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31"/>
  </p:notesMasterIdLst>
  <p:sldIdLst>
    <p:sldId id="256" r:id="rId3"/>
    <p:sldId id="360" r:id="rId4"/>
    <p:sldId id="257" r:id="rId5"/>
    <p:sldId id="397" r:id="rId6"/>
    <p:sldId id="398" r:id="rId7"/>
    <p:sldId id="399" r:id="rId8"/>
    <p:sldId id="403" r:id="rId9"/>
    <p:sldId id="400" r:id="rId10"/>
    <p:sldId id="401" r:id="rId11"/>
    <p:sldId id="402" r:id="rId12"/>
    <p:sldId id="387" r:id="rId13"/>
    <p:sldId id="391" r:id="rId14"/>
    <p:sldId id="411" r:id="rId15"/>
    <p:sldId id="392" r:id="rId16"/>
    <p:sldId id="393" r:id="rId17"/>
    <p:sldId id="394" r:id="rId18"/>
    <p:sldId id="405" r:id="rId19"/>
    <p:sldId id="408" r:id="rId20"/>
    <p:sldId id="407" r:id="rId21"/>
    <p:sldId id="406" r:id="rId22"/>
    <p:sldId id="404" r:id="rId23"/>
    <p:sldId id="409" r:id="rId24"/>
    <p:sldId id="389" r:id="rId25"/>
    <p:sldId id="390" r:id="rId26"/>
    <p:sldId id="371" r:id="rId27"/>
    <p:sldId id="388" r:id="rId28"/>
    <p:sldId id="396" r:id="rId29"/>
    <p:sldId id="336" r:id="rId30"/>
  </p:sldIdLst>
  <p:sldSz cx="9144000" cy="6858000" type="screen4x3"/>
  <p:notesSz cx="6797675" cy="9926638"/>
  <p:embeddedFontLst>
    <p:embeddedFont>
      <p:font typeface="Tahoma" panose="020B0604030504040204" pitchFamily="34" charset="0"/>
      <p:regular r:id="rId32"/>
      <p:bold r:id="rId33"/>
    </p:embeddedFont>
    <p:embeddedFont>
      <p:font typeface="Architects Daughter" panose="020B0604020202020204" charset="0"/>
      <p:regular r:id="rId34"/>
    </p:embeddedFont>
    <p:embeddedFont>
      <p:font typeface="Noto Sans Symbols" panose="020B0502040504020204" pitchFamily="3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LO _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8C0FD1-07A9-442B-A9C6-2770322CA862}">
  <a:tblStyle styleId="{0D8C0FD1-07A9-442B-A9C6-2770322CA862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F9FA"/>
          </a:solidFill>
        </a:fill>
      </a:tcStyle>
    </a:wholeTbl>
    <a:band1H>
      <a:tcTxStyle b="off" i="off"/>
      <a:tcStyle>
        <a:tcBdr/>
        <a:fill>
          <a:solidFill>
            <a:srgbClr val="E7F3F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7F3F4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1D65EA6-1EAE-40E3-AD56-0E864CD511D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34" autoAdjust="0"/>
  </p:normalViewPr>
  <p:slideViewPr>
    <p:cSldViewPr snapToGrid="0">
      <p:cViewPr varScale="1">
        <p:scale>
          <a:sx n="55" d="100"/>
          <a:sy n="55" d="100"/>
        </p:scale>
        <p:origin x="98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1523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1654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345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514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Shape 70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6576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Shape 70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2973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n-US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338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977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08" name="Shape 100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Shape 100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624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3112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8903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960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SG" dirty="0" smtClean="0"/>
              <a:t>A scope</a:t>
            </a:r>
            <a:r>
              <a:rPr lang="en-SG" baseline="0" dirty="0" smtClean="0"/>
              <a:t>-unrelated</a:t>
            </a:r>
            <a:r>
              <a:rPr lang="en-SG" dirty="0" smtClean="0"/>
              <a:t> difference: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This works in PHP: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&lt;?</a:t>
            </a:r>
            <a:r>
              <a:rPr lang="en-SG" dirty="0" err="1" smtClean="0"/>
              <a:t>php</a:t>
            </a: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	</a:t>
            </a:r>
            <a:r>
              <a:rPr lang="en-SG" dirty="0" err="1" smtClean="0"/>
              <a:t>modify_val</a:t>
            </a:r>
            <a:r>
              <a:rPr lang="en-SG" dirty="0" smtClean="0"/>
              <a:t>(); </a:t>
            </a:r>
          </a:p>
          <a:p>
            <a:pPr marL="0" indent="0">
              <a:buNone/>
            </a:pPr>
            <a:r>
              <a:rPr lang="en-SG" dirty="0" smtClean="0"/>
              <a:t>	function </a:t>
            </a:r>
            <a:r>
              <a:rPr lang="en-SG" dirty="0" err="1" smtClean="0"/>
              <a:t>modify_val</a:t>
            </a:r>
            <a:r>
              <a:rPr lang="en-SG" dirty="0" smtClean="0"/>
              <a:t>() {</a:t>
            </a:r>
          </a:p>
          <a:p>
            <a:pPr marL="0" indent="0">
              <a:buNone/>
            </a:pPr>
            <a:r>
              <a:rPr lang="en-SG" dirty="0" smtClean="0"/>
              <a:t>   	    echo "hello";</a:t>
            </a:r>
          </a:p>
          <a:p>
            <a:pPr marL="0" indent="0">
              <a:buNone/>
            </a:pPr>
            <a:r>
              <a:rPr lang="en-SG" dirty="0" smtClean="0"/>
              <a:t>	}	</a:t>
            </a:r>
          </a:p>
          <a:p>
            <a:pPr marL="0" indent="0">
              <a:buNone/>
            </a:pPr>
            <a:r>
              <a:rPr lang="en-SG" dirty="0" smtClean="0"/>
              <a:t>?&gt;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But this does not work in Python (</a:t>
            </a:r>
            <a:r>
              <a:rPr lang="en-SG" dirty="0" err="1" smtClean="0"/>
              <a:t>modify_val</a:t>
            </a:r>
            <a:r>
              <a:rPr lang="en-SG" baseline="0" dirty="0" smtClean="0"/>
              <a:t> needs to be defined first before used)</a:t>
            </a:r>
            <a:r>
              <a:rPr lang="en-SG" dirty="0" smtClean="0"/>
              <a:t>:</a:t>
            </a:r>
          </a:p>
          <a:p>
            <a:pPr marL="0" indent="0">
              <a:buNone/>
            </a:pPr>
            <a:endParaRPr lang="en-SG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tabLst/>
              <a:defRPr/>
            </a:pPr>
            <a:r>
              <a:rPr lang="en-SG" dirty="0" err="1" smtClean="0"/>
              <a:t>modify_val</a:t>
            </a:r>
            <a:r>
              <a:rPr lang="en-SG" dirty="0" smtClean="0"/>
              <a:t>()</a:t>
            </a:r>
          </a:p>
          <a:p>
            <a:pPr marL="0" indent="0">
              <a:buNone/>
            </a:pPr>
            <a:r>
              <a:rPr lang="en-SG" dirty="0" err="1" smtClean="0"/>
              <a:t>def</a:t>
            </a:r>
            <a:r>
              <a:rPr lang="en-SG" dirty="0" smtClean="0"/>
              <a:t> </a:t>
            </a:r>
            <a:r>
              <a:rPr lang="en-SG" dirty="0" err="1" smtClean="0"/>
              <a:t>modify_val</a:t>
            </a:r>
            <a:r>
              <a:rPr lang="en-SG" dirty="0" smtClean="0"/>
              <a:t>():    </a:t>
            </a:r>
          </a:p>
          <a:p>
            <a:pPr marL="0" indent="0">
              <a:buNone/>
            </a:pPr>
            <a:r>
              <a:rPr lang="en-SG" dirty="0" smtClean="0"/>
              <a:t>    print ("hello")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Error message: </a:t>
            </a:r>
            <a:r>
              <a:rPr lang="en-US" dirty="0" err="1" smtClean="0"/>
              <a:t>NameError</a:t>
            </a:r>
            <a:r>
              <a:rPr lang="en-US" dirty="0" smtClean="0"/>
              <a:t>: name '</a:t>
            </a:r>
            <a:r>
              <a:rPr lang="en-US" dirty="0" err="1" smtClean="0"/>
              <a:t>modify_val</a:t>
            </a:r>
            <a:r>
              <a:rPr lang="en-US" dirty="0" smtClean="0"/>
              <a:t>' is not defined</a:t>
            </a:r>
            <a:endParaRPr lang="en-SG" dirty="0" smtClean="0"/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endParaRPr lang="en-SG" dirty="0" smtClean="0"/>
          </a:p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1317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594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621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3771900" y="-76200"/>
            <a:ext cx="1600200" cy="861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 rot="5400000">
            <a:off x="6119812" y="2233613"/>
            <a:ext cx="3429000" cy="21621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1719262" y="147637"/>
            <a:ext cx="3429000" cy="6334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ahoma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CF0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None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1828800" y="-609600"/>
            <a:ext cx="5562600" cy="861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 rot="5400000">
            <a:off x="4676775" y="2238375"/>
            <a:ext cx="6324600" cy="2152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295275" y="1619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304800" y="37719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4"/>
          </p:nvPr>
        </p:nvSpPr>
        <p:spPr>
          <a:xfrm>
            <a:off x="4686300" y="37719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ahoma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SI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1000" y="533400"/>
            <a:ext cx="1676400" cy="418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SMULogo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934200" y="152400"/>
            <a:ext cx="1921389" cy="84120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0" y="993775"/>
            <a:ext cx="9153525" cy="149225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Shape 7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307975" y="836613"/>
            <a:ext cx="8620125" cy="77787"/>
          </a:xfrm>
          <a:prstGeom prst="rect">
            <a:avLst/>
          </a:prstGeom>
          <a:gradFill>
            <a:gsLst>
              <a:gs pos="0">
                <a:srgbClr val="464AFC">
                  <a:alpha val="79215"/>
                </a:srgbClr>
              </a:gs>
              <a:gs pos="100000">
                <a:srgbClr val="202275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1" name="Shape 81" descr="SIS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68275" y="6172200"/>
            <a:ext cx="1452988" cy="36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SMULogo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726363" y="6096000"/>
            <a:ext cx="1234044" cy="54124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Tahoma"/>
              <a:buNone/>
            </a:pPr>
            <a:r>
              <a:rPr lang="en-US" sz="4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Web Application Development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93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Building Dynamic Webpages using </a:t>
            </a: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PHP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6" name="Shape 156" descr="MMj0236315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3589" y="4340211"/>
            <a:ext cx="647182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 descr="MCBD05033_0000[1]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7526" y="4842732"/>
            <a:ext cx="1826262" cy="161613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3599892" y="4587722"/>
            <a:ext cx="4824413" cy="1955023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-44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chitects Daughter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Knowing is not enough; we must apply. Willing is not enough we must do.</a:t>
            </a:r>
          </a:p>
          <a:p>
            <a:pPr marL="0" marR="0" lvl="0" indent="-44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chitects Daughter"/>
              <a:buNone/>
            </a:pPr>
            <a:r>
              <a:rPr lang="en-US" sz="600" b="1" i="0" u="none" strike="noStrike" cap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/>
            </a:r>
            <a:br>
              <a:rPr lang="en-US" sz="600" b="1" i="0" u="none" strike="noStrike" cap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n-US" sz="2800" b="1" i="0" u="none" strike="noStrike" cap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- Goethe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721">
            <a:extLst>
              <a:ext uri="{FF2B5EF4-FFF2-40B4-BE49-F238E27FC236}">
                <a16:creationId xmlns:a16="http://schemas.microsoft.com/office/drawing/2014/main" id="{076CDB24-7683-064F-8D28-32745383C298}"/>
              </a:ext>
            </a:extLst>
          </p:cNvPr>
          <p:cNvSpPr txBox="1"/>
          <p:nvPr/>
        </p:nvSpPr>
        <p:spPr>
          <a:xfrm>
            <a:off x="958865" y="2374634"/>
            <a:ext cx="7833824" cy="34330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&lt;?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php</a:t>
            </a:r>
            <a:endParaRPr lang="en-US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echo 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$_</a:t>
            </a: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GET["</a:t>
            </a:r>
            <a:r>
              <a:rPr lang="en-US" sz="2400" kern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];</a:t>
            </a:r>
            <a:endParaRPr lang="en-US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kern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print_val</a:t>
            </a: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();</a:t>
            </a:r>
            <a:endParaRPr lang="en-US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function </a:t>
            </a:r>
            <a:r>
              <a:rPr lang="en-US" sz="2400" kern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print_val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() {</a:t>
            </a: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      echo 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$_</a:t>
            </a: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GET["</a:t>
            </a:r>
            <a:r>
              <a:rPr lang="en-US" sz="2400" kern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]; 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	</a:t>
            </a: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}</a:t>
            </a:r>
            <a:endParaRPr lang="en-US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?&gt;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04800" y="1000897"/>
            <a:ext cx="8610600" cy="11476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spcBef>
                <a:spcPts val="600"/>
              </a:spcBef>
            </a:pPr>
            <a:r>
              <a:rPr lang="en-US" dirty="0"/>
              <a:t>Superglobals are available </a:t>
            </a:r>
            <a:r>
              <a:rPr lang="en-US" dirty="0" smtClean="0"/>
              <a:t>anywhere in the script</a:t>
            </a:r>
            <a:endParaRPr lang="en-US" dirty="0"/>
          </a:p>
          <a:p>
            <a:pPr lvl="0" indent="-342900">
              <a:spcBef>
                <a:spcPts val="600"/>
              </a:spcBef>
            </a:pPr>
            <a:r>
              <a:rPr lang="en-US" dirty="0"/>
              <a:t>E.g. $_GET, $_POST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E2E2F-000B-C24A-9D8C-17A3CD76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r>
              <a:rPr lang="en-US" sz="3200" b="0" dirty="0" smtClean="0"/>
              <a:t>I. Variable Scope: Superglobals</a:t>
            </a:r>
            <a:endParaRPr lang="en-US" sz="3200" b="0" dirty="0"/>
          </a:p>
        </p:txBody>
      </p:sp>
      <p:sp>
        <p:nvSpPr>
          <p:cNvPr id="13" name="Shape 678">
            <a:extLst>
              <a:ext uri="{FF2B5EF4-FFF2-40B4-BE49-F238E27FC236}">
                <a16:creationId xmlns:a16="http://schemas.microsoft.com/office/drawing/2014/main" id="{F50FF582-D6C2-134F-87E2-6ADAB543CFFB}"/>
              </a:ext>
            </a:extLst>
          </p:cNvPr>
          <p:cNvSpPr txBox="1"/>
          <p:nvPr/>
        </p:nvSpPr>
        <p:spPr>
          <a:xfrm>
            <a:off x="6210034" y="2674375"/>
            <a:ext cx="2340842" cy="2021193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1750" algn="ctr">
              <a:buClr>
                <a:srgbClr val="000000"/>
              </a:buClr>
              <a:buSzPts val="500"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$_GET is a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superglobal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that can be accessed from anywhere</a:t>
            </a:r>
          </a:p>
        </p:txBody>
      </p:sp>
      <p:cxnSp>
        <p:nvCxnSpPr>
          <p:cNvPr id="15" name="Shape 679">
            <a:extLst>
              <a:ext uri="{FF2B5EF4-FFF2-40B4-BE49-F238E27FC236}">
                <a16:creationId xmlns:a16="http://schemas.microsoft.com/office/drawing/2014/main" id="{3083F46F-D21C-0A46-A958-8B7F82A95E79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349578" y="3684972"/>
            <a:ext cx="1860456" cy="355687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" name="Shape 679">
            <a:extLst>
              <a:ext uri="{FF2B5EF4-FFF2-40B4-BE49-F238E27FC236}">
                <a16:creationId xmlns:a16="http://schemas.microsoft.com/office/drawing/2014/main" id="{3083F46F-D21C-0A46-A958-8B7F82A95E7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075612" y="2952206"/>
            <a:ext cx="2134422" cy="732766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27654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2E2F-000B-C24A-9D8C-17A3CD76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Array Assignment </a:t>
            </a:r>
            <a:endParaRPr lang="en-US" dirty="0"/>
          </a:p>
        </p:txBody>
      </p:sp>
      <p:sp>
        <p:nvSpPr>
          <p:cNvPr id="5" name="Shape 166"/>
          <p:cNvSpPr txBox="1">
            <a:spLocks noGrp="1"/>
          </p:cNvSpPr>
          <p:nvPr>
            <p:ph type="body" idx="1"/>
          </p:nvPr>
        </p:nvSpPr>
        <p:spPr>
          <a:xfrm>
            <a:off x="304800" y="1087395"/>
            <a:ext cx="8610600" cy="7784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en-US" dirty="0"/>
              <a:t>Array assignment </a:t>
            </a:r>
            <a:r>
              <a:rPr lang="en-US" dirty="0" smtClean="0"/>
              <a:t>involves </a:t>
            </a:r>
            <a:r>
              <a:rPr lang="en-US" dirty="0"/>
              <a:t>value </a:t>
            </a:r>
            <a:r>
              <a:rPr lang="en-US" dirty="0" smtClean="0"/>
              <a:t>copying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6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Shape 417"/>
          <p:cNvSpPr txBox="1"/>
          <p:nvPr/>
        </p:nvSpPr>
        <p:spPr>
          <a:xfrm>
            <a:off x="395245" y="1769076"/>
            <a:ext cx="8365696" cy="23086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987425" indent="-758825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600"/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indent="-758825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600"/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arr1 = array(2, 3);</a:t>
            </a:r>
            <a:b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$arr2 = $arr1;</a:t>
            </a:r>
            <a:b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$arr2[] = 4; // $arr2 is changed,</a:t>
            </a:r>
            <a:b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// $arr1 still array(2, 3)</a:t>
            </a:r>
          </a:p>
          <a:p>
            <a:pPr marL="987425" indent="-758825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600"/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7" name="Shape 417"/>
          <p:cNvSpPr txBox="1"/>
          <p:nvPr/>
        </p:nvSpPr>
        <p:spPr>
          <a:xfrm>
            <a:off x="549704" y="4476206"/>
            <a:ext cx="8365696" cy="15095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987425" indent="-758825">
              <a:buClr>
                <a:schemeClr val="folHlink"/>
              </a:buClr>
              <a:buSzPts val="600"/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arr1 = [2,3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987425" indent="-758825">
              <a:lnSpc>
                <a:spcPct val="90000"/>
              </a:lnSpc>
              <a:buClr>
                <a:schemeClr val="folHlink"/>
              </a:buClr>
              <a:buSzPts val="600"/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arr2 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arr1</a:t>
            </a:r>
          </a:p>
          <a:p>
            <a:pPr marL="987425" indent="-758825">
              <a:lnSpc>
                <a:spcPct val="90000"/>
              </a:lnSpc>
              <a:buClr>
                <a:schemeClr val="folHlink"/>
              </a:buClr>
              <a:buSzPts val="600"/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arr2.append(4)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 arr1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, arr2 refers to the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-US" sz="2400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# same array [2,3,4]</a:t>
            </a:r>
            <a:endParaRPr lang="en-US" sz="2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166"/>
          <p:cNvSpPr txBox="1">
            <a:spLocks/>
          </p:cNvSpPr>
          <p:nvPr/>
        </p:nvSpPr>
        <p:spPr>
          <a:xfrm>
            <a:off x="7005051" y="1806205"/>
            <a:ext cx="1372595" cy="7784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In PHP</a:t>
            </a:r>
          </a:p>
          <a:p>
            <a:pPr marL="0" indent="0">
              <a:spcBef>
                <a:spcPts val="0"/>
              </a:spcBef>
              <a:buFont typeface="Noto Sans Symbols"/>
              <a:buNone/>
            </a:pP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9" name="Shape 166"/>
          <p:cNvSpPr txBox="1">
            <a:spLocks/>
          </p:cNvSpPr>
          <p:nvPr/>
        </p:nvSpPr>
        <p:spPr>
          <a:xfrm>
            <a:off x="7005050" y="3980935"/>
            <a:ext cx="2043155" cy="7784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In Python</a:t>
            </a:r>
          </a:p>
          <a:p>
            <a:pPr marL="0" indent="0">
              <a:spcBef>
                <a:spcPts val="0"/>
              </a:spcBef>
              <a:buFont typeface="Noto Sans Symbols"/>
              <a:buNone/>
            </a:pP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9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2E2F-000B-C24A-9D8C-17A3CD76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Array Assignment</a:t>
            </a:r>
            <a:endParaRPr lang="en-US" dirty="0"/>
          </a:p>
        </p:txBody>
      </p:sp>
      <p:sp>
        <p:nvSpPr>
          <p:cNvPr id="6" name="Shape 417"/>
          <p:cNvSpPr txBox="1"/>
          <p:nvPr/>
        </p:nvSpPr>
        <p:spPr>
          <a:xfrm>
            <a:off x="304800" y="1188309"/>
            <a:ext cx="8839200" cy="35566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987425" indent="-758825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600"/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indent="-758825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600"/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$arr1 = array(2, 3);</a:t>
            </a:r>
            <a:b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process($arr1);</a:t>
            </a:r>
          </a:p>
          <a:p>
            <a:pPr marL="987425" indent="-758825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600"/>
            </a:pPr>
            <a:endParaRPr lang="en-US" sz="2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indent="-758825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600"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function process($arr1){</a:t>
            </a:r>
          </a:p>
          <a:p>
            <a:pPr marL="987425" indent="-758825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600"/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$arr1[] = 5; 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 $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arr1 (local)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changed</a:t>
            </a:r>
          </a:p>
          <a:p>
            <a:pPr marL="987425" indent="-758825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600"/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// $arr1 (global) unchanged</a:t>
            </a:r>
          </a:p>
          <a:p>
            <a:pPr marL="987425" indent="-758825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600"/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lang="en-US" sz="2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indent="-758825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600"/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17990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2E2F-000B-C24A-9D8C-17A3CD76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Checking Associative Array Keys</a:t>
            </a:r>
            <a:endParaRPr lang="en-US" dirty="0"/>
          </a:p>
        </p:txBody>
      </p:sp>
      <p:sp>
        <p:nvSpPr>
          <p:cNvPr id="5" name="Shape 166"/>
          <p:cNvSpPr txBox="1">
            <a:spLocks noGrp="1"/>
          </p:cNvSpPr>
          <p:nvPr>
            <p:ph type="body" idx="1"/>
          </p:nvPr>
        </p:nvSpPr>
        <p:spPr>
          <a:xfrm>
            <a:off x="304800" y="1062682"/>
            <a:ext cx="8610600" cy="16434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lvl="0" indent="-514350">
              <a:spcBef>
                <a:spcPts val="600"/>
              </a:spcBef>
              <a:buClr>
                <a:srgbClr val="333399"/>
              </a:buClr>
              <a:buFont typeface="+mj-lt"/>
              <a:buAutoNum type="alphaUcPeriod"/>
            </a:pPr>
            <a:r>
              <a:rPr lang="en-US" dirty="0" smtClean="0"/>
              <a:t>arrays_key_exists("a",$</a:t>
            </a:r>
            <a:r>
              <a:rPr lang="en-US" dirty="0" err="1" smtClean="0"/>
              <a:t>dict</a:t>
            </a:r>
            <a:r>
              <a:rPr lang="en-US" dirty="0" smtClean="0"/>
              <a:t>);</a:t>
            </a:r>
          </a:p>
          <a:p>
            <a:pPr marL="514350" lvl="0" indent="-514350">
              <a:spcBef>
                <a:spcPts val="600"/>
              </a:spcBef>
              <a:buClr>
                <a:srgbClr val="333399"/>
              </a:buClr>
              <a:buFont typeface="+mj-lt"/>
              <a:buAutoNum type="alphaUcPeriod"/>
            </a:pPr>
            <a:r>
              <a:rPr lang="en-US" dirty="0" err="1"/>
              <a:t>i</a:t>
            </a:r>
            <a:r>
              <a:rPr lang="en-US" dirty="0" err="1" smtClean="0"/>
              <a:t>sset</a:t>
            </a:r>
            <a:r>
              <a:rPr lang="en-US" dirty="0" smtClean="0"/>
              <a:t>($</a:t>
            </a:r>
            <a:r>
              <a:rPr lang="en-US" dirty="0" err="1" smtClean="0"/>
              <a:t>dict</a:t>
            </a:r>
            <a:r>
              <a:rPr lang="en-US" dirty="0" smtClean="0"/>
              <a:t>["a"]);</a:t>
            </a:r>
          </a:p>
          <a:p>
            <a:pPr marL="514350" lvl="0" indent="-514350">
              <a:spcBef>
                <a:spcPts val="600"/>
              </a:spcBef>
              <a:buClr>
                <a:srgbClr val="333399"/>
              </a:buClr>
              <a:buFont typeface="+mj-lt"/>
              <a:buAutoNum type="alphaUcPeriod"/>
            </a:pPr>
            <a:r>
              <a:rPr lang="en-US" dirty="0" smtClean="0"/>
              <a:t>!empty($</a:t>
            </a:r>
            <a:r>
              <a:rPr lang="en-US" dirty="0" err="1"/>
              <a:t>dict</a:t>
            </a:r>
            <a:r>
              <a:rPr lang="en-US" dirty="0"/>
              <a:t>["a"]);</a:t>
            </a: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sz="26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32846" y="2736565"/>
            <a:ext cx="1609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$</a:t>
            </a:r>
            <a:r>
              <a:rPr lang="en-SG" sz="2800" dirty="0" err="1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dict</a:t>
            </a:r>
            <a:r>
              <a:rPr lang="en-SG" sz="28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=[];</a:t>
            </a:r>
            <a:endParaRPr lang="en-SG" sz="2800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2582" y="2736565"/>
            <a:ext cx="3174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$</a:t>
            </a:r>
            <a:r>
              <a:rPr lang="en-SG" sz="2800" dirty="0" err="1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dict</a:t>
            </a:r>
            <a:r>
              <a:rPr lang="en-SG" sz="28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=["</a:t>
            </a:r>
            <a:r>
              <a:rPr lang="en-SG" sz="28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SG" sz="28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"=&gt;null];</a:t>
            </a:r>
            <a:endParaRPr lang="en-SG" sz="2800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6850" y="2736565"/>
            <a:ext cx="28985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$</a:t>
            </a:r>
            <a:r>
              <a:rPr lang="en-SG" sz="2800" dirty="0" err="1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dict</a:t>
            </a:r>
            <a:r>
              <a:rPr lang="en-SG" sz="28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=["a"=&gt;""];</a:t>
            </a:r>
            <a:endParaRPr lang="en-SG" sz="2800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218664" y="2736564"/>
            <a:ext cx="0" cy="3150973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42582" y="2736565"/>
            <a:ext cx="0" cy="3150973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16850" y="2736565"/>
            <a:ext cx="0" cy="3150973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915400" y="2736565"/>
            <a:ext cx="0" cy="3150973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95416" y="3435180"/>
            <a:ext cx="8550872" cy="12358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0494" y="3572022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800">
                <a:solidFill>
                  <a:schemeClr val="accent2"/>
                </a:solidFill>
                <a:latin typeface="Tahoma"/>
                <a:ea typeface="Tahoma"/>
                <a:cs typeface="Tahoma"/>
              </a:defRPr>
            </a:lvl1pPr>
          </a:lstStyle>
          <a:p>
            <a:r>
              <a:rPr lang="en-SG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0494" y="4219726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800">
                <a:solidFill>
                  <a:schemeClr val="accent2"/>
                </a:solidFill>
                <a:latin typeface="Tahoma"/>
                <a:ea typeface="Tahoma"/>
                <a:cs typeface="Tahoma"/>
              </a:defRPr>
            </a:lvl1pPr>
          </a:lstStyle>
          <a:p>
            <a:r>
              <a:rPr lang="en-SG" dirty="0" smtClean="0"/>
              <a:t>B</a:t>
            </a:r>
            <a:endParaRPr lang="en-SG" dirty="0"/>
          </a:p>
        </p:txBody>
      </p:sp>
      <p:sp>
        <p:nvSpPr>
          <p:cNvPr id="29" name="TextBox 28"/>
          <p:cNvSpPr txBox="1"/>
          <p:nvPr/>
        </p:nvSpPr>
        <p:spPr>
          <a:xfrm>
            <a:off x="530494" y="4867430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800">
                <a:solidFill>
                  <a:schemeClr val="accent2"/>
                </a:solidFill>
                <a:latin typeface="Tahoma"/>
                <a:ea typeface="Tahoma"/>
                <a:cs typeface="Tahoma"/>
              </a:defRPr>
            </a:lvl1pPr>
          </a:lstStyle>
          <a:p>
            <a:r>
              <a:rPr lang="en-SG" dirty="0" smtClean="0"/>
              <a:t>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13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2E2F-000B-C24A-9D8C-17A3CD76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52400"/>
            <a:ext cx="9012195" cy="685800"/>
          </a:xfrm>
        </p:spPr>
        <p:txBody>
          <a:bodyPr/>
          <a:lstStyle/>
          <a:p>
            <a:r>
              <a:rPr lang="en-US" dirty="0" smtClean="0"/>
              <a:t>IV. K-V Pairs for Various Form Components </a:t>
            </a:r>
            <a:endParaRPr lang="en-US" dirty="0"/>
          </a:p>
        </p:txBody>
      </p:sp>
      <p:graphicFrame>
        <p:nvGraphicFramePr>
          <p:cNvPr id="13" name="Shape 522"/>
          <p:cNvGraphicFramePr/>
          <p:nvPr>
            <p:extLst>
              <p:ext uri="{D42A27DB-BD31-4B8C-83A1-F6EECF244321}">
                <p14:modId xmlns:p14="http://schemas.microsoft.com/office/powerpoint/2010/main" val="183320164"/>
              </p:ext>
            </p:extLst>
          </p:nvPr>
        </p:nvGraphicFramePr>
        <p:xfrm>
          <a:off x="304799" y="1387251"/>
          <a:ext cx="4229100" cy="2817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55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Text Field</a:t>
                      </a:r>
                      <a:endParaRPr lang="en-US" sz="2000" b="0" i="0" u="none" strike="noStrike" cap="none" dirty="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 dirty="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5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Submit Button</a:t>
                      </a: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 dirty="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5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Reset Button</a:t>
                      </a: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 dirty="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5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Checkbox</a:t>
                      </a: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 dirty="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5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Radio Button</a:t>
                      </a: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 dirty="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Shape 523"/>
          <p:cNvGraphicFramePr/>
          <p:nvPr>
            <p:extLst>
              <p:ext uri="{D42A27DB-BD31-4B8C-83A1-F6EECF244321}">
                <p14:modId xmlns:p14="http://schemas.microsoft.com/office/powerpoint/2010/main" val="3496790748"/>
              </p:ext>
            </p:extLst>
          </p:nvPr>
        </p:nvGraphicFramePr>
        <p:xfrm>
          <a:off x="4718095" y="1360151"/>
          <a:ext cx="4229100" cy="2844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975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Password Field</a:t>
                      </a:r>
                      <a:endParaRPr lang="en-US" sz="2000" b="0" i="0" u="none" strike="noStrike" cap="none" dirty="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Hidden Field</a:t>
                      </a: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75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Dropdown </a:t>
                      </a:r>
                      <a:r>
                        <a:rPr lang="en-US" sz="2000" b="0" i="0" u="none" strike="noStrike" cap="none" dirty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List</a:t>
                      </a: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 dirty="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175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Text Area</a:t>
                      </a:r>
                      <a:endParaRPr lang="en-US" sz="2000" b="0" i="0" u="none" strike="noStrike" cap="none" dirty="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175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Label</a:t>
                      </a: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1143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</a:t>
                      </a: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Shape 5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6212" y="1431701"/>
            <a:ext cx="1541507" cy="3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5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9237" y="2080988"/>
            <a:ext cx="1352437" cy="361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5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76574" y="2620738"/>
            <a:ext cx="628587" cy="390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5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68624" y="3123976"/>
            <a:ext cx="762000" cy="4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5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97187" y="3665313"/>
            <a:ext cx="837865" cy="465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5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66020" y="1431589"/>
            <a:ext cx="1524000" cy="361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53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6382" y="2620626"/>
            <a:ext cx="837879" cy="41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53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381920" y="3196889"/>
            <a:ext cx="1104384" cy="43175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166"/>
          <p:cNvSpPr txBox="1">
            <a:spLocks noGrp="1"/>
          </p:cNvSpPr>
          <p:nvPr>
            <p:ph type="body" idx="1"/>
          </p:nvPr>
        </p:nvSpPr>
        <p:spPr>
          <a:xfrm>
            <a:off x="304799" y="4335067"/>
            <a:ext cx="8610600" cy="1092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58775" indent="-358775">
              <a:spcBef>
                <a:spcPts val="600"/>
              </a:spcBef>
            </a:pPr>
            <a:r>
              <a:rPr lang="en-SG" dirty="0"/>
              <a:t>Only </a:t>
            </a:r>
            <a:r>
              <a:rPr lang="en-SG" b="1" dirty="0"/>
              <a:t>named</a:t>
            </a:r>
            <a:r>
              <a:rPr lang="en-SG" dirty="0"/>
              <a:t> components </a:t>
            </a:r>
            <a:r>
              <a:rPr lang="en-SG" dirty="0" smtClean="0"/>
              <a:t>with </a:t>
            </a:r>
            <a:r>
              <a:rPr lang="en-SG" dirty="0" smtClean="0"/>
              <a:t>(default/explicitly entered) </a:t>
            </a:r>
            <a:r>
              <a:rPr lang="en-SG" b="1" dirty="0" smtClean="0"/>
              <a:t>values</a:t>
            </a:r>
            <a:r>
              <a:rPr lang="en-SG" dirty="0" smtClean="0"/>
              <a:t> </a:t>
            </a:r>
            <a:r>
              <a:rPr lang="en-SG" dirty="0" smtClean="0"/>
              <a:t>will be </a:t>
            </a:r>
            <a:r>
              <a:rPr lang="en-SG" dirty="0" smtClean="0"/>
              <a:t>sent</a:t>
            </a:r>
            <a:endParaRPr lang="en-SG" dirty="0"/>
          </a:p>
        </p:txBody>
      </p:sp>
      <p:sp>
        <p:nvSpPr>
          <p:cNvPr id="25" name="Rectangle 24"/>
          <p:cNvSpPr/>
          <p:nvPr/>
        </p:nvSpPr>
        <p:spPr>
          <a:xfrm>
            <a:off x="764058" y="5346844"/>
            <a:ext cx="8093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More information</a:t>
            </a:r>
            <a:r>
              <a:rPr lang="en-SG" sz="28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: https://bit.ly/2S6S1VG</a:t>
            </a:r>
          </a:p>
        </p:txBody>
      </p:sp>
    </p:spTree>
    <p:extLst>
      <p:ext uri="{BB962C8B-B14F-4D97-AF65-F5344CB8AC3E}">
        <p14:creationId xmlns:p14="http://schemas.microsoft.com/office/powerpoint/2010/main" val="10626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2E2F-000B-C24A-9D8C-17A3CD76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52400"/>
            <a:ext cx="9012195" cy="685800"/>
          </a:xfrm>
        </p:spPr>
        <p:txBody>
          <a:bodyPr/>
          <a:lstStyle/>
          <a:p>
            <a:r>
              <a:rPr lang="en-US" dirty="0" smtClean="0"/>
              <a:t>IV. K-V Pairs for Various Form Components </a:t>
            </a:r>
            <a:endParaRPr lang="en-US" dirty="0"/>
          </a:p>
        </p:txBody>
      </p:sp>
      <p:sp>
        <p:nvSpPr>
          <p:cNvPr id="25" name="Shape 747"/>
          <p:cNvSpPr txBox="1"/>
          <p:nvPr/>
        </p:nvSpPr>
        <p:spPr>
          <a:xfrm>
            <a:off x="300246" y="1703163"/>
            <a:ext cx="8371796" cy="38390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html&gt;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&lt;body&gt;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&lt;form method="get" action="</a:t>
            </a:r>
            <a:r>
              <a:rPr lang="en-US" sz="2400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process_form.php</a:t>
            </a: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  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Enter your name: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&lt;input type="text"/&gt;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&lt;input type="submit</a:t>
            </a:r>
            <a:r>
              <a:rPr lang="en-US" sz="24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 value="send"/&gt;</a:t>
            </a:r>
            <a:endParaRPr lang="en-US" sz="2400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&lt;/form&gt;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&lt;/body&gt;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lang="en-US" sz="240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97" y="5542195"/>
            <a:ext cx="7260494" cy="662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967"/>
          <a:stretch/>
        </p:blipFill>
        <p:spPr>
          <a:xfrm>
            <a:off x="210400" y="938455"/>
            <a:ext cx="8286750" cy="7423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367452" y="4284618"/>
            <a:ext cx="1036320" cy="9579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/>
              <a:t>Ex1</a:t>
            </a:r>
            <a:endParaRPr lang="en-SG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65432" y="1980389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i="1" dirty="0" smtClean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form.html</a:t>
            </a:r>
            <a:endParaRPr lang="en-SG" sz="2800" i="1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6117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2E2F-000B-C24A-9D8C-17A3CD76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52400"/>
            <a:ext cx="9012195" cy="685800"/>
          </a:xfrm>
        </p:spPr>
        <p:txBody>
          <a:bodyPr/>
          <a:lstStyle/>
          <a:p>
            <a:r>
              <a:rPr lang="en-US" dirty="0" smtClean="0"/>
              <a:t>IV. K-V Pairs for Various Form Components </a:t>
            </a:r>
            <a:endParaRPr lang="en-US" dirty="0"/>
          </a:p>
        </p:txBody>
      </p:sp>
      <p:sp>
        <p:nvSpPr>
          <p:cNvPr id="25" name="Shape 747"/>
          <p:cNvSpPr txBox="1"/>
          <p:nvPr/>
        </p:nvSpPr>
        <p:spPr>
          <a:xfrm>
            <a:off x="304799" y="1706197"/>
            <a:ext cx="8769789" cy="36495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html&gt;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&lt;body&gt;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&lt;form method="get" action="</a:t>
            </a:r>
            <a:r>
              <a:rPr lang="en-US" sz="2400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process_form.php</a:t>
            </a: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  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Enter your name: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lang="en-US" sz="24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&lt;input type="text" name</a:t>
            </a:r>
            <a:r>
              <a:rPr lang="en-US" sz="2400" b="1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="</a:t>
            </a:r>
            <a:r>
              <a:rPr lang="en-US" sz="2400" b="1" dirty="0" err="1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fullname</a:t>
            </a:r>
            <a:r>
              <a:rPr lang="en-US" sz="24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"/&gt;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&lt;input type="</a:t>
            </a: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submit" value="send"/&gt;</a:t>
            </a:r>
            <a:endParaRPr lang="en-US" sz="2400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&lt;/form&gt;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&lt;/body&gt;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lang="en-US" sz="240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010872"/>
            <a:ext cx="8334375" cy="695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27" y="5536563"/>
            <a:ext cx="8008306" cy="54914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367452" y="4284618"/>
            <a:ext cx="1036320" cy="9579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/>
              <a:t>Ex2</a:t>
            </a:r>
            <a:endParaRPr lang="en-SG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57317" y="1974893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i="1" dirty="0" smtClean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form.html</a:t>
            </a:r>
            <a:endParaRPr lang="en-SG" sz="2800" i="1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1715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1812" y="5523580"/>
            <a:ext cx="9022188" cy="11563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E2E2F-000B-C24A-9D8C-17A3CD76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52400"/>
            <a:ext cx="9012195" cy="685800"/>
          </a:xfrm>
        </p:spPr>
        <p:txBody>
          <a:bodyPr/>
          <a:lstStyle/>
          <a:p>
            <a:r>
              <a:rPr lang="en-US" dirty="0" smtClean="0"/>
              <a:t>IV. K-V Pairs for Various Form Components </a:t>
            </a:r>
            <a:endParaRPr lang="en-US" dirty="0"/>
          </a:p>
        </p:txBody>
      </p:sp>
      <p:sp>
        <p:nvSpPr>
          <p:cNvPr id="25" name="Shape 747"/>
          <p:cNvSpPr txBox="1"/>
          <p:nvPr/>
        </p:nvSpPr>
        <p:spPr>
          <a:xfrm>
            <a:off x="248011" y="1584964"/>
            <a:ext cx="8769789" cy="41866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html&gt;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&lt;</a:t>
            </a: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body</a:t>
            </a: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&lt;form method="get" action="</a:t>
            </a:r>
            <a:r>
              <a:rPr lang="en-US" sz="2200" dirty="0" err="1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process_form.php</a:t>
            </a: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&lt;</a:t>
            </a: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input type="checkbox" name="food[]" value="burger"/&gt; 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Burger</a:t>
            </a:r>
            <a:endParaRPr lang="en-US" sz="2200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&lt;input type="checkbox" name="food[]" value="sushi"/&gt; 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Sushi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&lt;input type="</a:t>
            </a: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submit"/&gt;</a:t>
            </a:r>
            <a:endParaRPr lang="en-US" sz="2200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&lt;/</a:t>
            </a: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&lt;/</a:t>
            </a: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body</a:t>
            </a: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&lt;/</a:t>
            </a: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html&gt;</a:t>
            </a:r>
            <a:endParaRPr lang="en-US" sz="220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655" b="18037"/>
          <a:stretch/>
        </p:blipFill>
        <p:spPr>
          <a:xfrm>
            <a:off x="1755865" y="1018907"/>
            <a:ext cx="4953000" cy="566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956" y="5843451"/>
            <a:ext cx="6690039" cy="67357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367452" y="4284618"/>
            <a:ext cx="1036320" cy="9579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/>
              <a:t>Ex3</a:t>
            </a:r>
            <a:endParaRPr lang="en-SG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957317" y="1974893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i="1" dirty="0" smtClean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form.html</a:t>
            </a:r>
            <a:endParaRPr lang="en-SG" sz="2800" i="1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8707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1812" y="5523580"/>
            <a:ext cx="9022188" cy="11563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E2E2F-000B-C24A-9D8C-17A3CD76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52400"/>
            <a:ext cx="9012195" cy="685800"/>
          </a:xfrm>
        </p:spPr>
        <p:txBody>
          <a:bodyPr/>
          <a:lstStyle/>
          <a:p>
            <a:r>
              <a:rPr lang="en-US" dirty="0" smtClean="0"/>
              <a:t>IV. K-V Pairs for Various Form Components </a:t>
            </a:r>
            <a:endParaRPr lang="en-US" dirty="0"/>
          </a:p>
        </p:txBody>
      </p:sp>
      <p:sp>
        <p:nvSpPr>
          <p:cNvPr id="25" name="Shape 747"/>
          <p:cNvSpPr txBox="1"/>
          <p:nvPr/>
        </p:nvSpPr>
        <p:spPr>
          <a:xfrm>
            <a:off x="248011" y="1762444"/>
            <a:ext cx="8769789" cy="41866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&lt;body&gt;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&lt;form method="get" action="</a:t>
            </a:r>
            <a:r>
              <a:rPr lang="en-US" sz="2200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process_form.php</a:t>
            </a: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&lt;select name="food[]" multiple size="2"&gt;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  &lt;option value="burger"&gt;Burger&lt;/option&gt;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  &lt;option value="sushi"&gt;Sushi&lt;/option&gt;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&lt;/select&gt;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&lt;input type="submit"/&gt;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&lt;/form&gt;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&lt;/body&gt;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</a:p>
          <a:p>
            <a:pPr lvl="0" indent="-38100">
              <a:buClr>
                <a:schemeClr val="accent2"/>
              </a:buClr>
              <a:buSzPts val="600"/>
            </a:pPr>
            <a:endParaRPr lang="en-US" sz="220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Oval 7"/>
          <p:cNvSpPr/>
          <p:nvPr/>
        </p:nvSpPr>
        <p:spPr>
          <a:xfrm>
            <a:off x="7367452" y="4284618"/>
            <a:ext cx="1036320" cy="9579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/>
              <a:t>Ex4</a:t>
            </a:r>
            <a:endParaRPr lang="en-SG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778" y="968335"/>
            <a:ext cx="3152775" cy="1123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40" y="5949090"/>
            <a:ext cx="6528972" cy="59562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98464" y="2152166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i="1" dirty="0" smtClean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form.html</a:t>
            </a:r>
            <a:endParaRPr lang="en-SG" sz="2800" i="1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0514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1812" y="5523580"/>
            <a:ext cx="9022188" cy="11563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E2E2F-000B-C24A-9D8C-17A3CD76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52400"/>
            <a:ext cx="9012195" cy="685800"/>
          </a:xfrm>
        </p:spPr>
        <p:txBody>
          <a:bodyPr/>
          <a:lstStyle/>
          <a:p>
            <a:r>
              <a:rPr lang="en-US" dirty="0" smtClean="0"/>
              <a:t>IV. K-V Pairs for Various Form Components </a:t>
            </a:r>
            <a:endParaRPr lang="en-US" dirty="0"/>
          </a:p>
        </p:txBody>
      </p:sp>
      <p:sp>
        <p:nvSpPr>
          <p:cNvPr id="25" name="Shape 747"/>
          <p:cNvSpPr txBox="1"/>
          <p:nvPr/>
        </p:nvSpPr>
        <p:spPr>
          <a:xfrm>
            <a:off x="248011" y="1584964"/>
            <a:ext cx="8769789" cy="41866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html&gt;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&lt;</a:t>
            </a: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body</a:t>
            </a: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&lt;form method="get" action="</a:t>
            </a:r>
            <a:r>
              <a:rPr lang="en-US" sz="2200" dirty="0" err="1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process_form.php</a:t>
            </a: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lang="en-US" sz="2200" b="1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lang="en-US" sz="22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input type="checkbox" name="food</a:t>
            </a:r>
            <a:r>
              <a:rPr lang="en-US" sz="2200" b="1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[]"/&gt; </a:t>
            </a:r>
            <a:endParaRPr lang="en-US" sz="2200" b="1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Burger</a:t>
            </a:r>
            <a:endParaRPr lang="en-US" sz="2200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lang="en-US" sz="22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&lt;input type="checkbox" name="food</a:t>
            </a:r>
            <a:r>
              <a:rPr lang="en-US" sz="2200" b="1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[]"/&gt; </a:t>
            </a:r>
            <a:endParaRPr lang="en-US" sz="2200" b="1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Sushi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&lt;input type="submit"/&gt;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&lt;/</a:t>
            </a: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&lt;/</a:t>
            </a: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body</a:t>
            </a: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&lt;/</a:t>
            </a: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html&gt;</a:t>
            </a:r>
            <a:endParaRPr lang="en-US" sz="220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Oval 8"/>
          <p:cNvSpPr/>
          <p:nvPr/>
        </p:nvSpPr>
        <p:spPr>
          <a:xfrm>
            <a:off x="7367452" y="4284618"/>
            <a:ext cx="1036320" cy="9579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/>
              <a:t>Ex5</a:t>
            </a:r>
            <a:endParaRPr lang="en-SG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38" y="937264"/>
            <a:ext cx="4829175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49" y="5771610"/>
            <a:ext cx="8576312" cy="7871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03520" y="5947954"/>
            <a:ext cx="435429" cy="47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8186057" y="5929502"/>
            <a:ext cx="435429" cy="47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6666313" y="1865983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i="1" dirty="0" smtClean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form.html</a:t>
            </a:r>
            <a:endParaRPr lang="en-SG" sz="2800" i="1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21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668577" y="252462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100"/>
              <a:buFont typeface="Noto Sans Symbols"/>
              <a:buNone/>
            </a:pPr>
            <a:r>
              <a:rPr lang="en-US" sz="4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Part </a:t>
            </a:r>
            <a:r>
              <a:rPr lang="en-US" sz="4400" b="1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III: Miscellaneous</a:t>
            </a:r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928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1812" y="5523580"/>
            <a:ext cx="9022188" cy="11563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E2E2F-000B-C24A-9D8C-17A3CD76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52400"/>
            <a:ext cx="9012195" cy="685800"/>
          </a:xfrm>
        </p:spPr>
        <p:txBody>
          <a:bodyPr/>
          <a:lstStyle/>
          <a:p>
            <a:r>
              <a:rPr lang="en-US" dirty="0" smtClean="0"/>
              <a:t>IV. K-V Pairs for Various Form Components </a:t>
            </a:r>
            <a:endParaRPr lang="en-US" dirty="0"/>
          </a:p>
        </p:txBody>
      </p:sp>
      <p:sp>
        <p:nvSpPr>
          <p:cNvPr id="25" name="Shape 747"/>
          <p:cNvSpPr txBox="1"/>
          <p:nvPr/>
        </p:nvSpPr>
        <p:spPr>
          <a:xfrm>
            <a:off x="248011" y="1762444"/>
            <a:ext cx="8769789" cy="41866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&lt;body&gt;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&lt;form method="get" action="</a:t>
            </a:r>
            <a:r>
              <a:rPr lang="en-US" sz="2200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process_form.php</a:t>
            </a: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&lt;select name="food[]" multiple size="2"&gt;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  &lt;</a:t>
            </a: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option&gt;Burger</a:t>
            </a: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&lt;/option&gt;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  &lt;</a:t>
            </a:r>
            <a:r>
              <a:rPr lang="en-US" sz="22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option&gt;Sushi</a:t>
            </a: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&lt;/option&gt;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&lt;/select&gt;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&lt;input type="submit"/&gt;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&lt;/form&gt;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&lt;/body&gt;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lang="en-US" sz="220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Oval 7"/>
          <p:cNvSpPr/>
          <p:nvPr/>
        </p:nvSpPr>
        <p:spPr>
          <a:xfrm>
            <a:off x="7367452" y="4284618"/>
            <a:ext cx="1036320" cy="9579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/>
              <a:t>Ex6</a:t>
            </a:r>
            <a:endParaRPr lang="en-S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724" y="951956"/>
            <a:ext cx="3095625" cy="110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74" y="5949090"/>
            <a:ext cx="8810826" cy="49872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42606" y="3492135"/>
            <a:ext cx="870857" cy="3744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2342605" y="3855768"/>
            <a:ext cx="740229" cy="291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8172994" y="6068216"/>
            <a:ext cx="753292" cy="306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4894217" y="6068216"/>
            <a:ext cx="966652" cy="306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6665796" y="2142440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i="1" dirty="0" smtClean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form.html</a:t>
            </a:r>
            <a:endParaRPr lang="en-SG" sz="2800" i="1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8950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2E2F-000B-C24A-9D8C-17A3CD76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52400"/>
            <a:ext cx="9012195" cy="685800"/>
          </a:xfrm>
        </p:spPr>
        <p:txBody>
          <a:bodyPr/>
          <a:lstStyle/>
          <a:p>
            <a:r>
              <a:rPr lang="en-US" dirty="0" smtClean="0"/>
              <a:t>IV. K-V Pairs for Various Form Components </a:t>
            </a:r>
            <a:endParaRPr lang="en-US" dirty="0"/>
          </a:p>
        </p:txBody>
      </p:sp>
      <p:sp>
        <p:nvSpPr>
          <p:cNvPr id="6" name="Shape 166"/>
          <p:cNvSpPr txBox="1">
            <a:spLocks noGrp="1"/>
          </p:cNvSpPr>
          <p:nvPr>
            <p:ph type="body" idx="1"/>
          </p:nvPr>
        </p:nvSpPr>
        <p:spPr>
          <a:xfrm>
            <a:off x="304800" y="1000897"/>
            <a:ext cx="8610600" cy="11476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spcBef>
                <a:spcPts val="600"/>
              </a:spcBef>
            </a:pPr>
            <a:r>
              <a:rPr lang="en-US" dirty="0" smtClean="0"/>
              <a:t>What are the data types of K-V pairs sent?</a:t>
            </a:r>
          </a:p>
          <a:p>
            <a:pPr marL="0" lvl="0" indent="0">
              <a:spcBef>
                <a:spcPts val="600"/>
              </a:spcBef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5" y="1696101"/>
            <a:ext cx="8286750" cy="904875"/>
          </a:xfrm>
          <a:prstGeom prst="rect">
            <a:avLst/>
          </a:prstGeom>
        </p:spPr>
      </p:pic>
      <p:sp>
        <p:nvSpPr>
          <p:cNvPr id="9" name="Shape 747"/>
          <p:cNvSpPr txBox="1"/>
          <p:nvPr/>
        </p:nvSpPr>
        <p:spPr>
          <a:xfrm>
            <a:off x="508411" y="2949208"/>
            <a:ext cx="8097578" cy="115349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&lt;?</a:t>
            </a:r>
            <a:r>
              <a:rPr lang="en-US" sz="2400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php</a:t>
            </a:r>
            <a:endParaRPr lang="en-US" sz="2400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lang="en-US" sz="2400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var_dump</a:t>
            </a: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($_GET);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?&gt;</a:t>
            </a:r>
            <a:endParaRPr lang="en-US" sz="240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3805" y="3978391"/>
            <a:ext cx="302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i="1" dirty="0" err="1" smtClean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process_form.php</a:t>
            </a:r>
            <a:endParaRPr lang="en-SG" sz="2800" i="1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51" y="4766038"/>
            <a:ext cx="7096125" cy="1314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88212" y="2412966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i="1" dirty="0" smtClean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form.html</a:t>
            </a:r>
            <a:endParaRPr lang="en-SG" sz="2800" i="1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395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2E2F-000B-C24A-9D8C-17A3CD76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52400"/>
            <a:ext cx="9012195" cy="685800"/>
          </a:xfrm>
        </p:spPr>
        <p:txBody>
          <a:bodyPr/>
          <a:lstStyle/>
          <a:p>
            <a:r>
              <a:rPr lang="en-US" dirty="0" smtClean="0"/>
              <a:t>IV. K-V Pairs for Various Form Components </a:t>
            </a:r>
            <a:endParaRPr lang="en-US" dirty="0"/>
          </a:p>
        </p:txBody>
      </p:sp>
      <p:sp>
        <p:nvSpPr>
          <p:cNvPr id="6" name="Shape 166"/>
          <p:cNvSpPr txBox="1">
            <a:spLocks noGrp="1"/>
          </p:cNvSpPr>
          <p:nvPr>
            <p:ph type="body" idx="1"/>
          </p:nvPr>
        </p:nvSpPr>
        <p:spPr>
          <a:xfrm>
            <a:off x="304800" y="1000897"/>
            <a:ext cx="8610600" cy="11476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spcBef>
                <a:spcPts val="600"/>
              </a:spcBef>
            </a:pPr>
            <a:r>
              <a:rPr lang="en-US" dirty="0" smtClean="0"/>
              <a:t>What are the data types of K-V pairs sent?</a:t>
            </a:r>
          </a:p>
          <a:p>
            <a:pPr marL="0" lvl="0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9" name="Shape 747"/>
          <p:cNvSpPr txBox="1"/>
          <p:nvPr/>
        </p:nvSpPr>
        <p:spPr>
          <a:xfrm>
            <a:off x="508411" y="2949208"/>
            <a:ext cx="8097578" cy="115349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&lt;?</a:t>
            </a:r>
            <a:r>
              <a:rPr lang="en-US" sz="2400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php</a:t>
            </a:r>
            <a:endParaRPr lang="en-US" sz="2400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lang="en-US" sz="2400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var_dump</a:t>
            </a: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($_GET);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?&gt;</a:t>
            </a:r>
            <a:endParaRPr lang="en-US" sz="240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3805" y="3978391"/>
            <a:ext cx="302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i="1" dirty="0" err="1" smtClean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process_form.php</a:t>
            </a:r>
            <a:endParaRPr lang="en-SG" sz="2800" i="1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88212" y="2412966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i="1" dirty="0" smtClean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form.html</a:t>
            </a:r>
            <a:endParaRPr lang="en-SG" sz="2800" i="1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5" y="4752703"/>
            <a:ext cx="710565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571484"/>
            <a:ext cx="85534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 smtClean="0"/>
              <a:t>V. Self-Calling PHP Pages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14" y="1254339"/>
            <a:ext cx="8420100" cy="1704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88" y="4157860"/>
            <a:ext cx="8478012" cy="1273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44746" y="2697704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i="1" dirty="0" smtClean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form.html</a:t>
            </a:r>
            <a:endParaRPr lang="en-SG" sz="2800" i="1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63263" y="5461045"/>
            <a:ext cx="302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i="1" dirty="0" err="1" smtClean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process_form.php</a:t>
            </a:r>
            <a:endParaRPr lang="en-SG" sz="2800" i="1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370729" y="3474963"/>
            <a:ext cx="2211860" cy="42885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0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 smtClean="0"/>
              <a:t>V. Self-Calling PHP Pages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44746" y="2697704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i="1" dirty="0" err="1" smtClean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form.php</a:t>
            </a:r>
            <a:endParaRPr lang="en-SG" sz="2800" i="1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0075" y="5763856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i="1" dirty="0" err="1" smtClean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form.php</a:t>
            </a:r>
            <a:endParaRPr lang="en-SG" sz="2800" i="1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370729" y="3474963"/>
            <a:ext cx="2211860" cy="42885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69" y="1193697"/>
            <a:ext cx="8512179" cy="15868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69" y="4284554"/>
            <a:ext cx="8715375" cy="131445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571845" y="876167"/>
            <a:ext cx="914400" cy="9514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b="1" dirty="0" smtClean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571845" y="3428085"/>
            <a:ext cx="914400" cy="9514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797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21812" y="5523580"/>
            <a:ext cx="9022188" cy="11563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/>
          <p:cNvSpPr/>
          <p:nvPr/>
        </p:nvSpPr>
        <p:spPr>
          <a:xfrm>
            <a:off x="98854" y="91662"/>
            <a:ext cx="9045146" cy="11563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7" name="Shape 747"/>
          <p:cNvSpPr txBox="1"/>
          <p:nvPr/>
        </p:nvSpPr>
        <p:spPr>
          <a:xfrm>
            <a:off x="221811" y="91662"/>
            <a:ext cx="8769789" cy="6588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&lt;head&gt;&lt;title&gt;A simple form&lt;/title&gt;&lt;/head&gt;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&lt;body&gt;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&lt;?</a:t>
            </a:r>
            <a:r>
              <a:rPr lang="en-US" sz="2400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php</a:t>
            </a:r>
            <a:endParaRPr lang="en-US" sz="2400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    </a:t>
            </a:r>
            <a:r>
              <a:rPr lang="en-US" sz="24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if(!</a:t>
            </a:r>
            <a:r>
              <a:rPr lang="en-US" sz="2400" b="1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isset</a:t>
            </a:r>
            <a:r>
              <a:rPr lang="en-US" sz="2400" b="1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($_</a:t>
            </a:r>
            <a:r>
              <a:rPr lang="en-US" sz="2400" b="1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GET</a:t>
            </a:r>
            <a:r>
              <a:rPr lang="en-US" sz="2400" b="1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["</a:t>
            </a:r>
            <a:r>
              <a:rPr lang="en-US" sz="2400" b="1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fullname</a:t>
            </a:r>
            <a:r>
              <a:rPr lang="en-US" sz="24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"])){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        echo "  &lt;form method</a:t>
            </a:r>
            <a:r>
              <a:rPr lang="en-US" sz="24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='get'&gt;</a:t>
            </a:r>
            <a:endParaRPr lang="en-US" sz="2400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                    </a:t>
            </a:r>
            <a:r>
              <a:rPr lang="en-US" sz="24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Enter </a:t>
            </a: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your name: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                    </a:t>
            </a:r>
            <a:r>
              <a:rPr lang="en-US" sz="24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&lt;</a:t>
            </a: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input type='text' name='</a:t>
            </a:r>
            <a:r>
              <a:rPr lang="en-US" sz="2400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fullname</a:t>
            </a: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' /&gt;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                    </a:t>
            </a:r>
            <a:r>
              <a:rPr lang="en-US" sz="24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&lt;</a:t>
            </a: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input type='submit' value='send' /&gt;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r>
              <a:rPr lang="en-US" sz="24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&lt;/</a:t>
            </a: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form&gt;";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    </a:t>
            </a:r>
            <a:r>
              <a:rPr lang="en-US" sz="2400" b="1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} else</a:t>
            </a:r>
            <a:r>
              <a:rPr lang="en-US" sz="24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        $username = </a:t>
            </a:r>
            <a:r>
              <a:rPr lang="en-US" sz="24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$_</a:t>
            </a:r>
            <a:r>
              <a:rPr lang="en-US" sz="24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GET</a:t>
            </a:r>
            <a:r>
              <a:rPr lang="en-US" sz="24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["</a:t>
            </a:r>
            <a:r>
              <a:rPr lang="en-US" sz="2400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fullname</a:t>
            </a: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"] 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        echo "Hi $username. Welcome to IS113!&lt;</a:t>
            </a:r>
            <a:r>
              <a:rPr lang="en-US" sz="2400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br</a:t>
            </a: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/&gt;";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    </a:t>
            </a:r>
            <a:r>
              <a:rPr lang="en-US" sz="24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   ?&gt;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&lt;/body&gt;</a:t>
            </a:r>
          </a:p>
          <a:p>
            <a:pPr lvl="0" indent="-38100">
              <a:buClr>
                <a:schemeClr val="accent2"/>
              </a:buClr>
              <a:buSzPts val="600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lang="en-US" sz="240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1" name="Shape 75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221811" y="2622060"/>
            <a:ext cx="914400" cy="9514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b="1" dirty="0" smtClean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21811" y="4409935"/>
            <a:ext cx="914400" cy="9514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03275" y="5778599"/>
            <a:ext cx="1840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i="1" dirty="0" err="1" smtClean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form.php</a:t>
            </a:r>
            <a:endParaRPr lang="en-SG" sz="3200" i="1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78034" y="2351314"/>
            <a:ext cx="3425241" cy="374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64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2E2F-000B-C24A-9D8C-17A3CD76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VI. Complex/Curly Syntax</a:t>
            </a:r>
            <a:endParaRPr lang="en-US" dirty="0"/>
          </a:p>
        </p:txBody>
      </p:sp>
      <p:sp>
        <p:nvSpPr>
          <p:cNvPr id="5" name="Shape 166"/>
          <p:cNvSpPr txBox="1">
            <a:spLocks/>
          </p:cNvSpPr>
          <p:nvPr/>
        </p:nvSpPr>
        <p:spPr>
          <a:xfrm>
            <a:off x="304800" y="1309815"/>
            <a:ext cx="8610600" cy="8526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/>
              <a:t>How to include </a:t>
            </a:r>
            <a:r>
              <a:rPr lang="en-US" dirty="0" smtClean="0"/>
              <a:t>array </a:t>
            </a:r>
            <a:r>
              <a:rPr lang="en-US" dirty="0"/>
              <a:t>element in double quote print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5300" y="2139201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$username = </a:t>
            </a:r>
            <a:r>
              <a:rPr lang="en-US" sz="28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$_</a:t>
            </a:r>
            <a:r>
              <a:rPr lang="en-US" sz="28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GET</a:t>
            </a:r>
            <a:r>
              <a:rPr lang="en-US" sz="28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["</a:t>
            </a:r>
            <a:r>
              <a:rPr lang="en-US" sz="2800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fullname</a:t>
            </a:r>
            <a:r>
              <a:rPr lang="en-US" sz="28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"] ;</a:t>
            </a:r>
          </a:p>
          <a:p>
            <a:r>
              <a:rPr lang="en-US" sz="28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echo </a:t>
            </a:r>
            <a:r>
              <a:rPr lang="en-US" sz="28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"Hi $username</a:t>
            </a:r>
            <a:r>
              <a:rPr lang="en-US" sz="28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.";</a:t>
            </a:r>
            <a:endParaRPr lang="en-SG" sz="2800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81816" y="3249250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i="1" dirty="0" smtClean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Option 1</a:t>
            </a:r>
            <a:endParaRPr lang="en-SG" sz="2800" i="1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4800" y="2139202"/>
            <a:ext cx="8332573" cy="1030308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495300" y="3998897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echo </a:t>
            </a:r>
            <a:r>
              <a:rPr lang="en-US" sz="28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"Hi </a:t>
            </a:r>
            <a:r>
              <a:rPr lang="en-US" sz="28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{$_</a:t>
            </a:r>
            <a:r>
              <a:rPr lang="en-US" sz="28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GET</a:t>
            </a:r>
            <a:r>
              <a:rPr lang="en-US" sz="28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lang="en-US" sz="28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'</a:t>
            </a:r>
            <a:r>
              <a:rPr lang="en-US" sz="2800" dirty="0" err="1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fullname</a:t>
            </a:r>
            <a:r>
              <a:rPr lang="en-US" sz="2800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']}.";</a:t>
            </a:r>
            <a:endParaRPr lang="en-SG" sz="2800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1816" y="4675201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i="1" dirty="0" smtClean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Option 2</a:t>
            </a:r>
            <a:endParaRPr lang="en-SG" sz="2800" i="1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4800" y="3998898"/>
            <a:ext cx="8332573" cy="679161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97708" y="5507447"/>
            <a:ext cx="8093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More information</a:t>
            </a:r>
            <a:r>
              <a:rPr lang="en-SG" sz="28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: https://bit.ly/2Soh1ay</a:t>
            </a:r>
          </a:p>
        </p:txBody>
      </p:sp>
    </p:spTree>
    <p:extLst>
      <p:ext uri="{BB962C8B-B14F-4D97-AF65-F5344CB8AC3E}">
        <p14:creationId xmlns:p14="http://schemas.microsoft.com/office/powerpoint/2010/main" val="39069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VII. </a:t>
            </a:r>
            <a:r>
              <a:rPr lang="en-US" dirty="0" smtClean="0"/>
              <a:t>Built-in Functions for Form Processing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err="1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filter_var</a:t>
            </a:r>
            <a:endParaRPr lang="en-US" sz="2800" b="0" i="0" u="none" strike="noStrike" cap="none" dirty="0" smtClean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1" indent="-342900">
              <a:spcBef>
                <a:spcPts val="600"/>
              </a:spcBef>
              <a:buSzPts val="2800"/>
            </a:pPr>
            <a:r>
              <a:rPr lang="en-US" sz="2400" dirty="0" smtClean="0"/>
              <a:t>FILTER_VALIDATE_INT</a:t>
            </a:r>
          </a:p>
          <a:p>
            <a:pPr lvl="1" indent="-342900">
              <a:spcBef>
                <a:spcPts val="600"/>
              </a:spcBef>
              <a:buSzPts val="2800"/>
            </a:pPr>
            <a:r>
              <a:rPr lang="en-US" sz="2400" dirty="0"/>
              <a:t>FILTER_VALIDATE_URL</a:t>
            </a:r>
          </a:p>
          <a:p>
            <a:pPr lvl="1" indent="-342900">
              <a:spcBef>
                <a:spcPts val="600"/>
              </a:spcBef>
              <a:buSzPts val="2800"/>
            </a:pPr>
            <a:r>
              <a:rPr lang="en-US" sz="2400" dirty="0"/>
              <a:t>FILTER_VALIDATE_FLOAT</a:t>
            </a:r>
          </a:p>
          <a:p>
            <a:pPr lvl="1" indent="-342900">
              <a:spcBef>
                <a:spcPts val="600"/>
              </a:spcBef>
              <a:buSzPts val="2800"/>
            </a:pPr>
            <a:r>
              <a:rPr lang="en-US" sz="2400" dirty="0" smtClean="0"/>
              <a:t>FILTER_VALIDATE_EMAIL</a:t>
            </a:r>
          </a:p>
          <a:p>
            <a:pPr lvl="1" indent="-342900">
              <a:spcBef>
                <a:spcPts val="600"/>
              </a:spcBef>
              <a:buSzPts val="2800"/>
            </a:pPr>
            <a:r>
              <a:rPr lang="en-US" sz="2400" b="0" i="0" u="none" strike="noStrike" cap="none" dirty="0" smtClean="0">
                <a:solidFill>
                  <a:schemeClr val="accent2"/>
                </a:solidFill>
                <a:sym typeface="Tahoma"/>
              </a:rPr>
              <a:t>…</a:t>
            </a:r>
          </a:p>
          <a:p>
            <a:pPr indent="-342900">
              <a:spcBef>
                <a:spcPts val="600"/>
              </a:spcBef>
            </a:pPr>
            <a:r>
              <a:rPr lang="en-US" dirty="0" err="1"/>
              <a:t>is_numeric</a:t>
            </a:r>
            <a:r>
              <a:rPr lang="en-US" dirty="0"/>
              <a:t>, </a:t>
            </a:r>
            <a:r>
              <a:rPr lang="en-US" dirty="0" err="1"/>
              <a:t>ctype_digit</a:t>
            </a:r>
            <a:r>
              <a:rPr lang="en-US" dirty="0"/>
              <a:t>, </a:t>
            </a:r>
            <a:r>
              <a:rPr lang="en-US" dirty="0" err="1"/>
              <a:t>ctype_lower</a:t>
            </a:r>
            <a:r>
              <a:rPr lang="en-US" dirty="0"/>
              <a:t>, </a:t>
            </a:r>
            <a:r>
              <a:rPr lang="en-US" dirty="0" err="1"/>
              <a:t>ctype_upper</a:t>
            </a: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trim</a:t>
            </a:r>
            <a:r>
              <a:rPr lang="en-US" dirty="0" smtClean="0"/>
              <a:t>, </a:t>
            </a:r>
            <a:r>
              <a:rPr lang="en-US" sz="2600" b="0" i="0" u="none" strike="noStrike" cap="none" dirty="0" err="1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ltrim</a:t>
            </a:r>
            <a:r>
              <a:rPr lang="en-US" sz="2600" dirty="0" smtClean="0"/>
              <a:t>, </a:t>
            </a:r>
            <a:r>
              <a:rPr lang="en-US" sz="2600" b="0" i="0" u="none" strike="noStrike" cap="none" dirty="0" err="1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rtrim</a:t>
            </a:r>
            <a:endParaRPr lang="en-US" sz="2600" b="0" i="0" u="none" strike="noStrike" cap="none" dirty="0" smtClean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600" b="0" i="1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More </a:t>
            </a:r>
            <a:r>
              <a:rPr lang="en-US" sz="2600" b="0" i="1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are introduced through the exercises</a:t>
            </a:r>
          </a:p>
        </p:txBody>
      </p:sp>
      <p:pic>
        <p:nvPicPr>
          <p:cNvPr id="167" name="Shape 167" descr="MCj0388888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5141" y="5284033"/>
            <a:ext cx="1751840" cy="1396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1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2" name="Shape 101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Key Points </a:t>
            </a:r>
          </a:p>
        </p:txBody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304800" y="1018902"/>
            <a:ext cx="4229100" cy="54580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Variable scoping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dirty="0" smtClean="0"/>
              <a:t>global vs. local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global keyword</a:t>
            </a:r>
          </a:p>
          <a:p>
            <a:pPr indent="-342900">
              <a:spcBef>
                <a:spcPts val="600"/>
              </a:spcBef>
            </a:pPr>
            <a:r>
              <a:rPr lang="en-US" dirty="0"/>
              <a:t>Array assignment</a:t>
            </a:r>
          </a:p>
          <a:p>
            <a:pPr indent="-342900">
              <a:spcBef>
                <a:spcPts val="600"/>
              </a:spcBef>
            </a:pPr>
            <a:r>
              <a:rPr lang="en-US" dirty="0"/>
              <a:t>Checking </a:t>
            </a:r>
            <a:r>
              <a:rPr lang="en-US" dirty="0" smtClean="0"/>
              <a:t>associative array keys</a:t>
            </a:r>
            <a:endParaRPr lang="en-US" dirty="0"/>
          </a:p>
          <a:p>
            <a:pPr marL="742950" marR="0" lvl="1" indent="-4381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319087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525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4191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4" name="Shape 1014"/>
          <p:cNvSpPr txBox="1">
            <a:spLocks noGrp="1"/>
          </p:cNvSpPr>
          <p:nvPr>
            <p:ph type="body" idx="2"/>
          </p:nvPr>
        </p:nvSpPr>
        <p:spPr>
          <a:xfrm>
            <a:off x="4686300" y="1018902"/>
            <a:ext cx="4229100" cy="54580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K-V pairs sent for various form components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dirty="0" smtClean="0"/>
              <a:t>Self-calling PHP pages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Complex/curly syntax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dirty="0" smtClean="0"/>
              <a:t>More built-in functions</a:t>
            </a:r>
            <a:endParaRPr lang="en-US"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15" name="Shape 10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4365104"/>
            <a:ext cx="3550909" cy="1908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Objective: </a:t>
            </a:r>
            <a:r>
              <a:rPr lang="en-US" dirty="0" smtClean="0"/>
              <a:t>Understand </a:t>
            </a:r>
            <a:r>
              <a:rPr lang="en-US" dirty="0" smtClean="0"/>
              <a:t>more complex cases and concepts of PHP and form handling</a:t>
            </a:r>
            <a:endParaRPr lang="en-US" sz="26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Content</a:t>
            </a:r>
            <a:endParaRPr lang="en-US" sz="2600" b="0" i="0" u="none" strike="noStrike" cap="none" dirty="0" smtClean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400" dirty="0" smtClean="0"/>
              <a:t>Variable scoping, Array </a:t>
            </a:r>
            <a:r>
              <a:rPr lang="en-US" sz="2400" dirty="0"/>
              <a:t>assignment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400" dirty="0" smtClean="0"/>
              <a:t>Checking associative array keys</a:t>
            </a:r>
          </a:p>
          <a:p>
            <a:pPr lvl="1" indent="-285750"/>
            <a:r>
              <a:rPr lang="en-US" sz="2400" dirty="0"/>
              <a:t>Key-value pairs sent for various form components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400" dirty="0" smtClean="0"/>
              <a:t>Self-calling PHP pages</a:t>
            </a:r>
          </a:p>
          <a:p>
            <a:pPr lvl="1" indent="-285750"/>
            <a:r>
              <a:rPr lang="en-US" sz="2400" dirty="0" smtClean="0"/>
              <a:t>Complex/curly </a:t>
            </a:r>
            <a:r>
              <a:rPr lang="en-US" sz="2400" dirty="0"/>
              <a:t>syntax of double quote </a:t>
            </a:r>
            <a:r>
              <a:rPr lang="en-US" sz="2400" dirty="0" smtClean="0"/>
              <a:t>print</a:t>
            </a:r>
          </a:p>
          <a:p>
            <a:pPr lvl="1" indent="-285750"/>
            <a:r>
              <a:rPr lang="en-US" sz="2400" dirty="0" smtClean="0"/>
              <a:t>Built-in f</a:t>
            </a:r>
            <a:r>
              <a:rPr lang="en-US" sz="2400" b="0" u="none" strike="noStrike" cap="none" dirty="0" smtClean="0">
                <a:solidFill>
                  <a:schemeClr val="accent2"/>
                </a:solidFill>
                <a:sym typeface="Tahoma"/>
              </a:rPr>
              <a:t>unctions </a:t>
            </a:r>
            <a:r>
              <a:rPr lang="en-US" sz="2400" b="0" u="none" strike="noStrike" cap="none" dirty="0" smtClean="0">
                <a:solidFill>
                  <a:schemeClr val="accent2"/>
                </a:solidFill>
                <a:sym typeface="Tahoma"/>
              </a:rPr>
              <a:t>often used in form processing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After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this module, you should be able </a:t>
            </a: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to be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400" dirty="0" smtClean="0"/>
              <a:t>Able to understand and/or use the above</a:t>
            </a:r>
            <a:endParaRPr lang="en-US" sz="2400" b="0" i="0" u="none" strike="noStrike" cap="none" dirty="0">
              <a:solidFill>
                <a:schemeClr val="accent2"/>
              </a:solidFill>
              <a:sym typeface="Tahoma"/>
            </a:endParaRPr>
          </a:p>
        </p:txBody>
      </p:sp>
      <p:pic>
        <p:nvPicPr>
          <p:cNvPr id="167" name="Shape 167" descr="MCj0388888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199" y="5461686"/>
            <a:ext cx="1460781" cy="1218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04800" y="1013254"/>
            <a:ext cx="8610600" cy="54637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spcBef>
                <a:spcPts val="600"/>
              </a:spcBef>
            </a:pPr>
            <a:r>
              <a:rPr lang="en-US" dirty="0" smtClean="0"/>
              <a:t>Variables </a:t>
            </a:r>
            <a:r>
              <a:rPr lang="en-US" dirty="0"/>
              <a:t>can be declared </a:t>
            </a:r>
            <a:r>
              <a:rPr lang="en-US" dirty="0" smtClean="0"/>
              <a:t>anywhere.</a:t>
            </a:r>
            <a:endParaRPr lang="en-US" dirty="0"/>
          </a:p>
          <a:p>
            <a:pPr lvl="0" indent="-342900">
              <a:spcBef>
                <a:spcPts val="600"/>
              </a:spcBef>
            </a:pPr>
            <a:r>
              <a:rPr lang="en-US" dirty="0" smtClean="0"/>
              <a:t>The </a:t>
            </a:r>
            <a:r>
              <a:rPr lang="en-US" b="1" dirty="0"/>
              <a:t>scope</a:t>
            </a:r>
            <a:r>
              <a:rPr lang="en-US" dirty="0"/>
              <a:t> of a variable is the part of the script where the variable can be referenced/used.</a:t>
            </a:r>
          </a:p>
          <a:p>
            <a:pPr lvl="0" indent="-342900">
              <a:spcBef>
                <a:spcPts val="600"/>
              </a:spcBef>
            </a:pPr>
            <a:r>
              <a:rPr lang="en-US" dirty="0" smtClean="0"/>
              <a:t>PHP </a:t>
            </a:r>
            <a:r>
              <a:rPr lang="en-US" dirty="0"/>
              <a:t>has three different variable scopes:</a:t>
            </a:r>
          </a:p>
          <a:p>
            <a:pPr lvl="1" indent="-342900">
              <a:spcBef>
                <a:spcPts val="600"/>
              </a:spcBef>
            </a:pPr>
            <a:r>
              <a:rPr lang="en-US" dirty="0"/>
              <a:t>global</a:t>
            </a:r>
          </a:p>
          <a:p>
            <a:pPr lvl="1" indent="-342900">
              <a:spcBef>
                <a:spcPts val="600"/>
              </a:spcBef>
            </a:pPr>
            <a:r>
              <a:rPr lang="en-US" dirty="0" smtClean="0"/>
              <a:t>local</a:t>
            </a:r>
            <a:endParaRPr lang="en-US" dirty="0"/>
          </a:p>
          <a:p>
            <a:pPr lvl="1" indent="-342900">
              <a:spcBef>
                <a:spcPts val="600"/>
              </a:spcBef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static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E4E2E2F-000B-C24A-9D8C-17A3CD76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r>
              <a:rPr lang="en-US" dirty="0" smtClean="0"/>
              <a:t>I. Variable </a:t>
            </a:r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5292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04800" y="1097280"/>
            <a:ext cx="8610600" cy="53797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en-US" dirty="0"/>
              <a:t>A variable declared </a:t>
            </a:r>
            <a:r>
              <a:rPr lang="en-US" b="1" dirty="0"/>
              <a:t>outside</a:t>
            </a:r>
            <a:r>
              <a:rPr lang="en-US" dirty="0"/>
              <a:t> a function has a </a:t>
            </a:r>
            <a:r>
              <a:rPr lang="en-US" dirty="0">
                <a:solidFill>
                  <a:srgbClr val="FF0000"/>
                </a:solidFill>
              </a:rPr>
              <a:t>global scope </a:t>
            </a:r>
            <a:endParaRPr lang="en-US" dirty="0" smtClean="0"/>
          </a:p>
          <a:p>
            <a:pPr lvl="1" indent="-342900">
              <a:spcBef>
                <a:spcPts val="600"/>
              </a:spcBef>
            </a:pPr>
            <a:r>
              <a:rPr lang="en-US" dirty="0" smtClean="0"/>
              <a:t>It c</a:t>
            </a:r>
            <a:r>
              <a:rPr lang="en-US" dirty="0" smtClean="0"/>
              <a:t>an </a:t>
            </a:r>
            <a:r>
              <a:rPr lang="en-US" dirty="0"/>
              <a:t>only be accessed outside a </a:t>
            </a:r>
            <a:r>
              <a:rPr lang="en-US" dirty="0" smtClean="0"/>
              <a:t>function</a:t>
            </a:r>
          </a:p>
          <a:p>
            <a:pPr lvl="1" indent="-342900">
              <a:spcBef>
                <a:spcPts val="0"/>
              </a:spcBef>
            </a:pPr>
            <a:endParaRPr lang="en-US" dirty="0"/>
          </a:p>
          <a:p>
            <a:pPr lvl="0" indent="-342900">
              <a:spcBef>
                <a:spcPts val="0"/>
              </a:spcBef>
            </a:pPr>
            <a:r>
              <a:rPr lang="en-US" dirty="0"/>
              <a:t>A variable declared </a:t>
            </a:r>
            <a:r>
              <a:rPr lang="en-US" b="1" dirty="0"/>
              <a:t>within</a:t>
            </a:r>
            <a:r>
              <a:rPr lang="en-US" dirty="0"/>
              <a:t> a function has a </a:t>
            </a:r>
            <a:r>
              <a:rPr lang="en-US" dirty="0">
                <a:solidFill>
                  <a:srgbClr val="FF0000"/>
                </a:solidFill>
              </a:rPr>
              <a:t>local scope</a:t>
            </a:r>
            <a:r>
              <a:rPr lang="en-US" dirty="0"/>
              <a:t> </a:t>
            </a:r>
            <a:endParaRPr lang="en-US" dirty="0"/>
          </a:p>
          <a:p>
            <a:pPr lvl="1" indent="-342900">
              <a:spcBef>
                <a:spcPts val="600"/>
              </a:spcBef>
            </a:pPr>
            <a:r>
              <a:rPr lang="en-US" dirty="0" smtClean="0"/>
              <a:t>It can </a:t>
            </a:r>
            <a:r>
              <a:rPr lang="en-US" dirty="0"/>
              <a:t>only be accessed within that function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4E2E2F-000B-C24A-9D8C-17A3CD76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r>
              <a:rPr lang="en-US" dirty="0" smtClean="0"/>
              <a:t>I. Variable Scope: Global and 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Shape 721">
            <a:extLst>
              <a:ext uri="{FF2B5EF4-FFF2-40B4-BE49-F238E27FC236}">
                <a16:creationId xmlns:a16="http://schemas.microsoft.com/office/drawing/2014/main" id="{68D5A0BA-C61F-1D4B-A395-8041D80F6DFA}"/>
              </a:ext>
            </a:extLst>
          </p:cNvPr>
          <p:cNvSpPr txBox="1"/>
          <p:nvPr/>
        </p:nvSpPr>
        <p:spPr>
          <a:xfrm>
            <a:off x="717335" y="1336475"/>
            <a:ext cx="7991475" cy="45824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8100">
              <a:buClr>
                <a:srgbClr val="000000"/>
              </a:buClr>
              <a:buSzPts val="600"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2400" b="1" kern="0" dirty="0" smtClean="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400" b="1" kern="0" dirty="0" err="1" smtClean="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scope.php</a:t>
            </a:r>
            <a:r>
              <a:rPr lang="en-US" sz="2400" b="1" kern="0" dirty="0" smtClean="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 –</a:t>
            </a:r>
            <a:r>
              <a:rPr lang="en-US" sz="1600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&lt;?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php</a:t>
            </a:r>
            <a:endParaRPr lang="en-US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	$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val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= 5; </a:t>
            </a: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	</a:t>
            </a:r>
            <a:r>
              <a:rPr lang="en-US" sz="2400" kern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try_to_modify_val</a:t>
            </a: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();</a:t>
            </a:r>
            <a:endParaRPr lang="en-US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	echo $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val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;</a:t>
            </a:r>
          </a:p>
          <a:p>
            <a:pPr indent="-25400">
              <a:buClr>
                <a:srgbClr val="000000"/>
              </a:buClr>
              <a:buSzPts val="400"/>
            </a:pPr>
            <a:endParaRPr lang="en-US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	function </a:t>
            </a:r>
            <a:r>
              <a:rPr lang="en-US" sz="2400" kern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try_to_modify_val</a:t>
            </a: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() {</a:t>
            </a:r>
            <a:endParaRPr lang="en-US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  	 </a:t>
            </a: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   $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val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;</a:t>
            </a:r>
            <a:endParaRPr lang="en-US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	</a:t>
            </a: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}</a:t>
            </a:r>
            <a:endParaRPr lang="en-US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?&gt;</a:t>
            </a:r>
          </a:p>
        </p:txBody>
      </p:sp>
      <p:sp>
        <p:nvSpPr>
          <p:cNvPr id="6" name="Shape 678">
            <a:extLst>
              <a:ext uri="{FF2B5EF4-FFF2-40B4-BE49-F238E27FC236}">
                <a16:creationId xmlns:a16="http://schemas.microsoft.com/office/drawing/2014/main" id="{39C4E0D6-5D6F-5A49-99A7-7B2BD0833CDC}"/>
              </a:ext>
            </a:extLst>
          </p:cNvPr>
          <p:cNvSpPr txBox="1"/>
          <p:nvPr/>
        </p:nvSpPr>
        <p:spPr>
          <a:xfrm>
            <a:off x="5390806" y="3216571"/>
            <a:ext cx="2777010" cy="478100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1750" algn="ctr">
              <a:buClr>
                <a:srgbClr val="000000"/>
              </a:buClr>
              <a:buSzPts val="500"/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scope</a:t>
            </a:r>
          </a:p>
        </p:txBody>
      </p:sp>
      <p:cxnSp>
        <p:nvCxnSpPr>
          <p:cNvPr id="7" name="Shape 679">
            <a:extLst>
              <a:ext uri="{FF2B5EF4-FFF2-40B4-BE49-F238E27FC236}">
                <a16:creationId xmlns:a16="http://schemas.microsoft.com/office/drawing/2014/main" id="{41A6C485-29D9-3E43-AE5D-3996884B824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466011" y="3455621"/>
            <a:ext cx="1924795" cy="889956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678">
            <a:extLst>
              <a:ext uri="{FF2B5EF4-FFF2-40B4-BE49-F238E27FC236}">
                <a16:creationId xmlns:a16="http://schemas.microsoft.com/office/drawing/2014/main" id="{D3072FE5-BA07-CF4A-A44C-336998ED3D55}"/>
              </a:ext>
            </a:extLst>
          </p:cNvPr>
          <p:cNvSpPr txBox="1"/>
          <p:nvPr/>
        </p:nvSpPr>
        <p:spPr>
          <a:xfrm>
            <a:off x="4412679" y="4532185"/>
            <a:ext cx="4090086" cy="1275491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1750" algn="ctr">
              <a:buClr>
                <a:srgbClr val="000000"/>
              </a:buClr>
              <a:buSzPts val="500"/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variable used inside a function is limited to the local function scope</a:t>
            </a:r>
          </a:p>
        </p:txBody>
      </p:sp>
      <p:sp>
        <p:nvSpPr>
          <p:cNvPr id="9" name="Shape 678">
            <a:extLst>
              <a:ext uri="{FF2B5EF4-FFF2-40B4-BE49-F238E27FC236}">
                <a16:creationId xmlns:a16="http://schemas.microsoft.com/office/drawing/2014/main" id="{40A5BE5E-8516-2848-9F76-6D5E69C4E885}"/>
              </a:ext>
            </a:extLst>
          </p:cNvPr>
          <p:cNvSpPr txBox="1"/>
          <p:nvPr/>
        </p:nvSpPr>
        <p:spPr>
          <a:xfrm>
            <a:off x="5208183" y="1886599"/>
            <a:ext cx="2767150" cy="492458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1750" algn="ctr">
              <a:buClr>
                <a:srgbClr val="000000"/>
              </a:buClr>
              <a:buSzPts val="500"/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scope</a:t>
            </a:r>
          </a:p>
        </p:txBody>
      </p:sp>
      <p:cxnSp>
        <p:nvCxnSpPr>
          <p:cNvPr id="10" name="Shape 679">
            <a:extLst>
              <a:ext uri="{FF2B5EF4-FFF2-40B4-BE49-F238E27FC236}">
                <a16:creationId xmlns:a16="http://schemas.microsoft.com/office/drawing/2014/main" id="{6ABDF918-FD11-B54B-83A6-A0B91068861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977978" y="2132828"/>
            <a:ext cx="2230205" cy="400307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FE4E2E2F-000B-C24A-9D8C-17A3CD76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r>
              <a:rPr lang="en-US" sz="3200" b="0" dirty="0" smtClean="0"/>
              <a:t>I. Variable Scope: Global and Local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3108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Shape 721">
            <a:extLst>
              <a:ext uri="{FF2B5EF4-FFF2-40B4-BE49-F238E27FC236}">
                <a16:creationId xmlns:a16="http://schemas.microsoft.com/office/drawing/2014/main" id="{68D5A0BA-C61F-1D4B-A395-8041D80F6DFA}"/>
              </a:ext>
            </a:extLst>
          </p:cNvPr>
          <p:cNvSpPr txBox="1"/>
          <p:nvPr/>
        </p:nvSpPr>
        <p:spPr>
          <a:xfrm>
            <a:off x="457469" y="3487296"/>
            <a:ext cx="7991475" cy="27184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8100">
              <a:buClr>
                <a:srgbClr val="000000"/>
              </a:buClr>
              <a:buSzPts val="600"/>
            </a:pP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&lt;?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php</a:t>
            </a:r>
            <a:endParaRPr lang="en-US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	$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val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= 5</a:t>
            </a: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;</a:t>
            </a: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function </a:t>
            </a:r>
            <a:r>
              <a:rPr lang="en-US" sz="2400" kern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try_to_modify_val</a:t>
            </a: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() 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{</a:t>
            </a: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  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echo $</a:t>
            </a:r>
            <a:r>
              <a:rPr lang="en-US" sz="2400" kern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val</a:t>
            </a: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;</a:t>
            </a:r>
            <a:endParaRPr lang="en-US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	</a:t>
            </a: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}</a:t>
            </a: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try_to_modify_val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endParaRPr lang="en-US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?&gt;</a:t>
            </a:r>
          </a:p>
        </p:txBody>
      </p:sp>
      <p:sp>
        <p:nvSpPr>
          <p:cNvPr id="6" name="Shape 678">
            <a:extLst>
              <a:ext uri="{FF2B5EF4-FFF2-40B4-BE49-F238E27FC236}">
                <a16:creationId xmlns:a16="http://schemas.microsoft.com/office/drawing/2014/main" id="{39C4E0D6-5D6F-5A49-99A7-7B2BD0833CDC}"/>
              </a:ext>
            </a:extLst>
          </p:cNvPr>
          <p:cNvSpPr txBox="1"/>
          <p:nvPr/>
        </p:nvSpPr>
        <p:spPr>
          <a:xfrm>
            <a:off x="4938457" y="4767632"/>
            <a:ext cx="3639485" cy="487828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indent="-31750" algn="ctr">
              <a:buClr>
                <a:srgbClr val="000000"/>
              </a:buClr>
              <a:buSzPts val="500"/>
              <a:defRPr sz="2400" kern="0"/>
            </a:lvl1pPr>
          </a:lstStyle>
          <a:p>
            <a:r>
              <a:rPr lang="en-US" dirty="0" smtClean="0"/>
              <a:t>$</a:t>
            </a:r>
            <a:r>
              <a:rPr lang="en-US" dirty="0" err="1" smtClean="0"/>
              <a:t>val</a:t>
            </a:r>
            <a:r>
              <a:rPr lang="en-US" dirty="0" smtClean="0"/>
              <a:t> can’t </a:t>
            </a:r>
            <a:r>
              <a:rPr lang="en-US" dirty="0"/>
              <a:t>be accessed</a:t>
            </a:r>
          </a:p>
        </p:txBody>
      </p:sp>
      <p:cxnSp>
        <p:nvCxnSpPr>
          <p:cNvPr id="7" name="Shape 679">
            <a:extLst>
              <a:ext uri="{FF2B5EF4-FFF2-40B4-BE49-F238E27FC236}">
                <a16:creationId xmlns:a16="http://schemas.microsoft.com/office/drawing/2014/main" id="{41A6C485-29D9-3E43-AE5D-3996884B8241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323595" y="4844282"/>
            <a:ext cx="1614862" cy="167264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" name="Shape 678">
            <a:extLst>
              <a:ext uri="{FF2B5EF4-FFF2-40B4-BE49-F238E27FC236}">
                <a16:creationId xmlns:a16="http://schemas.microsoft.com/office/drawing/2014/main" id="{40A5BE5E-8516-2848-9F76-6D5E69C4E885}"/>
              </a:ext>
            </a:extLst>
          </p:cNvPr>
          <p:cNvSpPr txBox="1"/>
          <p:nvPr/>
        </p:nvSpPr>
        <p:spPr>
          <a:xfrm>
            <a:off x="4948316" y="3662236"/>
            <a:ext cx="3629626" cy="492458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1750" algn="ctr">
              <a:buClr>
                <a:srgbClr val="000000"/>
              </a:buClr>
              <a:buSzPts val="500"/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scope</a:t>
            </a:r>
          </a:p>
        </p:txBody>
      </p:sp>
      <p:cxnSp>
        <p:nvCxnSpPr>
          <p:cNvPr id="10" name="Shape 679">
            <a:extLst>
              <a:ext uri="{FF2B5EF4-FFF2-40B4-BE49-F238E27FC236}">
                <a16:creationId xmlns:a16="http://schemas.microsoft.com/office/drawing/2014/main" id="{6ABDF918-FD11-B54B-83A6-A0B91068861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631616" y="3908465"/>
            <a:ext cx="2316700" cy="24622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FE4E2E2F-000B-C24A-9D8C-17A3CD76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r>
              <a:rPr lang="en-US" sz="3200" b="0" dirty="0" smtClean="0"/>
              <a:t>I. Variable Scope: Difference with Python</a:t>
            </a:r>
            <a:endParaRPr lang="en-US" sz="3200" b="0" dirty="0"/>
          </a:p>
        </p:txBody>
      </p:sp>
      <p:sp>
        <p:nvSpPr>
          <p:cNvPr id="17" name="Shape 721">
            <a:extLst>
              <a:ext uri="{FF2B5EF4-FFF2-40B4-BE49-F238E27FC236}">
                <a16:creationId xmlns:a16="http://schemas.microsoft.com/office/drawing/2014/main" id="{68D5A0BA-C61F-1D4B-A395-8041D80F6DFA}"/>
              </a:ext>
            </a:extLst>
          </p:cNvPr>
          <p:cNvSpPr txBox="1"/>
          <p:nvPr/>
        </p:nvSpPr>
        <p:spPr>
          <a:xfrm>
            <a:off x="457469" y="1189575"/>
            <a:ext cx="7991475" cy="17105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8100">
              <a:buClr>
                <a:srgbClr val="000000"/>
              </a:buClr>
              <a:buSzPts val="600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indent="-38100">
              <a:buClr>
                <a:srgbClr val="000000"/>
              </a:buClr>
              <a:buSzPts val="600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try_to_modify_val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():   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8100">
              <a:buClr>
                <a:srgbClr val="000000"/>
              </a:buClr>
              <a:buSzPts val="6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print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indent="-38100">
              <a:buClr>
                <a:srgbClr val="000000"/>
              </a:buClr>
              <a:buSzPts val="600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try_to_modify_val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9" name="Shape 678">
            <a:extLst>
              <a:ext uri="{FF2B5EF4-FFF2-40B4-BE49-F238E27FC236}">
                <a16:creationId xmlns:a16="http://schemas.microsoft.com/office/drawing/2014/main" id="{39C4E0D6-5D6F-5A49-99A7-7B2BD0833CDC}"/>
              </a:ext>
            </a:extLst>
          </p:cNvPr>
          <p:cNvSpPr txBox="1"/>
          <p:nvPr/>
        </p:nvSpPr>
        <p:spPr>
          <a:xfrm>
            <a:off x="4993315" y="1957955"/>
            <a:ext cx="3584627" cy="1218085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indent="-31750" algn="ctr">
              <a:buClr>
                <a:srgbClr val="000000"/>
              </a:buClr>
              <a:buSzPts val="500"/>
              <a:defRPr sz="2400" kern="0"/>
            </a:lvl1pPr>
          </a:lstStyle>
          <a:p>
            <a:r>
              <a:rPr lang="en-US" dirty="0" err="1"/>
              <a:t>v</a:t>
            </a:r>
            <a:r>
              <a:rPr lang="en-US" dirty="0" err="1" smtClean="0"/>
              <a:t>al</a:t>
            </a:r>
            <a:r>
              <a:rPr lang="en-US" dirty="0" smtClean="0"/>
              <a:t> can </a:t>
            </a:r>
            <a:r>
              <a:rPr lang="en-US" dirty="0"/>
              <a:t>be </a:t>
            </a:r>
            <a:r>
              <a:rPr lang="en-US" dirty="0" smtClean="0"/>
              <a:t>accessed, but changes made to it won’t affect </a:t>
            </a:r>
            <a:r>
              <a:rPr lang="en-US" dirty="0" smtClean="0"/>
              <a:t>the outer </a:t>
            </a:r>
            <a:r>
              <a:rPr lang="en-US" dirty="0" err="1" smtClean="0"/>
              <a:t>val</a:t>
            </a:r>
            <a:endParaRPr lang="en-US" dirty="0"/>
          </a:p>
        </p:txBody>
      </p:sp>
      <p:cxnSp>
        <p:nvCxnSpPr>
          <p:cNvPr id="21" name="Shape 679">
            <a:extLst>
              <a:ext uri="{FF2B5EF4-FFF2-40B4-BE49-F238E27FC236}">
                <a16:creationId xmlns:a16="http://schemas.microsoft.com/office/drawing/2014/main" id="{41A6C485-29D9-3E43-AE5D-3996884B8241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2236085" y="2092778"/>
            <a:ext cx="2757230" cy="47422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2" name="Shape 678">
            <a:extLst>
              <a:ext uri="{FF2B5EF4-FFF2-40B4-BE49-F238E27FC236}">
                <a16:creationId xmlns:a16="http://schemas.microsoft.com/office/drawing/2014/main" id="{40A5BE5E-8516-2848-9F76-6D5E69C4E885}"/>
              </a:ext>
            </a:extLst>
          </p:cNvPr>
          <p:cNvSpPr txBox="1"/>
          <p:nvPr/>
        </p:nvSpPr>
        <p:spPr>
          <a:xfrm>
            <a:off x="4993316" y="1253790"/>
            <a:ext cx="3584626" cy="492458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1750" algn="ctr">
              <a:buClr>
                <a:srgbClr val="000000"/>
              </a:buClr>
              <a:buSzPts val="500"/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scope</a:t>
            </a:r>
          </a:p>
        </p:txBody>
      </p:sp>
      <p:cxnSp>
        <p:nvCxnSpPr>
          <p:cNvPr id="23" name="Shape 679">
            <a:extLst>
              <a:ext uri="{FF2B5EF4-FFF2-40B4-BE49-F238E27FC236}">
                <a16:creationId xmlns:a16="http://schemas.microsoft.com/office/drawing/2014/main" id="{6ABDF918-FD11-B54B-83A6-A0B91068861A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2015598" y="1465497"/>
            <a:ext cx="2977718" cy="34522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249267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04800" y="1000896"/>
            <a:ext cx="8610600" cy="547610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en-US" dirty="0"/>
              <a:t>Use </a:t>
            </a:r>
            <a:r>
              <a:rPr lang="en-US" b="1" dirty="0"/>
              <a:t>global</a:t>
            </a:r>
            <a:r>
              <a:rPr lang="en-US" dirty="0"/>
              <a:t> keyword to make a global-scope variable available to the function</a:t>
            </a:r>
          </a:p>
        </p:txBody>
      </p:sp>
      <p:sp>
        <p:nvSpPr>
          <p:cNvPr id="5" name="Shape 721">
            <a:extLst>
              <a:ext uri="{FF2B5EF4-FFF2-40B4-BE49-F238E27FC236}">
                <a16:creationId xmlns:a16="http://schemas.microsoft.com/office/drawing/2014/main" id="{B62B5BA2-31D8-A84B-9226-1FEC6CB5878D}"/>
              </a:ext>
            </a:extLst>
          </p:cNvPr>
          <p:cNvSpPr txBox="1"/>
          <p:nvPr/>
        </p:nvSpPr>
        <p:spPr>
          <a:xfrm>
            <a:off x="1531223" y="2193383"/>
            <a:ext cx="5652655" cy="38677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3" indent="-38100">
              <a:buClr>
                <a:srgbClr val="000000"/>
              </a:buClr>
              <a:buSzPts val="600"/>
            </a:pP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&lt;?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php</a:t>
            </a:r>
            <a:endParaRPr lang="en-US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	$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val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= 5; </a:t>
            </a: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	</a:t>
            </a:r>
            <a:r>
              <a:rPr lang="en-US" sz="2400" kern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try_to_modify_val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();</a:t>
            </a: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	echo $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val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;</a:t>
            </a:r>
          </a:p>
          <a:p>
            <a:pPr indent="-25400">
              <a:buClr>
                <a:srgbClr val="000000"/>
              </a:buClr>
              <a:buSzPts val="400"/>
            </a:pPr>
            <a:endParaRPr lang="en-US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	function </a:t>
            </a:r>
            <a:r>
              <a:rPr lang="en-US" sz="2400" kern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try_to_modify_val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() {</a:t>
            </a: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	</a:t>
            </a: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   global 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$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val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;</a:t>
            </a: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  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$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val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;</a:t>
            </a:r>
            <a:endParaRPr lang="en-US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	</a:t>
            </a: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}</a:t>
            </a:r>
            <a:endParaRPr lang="en-US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?&gt;</a:t>
            </a:r>
          </a:p>
        </p:txBody>
      </p:sp>
      <p:sp>
        <p:nvSpPr>
          <p:cNvPr id="6" name="Shape 678">
            <a:extLst>
              <a:ext uri="{FF2B5EF4-FFF2-40B4-BE49-F238E27FC236}">
                <a16:creationId xmlns:a16="http://schemas.microsoft.com/office/drawing/2014/main" id="{39C4E0D6-5D6F-5A49-99A7-7B2BD0833CDC}"/>
              </a:ext>
            </a:extLst>
          </p:cNvPr>
          <p:cNvSpPr txBox="1"/>
          <p:nvPr/>
        </p:nvSpPr>
        <p:spPr>
          <a:xfrm>
            <a:off x="6628889" y="4165569"/>
            <a:ext cx="2114512" cy="911532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1750" algn="ctr">
              <a:buClr>
                <a:srgbClr val="000000"/>
              </a:buClr>
              <a:buSzPts val="500"/>
            </a:pPr>
            <a:r>
              <a:rPr lang="en-US" sz="2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Declare 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$</a:t>
            </a:r>
            <a:r>
              <a:rPr lang="en-US" sz="2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val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as global</a:t>
            </a:r>
          </a:p>
        </p:txBody>
      </p:sp>
      <p:cxnSp>
        <p:nvCxnSpPr>
          <p:cNvPr id="7" name="Shape 679">
            <a:extLst>
              <a:ext uri="{FF2B5EF4-FFF2-40B4-BE49-F238E27FC236}">
                <a16:creationId xmlns:a16="http://schemas.microsoft.com/office/drawing/2014/main" id="{41A6C485-29D9-3E43-AE5D-3996884B824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432663" y="4621335"/>
            <a:ext cx="2196226" cy="2916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FE4E2E2F-000B-C24A-9D8C-17A3CD76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r>
              <a:rPr lang="en-US" sz="3200" b="0" dirty="0" smtClean="0"/>
              <a:t>I. Variable Scope: global keyword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0971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04800" y="1000896"/>
            <a:ext cx="8610600" cy="547610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spcBef>
                <a:spcPts val="600"/>
              </a:spcBef>
            </a:pPr>
            <a:r>
              <a:rPr lang="en-US" dirty="0"/>
              <a:t>Loops do not act like functions</a:t>
            </a:r>
          </a:p>
          <a:p>
            <a:pPr lvl="0" indent="-342900">
              <a:spcBef>
                <a:spcPts val="600"/>
              </a:spcBef>
            </a:pPr>
            <a:r>
              <a:rPr lang="en-US" dirty="0"/>
              <a:t>Variables declared and modified inside the loop will be available and will have effect outside the loop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E2E2F-000B-C24A-9D8C-17A3CD76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r>
              <a:rPr lang="en-US" sz="3200" b="0" dirty="0" smtClean="0"/>
              <a:t>I. Variable Scope: Loops</a:t>
            </a:r>
            <a:endParaRPr lang="en-US" sz="3200" b="0" dirty="0"/>
          </a:p>
        </p:txBody>
      </p:sp>
      <p:sp>
        <p:nvSpPr>
          <p:cNvPr id="8" name="Shape 721">
            <a:extLst>
              <a:ext uri="{FF2B5EF4-FFF2-40B4-BE49-F238E27FC236}">
                <a16:creationId xmlns:a16="http://schemas.microsoft.com/office/drawing/2014/main" id="{68D5A0BA-C61F-1D4B-A395-8041D80F6DFA}"/>
              </a:ext>
            </a:extLst>
          </p:cNvPr>
          <p:cNvSpPr txBox="1"/>
          <p:nvPr/>
        </p:nvSpPr>
        <p:spPr>
          <a:xfrm>
            <a:off x="923925" y="2847703"/>
            <a:ext cx="7991475" cy="30915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8100">
              <a:buClr>
                <a:srgbClr val="000000"/>
              </a:buClr>
              <a:buSzPts val="600"/>
            </a:pP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&lt;?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php</a:t>
            </a:r>
            <a:endParaRPr lang="en-US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$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val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= 5; </a:t>
            </a: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 ($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=0; $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&lt;5; $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++) {</a:t>
            </a: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   $j=1;</a:t>
            </a: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   $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val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= $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val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+ $j;</a:t>
            </a: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}</a:t>
            </a:r>
            <a:endParaRPr lang="en-US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echo “Val: $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val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” . “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: $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” . “j: $j</a:t>
            </a: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”;</a:t>
            </a:r>
            <a:endParaRPr lang="en-US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indent="-25400">
              <a:buClr>
                <a:srgbClr val="000000"/>
              </a:buClr>
              <a:buSzPts val="400"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?&gt;</a:t>
            </a:r>
          </a:p>
        </p:txBody>
      </p:sp>
      <p:sp>
        <p:nvSpPr>
          <p:cNvPr id="9" name="Shape 678">
            <a:extLst>
              <a:ext uri="{FF2B5EF4-FFF2-40B4-BE49-F238E27FC236}">
                <a16:creationId xmlns:a16="http://schemas.microsoft.com/office/drawing/2014/main" id="{39C4E0D6-5D6F-5A49-99A7-7B2BD0833CDC}"/>
              </a:ext>
            </a:extLst>
          </p:cNvPr>
          <p:cNvSpPr txBox="1"/>
          <p:nvPr/>
        </p:nvSpPr>
        <p:spPr>
          <a:xfrm>
            <a:off x="5193392" y="2721311"/>
            <a:ext cx="3038999" cy="945996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1750" algn="ctr">
              <a:buClr>
                <a:srgbClr val="000000"/>
              </a:buClr>
              <a:buSzPts val="500"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Variable declared in the loop</a:t>
            </a:r>
          </a:p>
        </p:txBody>
      </p:sp>
      <p:cxnSp>
        <p:nvCxnSpPr>
          <p:cNvPr id="10" name="Shape 679">
            <a:extLst>
              <a:ext uri="{FF2B5EF4-FFF2-40B4-BE49-F238E27FC236}">
                <a16:creationId xmlns:a16="http://schemas.microsoft.com/office/drawing/2014/main" id="{41A6C485-29D9-3E43-AE5D-3996884B824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989438" y="3194309"/>
            <a:ext cx="3203954" cy="1046213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" name="Shape 678">
            <a:extLst>
              <a:ext uri="{FF2B5EF4-FFF2-40B4-BE49-F238E27FC236}">
                <a16:creationId xmlns:a16="http://schemas.microsoft.com/office/drawing/2014/main" id="{F50FF582-D6C2-134F-87E2-6ADAB543CFFB}"/>
              </a:ext>
            </a:extLst>
          </p:cNvPr>
          <p:cNvSpPr txBox="1"/>
          <p:nvPr/>
        </p:nvSpPr>
        <p:spPr>
          <a:xfrm>
            <a:off x="5193393" y="4052424"/>
            <a:ext cx="3038999" cy="941425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1750" algn="ctr">
              <a:buClr>
                <a:srgbClr val="000000"/>
              </a:buClr>
              <a:buSzPts val="500"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Variable modified in the loop</a:t>
            </a:r>
          </a:p>
        </p:txBody>
      </p:sp>
      <p:cxnSp>
        <p:nvCxnSpPr>
          <p:cNvPr id="12" name="Shape 679">
            <a:extLst>
              <a:ext uri="{FF2B5EF4-FFF2-40B4-BE49-F238E27FC236}">
                <a16:creationId xmlns:a16="http://schemas.microsoft.com/office/drawing/2014/main" id="{3083F46F-D21C-0A46-A958-8B7F82A95E7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595816" y="4523137"/>
            <a:ext cx="1597577" cy="4238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4022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6608</TotalTime>
  <Words>1346</Words>
  <Application>Microsoft Office PowerPoint</Application>
  <PresentationFormat>On-screen Show (4:3)</PresentationFormat>
  <Paragraphs>363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Tahoma</vt:lpstr>
      <vt:lpstr>Architects Daughter</vt:lpstr>
      <vt:lpstr>Arial</vt:lpstr>
      <vt:lpstr>Courier New</vt:lpstr>
      <vt:lpstr>Noto Sans Symbols</vt:lpstr>
      <vt:lpstr>2_Default Design</vt:lpstr>
      <vt:lpstr>1_Default Design</vt:lpstr>
      <vt:lpstr>Web Application Development</vt:lpstr>
      <vt:lpstr>PowerPoint Presentation</vt:lpstr>
      <vt:lpstr>Overview</vt:lpstr>
      <vt:lpstr>I. Variable Scope</vt:lpstr>
      <vt:lpstr>I. Variable Scope: Global and Local</vt:lpstr>
      <vt:lpstr>I. Variable Scope: Global and Local</vt:lpstr>
      <vt:lpstr>I. Variable Scope: Difference with Python</vt:lpstr>
      <vt:lpstr>I. Variable Scope: global keyword</vt:lpstr>
      <vt:lpstr>I. Variable Scope: Loops</vt:lpstr>
      <vt:lpstr>I. Variable Scope: Superglobals</vt:lpstr>
      <vt:lpstr>II. Array Assignment </vt:lpstr>
      <vt:lpstr>II. Array Assignment</vt:lpstr>
      <vt:lpstr>III. Checking Associative Array Keys</vt:lpstr>
      <vt:lpstr>IV. K-V Pairs for Various Form Components </vt:lpstr>
      <vt:lpstr>IV. K-V Pairs for Various Form Components </vt:lpstr>
      <vt:lpstr>IV. K-V Pairs for Various Form Components </vt:lpstr>
      <vt:lpstr>IV. K-V Pairs for Various Form Components </vt:lpstr>
      <vt:lpstr>IV. K-V Pairs for Various Form Components </vt:lpstr>
      <vt:lpstr>IV. K-V Pairs for Various Form Components </vt:lpstr>
      <vt:lpstr>IV. K-V Pairs for Various Form Components </vt:lpstr>
      <vt:lpstr>IV. K-V Pairs for Various Form Components </vt:lpstr>
      <vt:lpstr>IV. K-V Pairs for Various Form Components </vt:lpstr>
      <vt:lpstr>V. Self-Calling PHP Pages</vt:lpstr>
      <vt:lpstr>V. Self-Calling PHP Pages</vt:lpstr>
      <vt:lpstr>PowerPoint Presentation</vt:lpstr>
      <vt:lpstr>VI. Complex/Curly Syntax</vt:lpstr>
      <vt:lpstr>VII. Built-in Functions for Form Processing</vt:lpstr>
      <vt:lpstr>Key Points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</dc:title>
  <dc:creator>David LO</dc:creator>
  <cp:lastModifiedBy>David LO</cp:lastModifiedBy>
  <cp:revision>126</cp:revision>
  <dcterms:modified xsi:type="dcterms:W3CDTF">2019-02-06T11:36:38Z</dcterms:modified>
</cp:coreProperties>
</file>