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43"/>
  </p:notesMasterIdLst>
  <p:sldIdLst>
    <p:sldId id="256" r:id="rId3"/>
    <p:sldId id="305" r:id="rId4"/>
    <p:sldId id="286" r:id="rId5"/>
    <p:sldId id="258" r:id="rId6"/>
    <p:sldId id="259" r:id="rId7"/>
    <p:sldId id="260" r:id="rId8"/>
    <p:sldId id="262" r:id="rId9"/>
    <p:sldId id="263" r:id="rId10"/>
    <p:sldId id="264" r:id="rId11"/>
    <p:sldId id="285" r:id="rId12"/>
    <p:sldId id="266" r:id="rId13"/>
    <p:sldId id="267" r:id="rId14"/>
    <p:sldId id="268" r:id="rId15"/>
    <p:sldId id="269" r:id="rId16"/>
    <p:sldId id="304" r:id="rId17"/>
    <p:sldId id="291" r:id="rId18"/>
    <p:sldId id="284" r:id="rId19"/>
    <p:sldId id="270" r:id="rId20"/>
    <p:sldId id="292" r:id="rId21"/>
    <p:sldId id="293" r:id="rId22"/>
    <p:sldId id="294" r:id="rId23"/>
    <p:sldId id="295" r:id="rId24"/>
    <p:sldId id="287" r:id="rId25"/>
    <p:sldId id="288" r:id="rId26"/>
    <p:sldId id="273" r:id="rId27"/>
    <p:sldId id="290" r:id="rId28"/>
    <p:sldId id="303" r:id="rId29"/>
    <p:sldId id="271" r:id="rId30"/>
    <p:sldId id="278" r:id="rId31"/>
    <p:sldId id="289" r:id="rId32"/>
    <p:sldId id="277" r:id="rId33"/>
    <p:sldId id="280" r:id="rId34"/>
    <p:sldId id="296" r:id="rId35"/>
    <p:sldId id="297" r:id="rId36"/>
    <p:sldId id="298" r:id="rId37"/>
    <p:sldId id="282" r:id="rId38"/>
    <p:sldId id="299" r:id="rId39"/>
    <p:sldId id="302" r:id="rId40"/>
    <p:sldId id="300" r:id="rId41"/>
    <p:sldId id="281" r:id="rId42"/>
  </p:sldIdLst>
  <p:sldSz cx="9144000" cy="6858000" type="screen4x3"/>
  <p:notesSz cx="6797675" cy="9926638"/>
  <p:embeddedFontLst>
    <p:embeddedFont>
      <p:font typeface="Architects Daughter" panose="020B0604020202020204" charset="0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Tahoma" panose="020B0604030504040204" pitchFamily="34" charset="0"/>
      <p:regular r:id="rId49"/>
      <p:bold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Noto Sans Symbols" panose="020B0502040504020204" pitchFamily="34" charset="0"/>
      <p:regular r:id="rId55"/>
      <p:bold r:id="rId56"/>
    </p:embeddedFont>
    <p:embeddedFont>
      <p:font typeface="Droid Sans Mono" panose="020B0609030804020204" pitchFamily="49" charset="0"/>
      <p:regular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6BF67E-5384-402A-9BB5-0FD5E3873CAE}">
  <a:tblStyle styleId="{DE6BF67E-5384-402A-9BB5-0FD5E3873C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1F12B7-FFD5-4F2A-8E39-B87D9B8010D4}" styleName="Table_1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925" autoAdjust="0"/>
  </p:normalViewPr>
  <p:slideViewPr>
    <p:cSldViewPr snapToGrid="0">
      <p:cViewPr varScale="1">
        <p:scale>
          <a:sx n="53" d="100"/>
          <a:sy n="53" d="100"/>
        </p:scale>
        <p:origin x="104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6.xml"/><Relationship Id="rId51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from: https://</a:t>
            </a:r>
            <a:r>
              <a:rPr lang="en-SG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openclipart.org/detail/94723/database-symbol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sz="1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417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7453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5378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2232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21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791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9752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247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328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3233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6511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8816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3423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87018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0722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94116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50275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2882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43760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0919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7996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08" name="Shape 100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Shape 100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46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953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 rot="5400000">
            <a:off x="3771900" y="-76200"/>
            <a:ext cx="1600200" cy="8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 rot="5400000">
            <a:off x="6119812" y="2233613"/>
            <a:ext cx="3429000" cy="21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719262" y="147637"/>
            <a:ext cx="3429000" cy="633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FFCF0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828800" y="-6096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 rot="5400000">
            <a:off x="4676775" y="2238375"/>
            <a:ext cx="6324600" cy="215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295275" y="1619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SI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1000" y="533400"/>
            <a:ext cx="1676400" cy="41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SMULogo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34200" y="152400"/>
            <a:ext cx="1922719" cy="84129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0" y="993775"/>
            <a:ext cx="9153525" cy="149225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Shape 17" descr="{&quot;HashCode&quot;:-1796304455,&quot;Placement&quot;:&quot;Header&quot;,&quot;Top&quot;:0.0,&quot;Left&quot;:301.1819}"/>
          <p:cNvSpPr txBox="1"/>
          <p:nvPr/>
        </p:nvSpPr>
        <p:spPr>
          <a:xfrm>
            <a:off x="3825010" y="0"/>
            <a:ext cx="1493980" cy="22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SMU Classification: Restricted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  <p:sp>
        <p:nvSpPr>
          <p:cNvPr id="81" name="Shape 81"/>
          <p:cNvSpPr/>
          <p:nvPr/>
        </p:nvSpPr>
        <p:spPr>
          <a:xfrm>
            <a:off x="307975" y="836613"/>
            <a:ext cx="8620125" cy="77787"/>
          </a:xfrm>
          <a:prstGeom prst="rect">
            <a:avLst/>
          </a:prstGeom>
          <a:gradFill>
            <a:gsLst>
              <a:gs pos="0">
                <a:srgbClr val="464AFC">
                  <a:alpha val="79607"/>
                </a:srgbClr>
              </a:gs>
              <a:gs pos="100000">
                <a:srgbClr val="202275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-19050" y="6661150"/>
            <a:ext cx="3151188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Shape 84" descr="SIS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68275" y="6172200"/>
            <a:ext cx="1456739" cy="364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SMULogo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726363" y="6096000"/>
            <a:ext cx="1236145" cy="54129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 descr="{&quot;HashCode&quot;:-1796304455,&quot;Placement&quot;:&quot;Header&quot;,&quot;Top&quot;:0.0,&quot;Left&quot;:301.1819}"/>
          <p:cNvSpPr txBox="1"/>
          <p:nvPr/>
        </p:nvSpPr>
        <p:spPr>
          <a:xfrm>
            <a:off x="3825010" y="0"/>
            <a:ext cx="1493980" cy="22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SMU Classification: Restricted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week11.in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Web Application Development</a:t>
            </a: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75787" y="3247931"/>
            <a:ext cx="8610600" cy="9257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indent="-393700">
              <a:spcBef>
                <a:spcPts val="0"/>
              </a:spcBef>
              <a:buSzPts val="800"/>
              <a:buNone/>
            </a:pPr>
            <a:r>
              <a:rPr lang="en-US" dirty="0" smtClean="0"/>
              <a:t>Database Interaction</a:t>
            </a:r>
            <a:endParaRPr dirty="0"/>
          </a:p>
        </p:txBody>
      </p:sp>
      <p:sp>
        <p:nvSpPr>
          <p:cNvPr id="154" name="Shape 154"/>
          <p:cNvSpPr txBox="1"/>
          <p:nvPr/>
        </p:nvSpPr>
        <p:spPr>
          <a:xfrm>
            <a:off x="3232087" y="4418091"/>
            <a:ext cx="5531667" cy="205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indent="-44450">
              <a:spcBef>
                <a:spcPts val="900"/>
              </a:spcBef>
              <a:buClr>
                <a:schemeClr val="dk1"/>
              </a:buClr>
              <a:buSzPts val="700"/>
            </a:pPr>
            <a:r>
              <a:rPr lang="en-US" sz="2800" b="1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If people are not making mistakes, </a:t>
            </a:r>
            <a:r>
              <a:rPr lang="en-US" sz="2800" b="1" dirty="0" smtClean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they </a:t>
            </a:r>
            <a:r>
              <a:rPr lang="en-US" sz="2800" b="1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are not trying new things. </a:t>
            </a:r>
          </a:p>
          <a:p>
            <a:pPr indent="-44450">
              <a:spcBef>
                <a:spcPts val="900"/>
              </a:spcBef>
              <a:buClr>
                <a:schemeClr val="dk1"/>
              </a:buClr>
              <a:buSzPts val="700"/>
            </a:pPr>
            <a:endParaRPr lang="en-US" sz="600" b="1" dirty="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44450">
              <a:spcBef>
                <a:spcPts val="900"/>
              </a:spcBef>
              <a:buClr>
                <a:schemeClr val="dk1"/>
              </a:buClr>
              <a:buSzPts val="700"/>
            </a:pPr>
            <a:r>
              <a:rPr lang="en-US" sz="2800" b="1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- Walter C Wright Jr</a:t>
            </a:r>
            <a:endParaRPr sz="2800" b="1" dirty="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24" y="4542478"/>
            <a:ext cx="1750545" cy="1930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18125"/>
            <a:ext cx="9090660" cy="87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10</a:t>
            </a:fld>
            <a:endParaRPr b="1"/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Step </a:t>
            </a:r>
            <a:r>
              <a:rPr lang="en-US" dirty="0" smtClean="0"/>
              <a:t>4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 Retrieve results row-by-row</a:t>
            </a:r>
            <a:endParaRPr dirty="0"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ahoma"/>
              </a:rPr>
              <a:t>PDO::FETCH_ASSOC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 lang="en-US" sz="2800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/>
            <a:r>
              <a:rPr lang="en-US" dirty="0"/>
              <a:t>Each matching DB </a:t>
            </a:r>
            <a:r>
              <a:rPr lang="en-US" dirty="0" smtClean="0"/>
              <a:t>record </a:t>
            </a:r>
            <a:r>
              <a:rPr lang="en-US" dirty="0"/>
              <a:t>is retrieved as an </a:t>
            </a:r>
            <a:r>
              <a:rPr lang="en-US" dirty="0" smtClean="0"/>
              <a:t>associative </a:t>
            </a:r>
            <a:r>
              <a:rPr lang="en-US" dirty="0"/>
              <a:t>array with column names as keys</a:t>
            </a:r>
            <a:endParaRPr dirty="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556260" y="2478009"/>
            <a:ext cx="8359140" cy="3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isbn13 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'1234567890123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'; </a:t>
            </a:r>
            <a:r>
              <a:rPr lang="en-US" sz="2000" i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simulates a user input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sql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'select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 from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book where isbn13=:isbn13';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pdo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-&gt;prepare($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sql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bindParam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(':isbn13', $isbn13, PDO::PARAM_STR);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-&gt;execute();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>
              <a:buClr>
                <a:schemeClr val="dk1"/>
              </a:buClr>
            </a:pP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1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b="1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setFetchMode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(PDO::FETCH_ASSOC);</a:t>
            </a: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($row = 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-&gt;fetch()) {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$row['title'] . '|' . $row['isbn13'] </a:t>
            </a:r>
            <a:endParaRPr lang="en-US" sz="20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. 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'|' 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 $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row['price'];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20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6841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5818125"/>
            <a:ext cx="9090660" cy="87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11</a:t>
            </a:fld>
            <a:endParaRPr b="1"/>
          </a:p>
        </p:txBody>
      </p:sp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Step 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US" dirty="0"/>
              <a:t>: Retrieve results </a:t>
            </a:r>
            <a:r>
              <a:rPr lang="en-US" dirty="0" smtClean="0"/>
              <a:t>row-by-row</a:t>
            </a:r>
            <a:endParaRPr dirty="0"/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200276" y="974725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Fetch </a:t>
            </a: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each matching row as an associative array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Retrieve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the value using the column name</a:t>
            </a:r>
            <a:endParaRPr dirty="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65100">
              <a:buNone/>
            </a:pPr>
            <a:r>
              <a:rPr lang="en-SG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SG" dirty="0" smtClean="0"/>
              <a:t>  </a:t>
            </a:r>
            <a:r>
              <a:rPr lang="en-SG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Arial"/>
              </a:rPr>
              <a:t>$</a:t>
            </a:r>
            <a:r>
              <a:rPr lang="en-SG" sz="2000" b="1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Arial"/>
              </a:rPr>
              <a:t>stmt</a:t>
            </a:r>
            <a:r>
              <a:rPr lang="en-SG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Arial"/>
              </a:rPr>
              <a:t>-&gt;</a:t>
            </a:r>
            <a:r>
              <a:rPr lang="en-SG" sz="2000" b="1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Arial"/>
              </a:rPr>
              <a:t>setFetchMode</a:t>
            </a:r>
            <a:r>
              <a:rPr lang="en-SG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Arial"/>
              </a:rPr>
              <a:t>(PDO::FETCH_ASSOC);</a:t>
            </a: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71" name="Shape 271"/>
          <p:cNvGraphicFramePr/>
          <p:nvPr>
            <p:extLst>
              <p:ext uri="{D42A27DB-BD31-4B8C-83A1-F6EECF244321}">
                <p14:modId xmlns:p14="http://schemas.microsoft.com/office/powerpoint/2010/main" val="3186740773"/>
              </p:ext>
            </p:extLst>
          </p:nvPr>
        </p:nvGraphicFramePr>
        <p:xfrm>
          <a:off x="4505576" y="4532798"/>
          <a:ext cx="3361581" cy="1587600"/>
        </p:xfrm>
        <a:graphic>
          <a:graphicData uri="http://schemas.openxmlformats.org/drawingml/2006/table">
            <a:tbl>
              <a:tblPr>
                <a:noFill/>
                <a:tableStyleId>{DE6BF67E-5384-402A-9BB5-0FD5E3873CAE}</a:tableStyleId>
              </a:tblPr>
              <a:tblGrid>
                <a:gridCol w="119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SG" sz="20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Key</a:t>
                      </a:r>
                      <a:endParaRPr sz="20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SG" sz="20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Value</a:t>
                      </a:r>
                      <a:endParaRPr sz="20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2075" marR="92075" marT="46050" marB="4605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64384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title</a:t>
                      </a:r>
                      <a:endParaRPr sz="3600" dirty="0"/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Modern PHP</a:t>
                      </a:r>
                      <a:endParaRPr sz="3600" dirty="0"/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isbn13</a:t>
                      </a:r>
                      <a:endParaRPr sz="3600"/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1234567890123</a:t>
                      </a:r>
                      <a:endParaRPr sz="3600" dirty="0"/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price</a:t>
                      </a:r>
                      <a:endParaRPr sz="3600"/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88</a:t>
                      </a:r>
                      <a:endParaRPr sz="3600" dirty="0"/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2" name="Shape 272"/>
          <p:cNvSpPr/>
          <p:nvPr/>
        </p:nvSpPr>
        <p:spPr>
          <a:xfrm>
            <a:off x="3223651" y="4702565"/>
            <a:ext cx="722568" cy="364436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635045" y="4702565"/>
            <a:ext cx="2207745" cy="21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stmt.fetch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3200" dirty="0"/>
          </a:p>
        </p:txBody>
      </p:sp>
      <p:sp>
        <p:nvSpPr>
          <p:cNvPr id="278" name="Shape 278"/>
          <p:cNvSpPr txBox="1"/>
          <p:nvPr/>
        </p:nvSpPr>
        <p:spPr>
          <a:xfrm>
            <a:off x="832736" y="2798244"/>
            <a:ext cx="7511164" cy="1261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2000" b="1" i="0" u="none" strike="noStrike" cap="none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row = $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-&gt;fetch()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 {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echo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$row['title']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. '|' .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$row['isbn13'] 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 </a:t>
            </a:r>
            <a:r>
              <a:rPr lang="en-US" sz="2000" b="1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2000" b="1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1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'|' 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$row[</a:t>
            </a:r>
            <a:r>
              <a:rPr lang="en-US" sz="2000" b="1" i="0" u="none" strike="noStrike" cap="none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'price']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Step </a:t>
            </a:r>
            <a:r>
              <a:rPr lang="en-US" dirty="0" smtClean="0"/>
              <a:t>5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 Free up resources</a:t>
            </a:r>
            <a:endParaRPr dirty="0"/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304800" y="1077362"/>
            <a:ext cx="8610600" cy="539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Close the connection to the </a:t>
            </a: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database and SQL statement. </a:t>
            </a:r>
            <a:endParaRPr dirty="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632550" y="2037029"/>
            <a:ext cx="7955100" cy="2432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1" i="0" u="none" strike="noStrike" cap="none" dirty="0" err="1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1" i="0" u="none" strike="noStrike" cap="none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null;</a:t>
            </a:r>
            <a:endParaRPr sz="2000" b="1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1" dirty="0" err="1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pdo</a:t>
            </a:r>
            <a:r>
              <a:rPr lang="en-US" sz="2000" b="1" i="0" u="none" strike="noStrike" cap="none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null;</a:t>
            </a:r>
            <a:endParaRPr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" y="5799075"/>
            <a:ext cx="9090660" cy="87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Issuing </a:t>
            </a:r>
            <a:r>
              <a:rPr lang="en-US" dirty="0" smtClean="0"/>
              <a:t>Insert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/Delete/Update 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queries</a:t>
            </a:r>
            <a:endParaRPr dirty="0"/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304800" y="1100129"/>
            <a:ext cx="8996400" cy="5337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1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sql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'insert into book (title, isbn13, price) 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values 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(:title, :isbn13, :price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)';</a:t>
            </a:r>
            <a:endParaRPr lang="en-SG" sz="2000" b="1" dirty="0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/>
            <a:endParaRPr lang="en-US" sz="20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/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title = "Java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 </a:t>
            </a:r>
            <a:r>
              <a:rPr lang="en-US" sz="2000" i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simulates a user input</a:t>
            </a:r>
            <a:endParaRPr lang="en-US" sz="20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/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$isbn13 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 "9999999999999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 </a:t>
            </a:r>
            <a:r>
              <a:rPr lang="en-US" sz="2000" i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simulates a user input</a:t>
            </a:r>
            <a:endParaRPr lang="en-US" sz="20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/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price = 105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 </a:t>
            </a:r>
            <a:r>
              <a:rPr lang="en-US" sz="2000" i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simulates a user input</a:t>
            </a:r>
            <a:endParaRPr sz="2000" b="0" i="0" u="none" strike="noStrike" cap="none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pdo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-&gt;prepare($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sql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 </a:t>
            </a:r>
            <a:endParaRPr sz="2000" dirty="0"/>
          </a:p>
          <a:p>
            <a:pPr lvl="0"/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bindParam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(':title', $title, PDO::PARAM_STR);</a:t>
            </a:r>
          </a:p>
          <a:p>
            <a:pPr lvl="0"/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bindParam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(':isbn13', $isbn13, PDO::PARAM_STR);</a:t>
            </a:r>
          </a:p>
          <a:p>
            <a:pPr lvl="0"/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bindParam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(':price', $price, PDO::PARAM_INT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lvl="0"/>
            <a:endParaRPr sz="20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isAddOK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stores true or false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1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isAddOK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-&gt;execute();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endParaRPr sz="2000" b="0" i="0" u="none" strike="noStrike" cap="none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null;</a:t>
            </a:r>
            <a:endParaRPr sz="2000" b="0" i="0" u="none" strike="noStrike" cap="none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pdo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null;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</a:t>
            </a:r>
            <a:r>
              <a:rPr lang="en-US" dirty="0" smtClean="0"/>
              <a:t>1: </a:t>
            </a:r>
            <a:r>
              <a:rPr lang="en-US" dirty="0" smtClean="0"/>
              <a:t>Simple </a:t>
            </a:r>
            <a:r>
              <a:rPr lang="en-US" dirty="0" smtClean="0"/>
              <a:t>try</a:t>
            </a:r>
            <a:endParaRPr dirty="0"/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dirty="0" smtClean="0"/>
              <a:t>Given (in ex1 folder):</a:t>
            </a:r>
            <a:endParaRPr dirty="0"/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week11.sql</a:t>
            </a:r>
            <a:r>
              <a:rPr lang="en-US" sz="2400" dirty="0" smtClean="0"/>
              <a:t> </a:t>
            </a:r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endParaRPr dirty="0"/>
          </a:p>
          <a:p>
            <a:pPr marL="457200" marR="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dirty="0" smtClean="0"/>
              <a:t>To do</a:t>
            </a:r>
            <a:r>
              <a:rPr lang="en-US" dirty="0" smtClean="0"/>
              <a:t>:</a:t>
            </a:r>
            <a:endParaRPr lang="en-US" dirty="0" smtClean="0"/>
          </a:p>
          <a:p>
            <a:pPr marL="508000" lvl="1" indent="0">
              <a:spcBef>
                <a:spcPts val="600"/>
              </a:spcBef>
              <a:buSzPts val="2800"/>
              <a:buNone/>
            </a:pPr>
            <a:r>
              <a:rPr lang="en-US" sz="2400" dirty="0" smtClean="0"/>
              <a:t>(1) Import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week11.sql</a:t>
            </a:r>
            <a:r>
              <a:rPr lang="en-US" sz="2400" dirty="0" smtClean="0"/>
              <a:t> </a:t>
            </a:r>
            <a:r>
              <a:rPr lang="en-US" sz="2400" dirty="0" smtClean="0"/>
              <a:t>using </a:t>
            </a:r>
            <a:r>
              <a:rPr lang="en-US" sz="2400" dirty="0" err="1" smtClean="0"/>
              <a:t>phpMyAdmin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lvl="2" indent="-406400">
              <a:spcBef>
                <a:spcPts val="600"/>
              </a:spcBef>
              <a:buSzPts val="2800"/>
            </a:pPr>
            <a:r>
              <a:rPr lang="en-US" dirty="0" smtClean="0"/>
              <a:t>It </a:t>
            </a:r>
            <a:r>
              <a:rPr lang="en-US" dirty="0" smtClean="0"/>
              <a:t>will import all tables needed for this exercise and the following ones.</a:t>
            </a:r>
          </a:p>
          <a:p>
            <a:pPr marL="508000" lvl="1" indent="0">
              <a:spcBef>
                <a:spcPts val="600"/>
              </a:spcBef>
              <a:buSzPts val="2800"/>
              <a:buNone/>
            </a:pPr>
            <a:r>
              <a:rPr lang="en-SG" sz="2400" dirty="0" smtClean="0"/>
              <a:t>(2) Put </a:t>
            </a:r>
            <a:r>
              <a:rPr lang="en-SG" sz="2400" dirty="0" smtClean="0"/>
              <a:t>code given in </a:t>
            </a:r>
            <a:r>
              <a:rPr lang="en-SG" sz="2400" dirty="0" smtClean="0"/>
              <a:t>previous slides corresponding to steps 1-6 into 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display.php</a:t>
            </a:r>
            <a:r>
              <a:rPr lang="en-SG" sz="2400" dirty="0" smtClean="0"/>
              <a:t>. </a:t>
            </a:r>
            <a:r>
              <a:rPr lang="en-SG" sz="2400" dirty="0" smtClean="0"/>
              <a:t>Delete </a:t>
            </a:r>
            <a:r>
              <a:rPr lang="en-SG" sz="2400" dirty="0" smtClean="0"/>
              <a:t>any </a:t>
            </a:r>
            <a:r>
              <a:rPr lang="en-SG" sz="2400" dirty="0" err="1" smtClean="0"/>
              <a:t>pptx</a:t>
            </a:r>
            <a:r>
              <a:rPr lang="en-SG" sz="2400" dirty="0" smtClean="0"/>
              <a:t> special symbols. </a:t>
            </a:r>
            <a:endParaRPr sz="2400" dirty="0"/>
          </a:p>
          <a:p>
            <a:pPr marL="457200" marR="0" lvl="0" indent="0" algn="l" rtl="0">
              <a:spcBef>
                <a:spcPts val="52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</a:t>
            </a:r>
            <a:r>
              <a:rPr lang="en-US" dirty="0" smtClean="0"/>
              <a:t>1: </a:t>
            </a:r>
            <a:r>
              <a:rPr lang="en-US" dirty="0" smtClean="0"/>
              <a:t>Simple try</a:t>
            </a:r>
            <a:endParaRPr dirty="0"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6861" y="5639582"/>
            <a:ext cx="2925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>
              <a:spcBef>
                <a:spcPts val="600"/>
              </a:spcBef>
              <a:buClr>
                <a:srgbClr val="FF0000"/>
              </a:buClr>
              <a:buSzPts val="2600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week11.sql</a:t>
            </a:r>
            <a:r>
              <a:rPr lang="en-US" sz="24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63" y="1240323"/>
            <a:ext cx="8647537" cy="42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</a:t>
            </a:r>
            <a:r>
              <a:rPr lang="en-US" dirty="0" smtClean="0"/>
              <a:t>1: </a:t>
            </a:r>
            <a:r>
              <a:rPr lang="en-US" dirty="0" smtClean="0"/>
              <a:t>Simple </a:t>
            </a:r>
            <a:r>
              <a:rPr lang="en-US" dirty="0" smtClean="0"/>
              <a:t>try</a:t>
            </a:r>
            <a:endParaRPr dirty="0"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4307563"/>
            <a:ext cx="7934325" cy="144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113" y="1645497"/>
            <a:ext cx="2705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2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</a:t>
            </a:r>
            <a:r>
              <a:rPr lang="en-US" dirty="0" smtClean="0"/>
              <a:t>2: Display table contents</a:t>
            </a:r>
            <a:endParaRPr dirty="0"/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dirty="0" smtClean="0"/>
              <a:t>Given (in ex2 folder):</a:t>
            </a:r>
            <a:endParaRPr dirty="0"/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display.php</a:t>
            </a:r>
            <a:r>
              <a:rPr lang="en-US" sz="2400" dirty="0" smtClean="0"/>
              <a:t> (incomplete</a:t>
            </a:r>
            <a:r>
              <a:rPr lang="en-US" sz="2400" dirty="0" smtClean="0"/>
              <a:t>)</a:t>
            </a:r>
            <a:endParaRPr dirty="0"/>
          </a:p>
          <a:p>
            <a:pPr marL="457200" marR="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dirty="0" smtClean="0"/>
              <a:t>To do:</a:t>
            </a:r>
          </a:p>
          <a:p>
            <a:pPr lvl="1" indent="-406400">
              <a:spcBef>
                <a:spcPts val="600"/>
              </a:spcBef>
              <a:buSzPts val="2800"/>
            </a:pPr>
            <a:r>
              <a:rPr lang="en-US" sz="2400" dirty="0" smtClean="0"/>
              <a:t>Modify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display.php</a:t>
            </a:r>
            <a:r>
              <a:rPr lang="en-US" sz="2400" dirty="0"/>
              <a:t> such that it displays the data stored in the </a:t>
            </a:r>
            <a:r>
              <a:rPr lang="en-US" sz="2400" dirty="0" smtClean="0"/>
              <a:t>person </a:t>
            </a:r>
            <a:r>
              <a:rPr lang="en-US" sz="2400" dirty="0"/>
              <a:t>table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week11</a:t>
            </a:r>
            <a:r>
              <a:rPr lang="en-US" sz="2400" dirty="0" smtClean="0"/>
              <a:t> </a:t>
            </a:r>
            <a:r>
              <a:rPr lang="en-US" sz="2400" dirty="0"/>
              <a:t>database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spcBef>
                <a:spcPts val="52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78" y="3327775"/>
            <a:ext cx="6051605" cy="276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</a:t>
            </a:r>
            <a:r>
              <a:rPr lang="en-US" dirty="0" smtClean="0"/>
              <a:t>3: Insert new content</a:t>
            </a:r>
            <a:endParaRPr dirty="0"/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dirty="0" smtClean="0"/>
              <a:t>Given (in ex3 folder):</a:t>
            </a:r>
            <a:endParaRPr dirty="0"/>
          </a:p>
          <a:p>
            <a:pPr marL="742950" lvl="1" indent="-285750">
              <a:spcBef>
                <a:spcPts val="600"/>
              </a:spcBef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add.html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add.php</a:t>
            </a:r>
            <a:r>
              <a:rPr lang="en-US" sz="2400" dirty="0" smtClean="0"/>
              <a:t> (incomplete)</a:t>
            </a:r>
            <a:endParaRPr sz="2400"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Implement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add.php</a:t>
            </a:r>
            <a:r>
              <a:rPr lang="en-US" dirty="0"/>
              <a:t> such that</a:t>
            </a:r>
            <a:endParaRPr dirty="0"/>
          </a:p>
          <a:p>
            <a:pPr marL="914400" marR="0" lvl="1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-US" sz="2400" dirty="0"/>
              <a:t>I</a:t>
            </a:r>
            <a:r>
              <a:rPr lang="en-US" sz="2400" dirty="0"/>
              <a:t>f insert operation </a:t>
            </a:r>
            <a:r>
              <a:rPr lang="en-US" sz="2400" dirty="0"/>
              <a:t>is successful, print </a:t>
            </a:r>
            <a:r>
              <a:rPr lang="en-US" sz="2400" dirty="0"/>
              <a:t>'Person added'</a:t>
            </a:r>
            <a:endParaRPr sz="2400" dirty="0"/>
          </a:p>
          <a:p>
            <a:pPr marL="914400" marR="0" lvl="1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-US" sz="2400" dirty="0"/>
              <a:t>if </a:t>
            </a:r>
            <a:r>
              <a:rPr lang="en-US" sz="2400" dirty="0"/>
              <a:t>insert operation </a:t>
            </a:r>
            <a:r>
              <a:rPr lang="en-US" sz="2400" dirty="0"/>
              <a:t>is </a:t>
            </a:r>
            <a:r>
              <a:rPr lang="en-US" sz="2400" dirty="0"/>
              <a:t>unsuccessful, print 'Person </a:t>
            </a:r>
            <a:r>
              <a:rPr lang="en-US" sz="2400" dirty="0"/>
              <a:t>is not added</a:t>
            </a:r>
            <a:r>
              <a:rPr lang="en-US" sz="2400" dirty="0"/>
              <a:t>'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spcBef>
                <a:spcPts val="52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</a:t>
            </a:r>
            <a:r>
              <a:rPr lang="en-US" dirty="0" smtClean="0"/>
              <a:t>3: Insert new </a:t>
            </a:r>
            <a:r>
              <a:rPr lang="en-US" dirty="0" smtClean="0"/>
              <a:t>content (</a:t>
            </a:r>
            <a:r>
              <a:rPr lang="en-US" b="1" dirty="0" smtClean="0"/>
              <a:t>Success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12" y="1086417"/>
            <a:ext cx="7116725" cy="2643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" r="29857"/>
          <a:stretch/>
        </p:blipFill>
        <p:spPr>
          <a:xfrm>
            <a:off x="528437" y="4590178"/>
            <a:ext cx="7800752" cy="1330918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4152900" y="3729517"/>
            <a:ext cx="914400" cy="4707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44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04800" y="974725"/>
            <a:ext cx="8397466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marR="0" lvl="0" indent="-533400" algn="l" rtl="0"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Objective</a:t>
            </a:r>
            <a:endParaRPr dirty="0"/>
          </a:p>
          <a:p>
            <a:pPr marL="952500" marR="0" lvl="1" indent="-4953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sym typeface="Tahoma"/>
              </a:rPr>
              <a:t>Learn how to 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sym typeface="Tahoma"/>
              </a:rPr>
              <a:t>store and manipulate </a:t>
            </a:r>
            <a:r>
              <a:rPr lang="en-US" sz="2400" b="0" i="0" u="none" strike="noStrike" cap="none" dirty="0">
                <a:solidFill>
                  <a:schemeClr val="accent2"/>
                </a:solidFill>
                <a:sym typeface="Tahoma"/>
              </a:rPr>
              <a:t>data in MySQL using 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sym typeface="Tahoma"/>
              </a:rPr>
              <a:t>PHP Data Objects (PDO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sym typeface="Tahoma"/>
              </a:rPr>
              <a:t>)</a:t>
            </a:r>
            <a:endParaRPr sz="2400" b="0" i="0" u="none" strike="noStrike" cap="none" dirty="0" smtClean="0">
              <a:solidFill>
                <a:schemeClr val="accent2"/>
              </a:solidFill>
              <a:sym typeface="Tahoma"/>
            </a:endParaRPr>
          </a:p>
          <a:p>
            <a:pPr marL="552450" marR="0" lvl="0" indent="-501650" algn="l" rtl="0"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Content</a:t>
            </a:r>
            <a:endParaRPr dirty="0"/>
          </a:p>
          <a:p>
            <a:pPr marL="952500" marR="0" lvl="1" indent="-4953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accent2"/>
                </a:solidFill>
                <a:sym typeface="Tahoma"/>
              </a:rPr>
              <a:t>Use of PDO </a:t>
            </a:r>
            <a:r>
              <a:rPr lang="en-US" sz="2400" b="0" i="0" u="none" strike="noStrike" cap="none" dirty="0">
                <a:solidFill>
                  <a:schemeClr val="accent2"/>
                </a:solidFill>
                <a:sym typeface="Tahoma"/>
              </a:rPr>
              <a:t>to 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sym typeface="Tahoma"/>
              </a:rPr>
              <a:t>perform 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sym typeface="Tahoma"/>
              </a:rPr>
              <a:t>CRUD operations</a:t>
            </a:r>
          </a:p>
          <a:p>
            <a:pPr marL="952500" marR="0" lvl="1" indent="-4953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400" dirty="0"/>
              <a:t>Best practices: </a:t>
            </a:r>
            <a:endParaRPr lang="en-US" sz="2400" dirty="0" smtClean="0"/>
          </a:p>
          <a:p>
            <a:pPr marL="1409700" lvl="2" indent="-495300">
              <a:spcBef>
                <a:spcPts val="600"/>
              </a:spcBef>
              <a:buClr>
                <a:srgbClr val="FF0000"/>
              </a:buClr>
              <a:buSzPts val="2600"/>
            </a:pPr>
            <a:r>
              <a:rPr lang="en-US" sz="2200" dirty="0" smtClean="0"/>
              <a:t>Data </a:t>
            </a:r>
            <a:r>
              <a:rPr lang="en-US" sz="2200" dirty="0"/>
              <a:t>Access Object (</a:t>
            </a:r>
            <a:r>
              <a:rPr lang="en-US" sz="2200" dirty="0" smtClean="0"/>
              <a:t>DAO)</a:t>
            </a:r>
          </a:p>
          <a:p>
            <a:pPr marL="1409700" lvl="2" indent="-495300">
              <a:spcBef>
                <a:spcPts val="600"/>
              </a:spcBef>
              <a:buClr>
                <a:srgbClr val="FF0000"/>
              </a:buClr>
              <a:buSzPts val="2600"/>
            </a:pPr>
            <a:r>
              <a:rPr lang="en-US" sz="2200" dirty="0" err="1" smtClean="0"/>
              <a:t>ConnectionManager</a:t>
            </a:r>
            <a:endParaRPr lang="en-US" sz="2200" dirty="0" smtClean="0"/>
          </a:p>
          <a:p>
            <a:pPr marL="1409700" lvl="2" indent="-495300">
              <a:spcBef>
                <a:spcPts val="600"/>
              </a:spcBef>
              <a:buClr>
                <a:srgbClr val="FF0000"/>
              </a:buClr>
              <a:buSzPts val="2600"/>
            </a:pPr>
            <a:r>
              <a:rPr lang="en-US" sz="2200" dirty="0" smtClean="0"/>
              <a:t>PHP initialization file</a:t>
            </a:r>
            <a:endParaRPr sz="2200" dirty="0"/>
          </a:p>
          <a:p>
            <a:pPr marL="533400" marR="0" lvl="0" indent="-533400" algn="l" rtl="0">
              <a:spcBef>
                <a:spcPts val="12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After this module, you should be able to</a:t>
            </a:r>
            <a:endParaRPr dirty="0"/>
          </a:p>
          <a:p>
            <a:pPr marL="952500" marR="0" lvl="1" indent="-4953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Use PDO to perform CRUD 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operations</a:t>
            </a:r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endParaRPr sz="2400" dirty="0"/>
          </a:p>
          <a:p>
            <a:pPr marL="952500" marR="0" lvl="1" indent="-3302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</a:pPr>
            <a:endParaRPr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4" name="Shape 164" descr="j02566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3430" y="4237022"/>
            <a:ext cx="1468170" cy="1826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39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</a:t>
            </a:r>
            <a:r>
              <a:rPr lang="en-US" dirty="0" smtClean="0"/>
              <a:t>3: Insert new </a:t>
            </a:r>
            <a:r>
              <a:rPr lang="en-US" dirty="0" smtClean="0"/>
              <a:t>content (</a:t>
            </a:r>
            <a:r>
              <a:rPr lang="en-US" b="1" dirty="0" smtClean="0"/>
              <a:t>Success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40" y="1548142"/>
            <a:ext cx="6984119" cy="36394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882" y="4617268"/>
            <a:ext cx="3757188" cy="407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5008453" y="4559361"/>
            <a:ext cx="2042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Bob </a:t>
            </a:r>
            <a:r>
              <a:rPr lang="en-US" sz="2800" b="1" dirty="0" smtClean="0">
                <a:solidFill>
                  <a:srgbClr val="FF0000"/>
                </a:solidFill>
              </a:rPr>
              <a:t>added</a:t>
            </a:r>
            <a:endParaRPr lang="en-SG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</a:t>
            </a:r>
            <a:r>
              <a:rPr lang="en-US" dirty="0" smtClean="0"/>
              <a:t>3: Insert new </a:t>
            </a:r>
            <a:r>
              <a:rPr lang="en-US" dirty="0" smtClean="0"/>
              <a:t>content (</a:t>
            </a:r>
            <a:r>
              <a:rPr lang="en-US" b="1" dirty="0" smtClean="0"/>
              <a:t>Failure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152900" y="3797198"/>
            <a:ext cx="914400" cy="4707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" r="34867"/>
          <a:stretch/>
        </p:blipFill>
        <p:spPr>
          <a:xfrm>
            <a:off x="459510" y="4605856"/>
            <a:ext cx="8455890" cy="1466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1111148"/>
            <a:ext cx="7600950" cy="2686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21274" r="3441"/>
          <a:stretch/>
        </p:blipFill>
        <p:spPr>
          <a:xfrm>
            <a:off x="5982657" y="2271107"/>
            <a:ext cx="2672455" cy="188377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982657" y="3717956"/>
            <a:ext cx="2672456" cy="352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909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</a:t>
            </a:r>
            <a:r>
              <a:rPr lang="en-US" dirty="0" smtClean="0"/>
              <a:t>3: Insert new </a:t>
            </a:r>
            <a:r>
              <a:rPr lang="en-US" dirty="0" smtClean="0"/>
              <a:t>content (</a:t>
            </a:r>
            <a:r>
              <a:rPr lang="en-US" b="1" dirty="0" smtClean="0"/>
              <a:t>Failure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400175"/>
            <a:ext cx="7810500" cy="40576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08453" y="4559361"/>
            <a:ext cx="3100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Andy NOT added</a:t>
            </a:r>
            <a:endParaRPr lang="en-SG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8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8E0B-DCFD-924C-BD20-309FD10D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906713"/>
            <a:ext cx="7772400" cy="1362075"/>
          </a:xfrm>
        </p:spPr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EA23824-A76B-C44A-8F25-57752AD91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pPr marL="0" indent="0"/>
            <a:r>
              <a:rPr lang="en-US" sz="3600" dirty="0" smtClean="0"/>
              <a:t>Best Practices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602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A. Create</a:t>
            </a:r>
            <a:r>
              <a:rPr lang="en-US" dirty="0" smtClean="0"/>
              <a:t> Data </a:t>
            </a:r>
            <a:r>
              <a:rPr lang="en-US" dirty="0"/>
              <a:t>Access Object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DAO</a:t>
            </a:r>
            <a:r>
              <a:rPr lang="en-US" dirty="0"/>
              <a:t>) </a:t>
            </a:r>
            <a:r>
              <a:rPr lang="en-US" dirty="0" smtClean="0"/>
              <a:t>classes</a:t>
            </a: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304800" y="1077362"/>
            <a:ext cx="8610600" cy="5399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 smtClean="0"/>
              <a:t>Avoid </a:t>
            </a:r>
            <a:r>
              <a:rPr lang="en-US" dirty="0"/>
              <a:t>writing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dirty="0"/>
              <a:t> code in multiple </a:t>
            </a:r>
            <a:r>
              <a:rPr lang="en-US" dirty="0" smtClean="0"/>
              <a:t>PHP </a:t>
            </a:r>
            <a:r>
              <a:rPr lang="en-US" dirty="0" smtClean="0"/>
              <a:t>pages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 smtClean="0"/>
              <a:t>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DAO</a:t>
            </a:r>
            <a:r>
              <a:rPr lang="en-US" dirty="0" smtClean="0"/>
              <a:t> class captures reusable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dirty="0" smtClean="0"/>
              <a:t> code</a:t>
            </a:r>
          </a:p>
          <a:p>
            <a:pPr marL="800100" lvl="1" indent="-342900">
              <a:spcBef>
                <a:spcPts val="0"/>
              </a:spcBef>
              <a:buSzPts val="2800"/>
            </a:pPr>
            <a:r>
              <a:rPr lang="en-US" dirty="0" smtClean="0"/>
              <a:t>Grouped into logical unit</a:t>
            </a:r>
          </a:p>
          <a:p>
            <a:pPr marL="800100" lvl="1" indent="-342900">
              <a:spcBef>
                <a:spcPts val="0"/>
              </a:spcBef>
              <a:buSzPts val="2800"/>
            </a:pPr>
            <a:r>
              <a:rPr lang="en-US" dirty="0" smtClean="0"/>
              <a:t>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BookDAO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PersonDAO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EmployeeDAO</a:t>
            </a:r>
            <a:r>
              <a:rPr lang="en-US" dirty="0" smtClean="0"/>
              <a:t>, etc.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52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24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28902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-US" dirty="0" smtClean="0"/>
              <a:t>.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ConnectionManager</a:t>
            </a:r>
            <a:r>
              <a:rPr lang="en-US" dirty="0" smtClean="0"/>
              <a:t> </a:t>
            </a:r>
            <a:r>
              <a:rPr lang="en-US" dirty="0"/>
              <a:t>class</a:t>
            </a: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259535" y="974725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50800" lvl="0" indent="-342900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Common step between many DAOs</a:t>
            </a:r>
            <a:endParaRPr lang="en-US" dirty="0"/>
          </a:p>
          <a:p>
            <a:pPr marL="800100" marR="50800" lvl="1" indent="-342900">
              <a:lnSpc>
                <a:spcPct val="115000"/>
              </a:lnSpc>
              <a:spcBef>
                <a:spcPts val="0"/>
              </a:spcBef>
            </a:pPr>
            <a:r>
              <a:rPr lang="en-SG" dirty="0" smtClean="0"/>
              <a:t>Connect </a:t>
            </a:r>
            <a:r>
              <a:rPr lang="en-SG" dirty="0"/>
              <a:t>to a data source (e.g., </a:t>
            </a:r>
            <a:r>
              <a:rPr lang="en-SG" dirty="0" smtClean="0"/>
              <a:t>database</a:t>
            </a:r>
            <a:r>
              <a:rPr lang="en-SG" dirty="0"/>
              <a:t>)</a:t>
            </a:r>
          </a:p>
          <a:p>
            <a:pPr marL="342900" marR="50800" indent="-342900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Good idea to put this step in one common place</a:t>
            </a:r>
          </a:p>
          <a:p>
            <a:pPr marL="800100" marR="50800" lvl="1" indent="-342900">
              <a:lnSpc>
                <a:spcPct val="115000"/>
              </a:lnSpc>
              <a:spcBef>
                <a:spcPts val="0"/>
              </a:spcBef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ConnectionManager</a:t>
            </a:r>
            <a:r>
              <a:rPr lang="en-US" dirty="0" smtClean="0"/>
              <a:t> class</a:t>
            </a:r>
          </a:p>
          <a:p>
            <a:pPr marL="342900" marR="50800" indent="-342900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Benefits:</a:t>
            </a:r>
          </a:p>
          <a:p>
            <a:pPr marL="800100" marR="50800" lvl="1" indent="-342900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Minimize code change when data source changes</a:t>
            </a:r>
          </a:p>
          <a:p>
            <a:pPr marL="800100" marR="50800" lvl="1" indent="-342900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E.g., database being moved to another location</a:t>
            </a:r>
          </a:p>
          <a:p>
            <a:pPr marL="457200" marR="50800" lvl="1" indent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25</a:t>
            </a:fld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26</a:t>
            </a:fld>
            <a:endParaRPr b="1"/>
          </a:p>
        </p:txBody>
      </p:sp>
      <p:sp>
        <p:nvSpPr>
          <p:cNvPr id="373" name="Shape 373"/>
          <p:cNvSpPr txBox="1"/>
          <p:nvPr/>
        </p:nvSpPr>
        <p:spPr>
          <a:xfrm>
            <a:off x="27162" y="316087"/>
            <a:ext cx="9080626" cy="63736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 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BookDAO.php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--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php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BookDAO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retrieveAll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$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'SELECT * FROM book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';         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connMgr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ConnectionManager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      </a:t>
            </a:r>
            <a:endParaRPr sz="2000" dirty="0">
              <a:solidFill>
                <a:srgbClr val="FF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$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$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connMgr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getConnection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      </a:t>
            </a:r>
            <a:endParaRPr sz="2000" dirty="0">
              <a:solidFill>
                <a:srgbClr val="FF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$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$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-&gt;prepare($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 smtClean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-&gt;execute();</a:t>
            </a:r>
          </a:p>
          <a:p>
            <a:pPr lvl="0"/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$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 =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[];</a:t>
            </a:r>
          </a:p>
          <a:p>
            <a:pPr lvl="0"/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$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setFetchMode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(PDO::FETCH_ASSOC);</a:t>
            </a:r>
            <a:endParaRPr sz="2000" dirty="0" smtClean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while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($row = $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-&gt;fetch()) {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$result[] = new Book($row['title'], $row['isbn13'], </a:t>
            </a:r>
            <a:r>
              <a:rPr lang="en-US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$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row['price']);</a:t>
            </a:r>
            <a:endParaRPr sz="2000" dirty="0">
              <a:solidFill>
                <a:srgbClr val="FF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dirty="0" err="1" smtClean="0"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 = null;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      $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= null;</a:t>
            </a:r>
            <a:endParaRPr sz="20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return $result;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843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C. Use PHP </a:t>
            </a:r>
            <a:r>
              <a:rPr lang="en-US" dirty="0"/>
              <a:t>Initialization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dirty="0"/>
              <a:t>) File</a:t>
            </a: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304800" y="906462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</a:pPr>
            <a:r>
              <a:rPr lang="en-US" dirty="0" smtClean="0"/>
              <a:t>Used </a:t>
            </a:r>
            <a:r>
              <a:rPr lang="en-US" dirty="0"/>
              <a:t>to configure </a:t>
            </a:r>
            <a:r>
              <a:rPr lang="en-US" dirty="0" smtClean="0"/>
              <a:t>parameters </a:t>
            </a:r>
            <a:r>
              <a:rPr lang="en-US" dirty="0"/>
              <a:t>and initial </a:t>
            </a:r>
            <a:r>
              <a:rPr lang="en-US" dirty="0" smtClean="0"/>
              <a:t>settings</a:t>
            </a:r>
            <a:endParaRPr lang="en-US" sz="2400" dirty="0" smtClean="0"/>
          </a:p>
          <a:p>
            <a:pPr marL="342900" indent="-342900">
              <a:spcBef>
                <a:spcPts val="600"/>
              </a:spcBef>
            </a:pPr>
            <a:r>
              <a:rPr lang="en-US" dirty="0" smtClean="0"/>
              <a:t>Benefit: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dirty="0" smtClean="0"/>
              <a:t>Put all customization options in one place</a:t>
            </a:r>
            <a:endParaRPr lang="en-US" dirty="0" smtClean="0"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endParaRPr lang="en-US" sz="2400" dirty="0"/>
          </a:p>
          <a:p>
            <a:pPr marL="0" indent="0">
              <a:spcBef>
                <a:spcPts val="600"/>
              </a:spcBef>
              <a:buSzPts val="2600"/>
              <a:buNone/>
            </a:pPr>
            <a:endParaRPr lang="en-US" sz="2600" dirty="0" smtClean="0"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endParaRPr sz="2400" dirty="0"/>
          </a:p>
          <a:p>
            <a:pPr marL="457200" lvl="0" indent="0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27</a:t>
            </a:fld>
            <a:endParaRPr b="1"/>
          </a:p>
        </p:txBody>
      </p:sp>
      <p:sp>
        <p:nvSpPr>
          <p:cNvPr id="5" name="Shape 333"/>
          <p:cNvSpPr txBox="1">
            <a:spLocks/>
          </p:cNvSpPr>
          <p:nvPr/>
        </p:nvSpPr>
        <p:spPr>
          <a:xfrm>
            <a:off x="304800" y="2589290"/>
            <a:ext cx="8610600" cy="388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342900" marR="50800" indent="-342900">
              <a:lnSpc>
                <a:spcPct val="115000"/>
              </a:lnSpc>
              <a:spcBef>
                <a:spcPts val="0"/>
              </a:spcBef>
            </a:pPr>
            <a:r>
              <a:rPr lang="en-US" dirty="0" smtClean="0"/>
              <a:t>Format:</a:t>
            </a:r>
          </a:p>
          <a:p>
            <a:pPr marL="0" marR="50800" indent="0">
              <a:lnSpc>
                <a:spcPct val="115000"/>
              </a:lnSpc>
              <a:spcBef>
                <a:spcPts val="1100"/>
              </a:spcBef>
              <a:buFont typeface="Noto Sans Symbols"/>
              <a:buNone/>
            </a:pPr>
            <a:endParaRPr lang="en-US" dirty="0" smtClean="0"/>
          </a:p>
          <a:p>
            <a:pPr marL="342900" marR="50800" indent="-342900">
              <a:lnSpc>
                <a:spcPct val="115000"/>
              </a:lnSpc>
              <a:spcBef>
                <a:spcPts val="1100"/>
              </a:spcBef>
            </a:pPr>
            <a:endParaRPr lang="en-US" dirty="0" smtClean="0"/>
          </a:p>
          <a:p>
            <a:pPr marL="342900" marR="50800" indent="-342900">
              <a:lnSpc>
                <a:spcPct val="115000"/>
              </a:lnSpc>
              <a:spcBef>
                <a:spcPts val="1100"/>
              </a:spcBef>
            </a:pPr>
            <a:r>
              <a:rPr lang="en-US" dirty="0" smtClean="0"/>
              <a:t>Example:</a:t>
            </a:r>
          </a:p>
          <a:p>
            <a:pPr marL="0" marR="50800" indent="0">
              <a:lnSpc>
                <a:spcPct val="115000"/>
              </a:lnSpc>
              <a:spcBef>
                <a:spcPts val="1100"/>
              </a:spcBef>
              <a:buFont typeface="Noto Sans Symbols"/>
              <a:buNone/>
            </a:pPr>
            <a:endParaRPr lang="en-US" dirty="0" smtClean="0"/>
          </a:p>
          <a:p>
            <a:pPr marL="0" marR="50800" indent="0">
              <a:lnSpc>
                <a:spcPct val="115000"/>
              </a:lnSpc>
              <a:spcBef>
                <a:spcPts val="1100"/>
              </a:spcBef>
              <a:buFont typeface="Noto Sans Symbols"/>
              <a:buNone/>
            </a:pPr>
            <a:endParaRPr lang="en-US" dirty="0" smtClean="0"/>
          </a:p>
          <a:p>
            <a:pPr marL="0" marR="50800" indent="0">
              <a:lnSpc>
                <a:spcPct val="115000"/>
              </a:lnSpc>
              <a:spcBef>
                <a:spcPts val="1100"/>
              </a:spcBef>
              <a:buFont typeface="Noto Sans Symbols"/>
              <a:buNone/>
            </a:pPr>
            <a:endParaRPr lang="en-US" dirty="0" smtClean="0"/>
          </a:p>
          <a:p>
            <a:pPr marL="0" marR="50800" indent="0">
              <a:lnSpc>
                <a:spcPct val="115000"/>
              </a:lnSpc>
              <a:spcBef>
                <a:spcPts val="1100"/>
              </a:spcBef>
              <a:buFont typeface="Noto Sans Symbols"/>
              <a:buNone/>
            </a:pPr>
            <a:endParaRPr lang="en-US" dirty="0" smtClean="0"/>
          </a:p>
          <a:p>
            <a:pPr marL="0" marR="50800" indent="0">
              <a:lnSpc>
                <a:spcPct val="115000"/>
              </a:lnSpc>
              <a:spcBef>
                <a:spcPts val="1100"/>
              </a:spcBef>
              <a:buFont typeface="Noto Sans Symbols"/>
              <a:buNone/>
            </a:pPr>
            <a:endParaRPr lang="en-US" dirty="0" smtClean="0"/>
          </a:p>
          <a:p>
            <a:pPr marL="0" marR="50800" indent="0">
              <a:lnSpc>
                <a:spcPct val="115000"/>
              </a:lnSpc>
              <a:spcBef>
                <a:spcPts val="1100"/>
              </a:spcBef>
              <a:buFont typeface="Noto Sans Symbols"/>
              <a:buNone/>
            </a:pPr>
            <a:endParaRPr lang="en-US" dirty="0" smtClean="0"/>
          </a:p>
          <a:p>
            <a:pPr marL="0" marR="50800" indent="0">
              <a:lnSpc>
                <a:spcPct val="115000"/>
              </a:lnSpc>
              <a:spcBef>
                <a:spcPts val="1100"/>
              </a:spcBef>
              <a:buFont typeface="Noto Sans Symbols"/>
              <a:buNone/>
            </a:pPr>
            <a:endParaRPr lang="en-US" dirty="0" smtClean="0"/>
          </a:p>
          <a:p>
            <a:pPr marL="0" marR="50800" indent="0">
              <a:lnSpc>
                <a:spcPct val="115000"/>
              </a:lnSpc>
              <a:spcBef>
                <a:spcPts val="1100"/>
              </a:spcBef>
              <a:buFont typeface="Noto Sans Symbols"/>
              <a:buNone/>
            </a:pPr>
            <a:endParaRPr lang="en-US" dirty="0" smtClean="0"/>
          </a:p>
          <a:p>
            <a:pPr marL="0" marR="50800" indent="0">
              <a:lnSpc>
                <a:spcPct val="115000"/>
              </a:lnSpc>
              <a:spcBef>
                <a:spcPts val="1100"/>
              </a:spcBef>
              <a:buFont typeface="Noto Sans Symbols"/>
              <a:buNone/>
            </a:pPr>
            <a:endParaRPr lang="en-US" dirty="0" smtClean="0"/>
          </a:p>
          <a:p>
            <a:pPr marL="0" marR="50800" indent="0">
              <a:lnSpc>
                <a:spcPct val="115000"/>
              </a:lnSpc>
              <a:spcBef>
                <a:spcPts val="1100"/>
              </a:spcBef>
              <a:buFont typeface="Noto Sans Symbols"/>
              <a:buNone/>
            </a:pPr>
            <a:endParaRPr lang="en-US" dirty="0" smtClean="0"/>
          </a:p>
          <a:p>
            <a:pPr marL="342900" indent="-165100">
              <a:spcBef>
                <a:spcPts val="1100"/>
              </a:spcBef>
              <a:buFont typeface="Noto Sans Symbols"/>
              <a:buNone/>
            </a:pPr>
            <a:endParaRPr lang="en-US" dirty="0"/>
          </a:p>
        </p:txBody>
      </p:sp>
      <p:sp>
        <p:nvSpPr>
          <p:cNvPr id="6" name="Shape 335"/>
          <p:cNvSpPr txBox="1"/>
          <p:nvPr/>
        </p:nvSpPr>
        <p:spPr>
          <a:xfrm>
            <a:off x="2308634" y="3383998"/>
            <a:ext cx="6682966" cy="229829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lines that starts with ; are comments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file name is usually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xx.ini, e.g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week11.ini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host 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localhost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username = root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password =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week11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hape 336"/>
          <p:cNvSpPr txBox="1"/>
          <p:nvPr/>
        </p:nvSpPr>
        <p:spPr>
          <a:xfrm>
            <a:off x="2308634" y="2682179"/>
            <a:ext cx="6682966" cy="5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key1 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value1</a:t>
            </a:r>
            <a:endParaRPr sz="20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7095" y="5709697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eek11.ini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0461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C. Create PHP </a:t>
            </a:r>
            <a:r>
              <a:rPr lang="en-US" dirty="0"/>
              <a:t>Initialization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US" dirty="0"/>
              <a:t>) File</a:t>
            </a: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304800" y="906462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dirty="0" smtClean="0"/>
              <a:t>Never </a:t>
            </a:r>
            <a:r>
              <a:rPr lang="en-US" dirty="0"/>
              <a:t>expose </a:t>
            </a:r>
            <a:r>
              <a:rPr lang="en-US" b="1" dirty="0"/>
              <a:t>sensitive</a:t>
            </a:r>
            <a:r>
              <a:rPr lang="en-US" dirty="0"/>
              <a:t> configuration files </a:t>
            </a:r>
            <a:r>
              <a:rPr lang="en-US" dirty="0" smtClean="0"/>
              <a:t>publicly</a:t>
            </a:r>
            <a:endParaRPr dirty="0"/>
          </a:p>
          <a:p>
            <a:pPr marL="742950" lvl="1" indent="-285750">
              <a:spcBef>
                <a:spcPts val="600"/>
              </a:spcBef>
            </a:pPr>
            <a:r>
              <a:rPr lang="en-US" sz="2400" dirty="0" smtClean="0"/>
              <a:t>E.g., </a:t>
            </a:r>
            <a:r>
              <a:rPr lang="en-US" sz="2400" dirty="0"/>
              <a:t>f</a:t>
            </a:r>
            <a:r>
              <a:rPr lang="en-US" sz="2400" dirty="0" smtClean="0"/>
              <a:t>iles containing username and password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2400" dirty="0" smtClean="0"/>
              <a:t>Never allow </a:t>
            </a:r>
            <a:r>
              <a:rPr lang="en-US" sz="2400" dirty="0" smtClean="0"/>
              <a:t>this: </a:t>
            </a:r>
            <a:r>
              <a:rPr lang="en-US" sz="2400" u="sng" dirty="0" smtClean="0">
                <a:solidFill>
                  <a:schemeClr val="hlink"/>
                </a:solidFill>
                <a:hlinkClick r:id="rId3"/>
              </a:rPr>
              <a:t>http://example.com/week11.ini</a:t>
            </a:r>
            <a:endParaRPr lang="en-US" sz="2400" dirty="0" smtClean="0"/>
          </a:p>
          <a:p>
            <a:pPr marL="742950" lvl="1" indent="-285750">
              <a:spcBef>
                <a:spcPts val="600"/>
              </a:spcBef>
            </a:pPr>
            <a:r>
              <a:rPr lang="en-US" sz="2400" dirty="0" smtClean="0"/>
              <a:t>Place it </a:t>
            </a:r>
            <a:r>
              <a:rPr lang="en-US" sz="2400" dirty="0"/>
              <a:t>outside the publicly accessible document root on the </a:t>
            </a:r>
            <a:r>
              <a:rPr lang="en-US" sz="2400" dirty="0" smtClean="0"/>
              <a:t>server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endParaRPr lang="en-US" sz="2400" dirty="0"/>
          </a:p>
          <a:p>
            <a:pPr marL="0" indent="0">
              <a:spcBef>
                <a:spcPts val="600"/>
              </a:spcBef>
              <a:buSzPts val="2600"/>
              <a:buNone/>
            </a:pPr>
            <a:endParaRPr lang="en-US" sz="2600" dirty="0" smtClean="0"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endParaRPr sz="2400" dirty="0"/>
          </a:p>
          <a:p>
            <a:pPr marL="457200" lvl="0" indent="0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28</a:t>
            </a:fld>
            <a:endParaRPr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35101"/>
          <a:stretch/>
        </p:blipFill>
        <p:spPr>
          <a:xfrm>
            <a:off x="2711393" y="3496453"/>
            <a:ext cx="3797413" cy="2171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304800" y="168275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PHP </a:t>
            </a:r>
            <a:r>
              <a:rPr lang="en-US" dirty="0" smtClean="0"/>
              <a:t>Initialization </a:t>
            </a:r>
            <a:r>
              <a:rPr lang="en-US" dirty="0"/>
              <a:t>File</a:t>
            </a: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304800" y="960881"/>
            <a:ext cx="8975002" cy="5281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50800" indent="-342900">
              <a:spcBef>
                <a:spcPts val="0"/>
              </a:spcBef>
            </a:pPr>
            <a:r>
              <a:rPr lang="en-US" dirty="0" smtClean="0"/>
              <a:t>Read </a:t>
            </a:r>
            <a:r>
              <a:rPr lang="en-US" dirty="0"/>
              <a:t>the </a:t>
            </a:r>
            <a:r>
              <a:rPr lang="en-US" dirty="0" smtClean="0"/>
              <a:t>.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as an </a:t>
            </a:r>
            <a:r>
              <a:rPr lang="en-US" dirty="0"/>
              <a:t>associative </a:t>
            </a:r>
            <a:r>
              <a:rPr lang="en-US" dirty="0" smtClean="0"/>
              <a:t>array</a:t>
            </a:r>
          </a:p>
          <a:p>
            <a:pPr marL="342900" marR="50800" indent="-342900">
              <a:spcBef>
                <a:spcPts val="0"/>
              </a:spcBef>
            </a:pPr>
            <a:r>
              <a:rPr lang="en-US" dirty="0" smtClean="0"/>
              <a:t>Get the </a:t>
            </a:r>
            <a:r>
              <a:rPr lang="en-US" dirty="0"/>
              <a:t>individual value out</a:t>
            </a:r>
          </a:p>
          <a:p>
            <a:pPr marL="800100" marR="50800" lvl="1" indent="-342900">
              <a:lnSpc>
                <a:spcPct val="115000"/>
              </a:lnSpc>
              <a:spcBef>
                <a:spcPts val="1100"/>
              </a:spcBef>
              <a:buSzPts val="2800"/>
            </a:pPr>
            <a:endParaRPr lang="en-US" dirty="0"/>
          </a:p>
          <a:p>
            <a:pPr marL="800100" marR="50800" lvl="1" indent="-342900">
              <a:lnSpc>
                <a:spcPct val="115000"/>
              </a:lnSpc>
              <a:spcBef>
                <a:spcPts val="1100"/>
              </a:spcBef>
              <a:buSzPts val="2800"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29</a:t>
            </a:fld>
            <a:endParaRPr b="1"/>
          </a:p>
        </p:txBody>
      </p:sp>
      <p:sp>
        <p:nvSpPr>
          <p:cNvPr id="337" name="Shape 337"/>
          <p:cNvSpPr txBox="1"/>
          <p:nvPr/>
        </p:nvSpPr>
        <p:spPr>
          <a:xfrm>
            <a:off x="533777" y="2087563"/>
            <a:ext cx="8152646" cy="195028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parse_ini_file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($_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SERVER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["DOCUMENT_ROOT"]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 				"/../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private/week11.ini");</a:t>
            </a:r>
            <a:endParaRPr lang="en-US" sz="2000" b="1" dirty="0">
              <a:solidFill>
                <a:srgbClr val="FF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mysql:host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['host']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};".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']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}";   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['username']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['password']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" name="Shape 271"/>
          <p:cNvGraphicFramePr/>
          <p:nvPr>
            <p:extLst>
              <p:ext uri="{D42A27DB-BD31-4B8C-83A1-F6EECF244321}">
                <p14:modId xmlns:p14="http://schemas.microsoft.com/office/powerpoint/2010/main" val="1421976155"/>
              </p:ext>
            </p:extLst>
          </p:nvPr>
        </p:nvGraphicFramePr>
        <p:xfrm>
          <a:off x="3763191" y="4358986"/>
          <a:ext cx="3678757" cy="1990644"/>
        </p:xfrm>
        <a:graphic>
          <a:graphicData uri="http://schemas.openxmlformats.org/drawingml/2006/table">
            <a:tbl>
              <a:tblPr>
                <a:noFill/>
                <a:tableStyleId>{DE6BF67E-5384-402A-9BB5-0FD5E3873CAE}</a:tableStyleId>
              </a:tblPr>
              <a:tblGrid>
                <a:gridCol w="1311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6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SG" sz="20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Key</a:t>
                      </a:r>
                      <a:endParaRPr sz="20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SG" sz="20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Value</a:t>
                      </a:r>
                      <a:endParaRPr sz="20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2075" marR="92075" marT="46050" marB="4605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643846"/>
                  </a:ext>
                </a:extLst>
              </a:tr>
              <a:tr h="3616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host</a:t>
                      </a:r>
                      <a:endParaRPr sz="3600" dirty="0"/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localhost</a:t>
                      </a:r>
                      <a:endParaRPr sz="3600" dirty="0"/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username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root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2075" marR="92075" marT="46050" marB="4605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password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SG" sz="2000" b="0" i="0" u="none" strike="noStrike" cap="none" dirty="0" err="1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Arial"/>
                        </a:rPr>
                        <a:t>dbname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SG" sz="2000" b="0" i="0" u="none" strike="noStrike" cap="none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Arial"/>
                        </a:rPr>
                        <a:t>week11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Arial"/>
                      </a:endParaRPr>
                    </a:p>
                  </a:txBody>
                  <a:tcPr marL="92075" marR="92075" marT="46050" marB="4605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63063"/>
                  </a:ext>
                </a:extLst>
              </a:tr>
            </a:tbl>
          </a:graphicData>
        </a:graphic>
      </p:graphicFrame>
      <p:sp>
        <p:nvSpPr>
          <p:cNvPr id="7" name="Shape 272"/>
          <p:cNvSpPr/>
          <p:nvPr/>
        </p:nvSpPr>
        <p:spPr>
          <a:xfrm>
            <a:off x="2580422" y="4735338"/>
            <a:ext cx="722568" cy="364436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" name="Shape 273"/>
          <p:cNvSpPr txBox="1"/>
          <p:nvPr/>
        </p:nvSpPr>
        <p:spPr>
          <a:xfrm>
            <a:off x="703749" y="4702565"/>
            <a:ext cx="2207745" cy="21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conf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3325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8E0B-DCFD-924C-BD20-309FD10D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906713"/>
            <a:ext cx="7772400" cy="1362075"/>
          </a:xfrm>
        </p:spPr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EA23824-A76B-C44A-8F25-57752AD91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852395"/>
            <a:ext cx="7772400" cy="1500187"/>
          </a:xfrm>
        </p:spPr>
        <p:txBody>
          <a:bodyPr/>
          <a:lstStyle/>
          <a:p>
            <a:pPr marL="0" indent="0"/>
            <a:r>
              <a:rPr lang="en-US" sz="3600" dirty="0" smtClean="0"/>
              <a:t>Basic Syntax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610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8392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in </a:t>
            </a:r>
            <a:r>
              <a:rPr lang="en-US" dirty="0" err="1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ConnectionManager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endParaRPr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30</a:t>
            </a:fld>
            <a:endParaRPr b="1"/>
          </a:p>
        </p:txBody>
      </p:sp>
      <p:sp>
        <p:nvSpPr>
          <p:cNvPr id="346" name="Shape 346"/>
          <p:cNvSpPr txBox="1"/>
          <p:nvPr/>
        </p:nvSpPr>
        <p:spPr>
          <a:xfrm>
            <a:off x="244820" y="1394237"/>
            <a:ext cx="8725655" cy="4318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ConnectionManager.php</a:t>
            </a:r>
            <a:r>
              <a:rPr lang="en-US" sz="2000" b="1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--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php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ConnectionManager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getConnection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// 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store the 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file outside of www folder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parse_ini_file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($_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SERVER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["DOCUMENT_ROOT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. 					"/../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private/week11.ini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mysql:host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['host']};" . 			     </a:t>
            </a:r>
            <a:b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"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']}";    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PDO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'username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'],$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'password']);  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397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Exercise </a:t>
            </a:r>
            <a:r>
              <a:rPr lang="en-US" dirty="0" smtClean="0"/>
              <a:t>4: </a:t>
            </a:r>
            <a:r>
              <a:rPr lang="en-US" dirty="0" smtClean="0"/>
              <a:t>Best Practice - I</a:t>
            </a:r>
            <a:endParaRPr dirty="0"/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531382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 smtClean="0"/>
              <a:t>Given (ex4 folder):</a:t>
            </a:r>
            <a:endParaRPr dirty="0"/>
          </a:p>
          <a:p>
            <a:pPr marL="742950" lvl="1" indent="-285750"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model/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nnectionManager.php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0"/>
              </a:spcBef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model/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Person.php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model/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PersonDAO.php</a:t>
            </a:r>
            <a:r>
              <a:rPr lang="en-US" sz="2400" dirty="0"/>
              <a:t> (</a:t>
            </a:r>
            <a:r>
              <a:rPr lang="en-US" sz="2400" i="1" dirty="0"/>
              <a:t>incomplete</a:t>
            </a:r>
            <a:r>
              <a:rPr lang="en-US" sz="2400" dirty="0"/>
              <a:t>)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display.php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add.php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incomplete</a:t>
            </a:r>
            <a:r>
              <a:rPr lang="en-US" sz="2400" dirty="0" smtClean="0"/>
              <a:t>)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add-view.html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autoload.php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week11.ini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US" sz="1200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 smtClean="0"/>
              <a:t>To do:</a:t>
            </a:r>
            <a:endParaRPr dirty="0"/>
          </a:p>
          <a:p>
            <a:pPr marL="742950" lvl="1" indent="-28575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SG" sz="2400" dirty="0" smtClean="0"/>
              <a:t>Put </a:t>
            </a:r>
            <a:r>
              <a:rPr lang="en-SG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SG" sz="2400" dirty="0" smtClean="0"/>
              <a:t> file at </a:t>
            </a:r>
            <a:r>
              <a:rPr lang="en-SG" sz="2400" dirty="0" smtClean="0"/>
              <a:t>a safe location </a:t>
            </a:r>
            <a:r>
              <a:rPr lang="en-SG" sz="2400" dirty="0" smtClean="0"/>
              <a:t/>
            </a:r>
            <a:br>
              <a:rPr lang="en-SG" sz="2400" dirty="0" smtClean="0"/>
            </a:br>
            <a:r>
              <a:rPr lang="en-SG" sz="2400" dirty="0" smtClean="0"/>
              <a:t>(</a:t>
            </a:r>
            <a:r>
              <a:rPr lang="en-SG" sz="2400" dirty="0" smtClean="0"/>
              <a:t>e.g</a:t>
            </a:r>
            <a:r>
              <a:rPr lang="en-SG" sz="2400" dirty="0" smtClean="0"/>
              <a:t>., </a:t>
            </a:r>
            <a:r>
              <a:rPr lang="en-S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wamp64/private/week11.ini</a:t>
            </a:r>
            <a:r>
              <a:rPr lang="en-SG" sz="2400" dirty="0" smtClean="0"/>
              <a:t>)</a:t>
            </a:r>
          </a:p>
          <a:p>
            <a:pPr marL="742950" lvl="1" indent="-28575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SG" sz="2400" dirty="0" smtClean="0"/>
              <a:t>Modify the argument of </a:t>
            </a:r>
            <a:r>
              <a:rPr lang="en-SG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parse_ini_file</a:t>
            </a:r>
            <a:r>
              <a:rPr lang="en-SG" sz="2400" dirty="0" smtClean="0"/>
              <a:t> </a:t>
            </a:r>
            <a:r>
              <a:rPr lang="en-SG" sz="2400" dirty="0" smtClean="0"/>
              <a:t/>
            </a:r>
            <a:br>
              <a:rPr lang="en-SG" sz="2400" dirty="0" smtClean="0"/>
            </a:br>
            <a:r>
              <a:rPr lang="en-SG" sz="2400" dirty="0" smtClean="0"/>
              <a:t>(</a:t>
            </a:r>
            <a:r>
              <a:rPr lang="en-SG" sz="2400" dirty="0" smtClean="0"/>
              <a:t>if needed</a:t>
            </a:r>
            <a:r>
              <a:rPr lang="en-SG" sz="2400" dirty="0" smtClean="0"/>
              <a:t>)</a:t>
            </a:r>
            <a:endParaRPr sz="2400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31</a:t>
            </a:fld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dirty="0"/>
              <a:t>Exercise 4: </a:t>
            </a:r>
            <a:r>
              <a:rPr lang="en-US" dirty="0" smtClean="0"/>
              <a:t>Best Practice - I</a:t>
            </a:r>
            <a:endParaRPr dirty="0"/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304800" y="1149790"/>
            <a:ext cx="8504222" cy="5327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dirty="0" smtClean="0"/>
              <a:t>To do (</a:t>
            </a:r>
            <a:r>
              <a:rPr lang="en-US" dirty="0" err="1" smtClean="0"/>
              <a:t>con’t</a:t>
            </a:r>
            <a:r>
              <a:rPr lang="en-US" dirty="0" smtClean="0"/>
              <a:t>):</a:t>
            </a:r>
          </a:p>
          <a:p>
            <a:pPr marL="971550" lvl="1" indent="-514350" rtl="0">
              <a:spcBef>
                <a:spcPts val="60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§"/>
            </a:pPr>
            <a:r>
              <a:rPr lang="en-US" sz="2400" dirty="0" smtClean="0"/>
              <a:t>Implement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add($person)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/>
              <a:t>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PersonDAO.php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 rtl="0">
              <a:spcBef>
                <a:spcPts val="60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§"/>
            </a:pPr>
            <a:r>
              <a:rPr lang="en-US" sz="2400" dirty="0" smtClean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PersonDAO</a:t>
            </a:r>
            <a:r>
              <a:rPr lang="en-US" sz="2400" dirty="0" smtClean="0"/>
              <a:t> </a:t>
            </a:r>
            <a:r>
              <a:rPr lang="en-US" sz="2400" dirty="0"/>
              <a:t>to implement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342900">
              <a:spcBef>
                <a:spcPts val="600"/>
              </a:spcBef>
              <a:buSzPts val="2600"/>
            </a:pPr>
            <a:r>
              <a:rPr lang="en-US" dirty="0" smtClean="0"/>
              <a:t>Produce the same </a:t>
            </a:r>
            <a:r>
              <a:rPr lang="en-US" dirty="0"/>
              <a:t>output as </a:t>
            </a:r>
            <a:r>
              <a:rPr lang="en-US" dirty="0" smtClean="0"/>
              <a:t>Exercise 1</a:t>
            </a:r>
            <a:endParaRPr lang="en-SG" dirty="0" smtClean="0"/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PersonDAO</a:t>
            </a:r>
            <a:r>
              <a:rPr lang="en-US" sz="2400" dirty="0"/>
              <a:t> to implement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add.php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342900">
              <a:spcBef>
                <a:spcPts val="600"/>
              </a:spcBef>
              <a:buSzPts val="2600"/>
            </a:pPr>
            <a:r>
              <a:rPr lang="en-US" dirty="0"/>
              <a:t>Produce the same output as Exercise </a:t>
            </a:r>
            <a:r>
              <a:rPr lang="en-US" dirty="0" smtClean="0"/>
              <a:t>2</a:t>
            </a:r>
            <a:endParaRPr lang="en-US" dirty="0"/>
          </a:p>
          <a:p>
            <a:pPr marL="800100" lvl="1" indent="-342900">
              <a:spcBef>
                <a:spcPts val="600"/>
              </a:spcBef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32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4993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dirty="0"/>
              <a:t>Exercise 4: </a:t>
            </a:r>
            <a:r>
              <a:rPr lang="en-US" dirty="0" smtClean="0"/>
              <a:t>Best Practice – I (</a:t>
            </a:r>
            <a:r>
              <a:rPr lang="en-US" b="1" dirty="0" err="1"/>
              <a:t>d</a:t>
            </a:r>
            <a:r>
              <a:rPr lang="en-US" b="1" dirty="0" err="1" smtClean="0"/>
              <a:t>isplay.php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33</a:t>
            </a:fld>
            <a:endParaRPr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1419225"/>
            <a:ext cx="79438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dirty="0"/>
              <a:t>Exercise 4: </a:t>
            </a:r>
            <a:r>
              <a:rPr lang="en-US" dirty="0" smtClean="0"/>
              <a:t>Best Practice – I (</a:t>
            </a:r>
            <a:r>
              <a:rPr lang="en-US" b="1" dirty="0" smtClean="0"/>
              <a:t>add.html/</a:t>
            </a:r>
            <a:r>
              <a:rPr lang="en-US" b="1" dirty="0" err="1" smtClean="0"/>
              <a:t>php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34</a:t>
            </a:fld>
            <a:endParaRPr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1058862"/>
            <a:ext cx="7648575" cy="2628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" y="4701624"/>
            <a:ext cx="7686675" cy="143827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152900" y="3797198"/>
            <a:ext cx="914400" cy="4707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3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dirty="0"/>
              <a:t>Exercise 4: </a:t>
            </a:r>
            <a:r>
              <a:rPr lang="en-US" dirty="0" smtClean="0"/>
              <a:t>Best Practice – I (</a:t>
            </a:r>
            <a:r>
              <a:rPr lang="en-US" b="1" dirty="0" smtClean="0"/>
              <a:t>add.html/</a:t>
            </a:r>
            <a:r>
              <a:rPr lang="en-US" b="1" dirty="0" err="1" smtClean="0"/>
              <a:t>php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35</a:t>
            </a:fld>
            <a:endParaRPr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275448"/>
            <a:ext cx="7981950" cy="4524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1024" y="5191216"/>
            <a:ext cx="3855173" cy="503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4917918" y="5162350"/>
            <a:ext cx="21643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Jane added</a:t>
            </a:r>
            <a:endParaRPr lang="en-SG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dirty="0"/>
              <a:t>Exercise </a:t>
            </a:r>
            <a:r>
              <a:rPr lang="en-US" dirty="0" smtClean="0"/>
              <a:t>5: </a:t>
            </a:r>
            <a:r>
              <a:rPr lang="en-US" dirty="0" smtClean="0"/>
              <a:t>Best Practice - II</a:t>
            </a:r>
            <a:endParaRPr dirty="0"/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304800" y="1087139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 smtClean="0"/>
              <a:t>Reusing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week11.ini</a:t>
            </a:r>
            <a:r>
              <a:rPr lang="en-US" dirty="0" smtClean="0"/>
              <a:t> </a:t>
            </a:r>
            <a:r>
              <a:rPr lang="en-US" dirty="0" smtClean="0"/>
              <a:t>from exercise 4 + the following files in ex5 folder:</a:t>
            </a:r>
            <a:endParaRPr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spcBef>
                <a:spcPts val="0"/>
              </a:spcBef>
              <a:buSzPts val="2600"/>
              <a:buNone/>
            </a:pPr>
            <a:endParaRPr lang="en-US" dirty="0"/>
          </a:p>
          <a:p>
            <a:pPr marL="285750" indent="-285750">
              <a:spcBef>
                <a:spcPts val="0"/>
              </a:spcBef>
              <a:buSzPts val="2600"/>
            </a:pPr>
            <a:r>
              <a:rPr lang="en-US" dirty="0" smtClean="0"/>
              <a:t>Complete </a:t>
            </a:r>
            <a:r>
              <a:rPr lang="en-US" dirty="0"/>
              <a:t>the </a:t>
            </a:r>
            <a:r>
              <a:rPr lang="en-SG" dirty="0" smtClean="0"/>
              <a:t>ones marked as incomplete</a:t>
            </a:r>
            <a:endParaRPr dirty="0"/>
          </a:p>
          <a:p>
            <a:pPr marL="137160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Shape 36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36</a:t>
            </a:fld>
            <a:endParaRPr b="1"/>
          </a:p>
        </p:txBody>
      </p:sp>
      <p:sp>
        <p:nvSpPr>
          <p:cNvPr id="370" name="Shape 370"/>
          <p:cNvSpPr txBox="1"/>
          <p:nvPr/>
        </p:nvSpPr>
        <p:spPr>
          <a:xfrm>
            <a:off x="695400" y="2190938"/>
            <a:ext cx="7829400" cy="26073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762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Tx/>
              <a:buChar char="-"/>
            </a:pP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model/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ConnectionManager.php</a:t>
            </a:r>
            <a:endParaRPr lang="en-US"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76250" indent="-342900">
              <a:buClr>
                <a:schemeClr val="dk1"/>
              </a:buClr>
              <a:buSzPts val="1500"/>
              <a:buFontTx/>
              <a:buChar char="-"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model/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Course.php</a:t>
            </a:r>
            <a:endParaRPr lang="en-US"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76250" lvl="0" indent="-342900">
              <a:buClr>
                <a:schemeClr val="dk1"/>
              </a:buClr>
              <a:buSzPts val="1500"/>
              <a:buFontTx/>
              <a:buChar char="-"/>
            </a:pP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model/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CourseDAO.php</a:t>
            </a:r>
            <a:endParaRPr lang="en-US" sz="2000" dirty="0" smtClean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762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Tx/>
              <a:buChar char="-"/>
            </a:pP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display.php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i="1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incomplete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762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Tx/>
              <a:buChar char="-"/>
            </a:pP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add.php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i="1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incomplete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762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Tx/>
              <a:buChar char="-"/>
            </a:pP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add-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view.php</a:t>
            </a:r>
            <a:endParaRPr lang="en-US" sz="2000" dirty="0" smtClean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762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Tx/>
              <a:buChar char="-"/>
            </a:pP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autoload.php</a:t>
            </a:r>
            <a:endParaRPr lang="en-US" sz="2000" dirty="0" smtClean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346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dirty="0"/>
              <a:t>Exercise </a:t>
            </a:r>
            <a:r>
              <a:rPr lang="en-US" dirty="0" smtClean="0"/>
              <a:t>5: Best Practice – II (</a:t>
            </a:r>
            <a:r>
              <a:rPr lang="en-US" b="1" dirty="0" err="1"/>
              <a:t>d</a:t>
            </a:r>
            <a:r>
              <a:rPr lang="en-US" b="1" dirty="0" err="1" smtClean="0"/>
              <a:t>isplay.php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37</a:t>
            </a:fld>
            <a:endParaRPr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20" y="1148394"/>
            <a:ext cx="7224240" cy="48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868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dirty="0"/>
              <a:t>Exercise 4: </a:t>
            </a:r>
            <a:r>
              <a:rPr lang="en-US" dirty="0" smtClean="0"/>
              <a:t>Best Practice – II (</a:t>
            </a:r>
            <a:r>
              <a:rPr lang="en-US" b="1" dirty="0" smtClean="0"/>
              <a:t>add.html/</a:t>
            </a:r>
            <a:r>
              <a:rPr lang="en-US" b="1" dirty="0" err="1" smtClean="0"/>
              <a:t>php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38</a:t>
            </a:fld>
            <a:endParaRPr b="1"/>
          </a:p>
        </p:txBody>
      </p:sp>
      <p:sp>
        <p:nvSpPr>
          <p:cNvPr id="7" name="Down Arrow 6"/>
          <p:cNvSpPr/>
          <p:nvPr/>
        </p:nvSpPr>
        <p:spPr>
          <a:xfrm>
            <a:off x="4152900" y="4063536"/>
            <a:ext cx="914400" cy="4707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14" y="945214"/>
            <a:ext cx="6860028" cy="30113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4698674"/>
            <a:ext cx="75247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147637"/>
            <a:ext cx="8696325" cy="6562725"/>
          </a:xfrm>
          <a:prstGeom prst="rect">
            <a:avLst/>
          </a:prstGeom>
        </p:spPr>
      </p:pic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39</a:t>
            </a:fld>
            <a:endParaRPr b="1"/>
          </a:p>
        </p:txBody>
      </p:sp>
      <p:sp>
        <p:nvSpPr>
          <p:cNvPr id="8" name="Rectangle 7"/>
          <p:cNvSpPr/>
          <p:nvPr/>
        </p:nvSpPr>
        <p:spPr>
          <a:xfrm>
            <a:off x="318474" y="6033918"/>
            <a:ext cx="8372854" cy="503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72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 rot="5400000">
            <a:off x="2763345" y="3698959"/>
            <a:ext cx="3852863" cy="462947"/>
          </a:xfrm>
          <a:prstGeom prst="rect">
            <a:avLst/>
          </a:prstGeom>
          <a:solidFill>
            <a:srgbClr val="FFCC99">
              <a:alpha val="49803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PDO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506663" y="2223653"/>
            <a:ext cx="4616149" cy="817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4</a:t>
            </a:fld>
            <a:endParaRPr b="1"/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Use of </a:t>
            </a:r>
            <a:r>
              <a:rPr lang="en-US" dirty="0" smtClean="0"/>
              <a:t>P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DO </a:t>
            </a:r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04800" y="989806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It allows 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 PHP code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to send SQL queries to the database and receive the 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results</a:t>
            </a:r>
            <a:endParaRPr dirty="0"/>
          </a:p>
        </p:txBody>
      </p:sp>
      <p:sp>
        <p:nvSpPr>
          <p:cNvPr id="174" name="Shape 174"/>
          <p:cNvSpPr txBox="1"/>
          <p:nvPr/>
        </p:nvSpPr>
        <p:spPr>
          <a:xfrm>
            <a:off x="382588" y="4193164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application</a:t>
            </a:r>
            <a:endParaRPr sz="1600" dirty="0"/>
          </a:p>
        </p:txBody>
      </p:sp>
      <p:sp>
        <p:nvSpPr>
          <p:cNvPr id="175" name="Shape 175"/>
          <p:cNvSpPr/>
          <p:nvPr/>
        </p:nvSpPr>
        <p:spPr>
          <a:xfrm>
            <a:off x="7366000" y="3112076"/>
            <a:ext cx="900113" cy="971550"/>
          </a:xfrm>
          <a:prstGeom prst="can">
            <a:avLst>
              <a:gd name="adj" fmla="val 53968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00" scaled="0"/>
          </a:gra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8" name="Shape 178"/>
          <p:cNvCxnSpPr/>
          <p:nvPr/>
        </p:nvCxnSpPr>
        <p:spPr>
          <a:xfrm>
            <a:off x="2541588" y="4336039"/>
            <a:ext cx="399573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</p:cxnSp>
      <p:graphicFrame>
        <p:nvGraphicFramePr>
          <p:cNvPr id="179" name="Shape 179"/>
          <p:cNvGraphicFramePr/>
          <p:nvPr>
            <p:extLst>
              <p:ext uri="{D42A27DB-BD31-4B8C-83A1-F6EECF244321}">
                <p14:modId xmlns:p14="http://schemas.microsoft.com/office/powerpoint/2010/main" val="2337053375"/>
              </p:ext>
            </p:extLst>
          </p:nvPr>
        </p:nvGraphicFramePr>
        <p:xfrm>
          <a:off x="2108575" y="4892418"/>
          <a:ext cx="5019455" cy="1190700"/>
        </p:xfrm>
        <a:graphic>
          <a:graphicData uri="http://schemas.openxmlformats.org/drawingml/2006/table">
            <a:tbl>
              <a:tblPr>
                <a:noFill/>
                <a:tableStyleId>{DE6BF67E-5384-402A-9BB5-0FD5E3873CAE}</a:tableStyleId>
              </a:tblPr>
              <a:tblGrid>
                <a:gridCol w="201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title</a:t>
                      </a:r>
                      <a:endParaRPr sz="3600" b="1" dirty="0"/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isbn13</a:t>
                      </a:r>
                      <a:endParaRPr sz="2000" b="1" i="0" u="none" strike="noStrike" cap="none" dirty="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price</a:t>
                      </a:r>
                      <a:endParaRPr sz="3600" b="1" dirty="0"/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Modern PHP</a:t>
                      </a:r>
                      <a:endParaRPr sz="3600" dirty="0"/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1234567890123</a:t>
                      </a:r>
                      <a:endParaRPr sz="3600" dirty="0"/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88</a:t>
                      </a:r>
                      <a:endParaRPr sz="3600" dirty="0"/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PHP Cookbook</a:t>
                      </a:r>
                      <a:endParaRPr sz="3600" dirty="0"/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3214567890456</a:t>
                      </a:r>
                      <a:endParaRPr sz="3600" dirty="0"/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99</a:t>
                      </a:r>
                      <a:endParaRPr sz="3600" dirty="0"/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0" name="Shape 180"/>
          <p:cNvSpPr txBox="1"/>
          <p:nvPr/>
        </p:nvSpPr>
        <p:spPr>
          <a:xfrm>
            <a:off x="6934200" y="4193164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database</a:t>
            </a:r>
            <a:endParaRPr sz="1600"/>
          </a:p>
        </p:txBody>
      </p:sp>
      <p:pic>
        <p:nvPicPr>
          <p:cNvPr id="181" name="Shape 181" descr="https://newrelic.com/assets/pages/apm/php/php-elephant-logo-bd4f9d83be8c8563248fe4793f90bae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616" y="2936237"/>
            <a:ext cx="1824390" cy="11422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Shape 176"/>
          <p:cNvCxnSpPr/>
          <p:nvPr/>
        </p:nvCxnSpPr>
        <p:spPr>
          <a:xfrm>
            <a:off x="2578100" y="3580389"/>
            <a:ext cx="399573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7" name="Shape 177"/>
          <p:cNvSpPr txBox="1"/>
          <p:nvPr/>
        </p:nvSpPr>
        <p:spPr>
          <a:xfrm>
            <a:off x="2439006" y="2420338"/>
            <a:ext cx="459422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 from book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40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2" name="Shape 101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Key Points </a:t>
            </a:r>
          </a:p>
        </p:txBody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304800" y="1041148"/>
            <a:ext cx="5082012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dirty="0" smtClean="0"/>
              <a:t>PHP-DB interaction</a:t>
            </a:r>
            <a:endParaRPr lang="en-US"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Connect to DB</a:t>
            </a:r>
          </a:p>
          <a:p>
            <a:pPr marL="1200150" lvl="2" indent="-285750">
              <a:spcBef>
                <a:spcPts val="480"/>
              </a:spcBef>
              <a:buClr>
                <a:srgbClr val="0000CC"/>
              </a:buClr>
              <a:buSzPts val="2400"/>
            </a:pPr>
            <a:r>
              <a:rPr lang="en-US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Specify DSN</a:t>
            </a:r>
            <a:endParaRPr lang="en-US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00150" lvl="2" indent="-285750">
              <a:spcBef>
                <a:spcPts val="480"/>
              </a:spcBef>
              <a:buClr>
                <a:srgbClr val="0000CC"/>
              </a:buClr>
              <a:buSzPts val="2400"/>
            </a:pPr>
            <a:r>
              <a:rPr lang="en-US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Instantiate PDO object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dirty="0" smtClean="0"/>
              <a:t>Prepare SQL statement</a:t>
            </a:r>
            <a:endParaRPr lang="en-US" dirty="0" smtClean="0"/>
          </a:p>
          <a:p>
            <a:pPr marL="1200150" lvl="2" indent="-285750">
              <a:spcBef>
                <a:spcPts val="480"/>
              </a:spcBef>
              <a:buClr>
                <a:srgbClr val="0000CC"/>
              </a:buClr>
              <a:buSzPts val="2400"/>
            </a:pPr>
            <a:r>
              <a:rPr lang="en-US" dirty="0"/>
              <a:t>prepare, </a:t>
            </a:r>
            <a:r>
              <a:rPr lang="en-US" dirty="0" err="1" smtClean="0"/>
              <a:t>bindParam</a:t>
            </a:r>
            <a:r>
              <a:rPr lang="en-US" dirty="0" smtClean="0"/>
              <a:t>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dirty="0" smtClean="0"/>
              <a:t>Execute SQL statement</a:t>
            </a:r>
          </a:p>
          <a:p>
            <a:pPr marL="1200150" lvl="2" indent="-285750">
              <a:spcBef>
                <a:spcPts val="480"/>
              </a:spcBef>
              <a:buClr>
                <a:srgbClr val="0000CC"/>
              </a:buClr>
              <a:buSzPts val="2400"/>
            </a:pPr>
            <a:r>
              <a:rPr lang="en-US" dirty="0"/>
              <a:t>e</a:t>
            </a:r>
            <a:r>
              <a:rPr lang="en-US" dirty="0" smtClean="0"/>
              <a:t>xecute</a:t>
            </a:r>
            <a:endParaRPr lang="en-US" dirty="0"/>
          </a:p>
          <a:p>
            <a:pPr marL="742950" lvl="1" indent="-285750"/>
            <a:r>
              <a:rPr lang="en-US" dirty="0" smtClean="0"/>
              <a:t>Retrieve results</a:t>
            </a:r>
            <a:endParaRPr lang="en-US" dirty="0"/>
          </a:p>
          <a:p>
            <a:pPr marL="1200150" lvl="2" indent="-285750">
              <a:buClr>
                <a:srgbClr val="0000CC"/>
              </a:buClr>
            </a:pPr>
            <a:r>
              <a:rPr lang="en-US" dirty="0" err="1" smtClean="0"/>
              <a:t>setFetchMode</a:t>
            </a:r>
            <a:endParaRPr lang="en-US" dirty="0" smtClean="0"/>
          </a:p>
          <a:p>
            <a:pPr marL="1200150" lvl="2" indent="-285750">
              <a:buClr>
                <a:srgbClr val="0000CC"/>
              </a:buClr>
            </a:pPr>
            <a:r>
              <a:rPr lang="en-US" dirty="0" smtClean="0"/>
              <a:t>fetch</a:t>
            </a:r>
            <a:endParaRPr lang="en-US" dirty="0"/>
          </a:p>
          <a:p>
            <a:pPr marL="742950" lvl="1" indent="-285750"/>
            <a:r>
              <a:rPr lang="en-US" dirty="0" smtClean="0"/>
              <a:t>Free up resources</a:t>
            </a:r>
          </a:p>
          <a:p>
            <a:pPr marL="1200150" lvl="2" indent="-285750">
              <a:spcBef>
                <a:spcPts val="480"/>
              </a:spcBef>
              <a:buClr>
                <a:srgbClr val="0000CC"/>
              </a:buClr>
              <a:buSzPts val="2400"/>
            </a:pPr>
            <a:r>
              <a:rPr lang="en-US" dirty="0" smtClean="0"/>
              <a:t>$</a:t>
            </a:r>
            <a:r>
              <a:rPr lang="en-US" dirty="0" err="1" smtClean="0"/>
              <a:t>stmt</a:t>
            </a:r>
            <a:r>
              <a:rPr lang="en-US" dirty="0" smtClean="0"/>
              <a:t> = null, </a:t>
            </a:r>
            <a:r>
              <a:rPr lang="en-US" dirty="0"/>
              <a:t>$</a:t>
            </a:r>
            <a:r>
              <a:rPr lang="en-US" dirty="0" err="1"/>
              <a:t>pdo</a:t>
            </a:r>
            <a:r>
              <a:rPr lang="en-US" dirty="0"/>
              <a:t> = null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endParaRPr lang="en-US" sz="2400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4381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319087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525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4191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4" name="Shape 1014"/>
          <p:cNvSpPr txBox="1">
            <a:spLocks noGrp="1"/>
          </p:cNvSpPr>
          <p:nvPr>
            <p:ph type="body" idx="2"/>
          </p:nvPr>
        </p:nvSpPr>
        <p:spPr>
          <a:xfrm>
            <a:off x="4533900" y="1041148"/>
            <a:ext cx="4610099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600"/>
              </a:spcBef>
            </a:pPr>
            <a:r>
              <a:rPr lang="en-US" dirty="0" smtClean="0"/>
              <a:t>Data </a:t>
            </a:r>
            <a:r>
              <a:rPr lang="en-US" dirty="0"/>
              <a:t>Access Object (DAO)</a:t>
            </a:r>
          </a:p>
          <a:p>
            <a:pPr marL="285750" indent="-285750">
              <a:spcBef>
                <a:spcPts val="600"/>
              </a:spcBef>
            </a:pPr>
            <a:r>
              <a:rPr lang="en-US" dirty="0" err="1" smtClean="0"/>
              <a:t>ConnectionManager</a:t>
            </a:r>
            <a:endParaRPr lang="en-US" dirty="0" smtClean="0"/>
          </a:p>
          <a:p>
            <a:pPr marL="342900" lvl="0" indent="-342900">
              <a:spcBef>
                <a:spcPts val="600"/>
              </a:spcBef>
            </a:pPr>
            <a:r>
              <a:rPr lang="en-US" dirty="0"/>
              <a:t>Initialization file </a:t>
            </a:r>
          </a:p>
          <a:p>
            <a:pPr marL="742950" lvl="1" indent="-2857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ini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 </a:t>
            </a:r>
            <a:r>
              <a:rPr lang="en-US" dirty="0">
                <a:sym typeface="Consolas"/>
              </a:rPr>
              <a:t>file</a:t>
            </a:r>
          </a:p>
          <a:p>
            <a:pPr marL="742950" lvl="1" indent="-28575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parse_ini_file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(…)</a:t>
            </a:r>
          </a:p>
          <a:p>
            <a:pPr marL="285750" indent="-285750"/>
            <a:endParaRPr lang="en-US" dirty="0" smtClean="0"/>
          </a:p>
        </p:txBody>
      </p:sp>
      <p:pic>
        <p:nvPicPr>
          <p:cNvPr id="1015" name="Shape 10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3494" y="4021072"/>
            <a:ext cx="3550909" cy="1908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Step 1</a:t>
            </a:r>
            <a:r>
              <a:rPr lang="en-US" dirty="0"/>
              <a:t>: Connect to database</a:t>
            </a:r>
            <a:endParaRPr dirty="0"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04800" y="969816"/>
            <a:ext cx="8610600" cy="4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Data source name (DSN)</a:t>
            </a:r>
            <a:endParaRPr dirty="0"/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dirty="0"/>
              <a:t>D</a:t>
            </a:r>
            <a:r>
              <a:rPr lang="en-US" sz="26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atabase </a:t>
            </a:r>
            <a:r>
              <a:rPr lang="en-US" sz="26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endParaRPr lang="en-US" dirty="0"/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dirty="0" smtClean="0"/>
              <a:t>H</a:t>
            </a:r>
            <a:r>
              <a:rPr lang="en-US" sz="26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ost</a:t>
            </a:r>
            <a:endParaRPr dirty="0"/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dirty="0"/>
              <a:t>D</a:t>
            </a:r>
            <a:r>
              <a:rPr lang="en-US" sz="26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atabase name</a:t>
            </a:r>
            <a:endParaRPr dirty="0"/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Port</a:t>
            </a:r>
            <a:endParaRPr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SG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Create a 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SG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object</a:t>
            </a:r>
            <a:endParaRPr dirty="0"/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SG" dirty="0" smtClean="0"/>
              <a:t>Specify DSN, username, and password</a:t>
            </a:r>
            <a:endParaRPr dirty="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222651" y="4908825"/>
            <a:ext cx="915687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dsn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 "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mysql:host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localhost;dbname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week11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;port=3306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pdo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new PDO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</a:t>
            </a:r>
            <a:r>
              <a:rPr lang="en-US" sz="20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dsn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"root", "");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6</a:t>
            </a:fld>
            <a:endParaRPr b="1"/>
          </a:p>
        </p:txBody>
      </p:sp>
      <p:sp>
        <p:nvSpPr>
          <p:cNvPr id="197" name="Shape 197"/>
          <p:cNvSpPr txBox="1">
            <a:spLocks noGrp="1"/>
          </p:cNvSpPr>
          <p:nvPr>
            <p:ph type="ftr" idx="4294967295"/>
          </p:nvPr>
        </p:nvSpPr>
        <p:spPr>
          <a:xfrm>
            <a:off x="2743200" y="5818125"/>
            <a:ext cx="3657600" cy="9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Software Engineering</a:t>
            </a:r>
            <a:endParaRPr sz="800" b="1" i="0" u="none" strike="noStrike" cap="non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Step 2: </a:t>
            </a:r>
            <a:r>
              <a:rPr lang="en-SG" dirty="0"/>
              <a:t>Prepare </a:t>
            </a:r>
            <a:r>
              <a:rPr lang="en-SG" dirty="0" smtClean="0"/>
              <a:t>a SQL statement</a:t>
            </a:r>
            <a:endParaRPr dirty="0"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PDOStatement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object allows you to communicate with a database</a:t>
            </a:r>
            <a:endParaRPr dirty="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818125"/>
            <a:ext cx="9090660" cy="87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hape 210"/>
          <p:cNvSpPr txBox="1"/>
          <p:nvPr/>
        </p:nvSpPr>
        <p:spPr>
          <a:xfrm>
            <a:off x="304800" y="2149845"/>
            <a:ext cx="8610600" cy="3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isbn13 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'1234567890123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'; </a:t>
            </a:r>
            <a:r>
              <a:rPr lang="en-US" sz="2000" i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</a:t>
            </a:r>
            <a:r>
              <a:rPr lang="en-US" sz="2000" i="1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simulates a user input</a:t>
            </a:r>
            <a:r>
              <a:rPr lang="en-US" sz="2000" i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2000" i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sql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'select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 from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book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 isbn13 = 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isbn13';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endParaRPr sz="1800" dirty="0"/>
          </a:p>
          <a:p>
            <a:pPr marL="0" lvl="0" indent="0"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1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$</a:t>
            </a:r>
            <a:r>
              <a:rPr lang="en-US" sz="2000" b="1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pdo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-&gt;prepare($</a:t>
            </a:r>
            <a:r>
              <a:rPr lang="en-US" sz="2000" b="1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sql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  <a:endParaRPr sz="2000" b="1" dirty="0">
              <a:solidFill>
                <a:srgbClr val="FF0000"/>
              </a:solidFill>
              <a:latin typeface="Droid Sans Mono"/>
              <a:ea typeface="Droid Sans Mono"/>
              <a:cs typeface="Droid Sans Mono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dirty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bindParam</a:t>
            </a:r>
            <a:r>
              <a:rPr lang="en-US" sz="200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(':isbn13', $isbn13, PDO::PARAM_STR);</a:t>
            </a:r>
            <a:endParaRPr sz="2000" dirty="0">
              <a:solidFill>
                <a:schemeClr val="tx1"/>
              </a:solidFill>
              <a:latin typeface="Droid Sans Mono"/>
              <a:ea typeface="Droid Sans Mono"/>
              <a:cs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-&gt;execute();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>
              <a:buClr>
                <a:schemeClr val="dk1"/>
              </a:buClr>
            </a:pPr>
            <a:r>
              <a:rPr lang="en-US" sz="200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dirty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setFetchMode</a:t>
            </a:r>
            <a:r>
              <a:rPr lang="en-US" sz="200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(PDO::FETCH_ASSOC);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($row = 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-&gt;fetch()) {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$row['title'] . '|' . $row['isbn13'] </a:t>
            </a:r>
            <a:endParaRPr lang="en-US" sz="20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. 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'|' 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 $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row['price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'];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20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818125"/>
            <a:ext cx="9090660" cy="87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Step 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dirty="0" smtClean="0"/>
              <a:t>: </a:t>
            </a:r>
            <a:r>
              <a:rPr lang="en-SG" dirty="0"/>
              <a:t>Prepare </a:t>
            </a:r>
            <a:r>
              <a:rPr lang="en-SG" dirty="0" smtClean="0"/>
              <a:t>a SQL statement</a:t>
            </a: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Each :XX specified in the SQL string is a value that you have to fill in using the </a:t>
            </a:r>
            <a:r>
              <a:rPr lang="en-US" sz="2800" b="0" i="0" u="none" strike="noStrike" cap="none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ahoma"/>
              </a:rPr>
              <a:t>bindParam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method</a:t>
            </a:r>
            <a:endParaRPr dirty="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352852" y="2481877"/>
            <a:ext cx="2668518" cy="287738"/>
          </a:xfrm>
          <a:prstGeom prst="rect">
            <a:avLst/>
          </a:prstGeom>
          <a:noFill/>
          <a:ln w="38100" cap="flat" cmpd="sng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2" name="Shape 222"/>
          <p:cNvCxnSpPr>
            <a:stCxn id="223" idx="3"/>
            <a:endCxn id="221" idx="3"/>
          </p:cNvCxnSpPr>
          <p:nvPr/>
        </p:nvCxnSpPr>
        <p:spPr>
          <a:xfrm flipH="1" flipV="1">
            <a:off x="8021370" y="2625746"/>
            <a:ext cx="497790" cy="919939"/>
          </a:xfrm>
          <a:prstGeom prst="bentConnector3">
            <a:avLst>
              <a:gd name="adj1" fmla="val -45923"/>
            </a:avLst>
          </a:prstGeom>
          <a:noFill/>
          <a:ln w="38100" cap="flat" cmpd="sng">
            <a:solidFill>
              <a:srgbClr val="8000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223" name="Shape 223"/>
          <p:cNvSpPr/>
          <p:nvPr/>
        </p:nvSpPr>
        <p:spPr>
          <a:xfrm>
            <a:off x="304800" y="3374235"/>
            <a:ext cx="8214360" cy="342900"/>
          </a:xfrm>
          <a:prstGeom prst="rect">
            <a:avLst/>
          </a:prstGeom>
          <a:noFill/>
          <a:ln w="38100" cap="flat" cmpd="sng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Shape 210"/>
          <p:cNvSpPr txBox="1"/>
          <p:nvPr/>
        </p:nvSpPr>
        <p:spPr>
          <a:xfrm>
            <a:off x="304800" y="2111745"/>
            <a:ext cx="8610600" cy="3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isbn13 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'1234567890123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'; </a:t>
            </a:r>
            <a:r>
              <a:rPr lang="en-US" sz="2000" i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simulates a user input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sql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'select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 from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book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 isbn13 = 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isbn13';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pdo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-&gt;prepare($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sql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  <a:endParaRPr sz="1800" dirty="0"/>
          </a:p>
          <a:p>
            <a:r>
              <a:rPr lang="en-US" sz="2000" b="1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1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b="1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bindParam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(':isbn13', $isbn13, PDO::PARAM_STR);</a:t>
            </a:r>
            <a:endParaRPr sz="2000" b="1" dirty="0">
              <a:solidFill>
                <a:srgbClr val="FF0000"/>
              </a:solidFill>
              <a:latin typeface="Droid Sans Mono"/>
              <a:ea typeface="Droid Sans Mono"/>
              <a:cs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-&gt;execute();</a:t>
            </a:r>
            <a:endParaRPr sz="1800" dirty="0"/>
          </a:p>
          <a:p>
            <a:endParaRPr lang="en-US" sz="2000" b="1" dirty="0" smtClean="0">
              <a:solidFill>
                <a:schemeClr val="tx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dirty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setFetchMode</a:t>
            </a:r>
            <a:r>
              <a:rPr lang="en-US" sz="200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(PDO::FETCH_ASSOC</a:t>
            </a:r>
            <a:r>
              <a:rPr lang="en-US" sz="2000" dirty="0" smtClean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  <a:endParaRPr sz="2000" i="0" u="none" strike="noStrike" cap="none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if($row = 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-&gt;fetch()) {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$row['title'] . '|' . $row['isbn13'] </a:t>
            </a:r>
            <a:endParaRPr lang="en-US" sz="20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. 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'|' 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 $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row['price'];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20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Some PDO 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class constants</a:t>
            </a:r>
            <a:endParaRPr dirty="0"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</a:pPr>
            <a:endParaRPr sz="26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1206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</a:pPr>
            <a:endParaRPr sz="26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6" name="Shape 233"/>
          <p:cNvGraphicFramePr/>
          <p:nvPr>
            <p:extLst>
              <p:ext uri="{D42A27DB-BD31-4B8C-83A1-F6EECF244321}">
                <p14:modId xmlns:p14="http://schemas.microsoft.com/office/powerpoint/2010/main" val="3429648580"/>
              </p:ext>
            </p:extLst>
          </p:nvPr>
        </p:nvGraphicFramePr>
        <p:xfrm>
          <a:off x="304800" y="1029160"/>
          <a:ext cx="8610600" cy="4937820"/>
        </p:xfrm>
        <a:graphic>
          <a:graphicData uri="http://schemas.openxmlformats.org/drawingml/2006/table">
            <a:tbl>
              <a:tblPr firstRow="1" bandRow="1">
                <a:noFill/>
                <a:tableStyleId>{D91F12B7-FFD5-4F2A-8E39-B87D9B8010D4}</a:tableStyleId>
              </a:tblPr>
              <a:tblGrid>
                <a:gridCol w="299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0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</a:rPr>
                        <a:t>Constants</a:t>
                      </a:r>
                      <a:endParaRPr sz="1800" b="1"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A2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 sz="1800"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A2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b="1" i="0" u="none" strike="noStrike" cap="none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/>
                          <a:cs typeface="Courier New" panose="02070309020205020404" pitchFamily="49" charset="0"/>
                          <a:sym typeface="Arial"/>
                        </a:rPr>
                        <a:t>PDO::PARAM_BOOL</a:t>
                      </a:r>
                      <a:endParaRPr sz="24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ahom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/>
                        <a:t>Represents the</a:t>
                      </a:r>
                      <a:r>
                        <a:rPr lang="en-US" sz="2400" baseline="0" dirty="0" smtClean="0"/>
                        <a:t> SQL BOOLEAN </a:t>
                      </a:r>
                      <a:br>
                        <a:rPr lang="en-US" sz="2400" baseline="0" dirty="0" smtClean="0"/>
                      </a:br>
                      <a:r>
                        <a:rPr lang="en-US" sz="2400" dirty="0" smtClean="0"/>
                        <a:t>data type</a:t>
                      </a:r>
                      <a:endParaRPr lang="en-US" sz="24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/>
                          <a:cs typeface="Courier New" panose="02070309020205020404" pitchFamily="49" charset="0"/>
                          <a:sym typeface="Arial"/>
                        </a:rPr>
                        <a:t>PDO::PARAM_INT</a:t>
                      </a:r>
                      <a:endParaRPr sz="24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ahom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chemeClr val="dk1"/>
                          </a:solidFill>
                        </a:rPr>
                        <a:t>Represents the SQL INT data type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/>
                          <a:cs typeface="Courier New" panose="02070309020205020404" pitchFamily="49" charset="0"/>
                          <a:sym typeface="Arial"/>
                        </a:rPr>
                        <a:t>PDO::PARAM_STR</a:t>
                      </a:r>
                      <a:endParaRPr sz="24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ahom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chemeClr val="dk1"/>
                          </a:solidFill>
                        </a:rPr>
                        <a:t>Represents the SQL CHAR, VARCHAR, or other string data type.</a:t>
                      </a:r>
                      <a:r>
                        <a:rPr lang="en-US" sz="24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dk1"/>
                          </a:solidFill>
                        </a:rPr>
                        <a:t>Use this for SQL</a:t>
                      </a:r>
                      <a:r>
                        <a:rPr lang="en-US" sz="2400" baseline="0" dirty="0" smtClean="0">
                          <a:solidFill>
                            <a:schemeClr val="dk1"/>
                          </a:solidFill>
                        </a:rPr>
                        <a:t> FLOAT, DOUBLE, DECIMAL, and other data types that do not fit any other PDO constants too.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/>
                          <a:cs typeface="Courier New" panose="02070309020205020404" pitchFamily="49" charset="0"/>
                          <a:sym typeface="Arial"/>
                        </a:rPr>
                        <a:t>PDO::PARAM_NULL</a:t>
                      </a:r>
                      <a:endParaRPr sz="24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ahom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</a:rPr>
                        <a:t>Represents the SQL NULL data type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/>
                          <a:cs typeface="Courier New" panose="02070309020205020404" pitchFamily="49" charset="0"/>
                          <a:sym typeface="Arial"/>
                        </a:rPr>
                        <a:t>PDO::PARAM_LOB </a:t>
                      </a:r>
                      <a:endParaRPr sz="2400" b="1" i="0" u="none" strike="noStrike" cap="none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ahoma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</a:rPr>
                        <a:t>Represents the SQL large object data type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46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8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ftr" idx="4294967295"/>
          </p:nvPr>
        </p:nvSpPr>
        <p:spPr>
          <a:xfrm>
            <a:off x="2743200" y="5818125"/>
            <a:ext cx="3657600" cy="9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Software Engineering</a:t>
            </a:r>
            <a:endParaRPr sz="800" b="1" i="0" u="none" strike="noStrike" cap="non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Step 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3: </a:t>
            </a:r>
            <a:r>
              <a:rPr lang="en-SG" dirty="0"/>
              <a:t>Run </a:t>
            </a:r>
            <a:r>
              <a:rPr lang="en-SG" dirty="0" smtClean="0"/>
              <a:t>the SQL statement</a:t>
            </a:r>
            <a:endParaRPr dirty="0"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" y="5799075"/>
            <a:ext cx="9090660" cy="87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hape 210"/>
          <p:cNvSpPr txBox="1"/>
          <p:nvPr/>
        </p:nvSpPr>
        <p:spPr>
          <a:xfrm>
            <a:off x="304800" y="1407015"/>
            <a:ext cx="8610600" cy="3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isbn13 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'1234567890123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'; </a:t>
            </a:r>
            <a:r>
              <a:rPr lang="en-US" sz="2000" i="1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simulates a user input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sql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'select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 from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book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 isbn13 = 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isbn13';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pdo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-&gt;prepare($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sql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  <a:endParaRPr sz="1800" dirty="0"/>
          </a:p>
          <a:p>
            <a:r>
              <a:rPr lang="en-US" sz="2000" dirty="0" smtClean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dirty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bindParam</a:t>
            </a:r>
            <a:r>
              <a:rPr lang="en-US" sz="200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(':isbn13', $isbn13, PDO::PARAM_STR);</a:t>
            </a:r>
            <a:endParaRPr sz="2000" dirty="0">
              <a:solidFill>
                <a:schemeClr val="tx1"/>
              </a:solidFill>
              <a:latin typeface="Droid Sans Mono"/>
              <a:ea typeface="Droid Sans Mono"/>
              <a:cs typeface="Droid Sans Mono"/>
            </a:endParaRPr>
          </a:p>
          <a:p>
            <a:pPr marL="0" lvl="0" indent="0"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1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-&gt;execute();</a:t>
            </a:r>
            <a:endParaRPr sz="2000" b="1" dirty="0">
              <a:solidFill>
                <a:srgbClr val="FF0000"/>
              </a:solidFill>
              <a:latin typeface="Droid Sans Mono"/>
              <a:ea typeface="Droid Sans Mono"/>
              <a:cs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>
              <a:buClr>
                <a:schemeClr val="dk1"/>
              </a:buClr>
            </a:pPr>
            <a:r>
              <a:rPr lang="en-US" sz="200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dirty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setFetchMode</a:t>
            </a:r>
            <a:r>
              <a:rPr lang="en-US" sz="200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(PDO::FETCH_ASSOC);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($row = 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-&gt;fetch()) {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$row['title'] . '|' . $row['isbn13'] </a:t>
            </a:r>
            <a:endParaRPr lang="en-US" sz="20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. 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'|' 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 $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row['price'];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20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1420</Words>
  <Application>Microsoft Office PowerPoint</Application>
  <PresentationFormat>On-screen Show (4:3)</PresentationFormat>
  <Paragraphs>484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Architects Daughter</vt:lpstr>
      <vt:lpstr>Calibri</vt:lpstr>
      <vt:lpstr>Wingdings</vt:lpstr>
      <vt:lpstr>Tahoma</vt:lpstr>
      <vt:lpstr>Consolas</vt:lpstr>
      <vt:lpstr>Noto Sans Symbols</vt:lpstr>
      <vt:lpstr>Droid Sans Mono</vt:lpstr>
      <vt:lpstr>Arial</vt:lpstr>
      <vt:lpstr>Courier New</vt:lpstr>
      <vt:lpstr>2_Default Design</vt:lpstr>
      <vt:lpstr>1_Default Design</vt:lpstr>
      <vt:lpstr>Web Application Development</vt:lpstr>
      <vt:lpstr>Overview</vt:lpstr>
      <vt:lpstr>Part I</vt:lpstr>
      <vt:lpstr>Use of PDO </vt:lpstr>
      <vt:lpstr>Step 1: Connect to database</vt:lpstr>
      <vt:lpstr>Step 2: Prepare a SQL statement</vt:lpstr>
      <vt:lpstr>Step 2: Prepare a SQL statement</vt:lpstr>
      <vt:lpstr>Some PDO class constants</vt:lpstr>
      <vt:lpstr>Step 3: Run the SQL statement</vt:lpstr>
      <vt:lpstr>Step 4: Retrieve results row-by-row</vt:lpstr>
      <vt:lpstr>Step 4: Retrieve results row-by-row</vt:lpstr>
      <vt:lpstr>Step 5: Free up resources</vt:lpstr>
      <vt:lpstr>Issuing Insert/Delete/Update queries</vt:lpstr>
      <vt:lpstr>Exercise 1: Simple try</vt:lpstr>
      <vt:lpstr>Exercise 1: Simple try</vt:lpstr>
      <vt:lpstr>Exercise 1: Simple try</vt:lpstr>
      <vt:lpstr>Exercise 2: Display table contents</vt:lpstr>
      <vt:lpstr>Exercise 3: Insert new content</vt:lpstr>
      <vt:lpstr>Exercise 3: Insert new content (Success)</vt:lpstr>
      <vt:lpstr>Exercise 3: Insert new content (Success)</vt:lpstr>
      <vt:lpstr>Exercise 3: Insert new content (Failure)</vt:lpstr>
      <vt:lpstr>Exercise 3: Insert new content (Failure)</vt:lpstr>
      <vt:lpstr>Part II</vt:lpstr>
      <vt:lpstr>A. Create Data Access Object (DAO) classes</vt:lpstr>
      <vt:lpstr>B. Create ConnectionManager class</vt:lpstr>
      <vt:lpstr>PowerPoint Presentation</vt:lpstr>
      <vt:lpstr>C. Use PHP Initialization (.ini) File</vt:lpstr>
      <vt:lpstr>C. Create PHP Initialization (.ini) File</vt:lpstr>
      <vt:lpstr>PHP Initialization File</vt:lpstr>
      <vt:lpstr>Read .ini File in ConnectionManager class</vt:lpstr>
      <vt:lpstr>Exercise 4: Best Practice - I</vt:lpstr>
      <vt:lpstr>Exercise 4: Best Practice - I</vt:lpstr>
      <vt:lpstr>Exercise 4: Best Practice – I (display.php)</vt:lpstr>
      <vt:lpstr>Exercise 4: Best Practice – I (add.html/php)</vt:lpstr>
      <vt:lpstr>Exercise 4: Best Practice – I (add.html/php)</vt:lpstr>
      <vt:lpstr>Exercise 5: Best Practice - II</vt:lpstr>
      <vt:lpstr>Exercise 5: Best Practice – II (display.php)</vt:lpstr>
      <vt:lpstr>Exercise 4: Best Practice – II (add.html/php)</vt:lpstr>
      <vt:lpstr>PowerPoint Presentation</vt:lpstr>
      <vt:lpstr>Key Points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dc:creator>David LO</dc:creator>
  <cp:lastModifiedBy>David LO</cp:lastModifiedBy>
  <cp:revision>90</cp:revision>
  <dcterms:modified xsi:type="dcterms:W3CDTF">2019-03-17T14:14:22Z</dcterms:modified>
</cp:coreProperties>
</file>