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5" r:id="rId6"/>
    <p:sldId id="264" r:id="rId7"/>
    <p:sldId id="274" r:id="rId8"/>
    <p:sldId id="275" r:id="rId9"/>
    <p:sldId id="259" r:id="rId10"/>
    <p:sldId id="277" r:id="rId11"/>
    <p:sldId id="280" r:id="rId12"/>
    <p:sldId id="278" r:id="rId13"/>
    <p:sldId id="26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908DD8-00C8-487C-85A7-443239D60298}">
          <p14:sldIdLst>
            <p14:sldId id="256"/>
            <p14:sldId id="257"/>
            <p14:sldId id="263"/>
            <p14:sldId id="272"/>
            <p14:sldId id="265"/>
            <p14:sldId id="264"/>
            <p14:sldId id="274"/>
            <p14:sldId id="275"/>
            <p14:sldId id="259"/>
            <p14:sldId id="277"/>
            <p14:sldId id="280"/>
            <p14:sldId id="278"/>
            <p14:sldId id="26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66"/>
    <a:srgbClr val="99FFCC"/>
    <a:srgbClr val="FFBD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0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78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0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7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2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40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6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7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9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84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2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DD3D-82C7-44A9-9757-A45D812F5448}" type="datetimeFigureOut">
              <a:rPr lang="en-SG" smtClean="0"/>
              <a:t>18/3/2019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513B-18B2-47A4-9E14-59111839AD48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-1168360584,&quot;Placement&quot;:&quot;Header&quot;}"/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 smtClean="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  <a:endParaRPr lang="en-SG" sz="80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477" y="636608"/>
            <a:ext cx="10513482" cy="46211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vs. </a:t>
            </a:r>
            <a:r>
              <a:rPr lang="en-US" b="1" i="1" dirty="0" smtClean="0"/>
              <a:t>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vs. 	</a:t>
            </a:r>
            <a:r>
              <a:rPr lang="en-US" b="1" i="1" dirty="0" smtClean="0"/>
              <a:t> </a:t>
            </a:r>
            <a:r>
              <a:rPr lang="en-US" b="1" i="1" dirty="0" smtClean="0"/>
              <a:t>DAO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vs. </a:t>
            </a:r>
            <a:r>
              <a:rPr lang="en-US" b="1" i="1" dirty="0" smtClean="0"/>
              <a:t>DAO </a:t>
            </a:r>
            <a:r>
              <a:rPr lang="en-US" b="1" i="1" dirty="0" smtClean="0"/>
              <a:t>using PDO</a:t>
            </a:r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15162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8764" y="166420"/>
            <a:ext cx="11314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Data Access Object (DAO) using PHP Data Object (PDO)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template that is able to provide a list of specific </a:t>
            </a:r>
            <a:r>
              <a:rPr lang="en-US" sz="2400" b="1" dirty="0" smtClean="0"/>
              <a:t>Objects  </a:t>
            </a:r>
            <a:endParaRPr lang="en-SG" sz="2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65955" y="2141980"/>
            <a:ext cx="3631328" cy="2302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1531616" y="2555315"/>
            <a:ext cx="211557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list_of_stars</a:t>
            </a:r>
            <a:r>
              <a:rPr lang="en-US" dirty="0" smtClean="0"/>
              <a:t> = [ . . . ]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1616" y="3365894"/>
            <a:ext cx="2652739" cy="64633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_ _ construct ( . . .)</a:t>
            </a:r>
          </a:p>
          <a:p>
            <a:r>
              <a:rPr lang="en-US" dirty="0" err="1" smtClean="0"/>
              <a:t>getStars</a:t>
            </a:r>
            <a:r>
              <a:rPr lang="en-US" dirty="0" smtClean="0"/>
              <a:t> ( )</a:t>
            </a:r>
          </a:p>
        </p:txBody>
      </p:sp>
      <p:sp>
        <p:nvSpPr>
          <p:cNvPr id="8" name="Can 7"/>
          <p:cNvSpPr/>
          <p:nvPr/>
        </p:nvSpPr>
        <p:spPr>
          <a:xfrm>
            <a:off x="6516547" y="3845562"/>
            <a:ext cx="3275000" cy="2027909"/>
          </a:xfrm>
          <a:prstGeom prst="can">
            <a:avLst>
              <a:gd name="adj" fmla="val 176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50" y="4491893"/>
            <a:ext cx="3119594" cy="878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047" y="5324956"/>
            <a:ext cx="2502359" cy="1097030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0800000">
            <a:off x="2735753" y="3845562"/>
            <a:ext cx="3780794" cy="598669"/>
          </a:xfrm>
          <a:prstGeom prst="curvedConnector3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30388" y="4491893"/>
            <a:ext cx="1825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Making use of </a:t>
            </a: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PDO to retrieve an instance of the data</a:t>
            </a:r>
          </a:p>
        </p:txBody>
      </p:sp>
    </p:spTree>
    <p:extLst>
      <p:ext uri="{BB962C8B-B14F-4D97-AF65-F5344CB8AC3E}">
        <p14:creationId xmlns:p14="http://schemas.microsoft.com/office/powerpoint/2010/main" val="12712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87078" y="479261"/>
            <a:ext cx="10406344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 ….</a:t>
            </a:r>
            <a:endParaRPr lang="en-SG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644" y="2023571"/>
            <a:ext cx="86925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StarDAO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_ _ construct ( 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retrieve the data from the database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E.g. select 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9398644" y="2534188"/>
            <a:ext cx="393540" cy="2430684"/>
          </a:xfrm>
          <a:prstGeom prst="rightBrace">
            <a:avLst>
              <a:gd name="adj1" fmla="val 1465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9989596" y="3515219"/>
            <a:ext cx="1990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called by any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changes to codes with data changes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0493155" y="2759369"/>
            <a:ext cx="657115" cy="69448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1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7184" y="479261"/>
            <a:ext cx="10515600" cy="1325563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400" b="1" dirty="0" smtClean="0">
                <a:latin typeface="Arial Black" panose="020B0A04020102020204" pitchFamily="34" charset="0"/>
              </a:rPr>
              <a:t>if </a:t>
            </a:r>
            <a:r>
              <a:rPr lang="en-US" sz="2400" b="1" dirty="0">
                <a:latin typeface="Arial Black" panose="020B0A04020102020204" pitchFamily="34" charset="0"/>
              </a:rPr>
              <a:t>t</a:t>
            </a:r>
            <a:r>
              <a:rPr lang="en-US" sz="2400" b="1" dirty="0" smtClean="0">
                <a:latin typeface="Arial Black" panose="020B0A04020102020204" pitchFamily="34" charset="0"/>
              </a:rPr>
              <a:t>his is a new requirement ….</a:t>
            </a:r>
            <a:endParaRPr lang="en-SG" sz="2400" b="1" dirty="0">
              <a:latin typeface="Arial Black" panose="020B0A04020102020204" pitchFamily="34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9000034" y="5024400"/>
            <a:ext cx="1107676" cy="92333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5-Point Star 5"/>
          <p:cNvSpPr/>
          <p:nvPr/>
        </p:nvSpPr>
        <p:spPr>
          <a:xfrm>
            <a:off x="5573938" y="1636426"/>
            <a:ext cx="2215352" cy="184666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5-Point Star 7"/>
          <p:cNvSpPr/>
          <p:nvPr/>
        </p:nvSpPr>
        <p:spPr>
          <a:xfrm>
            <a:off x="3658968" y="4988858"/>
            <a:ext cx="1107676" cy="92333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5-Point Star 8"/>
          <p:cNvSpPr/>
          <p:nvPr/>
        </p:nvSpPr>
        <p:spPr>
          <a:xfrm>
            <a:off x="2250910" y="1662229"/>
            <a:ext cx="3323028" cy="276999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5-Point Star 9"/>
          <p:cNvSpPr/>
          <p:nvPr/>
        </p:nvSpPr>
        <p:spPr>
          <a:xfrm>
            <a:off x="1001805" y="4065528"/>
            <a:ext cx="2215352" cy="184666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5-Point Star 10"/>
          <p:cNvSpPr/>
          <p:nvPr/>
        </p:nvSpPr>
        <p:spPr>
          <a:xfrm>
            <a:off x="7892358" y="1804824"/>
            <a:ext cx="3323028" cy="276999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5-Point Star 11"/>
          <p:cNvSpPr/>
          <p:nvPr/>
        </p:nvSpPr>
        <p:spPr>
          <a:xfrm>
            <a:off x="6269205" y="4432219"/>
            <a:ext cx="1107676" cy="92333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89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47535"/>
              </p:ext>
            </p:extLst>
          </p:nvPr>
        </p:nvGraphicFramePr>
        <p:xfrm>
          <a:off x="1084804" y="207510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70572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6344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734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Colour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0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Bright Star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Gloomy</a:t>
                      </a:r>
                      <a:r>
                        <a:rPr lang="en-US" baseline="0" dirty="0" smtClean="0"/>
                        <a:t> Start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 Star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5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Happy Star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Pink 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6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Sunset Star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35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Farmland</a:t>
                      </a:r>
                      <a:r>
                        <a:rPr lang="en-US" baseline="0" dirty="0" smtClean="0"/>
                        <a:t> Star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SG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1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Faraway Star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8469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7184" y="479261"/>
            <a:ext cx="10515600" cy="1325563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400" b="1" dirty="0" smtClean="0">
                <a:latin typeface="Arial Black" panose="020B0A04020102020204" pitchFamily="34" charset="0"/>
              </a:rPr>
              <a:t>update the database table to …</a:t>
            </a:r>
            <a:endParaRPr lang="en-SG" sz="24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96" y="5741043"/>
            <a:ext cx="53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Data highlighted in yellow are added or updated.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023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87079" y="1909822"/>
            <a:ext cx="2095020" cy="1018573"/>
            <a:chOff x="787079" y="1909822"/>
            <a:chExt cx="2095020" cy="1018573"/>
          </a:xfrm>
        </p:grpSpPr>
        <p:sp>
          <p:nvSpPr>
            <p:cNvPr id="4" name="Rectangle 3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 </a:t>
              </a:r>
              <a:endParaRPr lang="en-SG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10943" y="1909822"/>
            <a:ext cx="2095018" cy="486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110942" y="2442258"/>
            <a:ext cx="2095020" cy="207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3450222" y="1307939"/>
            <a:ext cx="23149" cy="51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06520" y="1307939"/>
            <a:ext cx="23149" cy="51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307713" y="2876308"/>
            <a:ext cx="1097664" cy="434051"/>
            <a:chOff x="787079" y="1909822"/>
            <a:chExt cx="2095020" cy="1018573"/>
          </a:xfrm>
        </p:grpSpPr>
        <p:sp>
          <p:nvSpPr>
            <p:cNvPr id="14" name="Rectangle 13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44092" y="1909822"/>
            <a:ext cx="2095018" cy="486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 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7944091" y="2442258"/>
            <a:ext cx="2095020" cy="207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lowchart: Magnetic Disk 32"/>
          <p:cNvSpPr/>
          <p:nvPr/>
        </p:nvSpPr>
        <p:spPr>
          <a:xfrm>
            <a:off x="10146591" y="4569103"/>
            <a:ext cx="1365813" cy="162045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8653042" y="3266823"/>
            <a:ext cx="516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. . . </a:t>
            </a:r>
            <a:endParaRPr lang="en-SG" dirty="0"/>
          </a:p>
        </p:txBody>
      </p:sp>
      <p:sp>
        <p:nvSpPr>
          <p:cNvPr id="38" name="Right Arrow 37"/>
          <p:cNvSpPr/>
          <p:nvPr/>
        </p:nvSpPr>
        <p:spPr>
          <a:xfrm>
            <a:off x="3164709" y="3615159"/>
            <a:ext cx="717631" cy="5874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ight Arrow 38"/>
          <p:cNvSpPr/>
          <p:nvPr/>
        </p:nvSpPr>
        <p:spPr>
          <a:xfrm>
            <a:off x="7042235" y="3599393"/>
            <a:ext cx="717631" cy="5874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/>
          <p:cNvGrpSpPr/>
          <p:nvPr/>
        </p:nvGrpSpPr>
        <p:grpSpPr>
          <a:xfrm>
            <a:off x="4526179" y="3214563"/>
            <a:ext cx="1097664" cy="434051"/>
            <a:chOff x="787079" y="1909822"/>
            <a:chExt cx="2095020" cy="1018573"/>
          </a:xfrm>
        </p:grpSpPr>
        <p:sp>
          <p:nvSpPr>
            <p:cNvPr id="42" name="Rectangle 41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53042" y="3682454"/>
            <a:ext cx="1097664" cy="434051"/>
            <a:chOff x="787079" y="1909822"/>
            <a:chExt cx="2095020" cy="1018573"/>
          </a:xfrm>
        </p:grpSpPr>
        <p:sp>
          <p:nvSpPr>
            <p:cNvPr id="45" name="Rectangle 44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04210" y="2876308"/>
            <a:ext cx="1097664" cy="434051"/>
            <a:chOff x="787079" y="1909822"/>
            <a:chExt cx="2095020" cy="1018573"/>
          </a:xfrm>
        </p:grpSpPr>
        <p:sp>
          <p:nvSpPr>
            <p:cNvPr id="48" name="Rectangle 47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38538" y="3746121"/>
            <a:ext cx="1097664" cy="434051"/>
            <a:chOff x="787079" y="1909822"/>
            <a:chExt cx="2095020" cy="1018573"/>
          </a:xfrm>
        </p:grpSpPr>
        <p:sp>
          <p:nvSpPr>
            <p:cNvPr id="51" name="Rectangle 50"/>
            <p:cNvSpPr/>
            <p:nvPr/>
          </p:nvSpPr>
          <p:spPr>
            <a:xfrm>
              <a:off x="787080" y="1909822"/>
              <a:ext cx="2095018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Object</a:t>
              </a:r>
              <a:r>
                <a:rPr lang="en-US" dirty="0" smtClean="0"/>
                <a:t> </a:t>
              </a:r>
              <a:endParaRPr lang="en-SG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7079" y="2442258"/>
              <a:ext cx="2095020" cy="486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ight Brace 52"/>
          <p:cNvSpPr/>
          <p:nvPr/>
        </p:nvSpPr>
        <p:spPr>
          <a:xfrm>
            <a:off x="9836266" y="2819396"/>
            <a:ext cx="257034" cy="132627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Curved Right Arrow 67"/>
          <p:cNvSpPr/>
          <p:nvPr/>
        </p:nvSpPr>
        <p:spPr>
          <a:xfrm rot="9046028">
            <a:off x="10445032" y="3080872"/>
            <a:ext cx="458606" cy="17819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26460" y="383324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via PDO</a:t>
            </a:r>
            <a:endParaRPr lang="en-SG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777434" y="371484"/>
            <a:ext cx="10406344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implementation example ….</a:t>
            </a:r>
            <a:endParaRPr lang="en-SG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0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4" y="166420"/>
            <a:ext cx="11314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template that describes what an Object from this Class will look like </a:t>
            </a:r>
            <a:endParaRPr lang="en-SG" sz="24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50651" y="2087142"/>
            <a:ext cx="4684687" cy="4419173"/>
            <a:chOff x="2552534" y="2076099"/>
            <a:chExt cx="4684687" cy="4419173"/>
          </a:xfrm>
        </p:grpSpPr>
        <p:sp>
          <p:nvSpPr>
            <p:cNvPr id="10" name="5-Point Star 9"/>
            <p:cNvSpPr/>
            <p:nvPr/>
          </p:nvSpPr>
          <p:spPr>
            <a:xfrm>
              <a:off x="2552534" y="2076099"/>
              <a:ext cx="4684687" cy="4419173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1039" y="3452938"/>
              <a:ext cx="1000274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 = </a:t>
              </a:r>
            </a:p>
            <a:p>
              <a:r>
                <a:rPr lang="en-US" dirty="0" err="1" smtClean="0"/>
                <a:t>colour</a:t>
              </a:r>
              <a:r>
                <a:rPr lang="en-US" dirty="0" smtClean="0"/>
                <a:t> = </a:t>
              </a:r>
            </a:p>
            <a:p>
              <a:r>
                <a:rPr lang="en-US" dirty="0"/>
                <a:t>s</a:t>
              </a:r>
              <a:r>
                <a:rPr lang="en-US" dirty="0" smtClean="0"/>
                <a:t>ize =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3247" y="4552778"/>
              <a:ext cx="1927451" cy="1200329"/>
            </a:xfrm>
            <a:prstGeom prst="rect">
              <a:avLst/>
            </a:prstGeom>
            <a:solidFill>
              <a:srgbClr val="99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 _ construct ( . . .)</a:t>
              </a:r>
            </a:p>
            <a:p>
              <a:r>
                <a:rPr lang="en-US" dirty="0" err="1" smtClean="0"/>
                <a:t>getName</a:t>
              </a:r>
              <a:r>
                <a:rPr lang="en-US" dirty="0" smtClean="0"/>
                <a:t>( )</a:t>
              </a:r>
            </a:p>
            <a:p>
              <a:r>
                <a:rPr lang="en-US" dirty="0" err="1" smtClean="0"/>
                <a:t>getColour</a:t>
              </a:r>
              <a:r>
                <a:rPr lang="en-US" dirty="0" smtClean="0"/>
                <a:t>( )</a:t>
              </a:r>
            </a:p>
            <a:p>
              <a:r>
                <a:rPr lang="en-US" dirty="0" err="1" smtClean="0"/>
                <a:t>getSize</a:t>
              </a:r>
              <a:r>
                <a:rPr lang="en-US" dirty="0" smtClean="0"/>
                <a:t> ( )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7388111" y="2087142"/>
            <a:ext cx="7860" cy="47386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5163" y="4425321"/>
            <a:ext cx="3998146" cy="1477328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Methods</a:t>
            </a:r>
          </a:p>
          <a:p>
            <a:r>
              <a:rPr lang="en-US" dirty="0" smtClean="0"/>
              <a:t>_ _ construct ( . . . ) - Initialize  the object</a:t>
            </a:r>
          </a:p>
          <a:p>
            <a:r>
              <a:rPr lang="en-US" dirty="0" err="1" smtClean="0"/>
              <a:t>getName</a:t>
            </a:r>
            <a:r>
              <a:rPr lang="en-US" dirty="0" smtClean="0"/>
              <a:t> ( ) – Tell me  your name</a:t>
            </a:r>
          </a:p>
          <a:p>
            <a:r>
              <a:rPr lang="en-US" dirty="0" err="1" smtClean="0"/>
              <a:t>getColour</a:t>
            </a:r>
            <a:r>
              <a:rPr lang="en-US" dirty="0" smtClean="0"/>
              <a:t> (  ) – Tell me your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err="1" smtClean="0"/>
              <a:t>getSize</a:t>
            </a:r>
            <a:r>
              <a:rPr lang="en-US" dirty="0" smtClean="0"/>
              <a:t> (  ) – Tell me your size</a:t>
            </a:r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7990919" y="2414592"/>
            <a:ext cx="3494226" cy="147732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Properties</a:t>
            </a:r>
          </a:p>
          <a:p>
            <a:endParaRPr lang="en-US" dirty="0" smtClean="0"/>
          </a:p>
          <a:p>
            <a:r>
              <a:rPr lang="en-US" dirty="0" smtClean="0"/>
              <a:t>name  - name of the object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– the </a:t>
            </a:r>
            <a:r>
              <a:rPr lang="en-US" dirty="0" err="1" smtClean="0"/>
              <a:t>colour</a:t>
            </a:r>
            <a:r>
              <a:rPr lang="en-US" dirty="0" smtClean="0"/>
              <a:t> of the object</a:t>
            </a:r>
          </a:p>
          <a:p>
            <a:r>
              <a:rPr lang="en-US" dirty="0" smtClean="0"/>
              <a:t>size – the size of the object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371019" y="2286000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Star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" y="479261"/>
            <a:ext cx="10515600" cy="1325563"/>
          </a:xfrm>
        </p:spPr>
        <p:txBody>
          <a:bodyPr/>
          <a:lstStyle/>
          <a:p>
            <a:r>
              <a:rPr lang="en-US" dirty="0" smtClean="0"/>
              <a:t> 	</a:t>
            </a:r>
            <a:r>
              <a:rPr lang="en-US" sz="2400" b="1" dirty="0" smtClean="0">
                <a:latin typeface="Arial Black" panose="020B0A04020102020204" pitchFamily="34" charset="0"/>
              </a:rPr>
              <a:t>this is my requirement ….</a:t>
            </a:r>
            <a:endParaRPr lang="en-SG" sz="2400" b="1" dirty="0">
              <a:latin typeface="Arial Black" panose="020B0A04020102020204" pitchFamily="34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5281916" y="4176146"/>
            <a:ext cx="2215352" cy="184666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5-Point Star 9"/>
          <p:cNvSpPr/>
          <p:nvPr/>
        </p:nvSpPr>
        <p:spPr>
          <a:xfrm>
            <a:off x="1484392" y="2290966"/>
            <a:ext cx="3372091" cy="2643713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5-Point Star 10"/>
          <p:cNvSpPr/>
          <p:nvPr/>
        </p:nvSpPr>
        <p:spPr>
          <a:xfrm>
            <a:off x="7497268" y="2519286"/>
            <a:ext cx="1107676" cy="923330"/>
          </a:xfrm>
          <a:prstGeom prst="star5">
            <a:avLst>
              <a:gd name="adj" fmla="val 24316"/>
              <a:gd name="hf" fmla="val 105146"/>
              <a:gd name="vf" fmla="val 11055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1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764" y="166420"/>
            <a:ext cx="11314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making use of the Class template to add </a:t>
            </a:r>
            <a:r>
              <a:rPr lang="en-US" sz="2400" b="1" dirty="0" smtClean="0"/>
              <a:t>meaningful property values </a:t>
            </a:r>
            <a:r>
              <a:rPr lang="en-US" sz="2400" b="1" dirty="0" smtClean="0"/>
              <a:t>to it</a:t>
            </a:r>
            <a:endParaRPr lang="en-SG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95291" y="1812792"/>
            <a:ext cx="11142260" cy="4861050"/>
            <a:chOff x="95291" y="1812792"/>
            <a:chExt cx="11142260" cy="4861050"/>
          </a:xfrm>
        </p:grpSpPr>
        <p:sp>
          <p:nvSpPr>
            <p:cNvPr id="16" name="5-Point Star 15"/>
            <p:cNvSpPr/>
            <p:nvPr/>
          </p:nvSpPr>
          <p:spPr>
            <a:xfrm>
              <a:off x="95291" y="1983999"/>
              <a:ext cx="3315831" cy="3074635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5202" y="2968300"/>
              <a:ext cx="1425775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 = ‘Bright Star’</a:t>
              </a:r>
            </a:p>
            <a:p>
              <a:r>
                <a:rPr lang="en-US" sz="1200" dirty="0" err="1" smtClean="0"/>
                <a:t>colour</a:t>
              </a:r>
              <a:r>
                <a:rPr lang="en-US" sz="1200" dirty="0" smtClean="0"/>
                <a:t> = ‘Yellow’</a:t>
              </a:r>
            </a:p>
            <a:p>
              <a:r>
                <a:rPr lang="en-US" sz="1200" dirty="0" smtClean="0"/>
                <a:t>size = ‘Big’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4577" y="3707146"/>
              <a:ext cx="1345433" cy="830997"/>
            </a:xfrm>
            <a:prstGeom prst="rect">
              <a:avLst/>
            </a:prstGeom>
            <a:solidFill>
              <a:srgbClr val="99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_ _ construct ( . . .)</a:t>
              </a:r>
            </a:p>
            <a:p>
              <a:r>
                <a:rPr lang="en-US" sz="1200" dirty="0" err="1" smtClean="0"/>
                <a:t>getName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getColour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getSize</a:t>
              </a:r>
              <a:r>
                <a:rPr lang="en-US" sz="1200" dirty="0" smtClean="0"/>
                <a:t> ( )</a:t>
              </a: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7921720" y="1812792"/>
              <a:ext cx="3315831" cy="3074635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82033" y="2782470"/>
              <a:ext cx="1563377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 = ‘Faraway Star’</a:t>
              </a:r>
            </a:p>
            <a:p>
              <a:r>
                <a:rPr lang="en-US" sz="1200" dirty="0" err="1" smtClean="0"/>
                <a:t>colour</a:t>
              </a:r>
              <a:r>
                <a:rPr lang="en-US" sz="1200" dirty="0" smtClean="0"/>
                <a:t> = ‘Purple’</a:t>
              </a:r>
            </a:p>
            <a:p>
              <a:r>
                <a:rPr lang="en-US" sz="1200" dirty="0" smtClean="0"/>
                <a:t>size = ‘Small’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1006" y="3535939"/>
              <a:ext cx="1345433" cy="830997"/>
            </a:xfrm>
            <a:prstGeom prst="rect">
              <a:avLst/>
            </a:prstGeom>
            <a:solidFill>
              <a:srgbClr val="99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_ _ construct ( . . .)</a:t>
              </a:r>
            </a:p>
            <a:p>
              <a:r>
                <a:rPr lang="en-US" sz="1200" dirty="0" err="1" smtClean="0"/>
                <a:t>getName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getColour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getSize</a:t>
              </a:r>
              <a:r>
                <a:rPr lang="en-US" sz="1200" dirty="0" smtClean="0"/>
                <a:t> ( )</a:t>
              </a: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4111804" y="1891484"/>
              <a:ext cx="3315831" cy="3074635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7480" y="2843218"/>
              <a:ext cx="1429109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 = ‘Sunny Star’</a:t>
              </a:r>
            </a:p>
            <a:p>
              <a:r>
                <a:rPr lang="en-US" sz="1200" dirty="0" err="1" smtClean="0"/>
                <a:t>colour</a:t>
              </a:r>
              <a:r>
                <a:rPr lang="en-US" sz="1200" dirty="0" smtClean="0"/>
                <a:t> = ‘Red’</a:t>
              </a:r>
            </a:p>
            <a:p>
              <a:r>
                <a:rPr lang="en-US" sz="1200" dirty="0" smtClean="0"/>
                <a:t>size = ‘Medium’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1090" y="3614631"/>
              <a:ext cx="1345433" cy="830997"/>
            </a:xfrm>
            <a:prstGeom prst="rect">
              <a:avLst/>
            </a:prstGeom>
            <a:solidFill>
              <a:srgbClr val="99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_ _ construct ( . . .)</a:t>
              </a:r>
            </a:p>
            <a:p>
              <a:r>
                <a:rPr lang="en-US" sz="1200" dirty="0" err="1" smtClean="0"/>
                <a:t>getName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getColour</a:t>
              </a:r>
              <a:r>
                <a:rPr lang="en-US" sz="1200" dirty="0" smtClean="0"/>
                <a:t>( )</a:t>
              </a:r>
            </a:p>
            <a:p>
              <a:r>
                <a:rPr lang="en-US" sz="1200" dirty="0" err="1" smtClean="0"/>
                <a:t>getSize</a:t>
              </a:r>
              <a:r>
                <a:rPr lang="en-US" sz="1200" dirty="0" smtClean="0"/>
                <a:t> ( )</a:t>
              </a:r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1314914" y="4030129"/>
              <a:ext cx="3372091" cy="2643713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026593" y="4217063"/>
              <a:ext cx="1107676" cy="923330"/>
              <a:chOff x="5848766" y="1512133"/>
              <a:chExt cx="1107676" cy="923330"/>
            </a:xfrm>
          </p:grpSpPr>
          <p:sp>
            <p:nvSpPr>
              <p:cNvPr id="39" name="5-Point Star 38"/>
              <p:cNvSpPr/>
              <p:nvPr/>
            </p:nvSpPr>
            <p:spPr>
              <a:xfrm>
                <a:off x="5848766" y="1512133"/>
                <a:ext cx="1107676" cy="923330"/>
              </a:xfrm>
              <a:prstGeom prst="star5">
                <a:avLst>
                  <a:gd name="adj" fmla="val 24316"/>
                  <a:gd name="hf" fmla="val 105146"/>
                  <a:gd name="vf" fmla="val 110557"/>
                </a:avLst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67520" y="1736841"/>
                <a:ext cx="184731" cy="369332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endParaRPr lang="en-US" dirty="0" smtClean="0"/>
              </a:p>
            </p:txBody>
          </p:sp>
        </p:grpSp>
        <p:sp>
          <p:nvSpPr>
            <p:cNvPr id="47" name="5-Point Star 46"/>
            <p:cNvSpPr/>
            <p:nvPr/>
          </p:nvSpPr>
          <p:spPr>
            <a:xfrm>
              <a:off x="5737601" y="4071193"/>
              <a:ext cx="2215352" cy="1846660"/>
            </a:xfrm>
            <a:prstGeom prst="star5">
              <a:avLst>
                <a:gd name="adj" fmla="val 24316"/>
                <a:gd name="hf" fmla="val 105146"/>
                <a:gd name="vf" fmla="val 110557"/>
              </a:avLst>
            </a:prstGeom>
            <a:solidFill>
              <a:srgbClr val="CC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86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87078" y="479261"/>
            <a:ext cx="10406344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 ….</a:t>
            </a:r>
            <a:endParaRPr lang="en-SG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826" y="1902871"/>
            <a:ext cx="8692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$star1 = new Star (‘Bright Star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‘Yellow’, ‘Big’)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$star2 = new Star (‘Sunny Star’, ‘Red’, ‘Medium’)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$star3 = new Star (‘Faraway Star’, ‘Purple’, ‘Small’)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9398644" y="2534188"/>
            <a:ext cx="393540" cy="2430684"/>
          </a:xfrm>
          <a:prstGeom prst="rightBrace">
            <a:avLst>
              <a:gd name="adj1" fmla="val 1465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9954228" y="3564864"/>
            <a:ext cx="2129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set of data is </a:t>
            </a:r>
            <a:r>
              <a:rPr lang="en-US" dirty="0"/>
              <a:t> </a:t>
            </a:r>
            <a:r>
              <a:rPr lang="en-US" dirty="0" smtClean="0"/>
              <a:t>only available in this application.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149840" y="2926369"/>
            <a:ext cx="647342" cy="708780"/>
            <a:chOff x="10546080" y="937549"/>
            <a:chExt cx="647342" cy="708780"/>
          </a:xfrm>
          <a:solidFill>
            <a:srgbClr val="FF0000"/>
          </a:solidFill>
        </p:grpSpPr>
        <p:sp>
          <p:nvSpPr>
            <p:cNvPr id="39" name="Isosceles Triangle 38"/>
            <p:cNvSpPr/>
            <p:nvPr/>
          </p:nvSpPr>
          <p:spPr>
            <a:xfrm>
              <a:off x="10546080" y="937549"/>
              <a:ext cx="647342" cy="64741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95069" y="999998"/>
              <a:ext cx="300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!</a:t>
              </a:r>
              <a:endParaRPr lang="en-SG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5671595" y="5658639"/>
            <a:ext cx="62734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want to reuse these data …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27059" y="3912907"/>
            <a:ext cx="3631328" cy="2302250"/>
            <a:chOff x="2885219" y="3488313"/>
            <a:chExt cx="3631328" cy="2302250"/>
          </a:xfrm>
        </p:grpSpPr>
        <p:sp>
          <p:nvSpPr>
            <p:cNvPr id="7" name="Rounded Rectangle 6"/>
            <p:cNvSpPr/>
            <p:nvPr/>
          </p:nvSpPr>
          <p:spPr>
            <a:xfrm>
              <a:off x="2885219" y="3488313"/>
              <a:ext cx="3631328" cy="2302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0880" y="3901648"/>
              <a:ext cx="1589794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list_of_stars</a:t>
              </a:r>
              <a:r>
                <a:rPr lang="en-US" dirty="0" smtClean="0"/>
                <a:t> =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0880" y="4712227"/>
              <a:ext cx="2652739" cy="64633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 _ construct ( . . .)</a:t>
              </a:r>
            </a:p>
            <a:p>
              <a:r>
                <a:rPr lang="en-US" dirty="0" err="1" smtClean="0"/>
                <a:t>getStars</a:t>
              </a:r>
              <a:r>
                <a:rPr lang="en-US" dirty="0" smtClean="0"/>
                <a:t> ( 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6112873" y="1626745"/>
            <a:ext cx="0" cy="4876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27510" y="4065234"/>
            <a:ext cx="5081286" cy="1754326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Methods</a:t>
            </a:r>
          </a:p>
          <a:p>
            <a:r>
              <a:rPr lang="en-US" dirty="0" smtClean="0"/>
              <a:t>_ _ construct ( . . . ) - Initialize  the object with a set of stars</a:t>
            </a:r>
          </a:p>
          <a:p>
            <a:endParaRPr lang="en-US" dirty="0" smtClean="0"/>
          </a:p>
          <a:p>
            <a:r>
              <a:rPr lang="en-US" dirty="0" err="1" smtClean="0"/>
              <a:t>getStars</a:t>
            </a:r>
            <a:r>
              <a:rPr lang="en-US" dirty="0" smtClean="0"/>
              <a:t> ( ) – ) – Tell me what stars do you have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4708" y="2404926"/>
            <a:ext cx="2962862" cy="92333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Properties</a:t>
            </a:r>
          </a:p>
          <a:p>
            <a:endParaRPr lang="en-US" dirty="0" smtClean="0"/>
          </a:p>
          <a:p>
            <a:r>
              <a:rPr lang="en-US" dirty="0" err="1" smtClean="0"/>
              <a:t>list_of_stars</a:t>
            </a:r>
            <a:r>
              <a:rPr lang="en-US" dirty="0"/>
              <a:t> </a:t>
            </a:r>
            <a:r>
              <a:rPr lang="en-US" dirty="0" smtClean="0"/>
              <a:t>=  the list of stars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632679" y="2010985"/>
            <a:ext cx="2252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StarDAO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764" y="166420"/>
            <a:ext cx="11314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Data Access Object (DAO)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template that allows an application to manage a list of Objects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0788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8764" y="166420"/>
            <a:ext cx="11314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Data Access Object (DAO)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template that allows an application to manage a list of Objects</a:t>
            </a:r>
            <a:endParaRPr lang="en-SG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5955" y="2141980"/>
            <a:ext cx="3631328" cy="2302250"/>
            <a:chOff x="2885219" y="3488313"/>
            <a:chExt cx="3631328" cy="2302250"/>
          </a:xfrm>
        </p:grpSpPr>
        <p:sp>
          <p:nvSpPr>
            <p:cNvPr id="24" name="Rounded Rectangle 23"/>
            <p:cNvSpPr/>
            <p:nvPr/>
          </p:nvSpPr>
          <p:spPr>
            <a:xfrm>
              <a:off x="2885219" y="3488313"/>
              <a:ext cx="3631328" cy="2302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0880" y="3901648"/>
              <a:ext cx="2115579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list_of_stars</a:t>
              </a:r>
              <a:r>
                <a:rPr lang="en-US" dirty="0" smtClean="0"/>
                <a:t> = [ . . . ]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0880" y="4712227"/>
              <a:ext cx="2652739" cy="64633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_ _ construct ( . . .)</a:t>
              </a:r>
            </a:p>
            <a:p>
              <a:r>
                <a:rPr lang="en-US" dirty="0" err="1" smtClean="0"/>
                <a:t>getStars</a:t>
              </a:r>
              <a:r>
                <a:rPr lang="en-US" dirty="0" smtClean="0"/>
                <a:t> ( )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74" y="3689059"/>
            <a:ext cx="5186523" cy="22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787078" y="479261"/>
            <a:ext cx="10406344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 ….</a:t>
            </a:r>
            <a:endParaRPr lang="en-SG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644" y="2023571"/>
            <a:ext cx="8692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StarDAO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_ _ construct ( 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list_of_stars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Star (‘Bright Star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‘Yellow’, ‘Big’),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Star (‘Sunny Star’, ‘Red’, ‘Medium’),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Star (‘Faraway Star’, ‘Purple’, ‘Small’)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9398644" y="2534188"/>
            <a:ext cx="393540" cy="2430684"/>
          </a:xfrm>
          <a:prstGeom prst="rightBrace">
            <a:avLst>
              <a:gd name="adj1" fmla="val 1465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9989596" y="3347817"/>
            <a:ext cx="1990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changes or new records will have to be added in this application.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337677" y="2534188"/>
            <a:ext cx="647342" cy="708780"/>
            <a:chOff x="10546080" y="937549"/>
            <a:chExt cx="647342" cy="708780"/>
          </a:xfrm>
          <a:solidFill>
            <a:srgbClr val="FF0000"/>
          </a:solidFill>
        </p:grpSpPr>
        <p:sp>
          <p:nvSpPr>
            <p:cNvPr id="39" name="Isosceles Triangle 38"/>
            <p:cNvSpPr/>
            <p:nvPr/>
          </p:nvSpPr>
          <p:spPr>
            <a:xfrm>
              <a:off x="10546080" y="937549"/>
              <a:ext cx="647342" cy="647411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95069" y="999998"/>
              <a:ext cx="300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!</a:t>
              </a:r>
              <a:endParaRPr lang="en-SG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2905246" y="5915783"/>
            <a:ext cx="9286754" cy="942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if the designs of the stars changes …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08152"/>
              </p:ext>
            </p:extLst>
          </p:nvPr>
        </p:nvGraphicFramePr>
        <p:xfrm>
          <a:off x="2960138" y="2595971"/>
          <a:ext cx="58481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483">
                  <a:extLst>
                    <a:ext uri="{9D8B030D-6E8A-4147-A177-3AD203B41FA5}">
                      <a16:colId xmlns:a16="http://schemas.microsoft.com/office/drawing/2014/main" val="3037057234"/>
                    </a:ext>
                  </a:extLst>
                </a:gridCol>
                <a:gridCol w="2246483">
                  <a:extLst>
                    <a:ext uri="{9D8B030D-6E8A-4147-A177-3AD203B41FA5}">
                      <a16:colId xmlns:a16="http://schemas.microsoft.com/office/drawing/2014/main" val="2916344223"/>
                    </a:ext>
                  </a:extLst>
                </a:gridCol>
                <a:gridCol w="1355230">
                  <a:extLst>
                    <a:ext uri="{9D8B030D-6E8A-4147-A177-3AD203B41FA5}">
                      <a16:colId xmlns:a16="http://schemas.microsoft.com/office/drawing/2014/main" val="124734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Colour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0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Bright Star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0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 Star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05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Faraway Star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Purple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5846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8764" y="478937"/>
            <a:ext cx="1131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mic Sans MS" panose="030F0702030302020204" pitchFamily="66" charset="0"/>
              </a:rPr>
              <a:t>Concept :</a:t>
            </a:r>
          </a:p>
          <a:p>
            <a:r>
              <a:rPr lang="en-US" sz="3200" b="1" dirty="0" smtClean="0"/>
              <a:t>Using a Database to store data</a:t>
            </a:r>
          </a:p>
        </p:txBody>
      </p:sp>
    </p:spTree>
    <p:extLst>
      <p:ext uri="{BB962C8B-B14F-4D97-AF65-F5344CB8AC3E}">
        <p14:creationId xmlns:p14="http://schemas.microsoft.com/office/powerpoint/2010/main" val="8691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554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Comic Sans MS</vt:lpstr>
      <vt:lpstr>Courier New</vt:lpstr>
      <vt:lpstr>Office Theme</vt:lpstr>
      <vt:lpstr>  Class   vs. Object    vs.   DAO     vs. DAO using PDO</vt:lpstr>
      <vt:lpstr>PowerPoint Presentation</vt:lpstr>
      <vt:lpstr>  this is my requirement ….</vt:lpstr>
      <vt:lpstr>PowerPoint Presentation</vt:lpstr>
      <vt:lpstr>Implementation ….</vt:lpstr>
      <vt:lpstr>PowerPoint Presentation</vt:lpstr>
      <vt:lpstr>PowerPoint Presentation</vt:lpstr>
      <vt:lpstr>Implementation ….</vt:lpstr>
      <vt:lpstr>PowerPoint Presentation</vt:lpstr>
      <vt:lpstr>PowerPoint Presentation</vt:lpstr>
      <vt:lpstr>Implementation ….</vt:lpstr>
      <vt:lpstr>  if this is a new requirement ….</vt:lpstr>
      <vt:lpstr>  update the database table to …</vt:lpstr>
      <vt:lpstr>an implementation example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vs DAO</dc:title>
  <dc:creator>LAU Yi Meng</dc:creator>
  <cp:lastModifiedBy>David LO</cp:lastModifiedBy>
  <cp:revision>56</cp:revision>
  <dcterms:created xsi:type="dcterms:W3CDTF">2019-03-18T01:21:09Z</dcterms:created>
  <dcterms:modified xsi:type="dcterms:W3CDTF">2019-03-18T08:20:33Z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2019-03-18T01:45:00.5803363Z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Extended_MSFT_Method">
    <vt:lpwstr>Automatic</vt:lpwstr>
  </property>
  <property fmtid="{D5CDD505-2E9C-101B-9397-08002B2CF9AE}" pid="9" name="Sensitivity">
    <vt:lpwstr>Restricted</vt:lpwstr>
  </property>
</Properties>
</file>