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355" r:id="rId7"/>
    <p:sldId id="351" r:id="rId8"/>
    <p:sldId id="352" r:id="rId9"/>
    <p:sldId id="353" r:id="rId10"/>
    <p:sldId id="354" r:id="rId11"/>
    <p:sldId id="332" r:id="rId12"/>
    <p:sldId id="319" r:id="rId13"/>
    <p:sldId id="356" r:id="rId14"/>
    <p:sldId id="292" r:id="rId15"/>
    <p:sldId id="293" r:id="rId16"/>
    <p:sldId id="294" r:id="rId17"/>
    <p:sldId id="333" r:id="rId18"/>
    <p:sldId id="320" r:id="rId19"/>
    <p:sldId id="326" r:id="rId20"/>
    <p:sldId id="334" r:id="rId21"/>
    <p:sldId id="295" r:id="rId22"/>
    <p:sldId id="327" r:id="rId23"/>
    <p:sldId id="296" r:id="rId24"/>
    <p:sldId id="297" r:id="rId25"/>
    <p:sldId id="299" r:id="rId26"/>
    <p:sldId id="300" r:id="rId27"/>
    <p:sldId id="318" r:id="rId28"/>
    <p:sldId id="301" r:id="rId29"/>
    <p:sldId id="302" r:id="rId30"/>
    <p:sldId id="303" r:id="rId31"/>
    <p:sldId id="304" r:id="rId32"/>
    <p:sldId id="328" r:id="rId33"/>
    <p:sldId id="335" r:id="rId34"/>
    <p:sldId id="321" r:id="rId35"/>
    <p:sldId id="291" r:id="rId36"/>
    <p:sldId id="311" r:id="rId37"/>
    <p:sldId id="363" r:id="rId38"/>
    <p:sldId id="305" r:id="rId39"/>
    <p:sldId id="340" r:id="rId40"/>
    <p:sldId id="313" r:id="rId41"/>
    <p:sldId id="314" r:id="rId42"/>
    <p:sldId id="329" r:id="rId43"/>
    <p:sldId id="315" r:id="rId44"/>
    <p:sldId id="316" r:id="rId45"/>
    <p:sldId id="346" r:id="rId46"/>
    <p:sldId id="347" r:id="rId47"/>
    <p:sldId id="360" r:id="rId48"/>
    <p:sldId id="317" r:id="rId49"/>
    <p:sldId id="345" r:id="rId50"/>
    <p:sldId id="308" r:id="rId51"/>
    <p:sldId id="310" r:id="rId52"/>
    <p:sldId id="348" r:id="rId53"/>
    <p:sldId id="349" r:id="rId54"/>
    <p:sldId id="341" r:id="rId55"/>
    <p:sldId id="350" r:id="rId56"/>
    <p:sldId id="342" r:id="rId57"/>
    <p:sldId id="325" r:id="rId58"/>
  </p:sldIdLst>
  <p:sldSz cx="9144000" cy="6858000" type="screen4x3"/>
  <p:notesSz cx="6797675" cy="9926638"/>
  <p:embeddedFontLst>
    <p:embeddedFont>
      <p:font typeface="Noto Sans Symbols" panose="020B0502040504020204" pitchFamily="34" charset="0"/>
      <p:regular r:id="rId60"/>
      <p:bold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MS PGothic" panose="020B0600070205080204" pitchFamily="34" charset="-128"/>
      <p:regular r:id="rId66"/>
    </p:embeddedFont>
    <p:embeddedFont>
      <p:font typeface="Tahoma" panose="020B0604030504040204" pitchFamily="34" charset="0"/>
      <p:regular r:id="rId67"/>
      <p:bold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Architects Daughter" panose="020B0604020202020204" charset="0"/>
      <p:regular r:id="rId73"/>
    </p:embeddedFont>
    <p:embeddedFont>
      <p:font typeface="Droid Sans Mono" panose="020B0609030804020204" pitchFamily="49" charset="0"/>
      <p:regular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y Foo Thia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C6024-AC94-4134-90DB-656E23713049}">
  <a:tblStyle styleId="{FEBC6024-AC94-4134-90DB-656E2371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56183" autoAdjust="0"/>
  </p:normalViewPr>
  <p:slideViewPr>
    <p:cSldViewPr snapToGrid="0">
      <p:cViewPr varScale="1">
        <p:scale>
          <a:sx n="39" d="100"/>
          <a:sy n="39" d="100"/>
        </p:scale>
        <p:origin x="14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smtClean="0"/>
              <a:t>Image from: https://pixabay.com/en/spaceship-starship-spacecraft-3141006/</a:t>
            </a: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684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24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Cat image from: https://pixabay.com/photos/cat-animal-cat-s-eyes-eyes-pet-1285634/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1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41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1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506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19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789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870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50056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4265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013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9715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869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1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52728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0987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97834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87414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smtClean="0"/>
              <a:t>Hint: </a:t>
            </a:r>
            <a:r>
              <a:rPr lang="en-SG" dirty="0" smtClean="0"/>
              <a:t>See https://security.stackexchange.com/questions/188137/how-does-password-hash-password-verify-in-php-work</a:t>
            </a: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19268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56923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7826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0502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1508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1744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baseline="0" dirty="0" smtClean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18885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15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1378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58F228A1-7638-554E-ABFD-88EE8B376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581609E6-6179-2941-A80D-045A1692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7B2BF4CD-0ACC-9643-B8E8-DE99EA03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70E387-B536-ED43-AF20-950EF14FC286}" type="slidenum">
              <a:rPr lang="en-US" altLang="en-US" sz="1200" baseline="0" smtClean="0"/>
              <a:pPr/>
              <a:t>5</a:t>
            </a:fld>
            <a:endParaRPr lang="en-US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13116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10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0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01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2083" cy="41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7" name="Shape 17" descr="{&quot;HashCode&quot;:-1796304455,&quot;Placement&quot;:&quot;Header&quot;,&quot;Top&quot;:0.0,&quot;Left&quot;:301.1819}"/>
          <p:cNvSpPr txBox="1"/>
          <p:nvPr/>
        </p:nvSpPr>
        <p:spPr>
          <a:xfrm>
            <a:off x="3824287" y="0"/>
            <a:ext cx="14954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Calibri"/>
              <a:buNone/>
            </a:pPr>
            <a:r>
              <a:rPr lang="en-US" sz="800" b="0" i="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07975" y="836612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607"/>
                </a:srgbClr>
              </a:gs>
              <a:gs pos="100000">
                <a:srgbClr val="202275">
                  <a:alpha val="1960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" name="Shape 82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2" y="6096000"/>
            <a:ext cx="1236145" cy="5412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 descr="{&quot;HashCode&quot;:-1796304455,&quot;Placement&quot;:&quot;Header&quot;,&quot;Top&quot;:0.0,&quot;Left&quot;:301.1819}"/>
          <p:cNvSpPr txBox="1"/>
          <p:nvPr/>
        </p:nvSpPr>
        <p:spPr>
          <a:xfrm>
            <a:off x="3824287" y="0"/>
            <a:ext cx="14954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Calibri"/>
              <a:buNone/>
            </a:pPr>
            <a:r>
              <a:rPr lang="en-US" sz="800" b="0" i="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09035" y="3074991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Selected Topics: Passing Control and Data +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User Authentication</a:t>
            </a:r>
            <a:endParaRPr dirty="0"/>
          </a:p>
        </p:txBody>
      </p:sp>
      <p:sp>
        <p:nvSpPr>
          <p:cNvPr id="146" name="Shape 146"/>
          <p:cNvSpPr txBox="1"/>
          <p:nvPr/>
        </p:nvSpPr>
        <p:spPr>
          <a:xfrm>
            <a:off x="5082746" y="4748984"/>
            <a:ext cx="3605599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everyone is moving forward </a:t>
            </a:r>
            <a:r>
              <a:rPr lang="en-US" sz="1800" b="1" i="0" u="none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together, then </a:t>
            </a: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success takes care of itself.</a:t>
            </a:r>
            <a:b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/>
            </a:r>
            <a:b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Henry Ford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" y="4530811"/>
            <a:ext cx="4136440" cy="20359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1: Passing Control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492613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Given </a:t>
            </a:r>
            <a:r>
              <a:rPr lang="en-US" dirty="0" smtClean="0"/>
              <a:t>(in ex1 folder):</a:t>
            </a:r>
          </a:p>
          <a:p>
            <a:pPr marL="800100" lvl="1" indent="-342900"/>
            <a:r>
              <a:rPr lang="en-US" b="0" i="0" u="none" strike="noStrike" cap="none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ahoma"/>
              </a:rPr>
              <a:t>index.html</a:t>
            </a:r>
          </a:p>
          <a:p>
            <a:pPr marL="800100" lvl="1" indent="-342900"/>
            <a:r>
              <a:rPr lang="en-US" b="0" i="0" u="none" strike="noStrike" cap="none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ahoma"/>
              </a:rPr>
              <a:t>process.php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incomplete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To do:</a:t>
            </a:r>
          </a:p>
          <a:p>
            <a:pPr marL="800100" lvl="1" indent="-342900"/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process.php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so that it redirects to different pages depending on what is selected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marL="800100" lvl="1" indent="-342900"/>
            <a:r>
              <a:rPr lang="en-US" dirty="0" smtClean="0"/>
              <a:t>See next slide for more information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8370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2000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</a:t>
            </a:r>
            <a:r>
              <a:rPr lang="en-US" dirty="0" smtClean="0"/>
              <a:t>1: </a:t>
            </a:r>
            <a:r>
              <a:rPr lang="en-US" dirty="0" smtClean="0"/>
              <a:t>Passing Control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4384" r="48706" b="1681"/>
          <a:stretch/>
        </p:blipFill>
        <p:spPr>
          <a:xfrm>
            <a:off x="2624348" y="988636"/>
            <a:ext cx="3654532" cy="610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460" y="4518235"/>
            <a:ext cx="4063864" cy="203496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 bwMode="auto">
          <a:xfrm>
            <a:off x="4179570" y="2234145"/>
            <a:ext cx="838200" cy="274320"/>
          </a:xfrm>
          <a:prstGeom prst="downArrow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150292" y="4347956"/>
            <a:ext cx="838200" cy="274320"/>
          </a:xfrm>
          <a:prstGeom prst="downArrow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7554" y="1512311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4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index.html</a:t>
            </a:r>
            <a:endParaRPr lang="en-US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5502" y="2683384"/>
            <a:ext cx="53463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4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process.php</a:t>
            </a:r>
            <a:endParaRPr lang="en-US" sz="2400" b="1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4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Redirect to different sites </a:t>
            </a:r>
            <a:br>
              <a:rPr lang="en-US" sz="24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4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depending on selection</a:t>
            </a:r>
            <a:endParaRPr lang="en-US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5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Homework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48368" cy="5562600"/>
          </a:xfrm>
        </p:spPr>
        <p:txBody>
          <a:bodyPr/>
          <a:lstStyle/>
          <a:p>
            <a:r>
              <a:rPr lang="en-SG" dirty="0" smtClean="0"/>
              <a:t>Read up: PHP Documentation for header</a:t>
            </a:r>
          </a:p>
          <a:p>
            <a:pPr lvl="1"/>
            <a:r>
              <a:rPr lang="en-SG" sz="2400" dirty="0"/>
              <a:t>http://php.net/manual/en/function.header.php </a:t>
            </a:r>
            <a:endParaRPr lang="en-SG" sz="2400" dirty="0" smtClean="0"/>
          </a:p>
          <a:p>
            <a:r>
              <a:rPr lang="en-SG" dirty="0" smtClean="0"/>
              <a:t>Find out why this code does not work:</a:t>
            </a:r>
            <a:endParaRPr lang="en-SG" dirty="0"/>
          </a:p>
        </p:txBody>
      </p:sp>
      <p:sp>
        <p:nvSpPr>
          <p:cNvPr id="6" name="Shape 163"/>
          <p:cNvSpPr txBox="1"/>
          <p:nvPr/>
        </p:nvSpPr>
        <p:spPr>
          <a:xfrm>
            <a:off x="806236" y="2743200"/>
            <a:ext cx="7578222" cy="205002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for($i=0;$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i&lt;2000;$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i++){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"$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i";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('Location: http://www.example.com/');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exit;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5270" y="486942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1263155"/>
          </a:xfrm>
        </p:spPr>
        <p:txBody>
          <a:bodyPr/>
          <a:lstStyle/>
          <a:p>
            <a:r>
              <a:rPr lang="en-SG" dirty="0" smtClean="0"/>
              <a:t>Method 1: Through form fields, including </a:t>
            </a:r>
            <a:r>
              <a:rPr lang="en-SG" b="1" dirty="0" smtClean="0"/>
              <a:t>hidden</a:t>
            </a:r>
            <a:r>
              <a:rPr lang="en-SG" dirty="0" smtClean="0"/>
              <a:t> fields</a:t>
            </a: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3888984" y="275535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85966" y="4380875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32" y="5248737"/>
            <a:ext cx="1875126" cy="979859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129279" y="3242743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Down Arrow 14"/>
          <p:cNvSpPr/>
          <p:nvPr/>
        </p:nvSpPr>
        <p:spPr>
          <a:xfrm>
            <a:off x="4129279" y="4966768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24125" y="613721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32" y="2023753"/>
            <a:ext cx="6229055" cy="8371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32" y="3526907"/>
            <a:ext cx="6229055" cy="7199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2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Hidden Fields</a:t>
            </a:r>
            <a:endParaRPr lang="en-SG" dirty="0"/>
          </a:p>
        </p:txBody>
      </p:sp>
      <p:sp>
        <p:nvSpPr>
          <p:cNvPr id="6" name="Shape 163"/>
          <p:cNvSpPr txBox="1"/>
          <p:nvPr/>
        </p:nvSpPr>
        <p:spPr>
          <a:xfrm>
            <a:off x="314400" y="1089839"/>
            <a:ext cx="8490164" cy="1812688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method="post" action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="page2.php"&gt;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Name: &lt;input type="text" name="name"/&gt;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14400" y="3315647"/>
            <a:ext cx="8490164" cy="279913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method="post"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action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Age: &lt;input type="text" name="age"/&gt;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"&lt;input type='hidden' name='name' 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value='". 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</a:t>
            </a: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'name'] . "'/&gt;";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34" y="290252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5834" y="611478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4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Hidden Fields</a:t>
            </a:r>
            <a:endParaRPr lang="en-SG" dirty="0"/>
          </a:p>
        </p:txBody>
      </p:sp>
      <p:sp>
        <p:nvSpPr>
          <p:cNvPr id="6" name="Shape 163"/>
          <p:cNvSpPr txBox="1"/>
          <p:nvPr/>
        </p:nvSpPr>
        <p:spPr>
          <a:xfrm>
            <a:off x="314399" y="1089839"/>
            <a:ext cx="8552509" cy="150096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"Name: " .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$_POST["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name"]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"&lt;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/&gt;";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"Age: " .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$_POST["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age"]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689" y="2736272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7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2: Hidden Fields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920316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Given </a:t>
            </a:r>
            <a:r>
              <a:rPr lang="en-US" dirty="0" smtClean="0"/>
              <a:t>(in ex2 folder):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page1.php</a:t>
            </a:r>
          </a:p>
          <a:p>
            <a:pPr marL="800100" lvl="1" indent="-3429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page2.php</a:t>
            </a:r>
            <a:r>
              <a:rPr lang="en-US" dirty="0" smtClean="0"/>
              <a:t> </a:t>
            </a:r>
          </a:p>
          <a:p>
            <a:pPr marL="800100" lvl="1" indent="-3429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page3.php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incomplete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marL="800100" lvl="1" indent="-34290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summary.php</a:t>
            </a:r>
            <a:r>
              <a:rPr lang="en-US" dirty="0" smtClean="0"/>
              <a:t> (</a:t>
            </a:r>
            <a:r>
              <a:rPr lang="en-US" i="1" dirty="0" smtClean="0"/>
              <a:t>incomplete</a:t>
            </a:r>
            <a:r>
              <a:rPr lang="en-US" dirty="0" smtClean="0"/>
              <a:t>)</a:t>
            </a:r>
            <a:endParaRPr lang="en-US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To do:</a:t>
            </a:r>
          </a:p>
          <a:p>
            <a:pPr marL="800100" lvl="1" indent="-342900"/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the incomplete PHP pages to realize the behavior shown in the next slide.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27" y="3763897"/>
            <a:ext cx="6446116" cy="869714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2: Hidden Fields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2" y="966110"/>
            <a:ext cx="6229055" cy="837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3110" y="161532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73405" y="210271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3873405" y="49365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818763" y="552473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8" y="2386880"/>
            <a:ext cx="6229055" cy="719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6203" y="44848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73405" y="3502035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17" y="5283219"/>
            <a:ext cx="2572988" cy="1224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10" y="30684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3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r>
              <a:rPr lang="en-SG" dirty="0" smtClean="0"/>
              <a:t>Method 2: Through </a:t>
            </a:r>
            <a:r>
              <a:rPr lang="en-SG" dirty="0"/>
              <a:t>URL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6" name="Shape 163"/>
          <p:cNvSpPr txBox="1"/>
          <p:nvPr/>
        </p:nvSpPr>
        <p:spPr>
          <a:xfrm>
            <a:off x="595350" y="1872621"/>
            <a:ext cx="8029500" cy="223727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&lt;a 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href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view_object.php</a:t>
            </a:r>
            <a:r>
              <a:rPr lang="en-SG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?src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SG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</a:t>
            </a:r>
            <a:r>
              <a:rPr lang="en-SG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.png&amp;width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=500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  <a:endParaRPr lang="en-SG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View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Object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&lt;/a&gt;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250723" y="4703736"/>
            <a:ext cx="8740877" cy="99048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img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='{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GET['</a:t>
            </a:r>
            <a:r>
              <a:rPr lang="en-SG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']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}' width='{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GET[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'width']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}'/&gt;";</a:t>
            </a:r>
            <a:endParaRPr lang="en-SG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7590" y="4170218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181" y="581795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view_object.php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II. Passing Data Across Pages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27" y="990089"/>
            <a:ext cx="5727949" cy="120981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043011" y="1995339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27" y="2403065"/>
            <a:ext cx="5727950" cy="406548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26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04799" y="914400"/>
            <a:ext cx="898467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Learn about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some additional PHP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concepts</a:t>
            </a:r>
            <a:endParaRPr sz="2400" dirty="0"/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 smtClean="0"/>
              <a:t>Passing control across pages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400" dirty="0" smtClean="0"/>
              <a:t>Passing </a:t>
            </a:r>
            <a:r>
              <a:rPr lang="en-US" sz="2400" dirty="0"/>
              <a:t>data across pages</a:t>
            </a:r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Authenticating users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endParaRPr lang="en-US" sz="26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module, you should be able to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code that pass control from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page to another </a:t>
            </a:r>
            <a:endParaRPr sz="2400" dirty="0"/>
          </a:p>
          <a:p>
            <a:pPr marL="952500" lvl="1" indent="-495300">
              <a:lnSpc>
                <a:spcPct val="90000"/>
              </a:lnSpc>
            </a:pPr>
            <a:r>
              <a:rPr lang="en-US" sz="2400" dirty="0"/>
              <a:t>Write code that pass </a:t>
            </a:r>
            <a:r>
              <a:rPr lang="en-US" sz="2400" dirty="0" smtClean="0"/>
              <a:t>data </a:t>
            </a:r>
            <a:r>
              <a:rPr lang="en-US" sz="2400" dirty="0"/>
              <a:t>from a page to another </a:t>
            </a:r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SG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code that authenticate users</a:t>
            </a:r>
            <a:endParaRPr sz="2400" dirty="0"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4" name="Shape 154" descr="j0256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541" y="2184939"/>
            <a:ext cx="1709247" cy="211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743784" cy="5562600"/>
          </a:xfrm>
        </p:spPr>
        <p:txBody>
          <a:bodyPr/>
          <a:lstStyle/>
          <a:p>
            <a:r>
              <a:rPr lang="en-SG" dirty="0" smtClean="0"/>
              <a:t>Method 3: Using HTTP Session</a:t>
            </a:r>
            <a:endParaRPr lang="en-SG" dirty="0"/>
          </a:p>
          <a:p>
            <a:endParaRPr lang="en-SG" sz="1000" dirty="0" smtClean="0"/>
          </a:p>
          <a:p>
            <a:r>
              <a:rPr lang="en-SG" dirty="0" smtClean="0"/>
              <a:t>What is HTTP Session?</a:t>
            </a:r>
          </a:p>
          <a:p>
            <a:pPr lvl="1"/>
            <a:r>
              <a:rPr lang="en-SG" sz="2400" dirty="0" smtClean="0"/>
              <a:t>Stores data shared between a user and a website 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(</a:t>
            </a:r>
            <a:r>
              <a:rPr lang="en-SG" sz="2400" dirty="0" smtClean="0"/>
              <a:t>e.g., </a:t>
            </a:r>
            <a:r>
              <a:rPr lang="en-SG" sz="2400" dirty="0" err="1" smtClean="0"/>
              <a:t>eLearn</a:t>
            </a:r>
            <a:r>
              <a:rPr lang="en-SG" sz="2400" dirty="0" smtClean="0"/>
              <a:t>) </a:t>
            </a:r>
          </a:p>
          <a:p>
            <a:pPr lvl="1"/>
            <a:r>
              <a:rPr lang="en-SG" sz="2400" dirty="0" smtClean="0"/>
              <a:t>Data available </a:t>
            </a:r>
            <a:r>
              <a:rPr lang="en-SG" sz="2400" b="1" dirty="0" smtClean="0"/>
              <a:t>across </a:t>
            </a:r>
            <a:r>
              <a:rPr lang="en-SG" sz="2400" b="1" dirty="0"/>
              <a:t>multiple pages </a:t>
            </a:r>
            <a:r>
              <a:rPr lang="en-SG" sz="2400" dirty="0" smtClean="0"/>
              <a:t>(e.g., IS112, IS113, and other pages in </a:t>
            </a:r>
            <a:r>
              <a:rPr lang="en-SG" sz="2400" dirty="0" err="1" smtClean="0"/>
              <a:t>eLearn</a:t>
            </a:r>
            <a:r>
              <a:rPr lang="en-SG" sz="2400" dirty="0" smtClean="0"/>
              <a:t>) </a:t>
            </a:r>
            <a:r>
              <a:rPr lang="en-SG" sz="2400" dirty="0"/>
              <a:t>or multiple instances of the same page</a:t>
            </a:r>
            <a:endParaRPr lang="en-SG" sz="2400" dirty="0" smtClean="0"/>
          </a:p>
          <a:p>
            <a:pPr lvl="1"/>
            <a:r>
              <a:rPr lang="en-SG" sz="2400" dirty="0" smtClean="0"/>
              <a:t>Data will automatically be reset after a period of time</a:t>
            </a:r>
            <a:endParaRPr lang="en-US" sz="2400" dirty="0" smtClean="0"/>
          </a:p>
          <a:p>
            <a:endParaRPr lang="en-US" sz="1000" dirty="0" smtClean="0"/>
          </a:p>
          <a:p>
            <a:pPr marL="520700" lvl="1" indent="0">
              <a:buNone/>
            </a:pP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3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934616" cy="5562600"/>
          </a:xfrm>
        </p:spPr>
        <p:txBody>
          <a:bodyPr/>
          <a:lstStyle/>
          <a:p>
            <a:r>
              <a:rPr lang="en-US" dirty="0" smtClean="0"/>
              <a:t>Why we need it? </a:t>
            </a:r>
            <a:endParaRPr lang="en-US" dirty="0"/>
          </a:p>
          <a:p>
            <a:pPr lvl="1"/>
            <a:r>
              <a:rPr lang="en-US" sz="2400" dirty="0" smtClean="0"/>
              <a:t>Identify </a:t>
            </a:r>
            <a:r>
              <a:rPr lang="en-US" sz="2400" dirty="0"/>
              <a:t>a user across more than a page </a:t>
            </a: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smtClean="0"/>
              <a:t>site </a:t>
            </a:r>
          </a:p>
          <a:p>
            <a:pPr lvl="1"/>
            <a:r>
              <a:rPr lang="en-US" sz="2400" dirty="0" smtClean="0"/>
              <a:t>Pass </a:t>
            </a:r>
            <a:r>
              <a:rPr lang="en-US" sz="2400" dirty="0"/>
              <a:t>data between web </a:t>
            </a:r>
            <a:r>
              <a:rPr lang="en-US" sz="2400" dirty="0" smtClean="0"/>
              <a:t>pages in the same site</a:t>
            </a:r>
            <a:endParaRPr lang="en-US" sz="2400" dirty="0"/>
          </a:p>
          <a:p>
            <a:pPr marL="520700" lvl="1" indent="0">
              <a:buNone/>
            </a:pP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4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Session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914400"/>
            <a:ext cx="8562109" cy="5562600"/>
          </a:xfrm>
        </p:spPr>
        <p:txBody>
          <a:bodyPr/>
          <a:lstStyle/>
          <a:p>
            <a:r>
              <a:rPr lang="en-SG" dirty="0" smtClean="0"/>
              <a:t>How to use HTTP Session?</a:t>
            </a:r>
          </a:p>
          <a:p>
            <a:pPr lvl="1"/>
            <a:r>
              <a:rPr lang="en-SG" sz="2400" dirty="0" smtClean="0"/>
              <a:t>Call </a:t>
            </a:r>
            <a:r>
              <a:rPr lang="en-SG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S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SG" sz="2200" dirty="0" smtClean="0"/>
              <a:t>Initialize a session OR</a:t>
            </a:r>
          </a:p>
          <a:p>
            <a:pPr lvl="2"/>
            <a:r>
              <a:rPr lang="en-SG" sz="2200" dirty="0" smtClean="0"/>
              <a:t>Resume an existing session</a:t>
            </a:r>
          </a:p>
          <a:p>
            <a:pPr lvl="1"/>
            <a:r>
              <a:rPr lang="en-SG" sz="2400" dirty="0" smtClean="0"/>
              <a:t>Use </a:t>
            </a:r>
            <a:r>
              <a:rPr lang="en-S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SG" sz="2400" dirty="0" smtClean="0"/>
              <a:t> </a:t>
            </a:r>
            <a:r>
              <a:rPr lang="en-SG" sz="2400" dirty="0" err="1" smtClean="0"/>
              <a:t>superglobal</a:t>
            </a:r>
            <a:r>
              <a:rPr lang="en-SG" sz="2400" dirty="0" smtClean="0"/>
              <a:t> to add new key-value pairs into the HTTP Session</a:t>
            </a:r>
          </a:p>
          <a:p>
            <a:endParaRPr lang="en-SG" dirty="0" smtClean="0"/>
          </a:p>
          <a:p>
            <a:r>
              <a:rPr lang="en-SG" b="1" dirty="0" smtClean="0"/>
              <a:t>Note:</a:t>
            </a:r>
            <a:r>
              <a:rPr lang="en-SG" dirty="0" smtClean="0"/>
              <a:t> Make </a:t>
            </a:r>
            <a:r>
              <a:rPr lang="en-SG" dirty="0"/>
              <a:t>sure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SG" dirty="0"/>
              <a:t> is called before accessing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SG" dirty="0"/>
              <a:t> </a:t>
            </a:r>
            <a:r>
              <a:rPr lang="en-SG" dirty="0" err="1"/>
              <a:t>superglobals</a:t>
            </a:r>
            <a:endParaRPr lang="en-SG" dirty="0"/>
          </a:p>
          <a:p>
            <a:pPr marL="520700" lvl="1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7759810" y="5823818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pPr/>
              <a:t>23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737909" y="197850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4891" y="360402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4471890"/>
            <a:ext cx="1875126" cy="97985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978204" y="246589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Down Arrow 10"/>
          <p:cNvSpPr/>
          <p:nvPr/>
        </p:nvSpPr>
        <p:spPr>
          <a:xfrm>
            <a:off x="3978204" y="41899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681002" y="5563438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57" y="1246906"/>
            <a:ext cx="6229055" cy="837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57" y="2750060"/>
            <a:ext cx="6229055" cy="7199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7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6" name="Shape 163"/>
          <p:cNvSpPr txBox="1"/>
          <p:nvPr/>
        </p:nvSpPr>
        <p:spPr>
          <a:xfrm>
            <a:off x="304800" y="1117133"/>
            <a:ext cx="8490164" cy="1785394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action="session2.php"&gt;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Name: &lt;input type="text" name="name"/&gt;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14400" y="3372093"/>
            <a:ext cx="8490164" cy="279913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SG" sz="18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SG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action="summary-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Age: &lt;input type="text" name="age"/&gt;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SG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$_SESSION['name'] = $_POST['name'];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34" y="290252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5834" y="617122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8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6" name="Shape 163"/>
          <p:cNvSpPr txBox="1"/>
          <p:nvPr/>
        </p:nvSpPr>
        <p:spPr>
          <a:xfrm>
            <a:off x="314399" y="1089839"/>
            <a:ext cx="8552509" cy="210658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echo "Name: " .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$_SESSION["name"];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/&gt;";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"Age: " . $_POST["age"];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2711" y="3248008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</a:t>
            </a:r>
            <a:r>
              <a:rPr lang="en-SG" dirty="0" smtClean="0"/>
              <a:t>Session: Another Example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35" y="1771354"/>
            <a:ext cx="7614187" cy="1354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7" y="3916062"/>
            <a:ext cx="7686675" cy="1447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4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Session: Another Example</a:t>
            </a:r>
          </a:p>
        </p:txBody>
      </p:sp>
      <p:sp>
        <p:nvSpPr>
          <p:cNvPr id="6" name="Shape 163"/>
          <p:cNvSpPr txBox="1"/>
          <p:nvPr/>
        </p:nvSpPr>
        <p:spPr>
          <a:xfrm>
            <a:off x="166320" y="2030635"/>
            <a:ext cx="8850464" cy="255827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SESSION["count"])){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$_SESSION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["count"]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0;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["count"]++;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"You have accessed the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 ".$_SESSION["count"]."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times";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4431" y="458891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6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Another Example</a:t>
            </a:r>
            <a:endParaRPr dirty="0"/>
          </a:p>
        </p:txBody>
      </p:sp>
      <p:sp>
        <p:nvSpPr>
          <p:cNvPr id="462" name="Shape 462"/>
          <p:cNvSpPr txBox="1"/>
          <p:nvPr/>
        </p:nvSpPr>
        <p:spPr>
          <a:xfrm>
            <a:off x="2438400" y="3505200"/>
            <a:ext cx="3886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HTTP/1.1 200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Connection: Keep-Alive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Date: Sun, 3 Jan 2018 11:02:15 GMT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Set-Cookie:</a:t>
            </a:r>
            <a:r>
              <a:rPr lang="en-US" sz="12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PHPSESSID=12345</a:t>
            </a: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;path=/</a:t>
            </a:r>
            <a:endParaRPr/>
          </a:p>
        </p:txBody>
      </p:sp>
      <p:pic>
        <p:nvPicPr>
          <p:cNvPr id="463" name="Shape 4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03587"/>
            <a:ext cx="2133600" cy="1497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Shape 464"/>
          <p:cNvCxnSpPr/>
          <p:nvPr/>
        </p:nvCxnSpPr>
        <p:spPr>
          <a:xfrm>
            <a:off x="2590800" y="2292114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6515100" y="4953001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 sz="1600" dirty="0"/>
          </a:p>
        </p:txBody>
      </p:sp>
      <p:sp>
        <p:nvSpPr>
          <p:cNvPr id="466" name="Shape 466"/>
          <p:cNvSpPr txBox="1"/>
          <p:nvPr/>
        </p:nvSpPr>
        <p:spPr>
          <a:xfrm>
            <a:off x="6096000" y="3505200"/>
            <a:ext cx="2895600" cy="1371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133600" y="1779397"/>
            <a:ext cx="419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 Client sends HTTP request</a:t>
            </a:r>
            <a:endParaRPr sz="1600" dirty="0"/>
          </a:p>
        </p:txBody>
      </p:sp>
      <p:cxnSp>
        <p:nvCxnSpPr>
          <p:cNvPr id="468" name="Shape 468"/>
          <p:cNvCxnSpPr/>
          <p:nvPr/>
        </p:nvCxnSpPr>
        <p:spPr>
          <a:xfrm>
            <a:off x="2590800" y="46482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69" name="Shape 469"/>
          <p:cNvSpPr txBox="1"/>
          <p:nvPr/>
        </p:nvSpPr>
        <p:spPr>
          <a:xfrm>
            <a:off x="7308273" y="3657600"/>
            <a:ext cx="1607127" cy="5334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6096000" y="2233612"/>
            <a:ext cx="3054178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 Server creates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 session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and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generates a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unique session id</a:t>
            </a:r>
            <a:endParaRPr sz="1600" dirty="0"/>
          </a:p>
        </p:txBody>
      </p:sp>
      <p:sp>
        <p:nvSpPr>
          <p:cNvPr id="471" name="Shape 471"/>
          <p:cNvSpPr txBox="1"/>
          <p:nvPr/>
        </p:nvSpPr>
        <p:spPr>
          <a:xfrm>
            <a:off x="2170419" y="2610643"/>
            <a:ext cx="4088934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 Session id is returned to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the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 sz="1600" dirty="0"/>
          </a:p>
        </p:txBody>
      </p:sp>
      <p:sp>
        <p:nvSpPr>
          <p:cNvPr id="472" name="Shape 472"/>
          <p:cNvSpPr txBox="1"/>
          <p:nvPr/>
        </p:nvSpPr>
        <p:spPr>
          <a:xfrm>
            <a:off x="6019800" y="3733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12345</a:t>
            </a:r>
            <a:endParaRPr/>
          </a:p>
        </p:txBody>
      </p:sp>
      <p:cxnSp>
        <p:nvCxnSpPr>
          <p:cNvPr id="473" name="Shape 473"/>
          <p:cNvCxnSpPr/>
          <p:nvPr/>
        </p:nvCxnSpPr>
        <p:spPr>
          <a:xfrm>
            <a:off x="6851073" y="38862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474" name="Shape 474"/>
          <p:cNvSpPr txBox="1"/>
          <p:nvPr/>
        </p:nvSpPr>
        <p:spPr>
          <a:xfrm>
            <a:off x="304800" y="484505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 sz="1600" dirty="0"/>
          </a:p>
        </p:txBody>
      </p:sp>
      <p:sp>
        <p:nvSpPr>
          <p:cNvPr id="475" name="Shape 475"/>
          <p:cNvSpPr txBox="1"/>
          <p:nvPr/>
        </p:nvSpPr>
        <p:spPr>
          <a:xfrm>
            <a:off x="7308273" y="4191000"/>
            <a:ext cx="845127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5211562"/>
            <a:ext cx="5569144" cy="99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2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Another Example</a:t>
            </a:r>
            <a:endParaRPr dirty="0"/>
          </a:p>
        </p:txBody>
      </p:sp>
      <p:pic>
        <p:nvPicPr>
          <p:cNvPr id="484" name="Shape 4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03587"/>
            <a:ext cx="2133600" cy="1497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Shape 485"/>
          <p:cNvCxnSpPr/>
          <p:nvPr/>
        </p:nvCxnSpPr>
        <p:spPr>
          <a:xfrm>
            <a:off x="2590800" y="38100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629400" y="495300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6096000" y="3505200"/>
            <a:ext cx="2895600" cy="1371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2362200" y="2147887"/>
            <a:ext cx="4191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 Client sends another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HTTP request</a:t>
            </a:r>
            <a:endParaRPr sz="1600" dirty="0"/>
          </a:p>
        </p:txBody>
      </p:sp>
      <p:cxnSp>
        <p:nvCxnSpPr>
          <p:cNvPr id="489" name="Shape 489"/>
          <p:cNvCxnSpPr/>
          <p:nvPr/>
        </p:nvCxnSpPr>
        <p:spPr>
          <a:xfrm>
            <a:off x="2590800" y="45720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90" name="Shape 490"/>
          <p:cNvSpPr txBox="1"/>
          <p:nvPr/>
        </p:nvSpPr>
        <p:spPr>
          <a:xfrm>
            <a:off x="7391400" y="3657600"/>
            <a:ext cx="1524000" cy="5334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5943600" y="1571427"/>
            <a:ext cx="3352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5. Server retrieves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session and 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use value stored in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session 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during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previous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request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endParaRPr sz="1600" dirty="0"/>
          </a:p>
        </p:txBody>
      </p:sp>
      <p:sp>
        <p:nvSpPr>
          <p:cNvPr id="492" name="Shape 492"/>
          <p:cNvSpPr txBox="1"/>
          <p:nvPr/>
        </p:nvSpPr>
        <p:spPr>
          <a:xfrm>
            <a:off x="2438400" y="4038600"/>
            <a:ext cx="3505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6. Server sends response.</a:t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2667000" y="28956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 / HTTP/1.1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Host: blue.smu.edu.sg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Cookie: </a:t>
            </a:r>
            <a:r>
              <a:rPr lang="en-US" sz="12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PHPSESSID</a:t>
            </a:r>
            <a:r>
              <a:rPr lang="en-US" sz="1200" b="0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=12345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019800" y="3733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12345</a:t>
            </a:r>
            <a:endParaRPr/>
          </a:p>
        </p:txBody>
      </p:sp>
      <p:cxnSp>
        <p:nvCxnSpPr>
          <p:cNvPr id="495" name="Shape 495"/>
          <p:cNvCxnSpPr/>
          <p:nvPr/>
        </p:nvCxnSpPr>
        <p:spPr>
          <a:xfrm>
            <a:off x="6934200" y="38862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496" name="Shape 496"/>
          <p:cNvSpPr txBox="1"/>
          <p:nvPr/>
        </p:nvSpPr>
        <p:spPr>
          <a:xfrm>
            <a:off x="304800" y="484505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7391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5947095" y="3042842"/>
            <a:ext cx="3048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6.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Increment count.</a:t>
            </a:r>
            <a:endParaRPr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5205455"/>
            <a:ext cx="5872291" cy="11060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5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I. Passing Control Across Pages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04800" y="914399"/>
            <a:ext cx="8610600" cy="5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SG" dirty="0" smtClean="0"/>
              <a:t>Method 1: Form Submission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sz="1400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sz="1600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SG" dirty="0" smtClean="0"/>
              <a:t>Method 2: Hyperlink</a:t>
            </a:r>
            <a:endParaRPr dirty="0"/>
          </a:p>
        </p:txBody>
      </p:sp>
      <p:sp>
        <p:nvSpPr>
          <p:cNvPr id="163" name="Shape 163"/>
          <p:cNvSpPr txBox="1"/>
          <p:nvPr/>
        </p:nvSpPr>
        <p:spPr>
          <a:xfrm>
            <a:off x="664227" y="1586581"/>
            <a:ext cx="8029500" cy="202331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&lt;form action='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another.php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&lt;input type="submit“/&gt;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&lt;/form&gt;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163"/>
          <p:cNvSpPr txBox="1"/>
          <p:nvPr/>
        </p:nvSpPr>
        <p:spPr>
          <a:xfrm>
            <a:off x="664227" y="4617334"/>
            <a:ext cx="8029500" cy="1471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&lt;a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href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='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'&gt;Go to another page&lt;/a&gt;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391" y="360989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8807" y="613721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</a:t>
            </a:r>
            <a:r>
              <a:rPr lang="en-SG" dirty="0" smtClean="0"/>
              <a:t>Clearing Contents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5316"/>
            <a:ext cx="8610600" cy="5562600"/>
          </a:xfrm>
        </p:spPr>
        <p:txBody>
          <a:bodyPr/>
          <a:lstStyle/>
          <a:p>
            <a:r>
              <a:rPr lang="en-SG" dirty="0"/>
              <a:t>Session would be cleared automatically after some period of time has </a:t>
            </a:r>
            <a:r>
              <a:rPr lang="en-SG" dirty="0" smtClean="0"/>
              <a:t>lapsed</a:t>
            </a:r>
            <a:endParaRPr lang="en-SG" dirty="0"/>
          </a:p>
          <a:p>
            <a:pPr marL="50800" indent="0">
              <a:buNone/>
            </a:pPr>
            <a:endParaRPr lang="en-SG" sz="1800" dirty="0" smtClean="0"/>
          </a:p>
          <a:p>
            <a:r>
              <a:rPr lang="en-SG" dirty="0" smtClean="0"/>
              <a:t>What can we do to clear it earlier?</a:t>
            </a:r>
          </a:p>
          <a:p>
            <a:endParaRPr lang="en-SG" dirty="0" smtClean="0"/>
          </a:p>
          <a:p>
            <a:r>
              <a:rPr lang="en-SG" dirty="0" smtClean="0"/>
              <a:t>On </a:t>
            </a:r>
            <a:r>
              <a:rPr lang="en-SG" b="1" dirty="0" smtClean="0"/>
              <a:t>server side </a:t>
            </a:r>
            <a:r>
              <a:rPr lang="en-SG" dirty="0" smtClean="0"/>
              <a:t>(i.e. PHP file):</a:t>
            </a:r>
          </a:p>
          <a:p>
            <a:pPr lvl="1"/>
            <a:r>
              <a:rPr lang="en-SG" dirty="0" smtClean="0"/>
              <a:t>We can set 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SG" dirty="0" smtClean="0"/>
              <a:t> to an empty array, or</a:t>
            </a:r>
          </a:p>
          <a:p>
            <a:pPr lvl="1"/>
            <a:r>
              <a:rPr lang="en-SG" dirty="0" smtClean="0"/>
              <a:t>We can use 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unset($_SESSION[</a:t>
            </a:r>
            <a:r>
              <a:rPr lang="en-S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&lt;key&gt;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SG" dirty="0" smtClean="0"/>
              <a:t>, </a:t>
            </a:r>
            <a:br>
              <a:rPr lang="en-SG" dirty="0" smtClean="0"/>
            </a:br>
            <a:r>
              <a:rPr lang="en-SG" dirty="0" smtClean="0"/>
              <a:t>e.g., 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unset($_SESSION["count"])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</a:t>
            </a:r>
            <a:r>
              <a:rPr lang="en-SG" dirty="0" smtClean="0"/>
              <a:t>Clearing Contents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5316"/>
            <a:ext cx="8610600" cy="5562600"/>
          </a:xfrm>
        </p:spPr>
        <p:txBody>
          <a:bodyPr/>
          <a:lstStyle/>
          <a:p>
            <a:r>
              <a:rPr lang="en-SG" dirty="0" smtClean="0"/>
              <a:t>On </a:t>
            </a:r>
            <a:r>
              <a:rPr lang="en-SG" b="1" dirty="0" smtClean="0"/>
              <a:t>client side </a:t>
            </a:r>
            <a:r>
              <a:rPr lang="en-SG" dirty="0" smtClean="0"/>
              <a:t>(i.e., web browser):</a:t>
            </a:r>
          </a:p>
          <a:p>
            <a:pPr lvl="1"/>
            <a:r>
              <a:rPr lang="en-SG" dirty="0" smtClean="0"/>
              <a:t>Session id can be forced to be cleared using, e.g., Chrome Dev Tools (</a:t>
            </a:r>
            <a:r>
              <a:rPr lang="en-SG" dirty="0" err="1" smtClean="0"/>
              <a:t>Ctrl+Shift+I</a:t>
            </a:r>
            <a:r>
              <a:rPr lang="en-SG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41" y="2567581"/>
            <a:ext cx="5401917" cy="4122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57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3</a:t>
            </a:r>
            <a:r>
              <a:rPr lang="en-US" dirty="0"/>
              <a:t>: Session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920316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Given </a:t>
            </a:r>
            <a:r>
              <a:rPr lang="en-US" dirty="0" smtClean="0"/>
              <a:t>(in ex3 folder):</a:t>
            </a:r>
          </a:p>
          <a:p>
            <a:pPr marL="800100" lvl="1" indent="-3429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session1.php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session2.php</a:t>
            </a:r>
            <a:r>
              <a:rPr lang="en-US" dirty="0" smtClean="0"/>
              <a:t> </a:t>
            </a:r>
          </a:p>
          <a:p>
            <a:pPr marL="800100" lvl="1" indent="-3429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session3.php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incomplete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marL="800100" lvl="1" indent="-3429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session.php</a:t>
            </a:r>
            <a:r>
              <a:rPr lang="en-US" dirty="0" smtClean="0"/>
              <a:t> (</a:t>
            </a:r>
            <a:r>
              <a:rPr lang="en-US" i="1" dirty="0" smtClean="0"/>
              <a:t>incomplete</a:t>
            </a:r>
            <a:r>
              <a:rPr lang="en-US" dirty="0" smtClean="0"/>
              <a:t>)</a:t>
            </a:r>
            <a:endParaRPr lang="en-US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To do:</a:t>
            </a:r>
          </a:p>
          <a:p>
            <a:pPr marL="800100" lvl="1" indent="-342900"/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the incomplete PHP pages to realize the behavior shown in the next slide.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7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27" y="3763897"/>
            <a:ext cx="6446116" cy="869714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3: Session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2" y="966110"/>
            <a:ext cx="6229055" cy="837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3110" y="161532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73405" y="210271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3873405" y="49365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818763" y="5524735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8" y="2386880"/>
            <a:ext cx="6229055" cy="719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6203" y="448483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73405" y="3502035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17" y="5283219"/>
            <a:ext cx="2572988" cy="1224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10" y="306843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39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III. Authenticating Users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8" y="1659513"/>
            <a:ext cx="4029422" cy="2111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770845"/>
            <a:ext cx="4241071" cy="22736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5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III. Authenticating Users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891604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 smtClean="0"/>
              <a:t>The </a:t>
            </a:r>
            <a:r>
              <a:rPr lang="en-US" sz="2600" dirty="0"/>
              <a:t>user creates an account and his/her password is </a:t>
            </a:r>
            <a:r>
              <a:rPr lang="en-US" sz="2600" dirty="0" smtClean="0"/>
              <a:t>stored </a:t>
            </a:r>
            <a:r>
              <a:rPr lang="en-US" sz="2600" dirty="0"/>
              <a:t>in the database. </a:t>
            </a:r>
            <a:endParaRPr lang="en-US" sz="2600" dirty="0" smtClean="0"/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 smtClean="0"/>
              <a:t>For </a:t>
            </a:r>
            <a:r>
              <a:rPr lang="en-US" sz="2600" b="1" dirty="0" smtClean="0"/>
              <a:t>security reasons</a:t>
            </a:r>
            <a:r>
              <a:rPr lang="en-US" sz="2600" dirty="0" smtClean="0"/>
              <a:t>, we do not want to store plain text </a:t>
            </a:r>
            <a:r>
              <a:rPr lang="en-US" sz="2600" dirty="0" smtClean="0"/>
              <a:t>password </a:t>
            </a:r>
            <a:r>
              <a:rPr lang="en-US" sz="2400" dirty="0"/>
              <a:t>(i.e., exactly what the user typed in)</a:t>
            </a:r>
            <a:r>
              <a:rPr lang="en-US" sz="2600" dirty="0" smtClean="0"/>
              <a:t> </a:t>
            </a:r>
            <a:r>
              <a:rPr lang="en-US" sz="2600" dirty="0" smtClean="0"/>
              <a:t>in the database. </a:t>
            </a:r>
            <a:endParaRPr sz="2600" b="1" dirty="0"/>
          </a:p>
          <a:p>
            <a:pPr marL="533400" lvl="1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" y="1306448"/>
            <a:ext cx="4029422" cy="2111332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7364627" y="1729024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5141045" y="1819639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11" name="Rectangle 10"/>
          <p:cNvSpPr/>
          <p:nvPr/>
        </p:nvSpPr>
        <p:spPr>
          <a:xfrm>
            <a:off x="1489326" y="335099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2115" y="337395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rocess_register.php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814538" y="2124439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4591318" y="2065932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4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III. Authenticating Users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3" y="1045028"/>
            <a:ext cx="8181485" cy="5022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8403" y="5340403"/>
            <a:ext cx="7138468" cy="726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2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Solution: 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41620"/>
            <a:ext cx="8610600" cy="5435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A </a:t>
            </a:r>
            <a:r>
              <a:rPr lang="en-US" b="1" dirty="0"/>
              <a:t>one-way</a:t>
            </a:r>
            <a:r>
              <a:rPr lang="en-US" dirty="0"/>
              <a:t> transformation on a </a:t>
            </a:r>
            <a:r>
              <a:rPr lang="en-US" dirty="0" smtClean="0"/>
              <a:t>password</a:t>
            </a:r>
          </a:p>
          <a:p>
            <a:pPr lvl="1" indent="-406400">
              <a:spcBef>
                <a:spcPts val="600"/>
              </a:spcBef>
              <a:buSzPts val="2800"/>
            </a:pPr>
            <a:r>
              <a:rPr lang="en-US" dirty="0" smtClean="0"/>
              <a:t>Turn </a:t>
            </a:r>
            <a:r>
              <a:rPr lang="en-US" dirty="0"/>
              <a:t>the password into another </a:t>
            </a:r>
            <a:r>
              <a:rPr lang="en-US" dirty="0" smtClean="0"/>
              <a:t>string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Password can be transformed to its hashed string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But</a:t>
            </a:r>
            <a:r>
              <a:rPr lang="en-US" dirty="0" smtClean="0"/>
              <a:t>, </a:t>
            </a:r>
            <a:r>
              <a:rPr lang="en-US" b="1" dirty="0" smtClean="0"/>
              <a:t>not the other way round</a:t>
            </a:r>
          </a:p>
          <a:p>
            <a:endParaRPr lang="en-US" dirty="0" smtClean="0"/>
          </a:p>
          <a:p>
            <a:r>
              <a:rPr lang="en-US" dirty="0" smtClean="0"/>
              <a:t>We want to store </a:t>
            </a:r>
            <a:r>
              <a:rPr lang="en-US" b="1" dirty="0" smtClean="0"/>
              <a:t>hashed</a:t>
            </a:r>
            <a:r>
              <a:rPr lang="en-US" dirty="0" smtClean="0"/>
              <a:t> password in the DB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4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III. Authenticating Users</a:t>
            </a:r>
            <a:endParaRPr lang="en-SG" dirty="0"/>
          </a:p>
        </p:txBody>
      </p:sp>
      <p:graphicFrame>
        <p:nvGraphicFramePr>
          <p:cNvPr id="6" name="Group 72">
            <a:extLst>
              <a:ext uri="{FF2B5EF4-FFF2-40B4-BE49-F238E27FC236}">
                <a16:creationId xmlns:a16="http://schemas.microsoft.com/office/drawing/2014/main" id="{18BC9C8D-4530-0C46-A4D0-8E2470EA8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61717"/>
              </p:ext>
            </p:extLst>
          </p:nvPr>
        </p:nvGraphicFramePr>
        <p:xfrm>
          <a:off x="2103637" y="3824977"/>
          <a:ext cx="4990337" cy="1426548"/>
        </p:xfrm>
        <a:graphic>
          <a:graphicData uri="http://schemas.openxmlformats.org/drawingml/2006/table">
            <a:tbl>
              <a:tblPr/>
              <a:tblGrid>
                <a:gridCol w="49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UserDAO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add($username,$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hashed_password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retrieve($username)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72">
            <a:extLst>
              <a:ext uri="{FF2B5EF4-FFF2-40B4-BE49-F238E27FC236}">
                <a16:creationId xmlns:a16="http://schemas.microsoft.com/office/drawing/2014/main" id="{18BC9C8D-4530-0C46-A4D0-8E2470EA8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41781"/>
              </p:ext>
            </p:extLst>
          </p:nvPr>
        </p:nvGraphicFramePr>
        <p:xfrm>
          <a:off x="2103637" y="1383912"/>
          <a:ext cx="4990337" cy="2084916"/>
        </p:xfrm>
        <a:graphic>
          <a:graphicData uri="http://schemas.openxmlformats.org/drawingml/2006/table">
            <a:tbl>
              <a:tblPr/>
              <a:tblGrid>
                <a:gridCol w="49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  <a:sym typeface="Arial"/>
                        </a:rPr>
                        <a:t>$username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hashedPassword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__construct($username,$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hashed_password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getUsername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getHashedPassword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2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Register a New User </a:t>
            </a:r>
            <a:endParaRPr dirty="0"/>
          </a:p>
        </p:txBody>
      </p:sp>
      <p:sp>
        <p:nvSpPr>
          <p:cNvPr id="8" name="Shape 558"/>
          <p:cNvSpPr txBox="1"/>
          <p:nvPr/>
        </p:nvSpPr>
        <p:spPr>
          <a:xfrm>
            <a:off x="218303" y="1460090"/>
            <a:ext cx="8773297" cy="369447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h1&gt;Register&lt;/h1&gt;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form method="post" action="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process_register.php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Username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type="text" name="username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Password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type="password" name="password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 type="submit" value="Register"/&gt;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form&gt;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589288" y="525288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8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I</a:t>
            </a:r>
            <a:r>
              <a:rPr lang="en-US" dirty="0"/>
              <a:t>. Passing Control Across Pages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SG" sz="280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Method 3:</a:t>
            </a:r>
            <a:r>
              <a:rPr lang="en-SG" sz="2800" b="1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Automatic</a:t>
            </a:r>
            <a:r>
              <a:rPr lang="en-SG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page redirection</a:t>
            </a:r>
            <a:endParaRPr dirty="0"/>
          </a:p>
        </p:txBody>
      </p:sp>
      <p:sp>
        <p:nvSpPr>
          <p:cNvPr id="172" name="Shape 172"/>
          <p:cNvSpPr txBox="1"/>
          <p:nvPr/>
        </p:nvSpPr>
        <p:spPr>
          <a:xfrm>
            <a:off x="4876800" y="3074630"/>
            <a:ext cx="3962400" cy="3008117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 dirty="0"/>
          </a:p>
        </p:txBody>
      </p:sp>
      <p:sp>
        <p:nvSpPr>
          <p:cNvPr id="173" name="Shape 173"/>
          <p:cNvSpPr txBox="1"/>
          <p:nvPr/>
        </p:nvSpPr>
        <p:spPr>
          <a:xfrm>
            <a:off x="6553200" y="3455631"/>
            <a:ext cx="1676400" cy="838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553200" y="5030431"/>
            <a:ext cx="1676400" cy="838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second.php</a:t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1295400" y="3684231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6" name="Shape 176"/>
          <p:cNvSpPr txBox="1"/>
          <p:nvPr/>
        </p:nvSpPr>
        <p:spPr>
          <a:xfrm>
            <a:off x="1371600" y="3379431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1.HTTP Request</a:t>
            </a:r>
            <a:endParaRPr/>
          </a:p>
        </p:txBody>
      </p:sp>
      <p:cxnSp>
        <p:nvCxnSpPr>
          <p:cNvPr id="177" name="Shape 177"/>
          <p:cNvCxnSpPr/>
          <p:nvPr/>
        </p:nvCxnSpPr>
        <p:spPr>
          <a:xfrm>
            <a:off x="4876800" y="3682643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1295400" y="4112856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79" name="Shape 179"/>
          <p:cNvCxnSpPr/>
          <p:nvPr/>
        </p:nvCxnSpPr>
        <p:spPr>
          <a:xfrm>
            <a:off x="4876800" y="4111268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80" name="Shape 180"/>
          <p:cNvSpPr txBox="1"/>
          <p:nvPr/>
        </p:nvSpPr>
        <p:spPr>
          <a:xfrm>
            <a:off x="1371600" y="3803293"/>
            <a:ext cx="3429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2.HTTP Response (I have moved to …)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 rot="5400000">
            <a:off x="-533400" y="4446231"/>
            <a:ext cx="3124200" cy="533400"/>
          </a:xfrm>
          <a:prstGeom prst="rect">
            <a:avLst/>
          </a:prstGeom>
          <a:solidFill>
            <a:srgbClr val="99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Browser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59031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3" name="Shape 183"/>
          <p:cNvSpPr txBox="1"/>
          <p:nvPr/>
        </p:nvSpPr>
        <p:spPr>
          <a:xfrm>
            <a:off x="1371600" y="4984393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3.HTTP Request</a:t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4876800" y="5257443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1295400" y="5687656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86" name="Shape 186"/>
          <p:cNvCxnSpPr/>
          <p:nvPr/>
        </p:nvCxnSpPr>
        <p:spPr>
          <a:xfrm>
            <a:off x="4876800" y="5686068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87" name="Shape 187"/>
          <p:cNvSpPr txBox="1"/>
          <p:nvPr/>
        </p:nvSpPr>
        <p:spPr>
          <a:xfrm>
            <a:off x="1371600" y="5411431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4.HTTP Response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62000" y="1745548"/>
            <a:ext cx="8029575" cy="717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header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("Location: </a:t>
            </a:r>
            <a:r>
              <a:rPr lang="en-US" sz="1800" b="0" i="0" u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second.php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exit;</a:t>
            </a:r>
            <a:endParaRPr dirty="0"/>
          </a:p>
        </p:txBody>
      </p:sp>
      <p:sp>
        <p:nvSpPr>
          <p:cNvPr id="23" name="Rectangle 22"/>
          <p:cNvSpPr/>
          <p:nvPr/>
        </p:nvSpPr>
        <p:spPr>
          <a:xfrm>
            <a:off x="3825270" y="240949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304800" y="1074786"/>
            <a:ext cx="8610600" cy="508712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function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$hashed =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password_hash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($password, PASSWORD_DEFAULT);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$status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add($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username,$hashed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if($status){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"Registered successfully";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to register";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48056" y="6222237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Register a New User 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52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Login with 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600" dirty="0" smtClean="0"/>
          </a:p>
          <a:p>
            <a:pPr indent="-381000">
              <a:spcBef>
                <a:spcPts val="0"/>
              </a:spcBef>
              <a:buSzPts val="2400"/>
            </a:pPr>
            <a:r>
              <a:rPr lang="en-US" dirty="0" smtClean="0"/>
              <a:t>When </a:t>
            </a:r>
            <a:r>
              <a:rPr lang="en-US" dirty="0"/>
              <a:t>the user attempts to </a:t>
            </a:r>
            <a:r>
              <a:rPr lang="en-US" dirty="0" smtClean="0"/>
              <a:t>login: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Get the </a:t>
            </a:r>
            <a:r>
              <a:rPr lang="en-US" sz="2400" dirty="0"/>
              <a:t>hash of </a:t>
            </a:r>
            <a:r>
              <a:rPr lang="en-US" sz="2400" dirty="0" smtClean="0"/>
              <a:t>the user’s </a:t>
            </a:r>
            <a:r>
              <a:rPr lang="en-US" sz="2400" dirty="0"/>
              <a:t>real password </a:t>
            </a:r>
            <a:r>
              <a:rPr lang="en-US" sz="2400" dirty="0" smtClean="0"/>
              <a:t>from DB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It will be checked against the entered password.</a:t>
            </a:r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9" y="1208878"/>
            <a:ext cx="4241071" cy="2273643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7323438" y="1580743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5099856" y="1671358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10" name="Rectangle 9"/>
          <p:cNvSpPr/>
          <p:nvPr/>
        </p:nvSpPr>
        <p:spPr>
          <a:xfrm>
            <a:off x="4243512" y="3350997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50129" y="1917651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Left Arrow 5"/>
          <p:cNvSpPr/>
          <p:nvPr/>
        </p:nvSpPr>
        <p:spPr>
          <a:xfrm>
            <a:off x="6743048" y="1888500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1489326" y="335099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Login with Password 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8" name="Shape 558"/>
          <p:cNvSpPr txBox="1"/>
          <p:nvPr/>
        </p:nvSpPr>
        <p:spPr>
          <a:xfrm>
            <a:off x="218303" y="1596840"/>
            <a:ext cx="8773297" cy="370553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&lt;!DOCTYPE 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h1&gt;Login&lt;/h1&gt;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form method="post" action="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Username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type="text" name="username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Password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type="password" name="password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 type="submit" value="Login"/&gt;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form&gt;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761127" y="5378575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199103" y="73741"/>
            <a:ext cx="8716297" cy="65628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&gt;retrieve($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$success = false;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if($user != null){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hashed = $user-&gt;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success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password_verify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password,$hashed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($success){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"Successful Login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if (!$success){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"Failed Login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99675" y="623644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Sample 1: Register + Login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Given (sample1 folder):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database/week12.sql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ConnectionManager.php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8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Sample 1: Register + Login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234516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To do: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and check the given files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 smtClean="0"/>
              <a:t>Import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week12.sql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your web browser and register a new user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login with the </a:t>
            </a:r>
            <a:r>
              <a:rPr lang="en-US" sz="2400" dirty="0" smtClean="0"/>
              <a:t>newly created user credentials</a:t>
            </a:r>
            <a:endParaRPr lang="en-US" sz="24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7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181896" y="1001083"/>
            <a:ext cx="8871155" cy="50758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6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$username = $_POST["username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$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 = $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&gt;retrieve($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$success = false;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if($user != null){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$hash 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$user-&gt;</a:t>
            </a:r>
            <a:r>
              <a:rPr lang="en-US" sz="16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lang="en-US"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$success = (</a:t>
            </a:r>
            <a:r>
              <a:rPr lang="en-US" sz="16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password_hash</a:t>
            </a:r>
            <a:r>
              <a:rPr lang="en-US" sz="16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6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password,PASSWORD_DEFAULT</a:t>
            </a:r>
            <a:r>
              <a:rPr lang="en-US" sz="16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)===$hash);  </a:t>
            </a:r>
            <a:endParaRPr lang="en-US" sz="16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if($success){</a:t>
            </a:r>
            <a:endParaRPr lang="en-US"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"Successful Login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  <a:endParaRPr lang="en-US"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if (!$success){ echo </a:t>
            </a: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"Failed Login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  <a:r>
              <a:rPr lang="en-US" sz="16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lang="en-US"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200" dirty="0"/>
          </a:p>
        </p:txBody>
      </p:sp>
      <p:sp>
        <p:nvSpPr>
          <p:cNvPr id="10" name="Rectangle 9"/>
          <p:cNvSpPr/>
          <p:nvPr/>
        </p:nvSpPr>
        <p:spPr>
          <a:xfrm>
            <a:off x="2980791" y="6124799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Homework: Why this code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work?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0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4768490" y="5191757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1" y="1476918"/>
            <a:ext cx="4241071" cy="2273643"/>
          </a:xfrm>
          <a:prstGeom prst="rect">
            <a:avLst/>
          </a:prstGeom>
        </p:spPr>
      </p:pic>
      <p:sp>
        <p:nvSpPr>
          <p:cNvPr id="12" name="Can 11"/>
          <p:cNvSpPr/>
          <p:nvPr/>
        </p:nvSpPr>
        <p:spPr>
          <a:xfrm>
            <a:off x="7374886" y="2092132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5151304" y="2182747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14" name="Rectangle 13"/>
          <p:cNvSpPr/>
          <p:nvPr/>
        </p:nvSpPr>
        <p:spPr>
          <a:xfrm>
            <a:off x="4815645" y="1561255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4865" y="2461380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Left Arrow 15"/>
          <p:cNvSpPr/>
          <p:nvPr/>
        </p:nvSpPr>
        <p:spPr>
          <a:xfrm>
            <a:off x="6794496" y="2399889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618382" y="360586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456450" y="3862386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05" y="4552574"/>
            <a:ext cx="3824853" cy="597206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415433" y="4671180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3327547" y="4717994"/>
            <a:ext cx="484306" cy="697790"/>
            <a:chOff x="3210165" y="4390403"/>
            <a:chExt cx="719922" cy="86627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53558" y="4390403"/>
              <a:ext cx="676529" cy="8662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210165" y="4418001"/>
              <a:ext cx="708126" cy="8012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781844" y="3767864"/>
            <a:ext cx="2349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 smtClean="0">
                <a:solidFill>
                  <a:schemeClr val="tx1"/>
                </a:solidFill>
              </a:rPr>
              <a:t>Successful </a:t>
            </a:r>
            <a:br>
              <a:rPr lang="en-SG" sz="2000" b="1" dirty="0" smtClean="0">
                <a:solidFill>
                  <a:schemeClr val="tx1"/>
                </a:solidFill>
              </a:rPr>
            </a:br>
            <a:r>
              <a:rPr lang="en-SG" sz="2000" b="1" dirty="0" smtClean="0">
                <a:solidFill>
                  <a:schemeClr val="tx1"/>
                </a:solidFill>
              </a:rPr>
              <a:t>login</a:t>
            </a:r>
            <a:endParaRPr lang="en-SG" sz="2000" b="1" dirty="0">
              <a:solidFill>
                <a:schemeClr val="tx1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7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7" name="Shape 558"/>
          <p:cNvSpPr txBox="1"/>
          <p:nvPr/>
        </p:nvSpPr>
        <p:spPr>
          <a:xfrm>
            <a:off x="199103" y="51620"/>
            <a:ext cx="8716297" cy="661465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spl_autoload_register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function($class){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"model/$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&gt;retrieve($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$success = false;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if($user != null){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$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hashed = $user-&gt;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800" dirty="0" smtClean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success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1800" dirty="0" err="1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password_verify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800" dirty="0" err="1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password,$hashed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($success){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$_SESSION["user"] = $username;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header("Location: 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exit;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}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if (!$success){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"Failed Login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}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99675" y="623644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574"/>
          <p:cNvSpPr txBox="1">
            <a:spLocks/>
          </p:cNvSpPr>
          <p:nvPr/>
        </p:nvSpPr>
        <p:spPr>
          <a:xfrm>
            <a:off x="6531077" y="3982065"/>
            <a:ext cx="2330246" cy="1017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2000" dirty="0" smtClean="0"/>
              <a:t>Create a session entry for successful login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6179574" y="4144295"/>
            <a:ext cx="275303" cy="3982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Oval 2"/>
          <p:cNvSpPr/>
          <p:nvPr/>
        </p:nvSpPr>
        <p:spPr>
          <a:xfrm>
            <a:off x="7344697" y="766916"/>
            <a:ext cx="862780" cy="825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/>
              <a:t>1</a:t>
            </a:r>
            <a:endParaRPr lang="en-SG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600" dirty="0"/>
              <a:t>For every page that needs to be protected</a:t>
            </a:r>
            <a:endParaRPr sz="26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304800" y="1564772"/>
            <a:ext cx="8610600" cy="4299044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s-E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s-E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variable "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=&gt; no </a:t>
            </a:r>
            <a:r>
              <a:rPr lang="es-E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 !</a:t>
            </a:r>
            <a:r>
              <a:rPr lang="en-US" sz="1800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($_SESSION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["user"]) ) 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redirect to login page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header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("Location: </a:t>
            </a:r>
            <a:r>
              <a:rPr lang="en-US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 </a:t>
            </a:r>
            <a:endParaRPr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stop all further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execution 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there are statements below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exit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"&lt;</a:t>
            </a:r>
            <a:r>
              <a:rPr lang="en-US" sz="1800" dirty="0" smtClean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h1&gt;Welcome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 Secure System&lt;/</a:t>
            </a:r>
            <a:r>
              <a:rPr lang="en-US" sz="1800" dirty="0" smtClean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h1&gt;";</a:t>
            </a:r>
            <a:endParaRPr sz="1800" dirty="0" smtClean="0">
              <a:solidFill>
                <a:schemeClr val="bg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478390" y="5906998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65026" y="1747684"/>
            <a:ext cx="862780" cy="825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/>
              <a:t>2</a:t>
            </a:r>
            <a:endParaRPr lang="en-SG" sz="1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4DA4F426-4D78-694C-AD59-69CE20992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B9890-5F14-E74B-875C-3EB859FA4AF7}"/>
              </a:ext>
            </a:extLst>
          </p:cNvPr>
          <p:cNvSpPr txBox="1"/>
          <p:nvPr/>
        </p:nvSpPr>
        <p:spPr>
          <a:xfrm>
            <a:off x="4822825" y="1846263"/>
            <a:ext cx="43211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line </a:t>
            </a:r>
            <a:r>
              <a:rPr lang="en-US" sz="2000" baseline="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version, </a:t>
            </a:r>
            <a:r>
              <a:rPr lang="en-US" sz="2000" baseline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code</a:t>
            </a: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or more </a:t>
            </a:r>
            <a:r>
              <a:rPr lang="en-US" sz="2000" baseline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header(s)</a:t>
            </a:r>
            <a:endParaRPr lang="en-US" sz="2000" baseline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body (optional)</a:t>
            </a:r>
            <a:endParaRPr lang="en-SG" sz="2000" baseline="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50100-C28E-E245-A83A-FE63B5B33487}"/>
              </a:ext>
            </a:extLst>
          </p:cNvPr>
          <p:cNvSpPr txBox="1"/>
          <p:nvPr/>
        </p:nvSpPr>
        <p:spPr>
          <a:xfrm>
            <a:off x="4824412" y="3683047"/>
            <a:ext cx="4319588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code: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1xx: Informational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2xx: Success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aseline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3xx: Redirection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4xx: Client error</a:t>
            </a:r>
          </a:p>
          <a:p>
            <a:pPr lvl="4">
              <a:defRPr/>
            </a:pPr>
            <a:r>
              <a:rPr lang="en-US" sz="2000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5xx: Server error</a:t>
            </a:r>
            <a:endParaRPr lang="en-SG" sz="2000" baseline="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13533-CFA7-4440-9BF2-03343D5764E0}"/>
              </a:ext>
            </a:extLst>
          </p:cNvPr>
          <p:cNvSpPr txBox="1"/>
          <p:nvPr/>
        </p:nvSpPr>
        <p:spPr>
          <a:xfrm>
            <a:off x="2152650" y="1135062"/>
            <a:ext cx="473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2800" b="1" baseline="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the server replies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7C58C6-09BD-9E4F-A327-09A90D24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7" y="1955144"/>
            <a:ext cx="4619885" cy="3214688"/>
          </a:xfrm>
          <a:solidFill>
            <a:schemeClr val="accent1"/>
          </a:solidFill>
        </p:spPr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HTTP/1.1 200 OK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Date: Mon, 10 Jan 2019 12:12:12 GMT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Server: Apache</a:t>
            </a:r>
            <a:br>
              <a:rPr lang="en-US" sz="1800" dirty="0"/>
            </a:br>
            <a:r>
              <a:rPr lang="en-US" sz="1800" dirty="0"/>
              <a:t>Expires: Sun, 19 Mar 2019 09:03:23 GMT</a:t>
            </a:r>
            <a:br>
              <a:rPr lang="en-US" sz="1800" dirty="0"/>
            </a:br>
            <a:r>
              <a:rPr lang="en-US" sz="1800" dirty="0"/>
              <a:t>Content-Encoding: </a:t>
            </a:r>
            <a:r>
              <a:rPr lang="en-US" sz="1800" dirty="0" err="1"/>
              <a:t>gzip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Content-Length: 19702</a:t>
            </a:r>
            <a:br>
              <a:rPr lang="en-US" sz="1800" dirty="0"/>
            </a:br>
            <a:r>
              <a:rPr lang="en-US" sz="1800" dirty="0"/>
              <a:t>Content-Type: text/html; charset=UTF-8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1800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&lt;html&gt;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…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1800" dirty="0"/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9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smtClean="0"/>
              <a:t>Session </a:t>
            </a:r>
            <a:r>
              <a:rPr lang="en-US" dirty="0"/>
              <a:t>to </a:t>
            </a:r>
            <a:r>
              <a:rPr lang="en-US" dirty="0" smtClean="0"/>
              <a:t>Protect Your Pages</a:t>
            </a:r>
            <a:endParaRPr dirty="0"/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600" dirty="0" smtClean="0"/>
              <a:t>To avoid </a:t>
            </a:r>
            <a:r>
              <a:rPr lang="en-US" sz="2600" dirty="0"/>
              <a:t>repeating code </a:t>
            </a:r>
            <a:r>
              <a:rPr lang="en-US" sz="2600" dirty="0" smtClean="0"/>
              <a:t>everywhere:</a:t>
            </a:r>
            <a:endParaRPr sz="26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304800" y="1541685"/>
            <a:ext cx="8610600" cy="263211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variable "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</a:t>
            </a:r>
            <a:r>
              <a:rPr lang="es-E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=&gt; no </a:t>
            </a:r>
            <a:r>
              <a:rPr lang="es-E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 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SESSION["user"])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//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redirect to login page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header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("Location: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exit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sz="1600" dirty="0"/>
          </a:p>
        </p:txBody>
      </p:sp>
      <p:sp>
        <p:nvSpPr>
          <p:cNvPr id="595" name="Shape 595"/>
          <p:cNvSpPr txBox="1"/>
          <p:nvPr/>
        </p:nvSpPr>
        <p:spPr>
          <a:xfrm>
            <a:off x="304800" y="4707036"/>
            <a:ext cx="8610600" cy="120507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</a:t>
            </a:r>
            <a:r>
              <a:rPr lang="en-US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protect.php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dirty="0" smtClean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</a:t>
            </a:r>
            <a:r>
              <a:rPr lang="en-US" sz="1800" dirty="0">
                <a:solidFill>
                  <a:schemeClr val="bg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"&lt;h1&gt;Welcome to Secure System&lt;/h1&gt;";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/>
          </a:p>
        </p:txBody>
      </p:sp>
      <p:sp>
        <p:nvSpPr>
          <p:cNvPr id="7" name="Rectangle 6"/>
          <p:cNvSpPr/>
          <p:nvPr/>
        </p:nvSpPr>
        <p:spPr>
          <a:xfrm>
            <a:off x="3563119" y="5984722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welcome.php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119" y="4234311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7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Sample 2: Register + Login + Protect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Given (</a:t>
            </a:r>
            <a:r>
              <a:rPr lang="en-US" dirty="0" smtClean="0"/>
              <a:t>sample2 </a:t>
            </a:r>
            <a:r>
              <a:rPr lang="en-US" dirty="0"/>
              <a:t>folder):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ConnectionManager.php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welcome.php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protect.php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7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Code Sample 2: Register + Login + Protect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10265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To do: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Open and check the </a:t>
            </a:r>
            <a:r>
              <a:rPr lang="en-US" sz="2400" dirty="0" smtClean="0"/>
              <a:t>files highlighted in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endParaRPr lang="en-US" sz="2400" dirty="0">
              <a:solidFill>
                <a:srgbClr val="FF0000"/>
              </a:solidFill>
            </a:endParaRP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/>
              <a:t>Try to access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welcome.php</a:t>
            </a:r>
            <a:r>
              <a:rPr lang="en-US" sz="2400" dirty="0"/>
              <a:t> without logging in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 smtClean="0"/>
              <a:t>Login with </a:t>
            </a:r>
            <a:r>
              <a:rPr lang="en-US" sz="2400" dirty="0"/>
              <a:t>a valid username and </a:t>
            </a:r>
            <a:r>
              <a:rPr lang="en-US" sz="2400" dirty="0" smtClean="0"/>
              <a:t>password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 smtClean="0"/>
              <a:t>Clear your session using information on slide 31 to simulate logout</a:t>
            </a:r>
          </a:p>
          <a:p>
            <a:pPr lvl="1" indent="-457200">
              <a:spcBef>
                <a:spcPts val="600"/>
              </a:spcBef>
              <a:buSzPts val="2800"/>
              <a:buFont typeface="+mj-lt"/>
              <a:buAutoNum type="arabicPeriod"/>
            </a:pPr>
            <a:r>
              <a:rPr lang="en-US" sz="2400" dirty="0" smtClean="0"/>
              <a:t>Repeat step 2</a:t>
            </a:r>
            <a:endParaRPr lang="en-US" sz="2400" dirty="0"/>
          </a:p>
          <a:p>
            <a:pPr marL="0" lvl="0" indent="0">
              <a:spcBef>
                <a:spcPts val="600"/>
              </a:spcBef>
              <a:buNone/>
            </a:pPr>
            <a:endParaRPr lang="en-US" sz="2400" dirty="0"/>
          </a:p>
          <a:p>
            <a:pPr indent="-457200">
              <a:spcBef>
                <a:spcPts val="600"/>
              </a:spcBef>
              <a:buFont typeface="+mj-lt"/>
              <a:buAutoNum type="arabicPeriod"/>
            </a:pPr>
            <a:endParaRPr lang="en-US" sz="2600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6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7290" y="5464403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login.php?username</a:t>
            </a: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=Bob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16" y="4717353"/>
            <a:ext cx="2894524" cy="1894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4: </a:t>
            </a:r>
            <a:r>
              <a:rPr lang="en-SG" dirty="0" smtClean="0"/>
              <a:t>Failed Login 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 smtClean="0"/>
              <a:t>Modify functionality of</a:t>
            </a:r>
            <a:r>
              <a:rPr lang="en-SG" dirty="0"/>
              <a:t>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ogin.php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smtClean="0"/>
              <a:t>and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r>
              <a:rPr lang="en-SG" dirty="0" smtClean="0"/>
              <a:t> </a:t>
            </a:r>
            <a:r>
              <a:rPr lang="en-SG" dirty="0" smtClean="0"/>
              <a:t>when login fails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184839"/>
            <a:ext cx="4241071" cy="2273643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7397009" y="2556704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5173427" y="2647319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9" name="Rectangle 8"/>
          <p:cNvSpPr/>
          <p:nvPr/>
        </p:nvSpPr>
        <p:spPr>
          <a:xfrm>
            <a:off x="4837768" y="2087941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23700" y="2893612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Arrow 10"/>
          <p:cNvSpPr/>
          <p:nvPr/>
        </p:nvSpPr>
        <p:spPr>
          <a:xfrm>
            <a:off x="6816619" y="2864461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640505" y="407043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478573" y="4326958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5936359" y="4373685"/>
            <a:ext cx="2349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b="1" dirty="0" smtClean="0">
                <a:solidFill>
                  <a:srgbClr val="FF0000"/>
                </a:solidFill>
              </a:rPr>
              <a:t>Failed login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6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SG" dirty="0"/>
              <a:t>Exercise 4: Failed Login 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09484"/>
            <a:ext cx="8610600" cy="531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/>
              <a:t>Given </a:t>
            </a:r>
            <a:r>
              <a:rPr lang="en-US" dirty="0" smtClean="0"/>
              <a:t>(ex4 </a:t>
            </a:r>
            <a:r>
              <a:rPr lang="en-US" dirty="0"/>
              <a:t>folder):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ConnectionManager.php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1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UserDAO.php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register.php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process_register.php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/>
              <a:t>(incomplete)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incomplete</a:t>
            </a:r>
            <a:r>
              <a:rPr lang="en-US" sz="2400" dirty="0" smtClean="0"/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protect.php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4: </a:t>
            </a:r>
            <a:r>
              <a:rPr lang="en-SG" dirty="0" smtClean="0"/>
              <a:t>Failed Login 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2920181"/>
          </a:xfrm>
        </p:spPr>
        <p:txBody>
          <a:bodyPr/>
          <a:lstStyle/>
          <a:p>
            <a:r>
              <a:rPr lang="en-SG" dirty="0" smtClean="0"/>
              <a:t>Pass </a:t>
            </a:r>
            <a:r>
              <a:rPr lang="en-SG" dirty="0" smtClean="0"/>
              <a:t>information </a:t>
            </a:r>
            <a:r>
              <a:rPr lang="en-SG" dirty="0" smtClean="0"/>
              <a:t>from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process_login.php</a:t>
            </a:r>
            <a:r>
              <a:rPr lang="en-SG" dirty="0" smtClean="0"/>
              <a:t> to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login.php</a:t>
            </a:r>
            <a:r>
              <a:rPr lang="en-SG" dirty="0" smtClean="0"/>
              <a:t> </a:t>
            </a:r>
            <a:r>
              <a:rPr lang="en-SG" dirty="0" smtClean="0"/>
              <a:t>through URL and session</a:t>
            </a:r>
            <a:endParaRPr lang="en-SG" dirty="0" smtClean="0"/>
          </a:p>
          <a:p>
            <a:pPr lvl="1">
              <a:spcBef>
                <a:spcPts val="600"/>
              </a:spcBef>
            </a:pPr>
            <a:r>
              <a:rPr lang="en-SG" sz="2400" dirty="0" smtClean="0"/>
              <a:t>Pass username </a:t>
            </a:r>
            <a:r>
              <a:rPr lang="en-SG" sz="2400" dirty="0" smtClean="0"/>
              <a:t>through </a:t>
            </a:r>
            <a:r>
              <a:rPr lang="en-SG" sz="2400" dirty="0" smtClean="0"/>
              <a:t>the </a:t>
            </a:r>
            <a:r>
              <a:rPr lang="en-SG" sz="2400" dirty="0" smtClean="0"/>
              <a:t>URL given as part of the string argument of the </a:t>
            </a:r>
            <a:r>
              <a:rPr lang="en-SG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SG" sz="2400" dirty="0"/>
              <a:t> function</a:t>
            </a:r>
            <a:endParaRPr lang="en-SG" sz="2400" dirty="0"/>
          </a:p>
          <a:p>
            <a:pPr lvl="1">
              <a:spcBef>
                <a:spcPts val="600"/>
              </a:spcBef>
            </a:pPr>
            <a:r>
              <a:rPr lang="en-SG" sz="2400" dirty="0" smtClean="0"/>
              <a:t>Pass </a:t>
            </a:r>
            <a:r>
              <a:rPr lang="en-SG" sz="2400" dirty="0" smtClean="0"/>
              <a:t>error message (“Failed Login”) </a:t>
            </a:r>
            <a:r>
              <a:rPr lang="en-SG" sz="2400" dirty="0" smtClean="0"/>
              <a:t>through </a:t>
            </a:r>
            <a:r>
              <a:rPr lang="en-SG" sz="2400" dirty="0" smtClean="0"/>
              <a:t>s</a:t>
            </a:r>
            <a:r>
              <a:rPr lang="en-SG" sz="2400" dirty="0" smtClean="0"/>
              <a:t>ession</a:t>
            </a:r>
          </a:p>
          <a:p>
            <a:pPr lvl="1">
              <a:spcBef>
                <a:spcPts val="600"/>
              </a:spcBef>
            </a:pPr>
            <a:r>
              <a:rPr lang="en-SG" sz="2400" dirty="0" smtClean="0"/>
              <a:t>See comments in PHP files for more information</a:t>
            </a:r>
            <a:endParaRPr lang="en-SG" sz="2400" dirty="0" smtClean="0"/>
          </a:p>
          <a:p>
            <a:pPr marL="285750" indent="-285750">
              <a:spcBef>
                <a:spcPts val="600"/>
              </a:spcBef>
            </a:pPr>
            <a:endParaRPr lang="en-US" sz="2600" dirty="0" smtClean="0"/>
          </a:p>
          <a:p>
            <a:pPr marL="285750" indent="-285750">
              <a:spcBef>
                <a:spcPts val="600"/>
              </a:spcBef>
            </a:pPr>
            <a:r>
              <a:rPr lang="en-US" sz="2600" dirty="0" smtClean="0"/>
              <a:t>Use 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&lt;p 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style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='color: red'&gt;&lt;/p&gt; </a:t>
            </a:r>
            <a:r>
              <a:rPr lang="es-ES" sz="2600" dirty="0">
                <a:sym typeface="Arial"/>
              </a:rPr>
              <a:t>to </a:t>
            </a:r>
            <a:r>
              <a:rPr lang="es-ES" sz="2600" dirty="0" err="1">
                <a:sym typeface="Arial"/>
              </a:rPr>
              <a:t>display</a:t>
            </a:r>
            <a:r>
              <a:rPr lang="es-ES" sz="2600" dirty="0">
                <a:sym typeface="Arial"/>
              </a:rPr>
              <a:t> </a:t>
            </a:r>
            <a:r>
              <a:rPr lang="es-ES" sz="2600" dirty="0" err="1">
                <a:sym typeface="Arial"/>
              </a:rPr>
              <a:t>text</a:t>
            </a:r>
            <a:r>
              <a:rPr lang="es-ES" sz="2600" dirty="0">
                <a:sym typeface="Arial"/>
              </a:rPr>
              <a:t> in </a:t>
            </a:r>
            <a:r>
              <a:rPr lang="es-ES" sz="2600" dirty="0">
                <a:solidFill>
                  <a:srgbClr val="FF0000"/>
                </a:solidFill>
                <a:sym typeface="Arial"/>
              </a:rPr>
              <a:t>red</a:t>
            </a:r>
            <a:r>
              <a:rPr lang="es-ES" sz="2600" dirty="0">
                <a:sym typeface="Arial"/>
              </a:rPr>
              <a:t> color</a:t>
            </a:r>
            <a:endParaRPr lang="en-US" sz="2600" dirty="0"/>
          </a:p>
          <a:p>
            <a:pPr>
              <a:spcBef>
                <a:spcPts val="1200"/>
              </a:spcBef>
            </a:pPr>
            <a:endParaRPr lang="en-S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09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304800" y="1091380"/>
            <a:ext cx="4229100" cy="5385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Passing Controls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submission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Hyperlink</a:t>
            </a: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Automatic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page redirection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Shape 789"/>
          <p:cNvSpPr txBox="1">
            <a:spLocks noGrp="1"/>
          </p:cNvSpPr>
          <p:nvPr>
            <p:ph type="body" idx="2"/>
          </p:nvPr>
        </p:nvSpPr>
        <p:spPr>
          <a:xfrm>
            <a:off x="4686300" y="1039760"/>
            <a:ext cx="4229100" cy="54372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Passing Data</a:t>
            </a:r>
          </a:p>
          <a:p>
            <a:pPr marL="742950" lvl="1" indent="-285750"/>
            <a:r>
              <a:rPr lang="en-US" dirty="0" smtClean="0"/>
              <a:t>Form fields</a:t>
            </a:r>
          </a:p>
          <a:p>
            <a:pPr marL="1200150" lvl="2" indent="-285750"/>
            <a:r>
              <a:rPr lang="en-US" dirty="0" smtClean="0"/>
              <a:t>Hidden fields</a:t>
            </a:r>
            <a:endParaRPr lang="en-US" dirty="0"/>
          </a:p>
          <a:p>
            <a:pPr marL="742950" lvl="1" indent="-285750"/>
            <a:r>
              <a:rPr lang="en-US" dirty="0" smtClean="0"/>
              <a:t>URL</a:t>
            </a:r>
            <a:endParaRPr lang="en-US" dirty="0"/>
          </a:p>
          <a:p>
            <a:pPr marL="742950" lvl="1" indent="-285750"/>
            <a:r>
              <a:rPr lang="en-US" dirty="0" smtClean="0"/>
              <a:t>Session</a:t>
            </a:r>
            <a:endParaRPr lang="en-US" dirty="0"/>
          </a:p>
          <a:p>
            <a:pPr marL="800100" lvl="1" indent="-342900">
              <a:spcBef>
                <a:spcPts val="0"/>
              </a:spcBef>
              <a:buClr>
                <a:srgbClr val="3333FF"/>
              </a:buClr>
              <a:buSzPts val="2800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Authenticating Users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Password hashing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Using session to protect pages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055" y="3758379"/>
            <a:ext cx="3556600" cy="19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5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 (from last week’s Exercise 4)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058862"/>
            <a:ext cx="7648575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701624"/>
            <a:ext cx="7686675" cy="143827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152900" y="3797198"/>
            <a:ext cx="914400" cy="4707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7384356" y="2820039"/>
            <a:ext cx="1229446" cy="11449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 smtClean="0"/>
              <a:t>Prev</a:t>
            </a:r>
            <a:endParaRPr lang="en-SG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25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75448"/>
            <a:ext cx="7981950" cy="452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1024" y="5191216"/>
            <a:ext cx="3855173" cy="503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4917918" y="5162350"/>
            <a:ext cx="2164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Jane added</a:t>
            </a:r>
            <a:endParaRPr lang="en-SG" sz="28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SG" dirty="0" smtClean="0"/>
              <a:t>Example (from last week’s Exercise 4)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359448" y="2592770"/>
            <a:ext cx="3078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Need to manually type </a:t>
            </a:r>
            <a:r>
              <a:rPr lang="en-US" sz="2800" b="1" dirty="0" err="1" smtClean="0">
                <a:solidFill>
                  <a:srgbClr val="FF0000"/>
                </a:solidFill>
              </a:rPr>
              <a:t>display.php</a:t>
            </a:r>
            <a:endParaRPr lang="en-SG" sz="28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6371303" y="2153709"/>
            <a:ext cx="833284" cy="32446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7322643" y="4171075"/>
            <a:ext cx="1240332" cy="1124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 smtClean="0"/>
              <a:t>Prev</a:t>
            </a:r>
            <a:endParaRPr lang="en-SG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42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19" y="3996092"/>
            <a:ext cx="4767565" cy="27023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9319" y="6330520"/>
            <a:ext cx="2282462" cy="32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4834809" y="6100642"/>
            <a:ext cx="2164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Jane added</a:t>
            </a:r>
            <a:endParaRPr lang="en-SG" sz="28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SG" dirty="0" smtClean="0"/>
              <a:t>Example (from last week’s Exercise 4)</a:t>
            </a:r>
            <a:endParaRPr lang="en-SG" dirty="0"/>
          </a:p>
        </p:txBody>
      </p:sp>
      <p:sp>
        <p:nvSpPr>
          <p:cNvPr id="4" name="Up Arrow 3"/>
          <p:cNvSpPr/>
          <p:nvPr/>
        </p:nvSpPr>
        <p:spPr>
          <a:xfrm rot="10800000">
            <a:off x="4077259" y="2782366"/>
            <a:ext cx="833284" cy="32446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49" y="1065765"/>
            <a:ext cx="5276235" cy="1813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75752" y="2742655"/>
            <a:ext cx="3615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Automatic redirection </a:t>
            </a:r>
            <a:r>
              <a:rPr lang="en-SG" sz="2400" b="1" dirty="0" smtClean="0">
                <a:solidFill>
                  <a:srgbClr val="FF0000"/>
                </a:solidFill>
              </a:rPr>
              <a:t>u</a:t>
            </a:r>
            <a:r>
              <a:rPr lang="en-SG" sz="2400" b="1" dirty="0" smtClean="0">
                <a:solidFill>
                  <a:srgbClr val="FF0000"/>
                </a:solidFill>
              </a:rPr>
              <a:t>pon successful addition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57721" y="4874733"/>
            <a:ext cx="1275550" cy="11833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New</a:t>
            </a:r>
            <a:endParaRPr lang="en-SG" sz="2400" b="1" dirty="0"/>
          </a:p>
        </p:txBody>
      </p:sp>
      <p:sp>
        <p:nvSpPr>
          <p:cNvPr id="11" name="Up Arrow 10"/>
          <p:cNvSpPr/>
          <p:nvPr/>
        </p:nvSpPr>
        <p:spPr>
          <a:xfrm rot="10800000">
            <a:off x="4077259" y="3747694"/>
            <a:ext cx="833284" cy="1930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3920648" y="3221818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add.php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97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(from last week’s Exercise 4)</a:t>
            </a:r>
            <a:endParaRPr lang="en-SG" dirty="0"/>
          </a:p>
        </p:txBody>
      </p:sp>
      <p:sp>
        <p:nvSpPr>
          <p:cNvPr id="6" name="Shape 163"/>
          <p:cNvSpPr txBox="1"/>
          <p:nvPr/>
        </p:nvSpPr>
        <p:spPr>
          <a:xfrm>
            <a:off x="304800" y="1296317"/>
            <a:ext cx="8552509" cy="445555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autoload.php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$name = $_GET["name"];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$gender = $_GET["gender"];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$age = $_GET["age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$person = new Person($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name,$gender,$age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PersonDAO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insertOK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-&gt;add($person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($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insertOK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){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header("Location: </a:t>
            </a:r>
            <a:r>
              <a:rPr lang="en-US" sz="1800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display.php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exit;</a:t>
            </a:r>
            <a:endParaRPr lang="en-US" sz="1800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"Person is not added";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9158" y="586293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9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2774</Words>
  <Application>Microsoft Office PowerPoint</Application>
  <PresentationFormat>On-screen Show (4:3)</PresentationFormat>
  <Paragraphs>728</Paragraphs>
  <Slides>56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Courier New</vt:lpstr>
      <vt:lpstr>Noto Sans Symbols</vt:lpstr>
      <vt:lpstr>Wingdings</vt:lpstr>
      <vt:lpstr>Calibri</vt:lpstr>
      <vt:lpstr>MS PGothic</vt:lpstr>
      <vt:lpstr>Tahoma</vt:lpstr>
      <vt:lpstr>Consolas</vt:lpstr>
      <vt:lpstr>Architects Daughter</vt:lpstr>
      <vt:lpstr>Droid Sans Mono</vt:lpstr>
      <vt:lpstr>2_Default Design</vt:lpstr>
      <vt:lpstr>1_Default Design</vt:lpstr>
      <vt:lpstr>Web Application Development</vt:lpstr>
      <vt:lpstr>Overview</vt:lpstr>
      <vt:lpstr>I. Passing Control Across Pages</vt:lpstr>
      <vt:lpstr>I. Passing Control Across Pages</vt:lpstr>
      <vt:lpstr>HTTP Response</vt:lpstr>
      <vt:lpstr>Example (from last week’s Exercise 4)</vt:lpstr>
      <vt:lpstr>Example (from last week’s Exercise 4)</vt:lpstr>
      <vt:lpstr>Example (from last week’s Exercise 4)</vt:lpstr>
      <vt:lpstr>Example (from last week’s Exercise 4)</vt:lpstr>
      <vt:lpstr>Exercise 1: Passing Control</vt:lpstr>
      <vt:lpstr>Exercise 1: Passing Control</vt:lpstr>
      <vt:lpstr>Homework</vt:lpstr>
      <vt:lpstr>II. Passing Data Across Pages </vt:lpstr>
      <vt:lpstr>Hidden Fields</vt:lpstr>
      <vt:lpstr>Hidden Fields</vt:lpstr>
      <vt:lpstr>Exercise 2: Hidden Fields</vt:lpstr>
      <vt:lpstr>Exercise 2: Hidden Fields</vt:lpstr>
      <vt:lpstr>II. Passing Data Across Pages </vt:lpstr>
      <vt:lpstr>II. Passing Data Across Pages </vt:lpstr>
      <vt:lpstr>II. Passing Data Across Pages </vt:lpstr>
      <vt:lpstr>II. Passing Data Across Pages </vt:lpstr>
      <vt:lpstr>HTTP Session</vt:lpstr>
      <vt:lpstr>HTTP Session</vt:lpstr>
      <vt:lpstr>HTTP Session</vt:lpstr>
      <vt:lpstr>HTTP Session</vt:lpstr>
      <vt:lpstr>HTTP Session: Another Example</vt:lpstr>
      <vt:lpstr>HTTP Session: Another Example</vt:lpstr>
      <vt:lpstr>HTTP Session: Another Example</vt:lpstr>
      <vt:lpstr>HTTP Session: Another Example</vt:lpstr>
      <vt:lpstr>HTTP Session: Clearing Contents</vt:lpstr>
      <vt:lpstr>HTTP Session: Clearing Contents</vt:lpstr>
      <vt:lpstr>Exercise 3: Session</vt:lpstr>
      <vt:lpstr>Exercise 3: Session</vt:lpstr>
      <vt:lpstr>III. Authenticating Users</vt:lpstr>
      <vt:lpstr>III. Authenticating Users</vt:lpstr>
      <vt:lpstr>III. Authenticating Users</vt:lpstr>
      <vt:lpstr>Solution: Password Hashing</vt:lpstr>
      <vt:lpstr>III. Authenticating Users</vt:lpstr>
      <vt:lpstr>Register a New User </vt:lpstr>
      <vt:lpstr>Register a New User </vt:lpstr>
      <vt:lpstr>Login with Password Hashing</vt:lpstr>
      <vt:lpstr>Login with Password Hashing</vt:lpstr>
      <vt:lpstr>PowerPoint Presentation</vt:lpstr>
      <vt:lpstr>Code Sample 1: Register + Login</vt:lpstr>
      <vt:lpstr>Code Sample 1: Register + Login</vt:lpstr>
      <vt:lpstr>Homework: Why this code does NOT work?</vt:lpstr>
      <vt:lpstr>Using Session to Protect Your Pages</vt:lpstr>
      <vt:lpstr>PowerPoint Presentation</vt:lpstr>
      <vt:lpstr>Using Session to Protect Your Pages</vt:lpstr>
      <vt:lpstr>Using Session to Protect Your Pages</vt:lpstr>
      <vt:lpstr>Code Sample 2: Register + Login + Protect</vt:lpstr>
      <vt:lpstr>Code Sample 2: Register + Login + Protect</vt:lpstr>
      <vt:lpstr>Exercise 4: Failed Login  </vt:lpstr>
      <vt:lpstr>Exercise 4: Failed Login </vt:lpstr>
      <vt:lpstr>Exercise 4: Failed Login  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84</cp:revision>
  <dcterms:modified xsi:type="dcterms:W3CDTF">2019-03-24T14:10:48Z</dcterms:modified>
</cp:coreProperties>
</file>