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48"/>
  </p:notesMasterIdLst>
  <p:handoutMasterIdLst>
    <p:handoutMasterId r:id="rId49"/>
  </p:handoutMasterIdLst>
  <p:sldIdLst>
    <p:sldId id="256" r:id="rId2"/>
    <p:sldId id="314" r:id="rId3"/>
    <p:sldId id="327" r:id="rId4"/>
    <p:sldId id="311" r:id="rId5"/>
    <p:sldId id="312" r:id="rId6"/>
    <p:sldId id="328" r:id="rId7"/>
    <p:sldId id="313" r:id="rId8"/>
    <p:sldId id="257" r:id="rId9"/>
    <p:sldId id="265" r:id="rId10"/>
    <p:sldId id="262" r:id="rId11"/>
    <p:sldId id="263" r:id="rId12"/>
    <p:sldId id="264" r:id="rId13"/>
    <p:sldId id="268" r:id="rId14"/>
    <p:sldId id="317" r:id="rId15"/>
    <p:sldId id="316" r:id="rId16"/>
    <p:sldId id="274" r:id="rId17"/>
    <p:sldId id="318" r:id="rId18"/>
    <p:sldId id="278" r:id="rId19"/>
    <p:sldId id="323" r:id="rId20"/>
    <p:sldId id="322" r:id="rId21"/>
    <p:sldId id="324" r:id="rId22"/>
    <p:sldId id="325" r:id="rId23"/>
    <p:sldId id="326" r:id="rId24"/>
    <p:sldId id="267" r:id="rId25"/>
    <p:sldId id="319" r:id="rId26"/>
    <p:sldId id="320" r:id="rId27"/>
    <p:sldId id="321" r:id="rId28"/>
    <p:sldId id="273" r:id="rId29"/>
    <p:sldId id="276" r:id="rId30"/>
    <p:sldId id="277" r:id="rId31"/>
    <p:sldId id="279" r:id="rId32"/>
    <p:sldId id="282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7" r:id="rId45"/>
    <p:sldId id="308" r:id="rId46"/>
    <p:sldId id="309" r:id="rId47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nberger, Daniel" initials="WD" lastIdx="3" clrIdx="0"/>
  <p:cmAuthor id="2" name="Dan Weinberger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695"/>
    <a:srgbClr val="FF0000"/>
    <a:srgbClr val="A7001D"/>
    <a:srgbClr val="3333CC"/>
    <a:srgbClr val="FF8103"/>
    <a:srgbClr val="377EB8"/>
    <a:srgbClr val="FFC000"/>
    <a:srgbClr val="FF9933"/>
    <a:srgbClr val="FFFFFF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19" autoAdjust="0"/>
    <p:restoredTop sz="85078" autoAdjust="0"/>
  </p:normalViewPr>
  <p:slideViewPr>
    <p:cSldViewPr>
      <p:cViewPr varScale="1">
        <p:scale>
          <a:sx n="57" d="100"/>
          <a:sy n="57" d="100"/>
        </p:scale>
        <p:origin x="720" y="32"/>
      </p:cViewPr>
      <p:guideLst>
        <p:guide orient="horz" pos="220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08BE1EFA-1C67-45CB-9C4E-4557D1486C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63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435F2C8-C321-403E-BDD3-50FCC4582050}" type="datetimeFigureOut">
              <a:rPr lang="en-US"/>
              <a:pPr>
                <a:defRPr/>
              </a:pPr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05FE32C-8B9D-4D80-9BFD-DF30B0A175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01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to Ginny: I fixed the phase angle equation 11/2017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5FE32C-8B9D-4D80-9BFD-DF30B0A1750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44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to Ginny: I fixed the phase angle equation 11/2017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5FE32C-8B9D-4D80-9BFD-DF30B0A1750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98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 txBox="1">
            <a:spLocks noGrp="1" noChangeArrowheads="1"/>
          </p:cNvSpPr>
          <p:nvPr/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2" tIns="46586" rIns="93172" bIns="46586" anchor="b"/>
          <a:lstStyle/>
          <a:p>
            <a:pPr algn="r" defTabSz="881063"/>
            <a:fld id="{E40610DE-3412-474D-95D8-4960EF02DE43}" type="slidenum">
              <a:rPr lang="en-US" sz="1300"/>
              <a:pPr algn="r" defTabSz="881063"/>
              <a:t>21</a:t>
            </a:fld>
            <a:endParaRPr lang="en-US" sz="130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8500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675" y="4416425"/>
            <a:ext cx="5607050" cy="4181475"/>
          </a:xfrm>
          <a:noFill/>
        </p:spPr>
        <p:txBody>
          <a:bodyPr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56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 txBox="1">
            <a:spLocks noGrp="1" noChangeArrowheads="1"/>
          </p:cNvSpPr>
          <p:nvPr/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2" tIns="46586" rIns="93172" bIns="46586" anchor="b"/>
          <a:lstStyle/>
          <a:p>
            <a:pPr algn="r" defTabSz="881063"/>
            <a:fld id="{CD242C35-EA14-4D99-B48D-19445E084FC6}" type="slidenum">
              <a:rPr lang="en-US" sz="1300"/>
              <a:pPr algn="r" defTabSz="881063"/>
              <a:t>22</a:t>
            </a:fld>
            <a:endParaRPr lang="en-US" sz="1300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8500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675" y="4416425"/>
            <a:ext cx="5607050" cy="4181475"/>
          </a:xfrm>
          <a:noFill/>
        </p:spPr>
        <p:txBody>
          <a:bodyPr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06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1BDEC-663F-4EA2-BCC1-F0481B3092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364E2-8FE0-4B5E-B756-1232108799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E3831-7304-4C05-9554-DF86D75D64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121897" tIns="121897" rIns="121897" bIns="121897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894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981201"/>
            <a:ext cx="10871200" cy="4144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D18E2-3228-41F2-B1B0-C53ADF304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8D190-8AA7-42AC-826D-039E4FEFA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5D7C2-C006-4C35-B4B3-F7412BF5E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E034E-398C-423B-8A6B-20882298A7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945" y="24168"/>
            <a:ext cx="823310" cy="6147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9323664" y="0"/>
            <a:ext cx="1330026" cy="6479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F3F30-1250-46F9-AE37-3F8096DC6B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02891-1FFD-4DF2-82B1-B364D89D5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DC7EA-38B5-4CF4-82CB-187EF986B8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14DCD-6D28-449E-8C72-2245AF2E0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/>
        </p:nvSpPr>
        <p:spPr>
          <a:xfrm>
            <a:off x="0" y="0"/>
            <a:ext cx="12192000" cy="381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E57B737-02F3-4DCA-AA21-DD3AC814A2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2" r:id="rId2"/>
    <p:sldLayoutId id="2147483821" r:id="rId3"/>
    <p:sldLayoutId id="2147483820" r:id="rId4"/>
    <p:sldLayoutId id="2147483819" r:id="rId5"/>
    <p:sldLayoutId id="2147483818" r:id="rId6"/>
    <p:sldLayoutId id="2147483817" r:id="rId7"/>
    <p:sldLayoutId id="2147483816" r:id="rId8"/>
    <p:sldLayoutId id="2147483815" r:id="rId9"/>
    <p:sldLayoutId id="2147483814" r:id="rId10"/>
    <p:sldLayoutId id="2147483813" r:id="rId11"/>
    <p:sldLayoutId id="214748382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emf"/><Relationship Id="rId4" Type="http://schemas.openxmlformats.org/officeDocument/2006/relationships/oleObject" Target="../embeddings/oleObject6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76400" y="1447801"/>
            <a:ext cx="8991600" cy="1470025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Analysis of time series data: Part 2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831782" y="3124200"/>
            <a:ext cx="6400800" cy="17526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sz="2400" dirty="0"/>
              <a:t>Dan Weinberger, PhD</a:t>
            </a:r>
          </a:p>
          <a:p>
            <a:pPr marL="0" indent="0" algn="ctr" eaLnBrk="1" hangingPunct="1">
              <a:buNone/>
            </a:pPr>
            <a:r>
              <a:rPr lang="en-US" sz="2400" dirty="0"/>
              <a:t>Epidemiology of Microbial Diseases</a:t>
            </a:r>
          </a:p>
          <a:p>
            <a:pPr marL="0" indent="0" algn="ctr" eaLnBrk="1" hangingPunct="1">
              <a:buNone/>
            </a:pPr>
            <a:r>
              <a:rPr lang="en-US" sz="2400" dirty="0"/>
              <a:t>Yale School of Public Health</a:t>
            </a:r>
          </a:p>
        </p:txBody>
      </p:sp>
      <p:pic>
        <p:nvPicPr>
          <p:cNvPr id="7" name="Picture 2" descr="https://encrypted-tbn1.gstatic.com/images?q=tbn:ANd9GcRAhZjbuiW9AqixrgJO9c6wIPOaDDG_xCLKwnFapCX8eYfyelNmw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15400" y="5311139"/>
            <a:ext cx="1038578" cy="121920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0" b="30088"/>
          <a:stretch/>
        </p:blipFill>
        <p:spPr>
          <a:xfrm>
            <a:off x="2133601" y="5715001"/>
            <a:ext cx="1396365" cy="72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1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1190" y="445533"/>
            <a:ext cx="8229600" cy="1143000"/>
          </a:xfrm>
        </p:spPr>
        <p:txBody>
          <a:bodyPr/>
          <a:lstStyle/>
          <a:p>
            <a:r>
              <a:rPr lang="en-US" dirty="0"/>
              <a:t>Describing a periodic signal</a:t>
            </a:r>
          </a:p>
        </p:txBody>
      </p:sp>
      <p:sp>
        <p:nvSpPr>
          <p:cNvPr id="6" name="Freeform 5"/>
          <p:cNvSpPr/>
          <p:nvPr/>
        </p:nvSpPr>
        <p:spPr>
          <a:xfrm>
            <a:off x="2613660" y="1676401"/>
            <a:ext cx="5935980" cy="2042169"/>
          </a:xfrm>
          <a:custGeom>
            <a:avLst/>
            <a:gdLst>
              <a:gd name="connsiteX0" fmla="*/ 0 w 5935980"/>
              <a:gd name="connsiteY0" fmla="*/ 2042169 h 2042169"/>
              <a:gd name="connsiteX1" fmla="*/ 845820 w 5935980"/>
              <a:gd name="connsiteY1" fmla="*/ 9 h 2042169"/>
              <a:gd name="connsiteX2" fmla="*/ 1889760 w 5935980"/>
              <a:gd name="connsiteY2" fmla="*/ 2011689 h 2042169"/>
              <a:gd name="connsiteX3" fmla="*/ 3048000 w 5935980"/>
              <a:gd name="connsiteY3" fmla="*/ 22869 h 2042169"/>
              <a:gd name="connsiteX4" fmla="*/ 4030980 w 5935980"/>
              <a:gd name="connsiteY4" fmla="*/ 1920249 h 2042169"/>
              <a:gd name="connsiteX5" fmla="*/ 5097780 w 5935980"/>
              <a:gd name="connsiteY5" fmla="*/ 114309 h 2042169"/>
              <a:gd name="connsiteX6" fmla="*/ 5935980 w 5935980"/>
              <a:gd name="connsiteY6" fmla="*/ 1927869 h 204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5980" h="2042169">
                <a:moveTo>
                  <a:pt x="0" y="2042169"/>
                </a:moveTo>
                <a:cubicBezTo>
                  <a:pt x="265430" y="1023629"/>
                  <a:pt x="530860" y="5089"/>
                  <a:pt x="845820" y="9"/>
                </a:cubicBezTo>
                <a:cubicBezTo>
                  <a:pt x="1160780" y="-5071"/>
                  <a:pt x="1522730" y="2007879"/>
                  <a:pt x="1889760" y="2011689"/>
                </a:cubicBezTo>
                <a:cubicBezTo>
                  <a:pt x="2256790" y="2015499"/>
                  <a:pt x="2691130" y="38109"/>
                  <a:pt x="3048000" y="22869"/>
                </a:cubicBezTo>
                <a:cubicBezTo>
                  <a:pt x="3404870" y="7629"/>
                  <a:pt x="3689350" y="1905009"/>
                  <a:pt x="4030980" y="1920249"/>
                </a:cubicBezTo>
                <a:cubicBezTo>
                  <a:pt x="4372610" y="1935489"/>
                  <a:pt x="4780280" y="113039"/>
                  <a:pt x="5097780" y="114309"/>
                </a:cubicBezTo>
                <a:cubicBezTo>
                  <a:pt x="5415280" y="115579"/>
                  <a:pt x="5675630" y="1021724"/>
                  <a:pt x="5935980" y="192786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819400" y="4419601"/>
            <a:ext cx="5935980" cy="2042169"/>
          </a:xfrm>
          <a:custGeom>
            <a:avLst/>
            <a:gdLst>
              <a:gd name="connsiteX0" fmla="*/ 0 w 5935980"/>
              <a:gd name="connsiteY0" fmla="*/ 2042169 h 2042169"/>
              <a:gd name="connsiteX1" fmla="*/ 845820 w 5935980"/>
              <a:gd name="connsiteY1" fmla="*/ 9 h 2042169"/>
              <a:gd name="connsiteX2" fmla="*/ 1889760 w 5935980"/>
              <a:gd name="connsiteY2" fmla="*/ 2011689 h 2042169"/>
              <a:gd name="connsiteX3" fmla="*/ 3048000 w 5935980"/>
              <a:gd name="connsiteY3" fmla="*/ 22869 h 2042169"/>
              <a:gd name="connsiteX4" fmla="*/ 4030980 w 5935980"/>
              <a:gd name="connsiteY4" fmla="*/ 1920249 h 2042169"/>
              <a:gd name="connsiteX5" fmla="*/ 5097780 w 5935980"/>
              <a:gd name="connsiteY5" fmla="*/ 114309 h 2042169"/>
              <a:gd name="connsiteX6" fmla="*/ 5935980 w 5935980"/>
              <a:gd name="connsiteY6" fmla="*/ 1927869 h 204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5980" h="2042169">
                <a:moveTo>
                  <a:pt x="0" y="2042169"/>
                </a:moveTo>
                <a:cubicBezTo>
                  <a:pt x="265430" y="1023629"/>
                  <a:pt x="530860" y="5089"/>
                  <a:pt x="845820" y="9"/>
                </a:cubicBezTo>
                <a:cubicBezTo>
                  <a:pt x="1160780" y="-5071"/>
                  <a:pt x="1522730" y="2007879"/>
                  <a:pt x="1889760" y="2011689"/>
                </a:cubicBezTo>
                <a:cubicBezTo>
                  <a:pt x="2256790" y="2015499"/>
                  <a:pt x="2691130" y="38109"/>
                  <a:pt x="3048000" y="22869"/>
                </a:cubicBezTo>
                <a:cubicBezTo>
                  <a:pt x="3404870" y="7629"/>
                  <a:pt x="3689350" y="1905009"/>
                  <a:pt x="4030980" y="1920249"/>
                </a:cubicBezTo>
                <a:cubicBezTo>
                  <a:pt x="4372610" y="1935489"/>
                  <a:pt x="4780280" y="113039"/>
                  <a:pt x="5097780" y="114309"/>
                </a:cubicBezTo>
                <a:cubicBezTo>
                  <a:pt x="5415280" y="115579"/>
                  <a:pt x="5675630" y="1021724"/>
                  <a:pt x="5935980" y="192786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048000" y="4419601"/>
            <a:ext cx="5935980" cy="2042169"/>
          </a:xfrm>
          <a:custGeom>
            <a:avLst/>
            <a:gdLst>
              <a:gd name="connsiteX0" fmla="*/ 0 w 5935980"/>
              <a:gd name="connsiteY0" fmla="*/ 2042169 h 2042169"/>
              <a:gd name="connsiteX1" fmla="*/ 845820 w 5935980"/>
              <a:gd name="connsiteY1" fmla="*/ 9 h 2042169"/>
              <a:gd name="connsiteX2" fmla="*/ 1889760 w 5935980"/>
              <a:gd name="connsiteY2" fmla="*/ 2011689 h 2042169"/>
              <a:gd name="connsiteX3" fmla="*/ 3048000 w 5935980"/>
              <a:gd name="connsiteY3" fmla="*/ 22869 h 2042169"/>
              <a:gd name="connsiteX4" fmla="*/ 4030980 w 5935980"/>
              <a:gd name="connsiteY4" fmla="*/ 1920249 h 2042169"/>
              <a:gd name="connsiteX5" fmla="*/ 5097780 w 5935980"/>
              <a:gd name="connsiteY5" fmla="*/ 114309 h 2042169"/>
              <a:gd name="connsiteX6" fmla="*/ 5935980 w 5935980"/>
              <a:gd name="connsiteY6" fmla="*/ 1927869 h 204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5980" h="2042169">
                <a:moveTo>
                  <a:pt x="0" y="2042169"/>
                </a:moveTo>
                <a:cubicBezTo>
                  <a:pt x="265430" y="1023629"/>
                  <a:pt x="530860" y="5089"/>
                  <a:pt x="845820" y="9"/>
                </a:cubicBezTo>
                <a:cubicBezTo>
                  <a:pt x="1160780" y="-5071"/>
                  <a:pt x="1522730" y="2007879"/>
                  <a:pt x="1889760" y="2011689"/>
                </a:cubicBezTo>
                <a:cubicBezTo>
                  <a:pt x="2256790" y="2015499"/>
                  <a:pt x="2691130" y="38109"/>
                  <a:pt x="3048000" y="22869"/>
                </a:cubicBezTo>
                <a:cubicBezTo>
                  <a:pt x="3404870" y="7629"/>
                  <a:pt x="3689350" y="1905009"/>
                  <a:pt x="4030980" y="1920249"/>
                </a:cubicBezTo>
                <a:cubicBezTo>
                  <a:pt x="4372610" y="1935489"/>
                  <a:pt x="4780280" y="113039"/>
                  <a:pt x="5097780" y="114309"/>
                </a:cubicBezTo>
                <a:cubicBezTo>
                  <a:pt x="5415280" y="115579"/>
                  <a:pt x="5675630" y="1021724"/>
                  <a:pt x="5935980" y="1927869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352800" y="1600200"/>
            <a:ext cx="2286000" cy="0"/>
          </a:xfrm>
          <a:prstGeom prst="straightConnector1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70043" y="12308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Period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549640" y="1752600"/>
            <a:ext cx="7620" cy="838200"/>
          </a:xfrm>
          <a:prstGeom prst="straightConnector1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52600" y="2590800"/>
            <a:ext cx="8153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755380" y="204573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Amplitude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33801" y="1600201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1/period=frequency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619500" y="4381505"/>
            <a:ext cx="266700" cy="0"/>
          </a:xfrm>
          <a:prstGeom prst="straightConnector1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0" y="4012173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shift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613660" y="3886200"/>
            <a:ext cx="622554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13660" y="6553200"/>
            <a:ext cx="622554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40266" y="6537960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780162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92668"/>
            <a:ext cx="8229600" cy="1143000"/>
          </a:xfrm>
        </p:spPr>
        <p:txBody>
          <a:bodyPr/>
          <a:lstStyle/>
          <a:p>
            <a:r>
              <a:rPr lang="en-US" dirty="0"/>
              <a:t>Harmonics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426720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x</a:t>
            </a:r>
            <a:r>
              <a:rPr lang="pt-BR" baseline="-25000" dirty="0"/>
              <a:t>t</a:t>
            </a:r>
            <a:r>
              <a:rPr lang="pt-BR" dirty="0"/>
              <a:t> = A cos(2</a:t>
            </a:r>
            <a:r>
              <a:rPr lang="el-GR" dirty="0"/>
              <a:t>πω</a:t>
            </a:r>
            <a:r>
              <a:rPr lang="pt-BR" dirty="0"/>
              <a:t>t + </a:t>
            </a:r>
            <a:r>
              <a:rPr lang="el-GR" dirty="0"/>
              <a:t>φ</a:t>
            </a:r>
            <a:r>
              <a:rPr lang="pt-BR" dirty="0"/>
              <a:t>) + </a:t>
            </a:r>
            <a:r>
              <a:rPr lang="el-GR" dirty="0"/>
              <a:t>ε</a:t>
            </a:r>
            <a:r>
              <a:rPr lang="pt-BR" sz="2000" dirty="0"/>
              <a:t>t</a:t>
            </a:r>
          </a:p>
          <a:p>
            <a:pPr lvl="1"/>
            <a:r>
              <a:rPr lang="pt-BR" dirty="0"/>
              <a:t>A=amplitude</a:t>
            </a:r>
          </a:p>
          <a:p>
            <a:pPr lvl="1"/>
            <a:r>
              <a:rPr lang="el-GR" dirty="0"/>
              <a:t>ω</a:t>
            </a:r>
            <a:r>
              <a:rPr lang="en-US" dirty="0"/>
              <a:t>=frequency</a:t>
            </a:r>
          </a:p>
          <a:p>
            <a:pPr lvl="1"/>
            <a:r>
              <a:rPr lang="el-GR" dirty="0"/>
              <a:t>Φ</a:t>
            </a:r>
            <a:r>
              <a:rPr lang="en-US" dirty="0"/>
              <a:t>=phase</a:t>
            </a:r>
          </a:p>
          <a:p>
            <a:pPr lvl="1"/>
            <a:r>
              <a:rPr lang="el-GR" dirty="0"/>
              <a:t>Ε</a:t>
            </a:r>
            <a:r>
              <a:rPr lang="pt-BR" sz="1800" dirty="0"/>
              <a:t>t</a:t>
            </a:r>
            <a:r>
              <a:rPr lang="pt-BR" dirty="0"/>
              <a:t>=error</a:t>
            </a:r>
          </a:p>
          <a:p>
            <a:pPr lvl="1"/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2743200" y="1981201"/>
            <a:ext cx="5935980" cy="2042169"/>
          </a:xfrm>
          <a:custGeom>
            <a:avLst/>
            <a:gdLst>
              <a:gd name="connsiteX0" fmla="*/ 0 w 5935980"/>
              <a:gd name="connsiteY0" fmla="*/ 2042169 h 2042169"/>
              <a:gd name="connsiteX1" fmla="*/ 845820 w 5935980"/>
              <a:gd name="connsiteY1" fmla="*/ 9 h 2042169"/>
              <a:gd name="connsiteX2" fmla="*/ 1889760 w 5935980"/>
              <a:gd name="connsiteY2" fmla="*/ 2011689 h 2042169"/>
              <a:gd name="connsiteX3" fmla="*/ 3048000 w 5935980"/>
              <a:gd name="connsiteY3" fmla="*/ 22869 h 2042169"/>
              <a:gd name="connsiteX4" fmla="*/ 4030980 w 5935980"/>
              <a:gd name="connsiteY4" fmla="*/ 1920249 h 2042169"/>
              <a:gd name="connsiteX5" fmla="*/ 5097780 w 5935980"/>
              <a:gd name="connsiteY5" fmla="*/ 114309 h 2042169"/>
              <a:gd name="connsiteX6" fmla="*/ 5935980 w 5935980"/>
              <a:gd name="connsiteY6" fmla="*/ 1927869 h 204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5980" h="2042169">
                <a:moveTo>
                  <a:pt x="0" y="2042169"/>
                </a:moveTo>
                <a:cubicBezTo>
                  <a:pt x="265430" y="1023629"/>
                  <a:pt x="530860" y="5089"/>
                  <a:pt x="845820" y="9"/>
                </a:cubicBezTo>
                <a:cubicBezTo>
                  <a:pt x="1160780" y="-5071"/>
                  <a:pt x="1522730" y="2007879"/>
                  <a:pt x="1889760" y="2011689"/>
                </a:cubicBezTo>
                <a:cubicBezTo>
                  <a:pt x="2256790" y="2015499"/>
                  <a:pt x="2691130" y="38109"/>
                  <a:pt x="3048000" y="22869"/>
                </a:cubicBezTo>
                <a:cubicBezTo>
                  <a:pt x="3404870" y="7629"/>
                  <a:pt x="3689350" y="1905009"/>
                  <a:pt x="4030980" y="1920249"/>
                </a:cubicBezTo>
                <a:cubicBezTo>
                  <a:pt x="4372610" y="1935489"/>
                  <a:pt x="4780280" y="113039"/>
                  <a:pt x="5097780" y="114309"/>
                </a:cubicBezTo>
                <a:cubicBezTo>
                  <a:pt x="5415280" y="115579"/>
                  <a:pt x="5675630" y="1021724"/>
                  <a:pt x="5935980" y="192786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82340" y="1905000"/>
            <a:ext cx="2286000" cy="0"/>
          </a:xfrm>
          <a:prstGeom prst="straightConnector1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99582" y="153566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Period (1/</a:t>
            </a:r>
            <a:r>
              <a:rPr lang="el-GR" dirty="0"/>
              <a:t>ω</a:t>
            </a:r>
            <a:r>
              <a:rPr lang="en-US" dirty="0"/>
              <a:t>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679180" y="2057400"/>
            <a:ext cx="7620" cy="838200"/>
          </a:xfrm>
          <a:prstGeom prst="straightConnector1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84920" y="235053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Amplitude (A)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996" y="1905001"/>
            <a:ext cx="175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1/period=frequency=</a:t>
            </a:r>
            <a:r>
              <a:rPr lang="el-GR" sz="1200" dirty="0"/>
              <a:t> ω</a:t>
            </a:r>
            <a:endParaRPr lang="en-US" sz="1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43200" y="4191000"/>
            <a:ext cx="622554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2933700" y="1981201"/>
            <a:ext cx="5935980" cy="2042169"/>
          </a:xfrm>
          <a:custGeom>
            <a:avLst/>
            <a:gdLst>
              <a:gd name="connsiteX0" fmla="*/ 0 w 5935980"/>
              <a:gd name="connsiteY0" fmla="*/ 2042169 h 2042169"/>
              <a:gd name="connsiteX1" fmla="*/ 845820 w 5935980"/>
              <a:gd name="connsiteY1" fmla="*/ 9 h 2042169"/>
              <a:gd name="connsiteX2" fmla="*/ 1889760 w 5935980"/>
              <a:gd name="connsiteY2" fmla="*/ 2011689 h 2042169"/>
              <a:gd name="connsiteX3" fmla="*/ 3048000 w 5935980"/>
              <a:gd name="connsiteY3" fmla="*/ 22869 h 2042169"/>
              <a:gd name="connsiteX4" fmla="*/ 4030980 w 5935980"/>
              <a:gd name="connsiteY4" fmla="*/ 1920249 h 2042169"/>
              <a:gd name="connsiteX5" fmla="*/ 5097780 w 5935980"/>
              <a:gd name="connsiteY5" fmla="*/ 114309 h 2042169"/>
              <a:gd name="connsiteX6" fmla="*/ 5935980 w 5935980"/>
              <a:gd name="connsiteY6" fmla="*/ 1927869 h 204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5980" h="2042169">
                <a:moveTo>
                  <a:pt x="0" y="2042169"/>
                </a:moveTo>
                <a:cubicBezTo>
                  <a:pt x="265430" y="1023629"/>
                  <a:pt x="530860" y="5089"/>
                  <a:pt x="845820" y="9"/>
                </a:cubicBezTo>
                <a:cubicBezTo>
                  <a:pt x="1160780" y="-5071"/>
                  <a:pt x="1522730" y="2007879"/>
                  <a:pt x="1889760" y="2011689"/>
                </a:cubicBezTo>
                <a:cubicBezTo>
                  <a:pt x="2256790" y="2015499"/>
                  <a:pt x="2691130" y="38109"/>
                  <a:pt x="3048000" y="22869"/>
                </a:cubicBezTo>
                <a:cubicBezTo>
                  <a:pt x="3404870" y="7629"/>
                  <a:pt x="3689350" y="1905009"/>
                  <a:pt x="4030980" y="1920249"/>
                </a:cubicBezTo>
                <a:cubicBezTo>
                  <a:pt x="4372610" y="1935489"/>
                  <a:pt x="4780280" y="113039"/>
                  <a:pt x="5097780" y="114309"/>
                </a:cubicBezTo>
                <a:cubicBezTo>
                  <a:pt x="5415280" y="115579"/>
                  <a:pt x="5675630" y="1021724"/>
                  <a:pt x="5935980" y="1927869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730490" y="1905000"/>
            <a:ext cx="434340" cy="0"/>
          </a:xfrm>
          <a:prstGeom prst="straightConnector1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763154" y="1535668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190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81000"/>
            <a:ext cx="8229600" cy="1143000"/>
          </a:xfrm>
        </p:spPr>
        <p:txBody>
          <a:bodyPr/>
          <a:lstStyle/>
          <a:p>
            <a:r>
              <a:rPr lang="en-US" dirty="0"/>
              <a:t>Periodicity</a:t>
            </a:r>
          </a:p>
        </p:txBody>
      </p:sp>
      <p:sp>
        <p:nvSpPr>
          <p:cNvPr id="4" name="Freeform 3"/>
          <p:cNvSpPr/>
          <p:nvPr/>
        </p:nvSpPr>
        <p:spPr>
          <a:xfrm>
            <a:off x="1828800" y="1676400"/>
            <a:ext cx="7536180" cy="1882236"/>
          </a:xfrm>
          <a:custGeom>
            <a:avLst/>
            <a:gdLst>
              <a:gd name="connsiteX0" fmla="*/ 0 w 7536180"/>
              <a:gd name="connsiteY0" fmla="*/ 1882236 h 1882236"/>
              <a:gd name="connsiteX1" fmla="*/ 822960 w 7536180"/>
              <a:gd name="connsiteY1" fmla="*/ 96 h 1882236"/>
              <a:gd name="connsiteX2" fmla="*/ 1752600 w 7536180"/>
              <a:gd name="connsiteY2" fmla="*/ 1790796 h 1882236"/>
              <a:gd name="connsiteX3" fmla="*/ 2819400 w 7536180"/>
              <a:gd name="connsiteY3" fmla="*/ 15336 h 1882236"/>
              <a:gd name="connsiteX4" fmla="*/ 3649980 w 7536180"/>
              <a:gd name="connsiteY4" fmla="*/ 1585056 h 1882236"/>
              <a:gd name="connsiteX5" fmla="*/ 4572000 w 7536180"/>
              <a:gd name="connsiteY5" fmla="*/ 167736 h 1882236"/>
              <a:gd name="connsiteX6" fmla="*/ 5478780 w 7536180"/>
              <a:gd name="connsiteY6" fmla="*/ 1607916 h 1882236"/>
              <a:gd name="connsiteX7" fmla="*/ 6667500 w 7536180"/>
              <a:gd name="connsiteY7" fmla="*/ 137256 h 1882236"/>
              <a:gd name="connsiteX8" fmla="*/ 7536180 w 7536180"/>
              <a:gd name="connsiteY8" fmla="*/ 1554576 h 188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36180" h="1882236">
                <a:moveTo>
                  <a:pt x="0" y="1882236"/>
                </a:moveTo>
                <a:cubicBezTo>
                  <a:pt x="265430" y="948786"/>
                  <a:pt x="530860" y="15336"/>
                  <a:pt x="822960" y="96"/>
                </a:cubicBezTo>
                <a:cubicBezTo>
                  <a:pt x="1115060" y="-15144"/>
                  <a:pt x="1419860" y="1788256"/>
                  <a:pt x="1752600" y="1790796"/>
                </a:cubicBezTo>
                <a:cubicBezTo>
                  <a:pt x="2085340" y="1793336"/>
                  <a:pt x="2503170" y="49626"/>
                  <a:pt x="2819400" y="15336"/>
                </a:cubicBezTo>
                <a:cubicBezTo>
                  <a:pt x="3135630" y="-18954"/>
                  <a:pt x="3357880" y="1559656"/>
                  <a:pt x="3649980" y="1585056"/>
                </a:cubicBezTo>
                <a:cubicBezTo>
                  <a:pt x="3942080" y="1610456"/>
                  <a:pt x="4267200" y="163926"/>
                  <a:pt x="4572000" y="167736"/>
                </a:cubicBezTo>
                <a:cubicBezTo>
                  <a:pt x="4876800" y="171546"/>
                  <a:pt x="5129530" y="1612996"/>
                  <a:pt x="5478780" y="1607916"/>
                </a:cubicBezTo>
                <a:cubicBezTo>
                  <a:pt x="5828030" y="1602836"/>
                  <a:pt x="6324600" y="146146"/>
                  <a:pt x="6667500" y="137256"/>
                </a:cubicBezTo>
                <a:cubicBezTo>
                  <a:pt x="7010400" y="128366"/>
                  <a:pt x="7273290" y="841471"/>
                  <a:pt x="7536180" y="15545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706880" y="4067429"/>
            <a:ext cx="8016240" cy="1266506"/>
          </a:xfrm>
          <a:custGeom>
            <a:avLst/>
            <a:gdLst>
              <a:gd name="connsiteX0" fmla="*/ 0 w 8016240"/>
              <a:gd name="connsiteY0" fmla="*/ 1226007 h 1266506"/>
              <a:gd name="connsiteX1" fmla="*/ 434340 w 8016240"/>
              <a:gd name="connsiteY1" fmla="*/ 6807 h 1266506"/>
              <a:gd name="connsiteX2" fmla="*/ 632460 w 8016240"/>
              <a:gd name="connsiteY2" fmla="*/ 723087 h 1266506"/>
              <a:gd name="connsiteX3" fmla="*/ 777240 w 8016240"/>
              <a:gd name="connsiteY3" fmla="*/ 509727 h 1266506"/>
              <a:gd name="connsiteX4" fmla="*/ 922020 w 8016240"/>
              <a:gd name="connsiteY4" fmla="*/ 723087 h 1266506"/>
              <a:gd name="connsiteX5" fmla="*/ 1264920 w 8016240"/>
              <a:gd name="connsiteY5" fmla="*/ 29667 h 1266506"/>
              <a:gd name="connsiteX6" fmla="*/ 1501140 w 8016240"/>
              <a:gd name="connsiteY6" fmla="*/ 1180287 h 1266506"/>
              <a:gd name="connsiteX7" fmla="*/ 1645920 w 8016240"/>
              <a:gd name="connsiteY7" fmla="*/ 1012647 h 1266506"/>
              <a:gd name="connsiteX8" fmla="*/ 1805940 w 8016240"/>
              <a:gd name="connsiteY8" fmla="*/ 1149807 h 1266506"/>
              <a:gd name="connsiteX9" fmla="*/ 2095500 w 8016240"/>
              <a:gd name="connsiteY9" fmla="*/ 67767 h 1266506"/>
              <a:gd name="connsiteX10" fmla="*/ 2392680 w 8016240"/>
              <a:gd name="connsiteY10" fmla="*/ 684987 h 1266506"/>
              <a:gd name="connsiteX11" fmla="*/ 2514600 w 8016240"/>
              <a:gd name="connsiteY11" fmla="*/ 570687 h 1266506"/>
              <a:gd name="connsiteX12" fmla="*/ 2628900 w 8016240"/>
              <a:gd name="connsiteY12" fmla="*/ 684987 h 1266506"/>
              <a:gd name="connsiteX13" fmla="*/ 2865120 w 8016240"/>
              <a:gd name="connsiteY13" fmla="*/ 189687 h 1266506"/>
              <a:gd name="connsiteX14" fmla="*/ 3063240 w 8016240"/>
              <a:gd name="connsiteY14" fmla="*/ 1119327 h 1266506"/>
              <a:gd name="connsiteX15" fmla="*/ 3307080 w 8016240"/>
              <a:gd name="connsiteY15" fmla="*/ 1058367 h 1266506"/>
              <a:gd name="connsiteX16" fmla="*/ 3421380 w 8016240"/>
              <a:gd name="connsiteY16" fmla="*/ 1149807 h 1266506"/>
              <a:gd name="connsiteX17" fmla="*/ 3825240 w 8016240"/>
              <a:gd name="connsiteY17" fmla="*/ 151587 h 1266506"/>
              <a:gd name="connsiteX18" fmla="*/ 4122420 w 8016240"/>
              <a:gd name="connsiteY18" fmla="*/ 555447 h 1266506"/>
              <a:gd name="connsiteX19" fmla="*/ 4282440 w 8016240"/>
              <a:gd name="connsiteY19" fmla="*/ 509727 h 1266506"/>
              <a:gd name="connsiteX20" fmla="*/ 4381500 w 8016240"/>
              <a:gd name="connsiteY20" fmla="*/ 601167 h 1266506"/>
              <a:gd name="connsiteX21" fmla="*/ 4625340 w 8016240"/>
              <a:gd name="connsiteY21" fmla="*/ 189687 h 1266506"/>
              <a:gd name="connsiteX22" fmla="*/ 4968240 w 8016240"/>
              <a:gd name="connsiteY22" fmla="*/ 1134567 h 1266506"/>
              <a:gd name="connsiteX23" fmla="*/ 5242560 w 8016240"/>
              <a:gd name="connsiteY23" fmla="*/ 1020267 h 1266506"/>
              <a:gd name="connsiteX24" fmla="*/ 5379720 w 8016240"/>
              <a:gd name="connsiteY24" fmla="*/ 1149807 h 1266506"/>
              <a:gd name="connsiteX25" fmla="*/ 5753100 w 8016240"/>
              <a:gd name="connsiteY25" fmla="*/ 227787 h 1266506"/>
              <a:gd name="connsiteX26" fmla="*/ 6004560 w 8016240"/>
              <a:gd name="connsiteY26" fmla="*/ 639267 h 1266506"/>
              <a:gd name="connsiteX27" fmla="*/ 6141720 w 8016240"/>
              <a:gd name="connsiteY27" fmla="*/ 563067 h 1266506"/>
              <a:gd name="connsiteX28" fmla="*/ 6309360 w 8016240"/>
              <a:gd name="connsiteY28" fmla="*/ 662127 h 1266506"/>
              <a:gd name="connsiteX29" fmla="*/ 6621780 w 8016240"/>
              <a:gd name="connsiteY29" fmla="*/ 189687 h 1266506"/>
              <a:gd name="connsiteX30" fmla="*/ 7025640 w 8016240"/>
              <a:gd name="connsiteY30" fmla="*/ 1233627 h 1266506"/>
              <a:gd name="connsiteX31" fmla="*/ 7261860 w 8016240"/>
              <a:gd name="connsiteY31" fmla="*/ 1020267 h 1266506"/>
              <a:gd name="connsiteX32" fmla="*/ 7368540 w 8016240"/>
              <a:gd name="connsiteY32" fmla="*/ 1180287 h 1266506"/>
              <a:gd name="connsiteX33" fmla="*/ 7658100 w 8016240"/>
              <a:gd name="connsiteY33" fmla="*/ 319227 h 1266506"/>
              <a:gd name="connsiteX34" fmla="*/ 7894320 w 8016240"/>
              <a:gd name="connsiteY34" fmla="*/ 768807 h 1266506"/>
              <a:gd name="connsiteX35" fmla="*/ 8016240 w 8016240"/>
              <a:gd name="connsiteY35" fmla="*/ 677367 h 1266506"/>
              <a:gd name="connsiteX36" fmla="*/ 8016240 w 8016240"/>
              <a:gd name="connsiteY36" fmla="*/ 677367 h 1266506"/>
              <a:gd name="connsiteX37" fmla="*/ 8016240 w 8016240"/>
              <a:gd name="connsiteY37" fmla="*/ 707847 h 1266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016240" h="1266506">
                <a:moveTo>
                  <a:pt x="0" y="1226007"/>
                </a:moveTo>
                <a:cubicBezTo>
                  <a:pt x="164465" y="658317"/>
                  <a:pt x="328930" y="90627"/>
                  <a:pt x="434340" y="6807"/>
                </a:cubicBezTo>
                <a:cubicBezTo>
                  <a:pt x="539750" y="-77013"/>
                  <a:pt x="575310" y="639267"/>
                  <a:pt x="632460" y="723087"/>
                </a:cubicBezTo>
                <a:cubicBezTo>
                  <a:pt x="689610" y="806907"/>
                  <a:pt x="728980" y="509727"/>
                  <a:pt x="777240" y="509727"/>
                </a:cubicBezTo>
                <a:cubicBezTo>
                  <a:pt x="825500" y="509727"/>
                  <a:pt x="840740" y="803097"/>
                  <a:pt x="922020" y="723087"/>
                </a:cubicBezTo>
                <a:cubicBezTo>
                  <a:pt x="1003300" y="643077"/>
                  <a:pt x="1168400" y="-46533"/>
                  <a:pt x="1264920" y="29667"/>
                </a:cubicBezTo>
                <a:cubicBezTo>
                  <a:pt x="1361440" y="105867"/>
                  <a:pt x="1437640" y="1016457"/>
                  <a:pt x="1501140" y="1180287"/>
                </a:cubicBezTo>
                <a:cubicBezTo>
                  <a:pt x="1564640" y="1344117"/>
                  <a:pt x="1595120" y="1017727"/>
                  <a:pt x="1645920" y="1012647"/>
                </a:cubicBezTo>
                <a:cubicBezTo>
                  <a:pt x="1696720" y="1007567"/>
                  <a:pt x="1731010" y="1307287"/>
                  <a:pt x="1805940" y="1149807"/>
                </a:cubicBezTo>
                <a:cubicBezTo>
                  <a:pt x="1880870" y="992327"/>
                  <a:pt x="1997710" y="145237"/>
                  <a:pt x="2095500" y="67767"/>
                </a:cubicBezTo>
                <a:cubicBezTo>
                  <a:pt x="2193290" y="-9703"/>
                  <a:pt x="2322830" y="601167"/>
                  <a:pt x="2392680" y="684987"/>
                </a:cubicBezTo>
                <a:cubicBezTo>
                  <a:pt x="2462530" y="768807"/>
                  <a:pt x="2475230" y="570687"/>
                  <a:pt x="2514600" y="570687"/>
                </a:cubicBezTo>
                <a:cubicBezTo>
                  <a:pt x="2553970" y="570687"/>
                  <a:pt x="2570480" y="748487"/>
                  <a:pt x="2628900" y="684987"/>
                </a:cubicBezTo>
                <a:cubicBezTo>
                  <a:pt x="2687320" y="621487"/>
                  <a:pt x="2792730" y="117297"/>
                  <a:pt x="2865120" y="189687"/>
                </a:cubicBezTo>
                <a:cubicBezTo>
                  <a:pt x="2937510" y="262077"/>
                  <a:pt x="2989580" y="974547"/>
                  <a:pt x="3063240" y="1119327"/>
                </a:cubicBezTo>
                <a:cubicBezTo>
                  <a:pt x="3136900" y="1264107"/>
                  <a:pt x="3247390" y="1053287"/>
                  <a:pt x="3307080" y="1058367"/>
                </a:cubicBezTo>
                <a:cubicBezTo>
                  <a:pt x="3366770" y="1063447"/>
                  <a:pt x="3335020" y="1300937"/>
                  <a:pt x="3421380" y="1149807"/>
                </a:cubicBezTo>
                <a:cubicBezTo>
                  <a:pt x="3507740" y="998677"/>
                  <a:pt x="3708400" y="250647"/>
                  <a:pt x="3825240" y="151587"/>
                </a:cubicBezTo>
                <a:cubicBezTo>
                  <a:pt x="3942080" y="52527"/>
                  <a:pt x="4046220" y="495757"/>
                  <a:pt x="4122420" y="555447"/>
                </a:cubicBezTo>
                <a:cubicBezTo>
                  <a:pt x="4198620" y="615137"/>
                  <a:pt x="4239260" y="502107"/>
                  <a:pt x="4282440" y="509727"/>
                </a:cubicBezTo>
                <a:cubicBezTo>
                  <a:pt x="4325620" y="517347"/>
                  <a:pt x="4324350" y="654507"/>
                  <a:pt x="4381500" y="601167"/>
                </a:cubicBezTo>
                <a:cubicBezTo>
                  <a:pt x="4438650" y="547827"/>
                  <a:pt x="4527550" y="100787"/>
                  <a:pt x="4625340" y="189687"/>
                </a:cubicBezTo>
                <a:cubicBezTo>
                  <a:pt x="4723130" y="278587"/>
                  <a:pt x="4865370" y="996137"/>
                  <a:pt x="4968240" y="1134567"/>
                </a:cubicBezTo>
                <a:cubicBezTo>
                  <a:pt x="5071110" y="1272997"/>
                  <a:pt x="5173980" y="1017727"/>
                  <a:pt x="5242560" y="1020267"/>
                </a:cubicBezTo>
                <a:cubicBezTo>
                  <a:pt x="5311140" y="1022807"/>
                  <a:pt x="5294630" y="1281887"/>
                  <a:pt x="5379720" y="1149807"/>
                </a:cubicBezTo>
                <a:cubicBezTo>
                  <a:pt x="5464810" y="1017727"/>
                  <a:pt x="5648960" y="312877"/>
                  <a:pt x="5753100" y="227787"/>
                </a:cubicBezTo>
                <a:cubicBezTo>
                  <a:pt x="5857240" y="142697"/>
                  <a:pt x="5939790" y="583387"/>
                  <a:pt x="6004560" y="639267"/>
                </a:cubicBezTo>
                <a:cubicBezTo>
                  <a:pt x="6069330" y="695147"/>
                  <a:pt x="6090920" y="559257"/>
                  <a:pt x="6141720" y="563067"/>
                </a:cubicBezTo>
                <a:cubicBezTo>
                  <a:pt x="6192520" y="566877"/>
                  <a:pt x="6229350" y="724357"/>
                  <a:pt x="6309360" y="662127"/>
                </a:cubicBezTo>
                <a:cubicBezTo>
                  <a:pt x="6389370" y="599897"/>
                  <a:pt x="6502400" y="94437"/>
                  <a:pt x="6621780" y="189687"/>
                </a:cubicBezTo>
                <a:cubicBezTo>
                  <a:pt x="6741160" y="284937"/>
                  <a:pt x="6918960" y="1095197"/>
                  <a:pt x="7025640" y="1233627"/>
                </a:cubicBezTo>
                <a:cubicBezTo>
                  <a:pt x="7132320" y="1372057"/>
                  <a:pt x="7204710" y="1029157"/>
                  <a:pt x="7261860" y="1020267"/>
                </a:cubicBezTo>
                <a:cubicBezTo>
                  <a:pt x="7319010" y="1011377"/>
                  <a:pt x="7302500" y="1297127"/>
                  <a:pt x="7368540" y="1180287"/>
                </a:cubicBezTo>
                <a:cubicBezTo>
                  <a:pt x="7434580" y="1063447"/>
                  <a:pt x="7570470" y="387807"/>
                  <a:pt x="7658100" y="319227"/>
                </a:cubicBezTo>
                <a:cubicBezTo>
                  <a:pt x="7745730" y="250647"/>
                  <a:pt x="7834630" y="709117"/>
                  <a:pt x="7894320" y="768807"/>
                </a:cubicBezTo>
                <a:cubicBezTo>
                  <a:pt x="7954010" y="828497"/>
                  <a:pt x="8016240" y="677367"/>
                  <a:pt x="8016240" y="677367"/>
                </a:cubicBezTo>
                <a:lnTo>
                  <a:pt x="8016240" y="677367"/>
                </a:lnTo>
                <a:lnTo>
                  <a:pt x="8016240" y="707847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661160" y="5570156"/>
            <a:ext cx="8061960" cy="1280225"/>
          </a:xfrm>
          <a:custGeom>
            <a:avLst/>
            <a:gdLst>
              <a:gd name="connsiteX0" fmla="*/ 0 w 8061960"/>
              <a:gd name="connsiteY0" fmla="*/ 1280225 h 1280225"/>
              <a:gd name="connsiteX1" fmla="*/ 441960 w 8061960"/>
              <a:gd name="connsiteY1" fmla="*/ 65 h 1280225"/>
              <a:gd name="connsiteX2" fmla="*/ 1066800 w 8061960"/>
              <a:gd name="connsiteY2" fmla="*/ 1219265 h 1280225"/>
              <a:gd name="connsiteX3" fmla="*/ 1607820 w 8061960"/>
              <a:gd name="connsiteY3" fmla="*/ 358205 h 1280225"/>
              <a:gd name="connsiteX4" fmla="*/ 2087880 w 8061960"/>
              <a:gd name="connsiteY4" fmla="*/ 1181165 h 1280225"/>
              <a:gd name="connsiteX5" fmla="*/ 2484120 w 8061960"/>
              <a:gd name="connsiteY5" fmla="*/ 670625 h 1280225"/>
              <a:gd name="connsiteX6" fmla="*/ 2910840 w 8061960"/>
              <a:gd name="connsiteY6" fmla="*/ 1120205 h 1280225"/>
              <a:gd name="connsiteX7" fmla="*/ 3284220 w 8061960"/>
              <a:gd name="connsiteY7" fmla="*/ 906845 h 1280225"/>
              <a:gd name="connsiteX8" fmla="*/ 3489960 w 8061960"/>
              <a:gd name="connsiteY8" fmla="*/ 1097345 h 1280225"/>
              <a:gd name="connsiteX9" fmla="*/ 3787140 w 8061960"/>
              <a:gd name="connsiteY9" fmla="*/ 952565 h 1280225"/>
              <a:gd name="connsiteX10" fmla="*/ 3893820 w 8061960"/>
              <a:gd name="connsiteY10" fmla="*/ 1036385 h 1280225"/>
              <a:gd name="connsiteX11" fmla="*/ 3939540 w 8061960"/>
              <a:gd name="connsiteY11" fmla="*/ 1104965 h 1280225"/>
              <a:gd name="connsiteX12" fmla="*/ 4152900 w 8061960"/>
              <a:gd name="connsiteY12" fmla="*/ 1028765 h 1280225"/>
              <a:gd name="connsiteX13" fmla="*/ 4351020 w 8061960"/>
              <a:gd name="connsiteY13" fmla="*/ 1158305 h 1280225"/>
              <a:gd name="connsiteX14" fmla="*/ 5067300 w 8061960"/>
              <a:gd name="connsiteY14" fmla="*/ 1181165 h 1280225"/>
              <a:gd name="connsiteX15" fmla="*/ 6332220 w 8061960"/>
              <a:gd name="connsiteY15" fmla="*/ 1196405 h 1280225"/>
              <a:gd name="connsiteX16" fmla="*/ 7475220 w 8061960"/>
              <a:gd name="connsiteY16" fmla="*/ 1204025 h 1280225"/>
              <a:gd name="connsiteX17" fmla="*/ 7962900 w 8061960"/>
              <a:gd name="connsiteY17" fmla="*/ 1219265 h 1280225"/>
              <a:gd name="connsiteX18" fmla="*/ 8061960 w 8061960"/>
              <a:gd name="connsiteY18" fmla="*/ 1219265 h 12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061960" h="1280225">
                <a:moveTo>
                  <a:pt x="0" y="1280225"/>
                </a:moveTo>
                <a:cubicBezTo>
                  <a:pt x="132080" y="645225"/>
                  <a:pt x="264160" y="10225"/>
                  <a:pt x="441960" y="65"/>
                </a:cubicBezTo>
                <a:cubicBezTo>
                  <a:pt x="619760" y="-10095"/>
                  <a:pt x="872490" y="1159575"/>
                  <a:pt x="1066800" y="1219265"/>
                </a:cubicBezTo>
                <a:cubicBezTo>
                  <a:pt x="1261110" y="1278955"/>
                  <a:pt x="1437640" y="364555"/>
                  <a:pt x="1607820" y="358205"/>
                </a:cubicBezTo>
                <a:cubicBezTo>
                  <a:pt x="1778000" y="351855"/>
                  <a:pt x="1941830" y="1129095"/>
                  <a:pt x="2087880" y="1181165"/>
                </a:cubicBezTo>
                <a:cubicBezTo>
                  <a:pt x="2233930" y="1233235"/>
                  <a:pt x="2346960" y="680785"/>
                  <a:pt x="2484120" y="670625"/>
                </a:cubicBezTo>
                <a:cubicBezTo>
                  <a:pt x="2621280" y="660465"/>
                  <a:pt x="2777490" y="1080835"/>
                  <a:pt x="2910840" y="1120205"/>
                </a:cubicBezTo>
                <a:cubicBezTo>
                  <a:pt x="3044190" y="1159575"/>
                  <a:pt x="3187700" y="910655"/>
                  <a:pt x="3284220" y="906845"/>
                </a:cubicBezTo>
                <a:cubicBezTo>
                  <a:pt x="3380740" y="903035"/>
                  <a:pt x="3406140" y="1089725"/>
                  <a:pt x="3489960" y="1097345"/>
                </a:cubicBezTo>
                <a:cubicBezTo>
                  <a:pt x="3573780" y="1104965"/>
                  <a:pt x="3719830" y="962725"/>
                  <a:pt x="3787140" y="952565"/>
                </a:cubicBezTo>
                <a:cubicBezTo>
                  <a:pt x="3854450" y="942405"/>
                  <a:pt x="3868420" y="1010985"/>
                  <a:pt x="3893820" y="1036385"/>
                </a:cubicBezTo>
                <a:cubicBezTo>
                  <a:pt x="3919220" y="1061785"/>
                  <a:pt x="3896360" y="1106235"/>
                  <a:pt x="3939540" y="1104965"/>
                </a:cubicBezTo>
                <a:cubicBezTo>
                  <a:pt x="3982720" y="1103695"/>
                  <a:pt x="4084320" y="1019875"/>
                  <a:pt x="4152900" y="1028765"/>
                </a:cubicBezTo>
                <a:cubicBezTo>
                  <a:pt x="4221480" y="1037655"/>
                  <a:pt x="4198620" y="1132905"/>
                  <a:pt x="4351020" y="1158305"/>
                </a:cubicBezTo>
                <a:cubicBezTo>
                  <a:pt x="4503420" y="1183705"/>
                  <a:pt x="5067300" y="1181165"/>
                  <a:pt x="5067300" y="1181165"/>
                </a:cubicBezTo>
                <a:lnTo>
                  <a:pt x="6332220" y="1196405"/>
                </a:lnTo>
                <a:lnTo>
                  <a:pt x="7475220" y="1204025"/>
                </a:lnTo>
                <a:cubicBezTo>
                  <a:pt x="7747000" y="1207835"/>
                  <a:pt x="7865110" y="1216725"/>
                  <a:pt x="7962900" y="1219265"/>
                </a:cubicBezTo>
                <a:cubicBezTo>
                  <a:pt x="8060690" y="1221805"/>
                  <a:pt x="8061325" y="1220535"/>
                  <a:pt x="8061960" y="121926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90800" y="1600200"/>
            <a:ext cx="1981200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78334" y="123086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97828" y="3991229"/>
            <a:ext cx="573973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92004" y="400646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92494" y="3884596"/>
            <a:ext cx="744509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59976" y="348996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066256" y="5486400"/>
            <a:ext cx="1134144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16258" y="511706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014453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Stationarity</a:t>
            </a:r>
            <a:r>
              <a:rPr lang="en-US" dirty="0"/>
              <a:t> of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7484" y="1795417"/>
            <a:ext cx="9096716" cy="4525963"/>
          </a:xfrm>
        </p:spPr>
        <p:txBody>
          <a:bodyPr/>
          <a:lstStyle/>
          <a:p>
            <a:r>
              <a:rPr lang="en-US" dirty="0"/>
              <a:t>Mean and variance do not change or follow trends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0" t="66736" r="357" b="477"/>
          <a:stretch/>
        </p:blipFill>
        <p:spPr bwMode="auto">
          <a:xfrm>
            <a:off x="1699260" y="3645932"/>
            <a:ext cx="3429000" cy="1286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8" t="16021"/>
          <a:stretch/>
        </p:blipFill>
        <p:spPr bwMode="auto">
          <a:xfrm>
            <a:off x="5410200" y="2791253"/>
            <a:ext cx="2423183" cy="2328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74394" y="344602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Stationary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51214" y="255379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stationary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8" t="13487" b="4376"/>
          <a:stretch/>
        </p:blipFill>
        <p:spPr bwMode="auto">
          <a:xfrm>
            <a:off x="7955280" y="3027473"/>
            <a:ext cx="2126570" cy="2061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9" t="24591" r="3804" b="15234"/>
          <a:stretch/>
        </p:blipFill>
        <p:spPr bwMode="auto">
          <a:xfrm>
            <a:off x="7307580" y="4932392"/>
            <a:ext cx="2597878" cy="192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14570" y="4264655"/>
            <a:ext cx="13211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Increasing mean, </a:t>
            </a:r>
          </a:p>
          <a:p>
            <a:r>
              <a:rPr lang="en-US" sz="1100" dirty="0"/>
              <a:t>Constant variance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8219" y="4289163"/>
            <a:ext cx="1407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Constant mean, </a:t>
            </a:r>
          </a:p>
          <a:p>
            <a:r>
              <a:rPr lang="en-US" sz="1100" dirty="0"/>
              <a:t>Increasing variance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31887" y="6342787"/>
            <a:ext cx="1407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Increasing mean, </a:t>
            </a:r>
          </a:p>
          <a:p>
            <a:r>
              <a:rPr lang="en-US" sz="1100" dirty="0"/>
              <a:t>Increasing variance</a:t>
            </a:r>
          </a:p>
        </p:txBody>
      </p:sp>
    </p:spTree>
    <p:extLst>
      <p:ext uri="{BB962C8B-B14F-4D97-AF65-F5344CB8AC3E}">
        <p14:creationId xmlns:p14="http://schemas.microsoft.com/office/powerpoint/2010/main" val="948504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B774-0EFE-4084-9EBC-D0442F8D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514600"/>
            <a:ext cx="10972800" cy="1143000"/>
          </a:xfrm>
        </p:spPr>
        <p:txBody>
          <a:bodyPr/>
          <a:lstStyle/>
          <a:p>
            <a:r>
              <a:rPr lang="en-US" dirty="0"/>
              <a:t>Generating harmonics in R</a:t>
            </a:r>
          </a:p>
        </p:txBody>
      </p:sp>
    </p:spTree>
    <p:extLst>
      <p:ext uri="{BB962C8B-B14F-4D97-AF65-F5344CB8AC3E}">
        <p14:creationId xmlns:p14="http://schemas.microsoft.com/office/powerpoint/2010/main" val="3314664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2513-032B-457B-9DF6-EC09250A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Decomposing a signal with a linear model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A12F7-A18A-4EB1-992D-449B31384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1CD7B9A-CF03-4CBF-8570-F6745A49DD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35"/>
          <a:stretch/>
        </p:blipFill>
        <p:spPr bwMode="auto">
          <a:xfrm>
            <a:off x="2133600" y="1905000"/>
            <a:ext cx="7932420" cy="2638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B96AFF4F-BAB8-4A5E-8149-B1C693DE0E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3" b="22513"/>
          <a:stretch/>
        </p:blipFill>
        <p:spPr bwMode="auto">
          <a:xfrm>
            <a:off x="1748224" y="4394847"/>
            <a:ext cx="9182100" cy="231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1A4A46-46C6-4C73-A3E5-A3EF3C02053F}"/>
              </a:ext>
            </a:extLst>
          </p:cNvPr>
          <p:cNvSpPr txBox="1"/>
          <p:nvPr/>
        </p:nvSpPr>
        <p:spPr>
          <a:xfrm>
            <a:off x="1519625" y="6279606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348E1D-F14C-4945-9659-709A27D1F2CE}"/>
              </a:ext>
            </a:extLst>
          </p:cNvPr>
          <p:cNvSpPr txBox="1"/>
          <p:nvPr/>
        </p:nvSpPr>
        <p:spPr>
          <a:xfrm>
            <a:off x="914400" y="5911464"/>
            <a:ext cx="161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Harmonics (</a:t>
            </a:r>
            <a:r>
              <a:rPr lang="el-GR" sz="1400" dirty="0"/>
              <a:t>β</a:t>
            </a:r>
            <a:r>
              <a:rPr lang="en-US" sz="1400" baseline="-25000" dirty="0"/>
              <a:t>2-5</a:t>
            </a:r>
            <a:r>
              <a:rPr lang="en-US" sz="1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2AB5B-87FB-4316-A2C8-E58EF7AA6F19}"/>
              </a:ext>
            </a:extLst>
          </p:cNvPr>
          <p:cNvSpPr txBox="1"/>
          <p:nvPr/>
        </p:nvSpPr>
        <p:spPr>
          <a:xfrm>
            <a:off x="1134897" y="5557400"/>
            <a:ext cx="1745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Trend (</a:t>
            </a:r>
            <a:r>
              <a:rPr lang="el-GR" sz="1400" dirty="0"/>
              <a:t>β</a:t>
            </a:r>
            <a:r>
              <a:rPr lang="en-US" sz="1400" baseline="-25000" dirty="0"/>
              <a:t>1</a:t>
            </a:r>
            <a:r>
              <a:rPr lang="en-US" sz="14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E9F485-B1BA-4573-91F4-6DB1AF4A75D4}"/>
              </a:ext>
            </a:extLst>
          </p:cNvPr>
          <p:cNvSpPr txBox="1"/>
          <p:nvPr/>
        </p:nvSpPr>
        <p:spPr>
          <a:xfrm>
            <a:off x="914400" y="4564986"/>
            <a:ext cx="163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Intercept (</a:t>
            </a:r>
            <a:r>
              <a:rPr lang="el-GR" sz="1400" dirty="0"/>
              <a:t>β</a:t>
            </a:r>
            <a:r>
              <a:rPr lang="en-US" sz="1400" baseline="-25000" dirty="0"/>
              <a:t>0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505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6651" y="990600"/>
            <a:ext cx="9067800" cy="1143000"/>
          </a:xfrm>
        </p:spPr>
        <p:txBody>
          <a:bodyPr/>
          <a:lstStyle/>
          <a:p>
            <a:r>
              <a:rPr lang="en-US" dirty="0"/>
              <a:t>Harmonic regression when you know the frequency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94429" y="235724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/>
              <a:t>		xt = A cos(2</a:t>
            </a:r>
            <a:r>
              <a:rPr lang="el-GR" sz="2400" dirty="0"/>
              <a:t>πω</a:t>
            </a:r>
            <a:r>
              <a:rPr lang="pt-BR" sz="2400" dirty="0"/>
              <a:t>t + </a:t>
            </a:r>
            <a:r>
              <a:rPr lang="el-GR" sz="2400" dirty="0"/>
              <a:t>φ</a:t>
            </a:r>
            <a:r>
              <a:rPr lang="pt-BR" sz="2400" dirty="0"/>
              <a:t>) + </a:t>
            </a:r>
            <a:r>
              <a:rPr lang="el-GR" sz="2400" dirty="0"/>
              <a:t>ε</a:t>
            </a:r>
            <a:r>
              <a:rPr lang="pt-BR" sz="1600" dirty="0"/>
              <a:t>t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931" y="2743200"/>
            <a:ext cx="6577130" cy="1018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39327" y="3593177"/>
            <a:ext cx="65398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xt = </a:t>
            </a:r>
            <a:r>
              <a:rPr lang="el-GR" sz="2800" b="1" dirty="0">
                <a:solidFill>
                  <a:srgbClr val="FF0000"/>
                </a:solidFill>
              </a:rPr>
              <a:t>β</a:t>
            </a:r>
            <a:r>
              <a:rPr lang="en-US" sz="2800" b="1" dirty="0">
                <a:solidFill>
                  <a:srgbClr val="FF0000"/>
                </a:solidFill>
              </a:rPr>
              <a:t>1*</a:t>
            </a:r>
            <a:r>
              <a:rPr lang="pt-BR" sz="2800" b="1" dirty="0">
                <a:solidFill>
                  <a:srgbClr val="FF0000"/>
                </a:solidFill>
              </a:rPr>
              <a:t>sin(2</a:t>
            </a:r>
            <a:r>
              <a:rPr lang="el-GR" sz="2800" b="1" dirty="0">
                <a:solidFill>
                  <a:srgbClr val="FF0000"/>
                </a:solidFill>
              </a:rPr>
              <a:t>πω</a:t>
            </a:r>
            <a:r>
              <a:rPr lang="pt-BR" sz="2800" b="1" dirty="0">
                <a:solidFill>
                  <a:srgbClr val="FF0000"/>
                </a:solidFill>
              </a:rPr>
              <a:t>t) +</a:t>
            </a:r>
            <a:r>
              <a:rPr lang="el-GR" sz="2800" b="1" dirty="0">
                <a:solidFill>
                  <a:srgbClr val="FF0000"/>
                </a:solidFill>
              </a:rPr>
              <a:t> β</a:t>
            </a:r>
            <a:r>
              <a:rPr lang="en-US" sz="2800" b="1" dirty="0">
                <a:solidFill>
                  <a:srgbClr val="FF0000"/>
                </a:solidFill>
              </a:rPr>
              <a:t>2*</a:t>
            </a:r>
            <a:r>
              <a:rPr lang="pt-BR" sz="2800" b="1" dirty="0">
                <a:solidFill>
                  <a:srgbClr val="FF0000"/>
                </a:solidFill>
              </a:rPr>
              <a:t>cos(2</a:t>
            </a:r>
            <a:r>
              <a:rPr lang="el-GR" sz="2800" b="1" dirty="0">
                <a:solidFill>
                  <a:srgbClr val="FF0000"/>
                </a:solidFill>
              </a:rPr>
              <a:t>πω</a:t>
            </a:r>
            <a:r>
              <a:rPr lang="pt-BR" sz="2800" b="1" dirty="0">
                <a:solidFill>
                  <a:srgbClr val="FF0000"/>
                </a:solidFill>
              </a:rPr>
              <a:t>t) + </a:t>
            </a:r>
            <a:r>
              <a:rPr lang="el-GR" sz="2800" b="1" dirty="0">
                <a:solidFill>
                  <a:srgbClr val="FF0000"/>
                </a:solidFill>
              </a:rPr>
              <a:t>ε</a:t>
            </a:r>
            <a:r>
              <a:rPr lang="pt-BR" sz="2800" b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4131" y="4535172"/>
            <a:ext cx="465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linear regression to estimate </a:t>
            </a:r>
            <a:r>
              <a:rPr lang="el-GR" dirty="0"/>
              <a:t>β</a:t>
            </a:r>
            <a:r>
              <a:rPr lang="en-US" dirty="0"/>
              <a:t>1 and </a:t>
            </a:r>
            <a:r>
              <a:rPr lang="el-GR" dirty="0"/>
              <a:t>β</a:t>
            </a:r>
            <a:r>
              <a:rPr lang="en-US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25000" y="6477000"/>
            <a:ext cx="108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 Stine</a:t>
            </a:r>
          </a:p>
        </p:txBody>
      </p:sp>
    </p:spTree>
    <p:extLst>
      <p:ext uri="{BB962C8B-B14F-4D97-AF65-F5344CB8AC3E}">
        <p14:creationId xmlns:p14="http://schemas.microsoft.com/office/powerpoint/2010/main" val="3086271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2971801"/>
            <a:ext cx="918210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0" y="675986"/>
            <a:ext cx="9067800" cy="1143000"/>
          </a:xfrm>
        </p:spPr>
        <p:txBody>
          <a:bodyPr/>
          <a:lstStyle/>
          <a:p>
            <a:r>
              <a:rPr lang="en-US" dirty="0"/>
              <a:t>Extracting useful information from harmonic regression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819400" y="1818986"/>
            <a:ext cx="6487673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xt = </a:t>
            </a:r>
            <a:r>
              <a:rPr lang="el-GR" sz="2800" dirty="0"/>
              <a:t>β</a:t>
            </a:r>
            <a:r>
              <a:rPr lang="en-US" sz="2800" dirty="0"/>
              <a:t>1*</a:t>
            </a:r>
            <a:r>
              <a:rPr lang="pt-BR" sz="2800" dirty="0"/>
              <a:t>sin(2</a:t>
            </a:r>
            <a:r>
              <a:rPr lang="el-GR" sz="2800" dirty="0"/>
              <a:t>πω</a:t>
            </a:r>
            <a:r>
              <a:rPr lang="pt-BR" sz="2800" dirty="0"/>
              <a:t>t) +</a:t>
            </a:r>
            <a:r>
              <a:rPr lang="el-GR" sz="2800" dirty="0"/>
              <a:t> β</a:t>
            </a:r>
            <a:r>
              <a:rPr lang="en-US" sz="2800" dirty="0"/>
              <a:t>2*</a:t>
            </a:r>
            <a:r>
              <a:rPr lang="pt-BR" sz="2800" dirty="0"/>
              <a:t>cos(2</a:t>
            </a:r>
            <a:r>
              <a:rPr lang="el-GR" sz="2800" dirty="0"/>
              <a:t>πω</a:t>
            </a:r>
            <a:r>
              <a:rPr lang="pt-BR" sz="2800" dirty="0"/>
              <a:t>t) + </a:t>
            </a:r>
            <a:r>
              <a:rPr lang="el-GR" sz="2800" dirty="0"/>
              <a:t>ε</a:t>
            </a:r>
            <a:r>
              <a:rPr lang="pt-BR" sz="2800" dirty="0"/>
              <a:t>t</a:t>
            </a:r>
          </a:p>
          <a:p>
            <a:endParaRPr lang="pt-BR" sz="2800" dirty="0"/>
          </a:p>
          <a:p>
            <a:r>
              <a:rPr lang="pt-BR" sz="2800" dirty="0"/>
              <a:t>Amplitude =sqrt(</a:t>
            </a:r>
            <a:r>
              <a:rPr lang="el-GR" sz="2800" dirty="0"/>
              <a:t>β</a:t>
            </a:r>
            <a:r>
              <a:rPr lang="en-US" sz="2800" dirty="0"/>
              <a:t>1</a:t>
            </a:r>
            <a:r>
              <a:rPr lang="en-US" sz="2800" baseline="30000" dirty="0"/>
              <a:t>2</a:t>
            </a:r>
            <a:r>
              <a:rPr lang="en-US" sz="2800" dirty="0"/>
              <a:t> +</a:t>
            </a:r>
            <a:r>
              <a:rPr lang="el-GR" sz="2800" dirty="0"/>
              <a:t> β</a:t>
            </a:r>
            <a:r>
              <a:rPr lang="en-US" sz="2800" dirty="0"/>
              <a:t>2</a:t>
            </a:r>
            <a:r>
              <a:rPr lang="en-US" sz="2800" baseline="30000" dirty="0"/>
              <a:t>2</a:t>
            </a:r>
            <a:r>
              <a:rPr lang="en-US" sz="2800" dirty="0"/>
              <a:t>)</a:t>
            </a:r>
          </a:p>
          <a:p>
            <a:r>
              <a:rPr lang="en-US" sz="2800" dirty="0"/>
              <a:t>Phase angle = -</a:t>
            </a:r>
            <a:r>
              <a:rPr lang="en-US" sz="2800" dirty="0" err="1"/>
              <a:t>arctan</a:t>
            </a:r>
            <a:r>
              <a:rPr lang="en-US" sz="2800" dirty="0"/>
              <a:t> (</a:t>
            </a:r>
            <a:r>
              <a:rPr lang="el-GR" sz="2800" dirty="0"/>
              <a:t>β</a:t>
            </a:r>
            <a:r>
              <a:rPr lang="en-US" sz="2800" dirty="0"/>
              <a:t>1/</a:t>
            </a:r>
            <a:r>
              <a:rPr lang="el-GR" sz="2800" dirty="0"/>
              <a:t>β</a:t>
            </a:r>
            <a:r>
              <a:rPr lang="en-US" sz="2800" dirty="0"/>
              <a:t>2) (-pi to pi)</a:t>
            </a:r>
            <a:endParaRPr lang="pt-BR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0" y="3810000"/>
            <a:ext cx="5387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Weekly time series repeating seasonally:</a:t>
            </a:r>
          </a:p>
          <a:p>
            <a:r>
              <a:rPr lang="pt-BR" dirty="0"/>
              <a:t>xt = </a:t>
            </a:r>
            <a:r>
              <a:rPr lang="el-GR" dirty="0"/>
              <a:t>β</a:t>
            </a:r>
            <a:r>
              <a:rPr lang="en-US" dirty="0"/>
              <a:t>1*</a:t>
            </a:r>
            <a:r>
              <a:rPr lang="pt-BR" dirty="0"/>
              <a:t>cos(2</a:t>
            </a:r>
            <a:r>
              <a:rPr lang="el-GR" dirty="0"/>
              <a:t>π</a:t>
            </a:r>
            <a:r>
              <a:rPr lang="pt-BR" dirty="0"/>
              <a:t>t/52.25) +</a:t>
            </a:r>
            <a:r>
              <a:rPr lang="el-GR" dirty="0"/>
              <a:t> β</a:t>
            </a:r>
            <a:r>
              <a:rPr lang="en-US" dirty="0"/>
              <a:t>2*</a:t>
            </a:r>
            <a:r>
              <a:rPr lang="pt-BR" dirty="0"/>
              <a:t>sin(2</a:t>
            </a:r>
            <a:r>
              <a:rPr lang="el-GR" dirty="0"/>
              <a:t>π</a:t>
            </a:r>
            <a:r>
              <a:rPr lang="pt-BR" dirty="0"/>
              <a:t>t/52.25) + </a:t>
            </a:r>
            <a:r>
              <a:rPr lang="el-GR" dirty="0"/>
              <a:t>ε</a:t>
            </a:r>
            <a:r>
              <a:rPr lang="pt-BR" dirty="0"/>
              <a:t>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5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75" y="617483"/>
            <a:ext cx="9525000" cy="1143000"/>
          </a:xfrm>
        </p:spPr>
        <p:txBody>
          <a:bodyPr/>
          <a:lstStyle/>
          <a:p>
            <a:r>
              <a:rPr lang="en-US" sz="3600" dirty="0"/>
              <a:t>Harmonic regression: </a:t>
            </a:r>
            <a:br>
              <a:rPr lang="en-US" sz="3600" dirty="0"/>
            </a:br>
            <a:r>
              <a:rPr lang="en-US" sz="3600" dirty="0"/>
              <a:t>Estimation of peak timing (mixed model)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44" b="10511"/>
          <a:stretch/>
        </p:blipFill>
        <p:spPr bwMode="auto">
          <a:xfrm>
            <a:off x="4495800" y="1676400"/>
            <a:ext cx="257779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13756" y="648866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Dickey 2010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709639"/>
            <a:ext cx="5172076" cy="2131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5000" y="6096001"/>
            <a:ext cx="722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 12 month harmonics to the data to get average (fixed) effects, </a:t>
            </a:r>
          </a:p>
          <a:p>
            <a:r>
              <a:rPr lang="en-US" dirty="0"/>
              <a:t>and season-specific (random effect) timing estimates for each season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5596" y="5791278"/>
            <a:ext cx="599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-Compare time series from single location, multiple years</a:t>
            </a:r>
          </a:p>
        </p:txBody>
      </p:sp>
    </p:spTree>
    <p:extLst>
      <p:ext uri="{BB962C8B-B14F-4D97-AF65-F5344CB8AC3E}">
        <p14:creationId xmlns:p14="http://schemas.microsoft.com/office/powerpoint/2010/main" val="1421437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 of model to use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5E314-A8DB-4A3B-9C1C-CA256E51B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81201"/>
            <a:ext cx="11201400" cy="4144963"/>
          </a:xfrm>
        </p:spPr>
        <p:txBody>
          <a:bodyPr/>
          <a:lstStyle/>
          <a:p>
            <a:r>
              <a:rPr lang="en-US" dirty="0"/>
              <a:t>Most commonly we are modeling counts or rates</a:t>
            </a:r>
          </a:p>
          <a:p>
            <a:r>
              <a:rPr lang="en-US" dirty="0"/>
              <a:t>Use Poisson or negative binomial regression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log(</a:t>
            </a:r>
            <a:r>
              <a:rPr lang="en-US" dirty="0" err="1"/>
              <a:t>lambda</a:t>
            </a:r>
            <a:r>
              <a:rPr lang="en-US" baseline="-25000" dirty="0" err="1"/>
              <a:t>t</a:t>
            </a:r>
            <a:r>
              <a:rPr lang="en-US" dirty="0"/>
              <a:t>)=  b0 + b1*sin(2*pi*t/period) + b2*cos(2*pi*t/period)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err="1"/>
              <a:t>Counts</a:t>
            </a:r>
            <a:r>
              <a:rPr lang="en-US" baseline="-25000" dirty="0" err="1"/>
              <a:t>t</a:t>
            </a:r>
            <a:r>
              <a:rPr lang="en-US" dirty="0" err="1"/>
              <a:t>~Poisson</a:t>
            </a:r>
            <a:r>
              <a:rPr lang="en-US" dirty="0"/>
              <a:t>(</a:t>
            </a:r>
            <a:r>
              <a:rPr lang="en-US" dirty="0" err="1"/>
              <a:t>lambda</a:t>
            </a:r>
            <a:r>
              <a:rPr lang="en-US" baseline="-25000" dirty="0" err="1"/>
              <a:t>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189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</p:spPr>
        <p:txBody>
          <a:bodyPr/>
          <a:lstStyle/>
          <a:p>
            <a:r>
              <a:rPr lang="en-US" dirty="0"/>
              <a:t>Types of time series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10439400" cy="4525963"/>
          </a:xfrm>
        </p:spPr>
        <p:txBody>
          <a:bodyPr/>
          <a:lstStyle/>
          <a:p>
            <a:r>
              <a:rPr lang="en-US" dirty="0"/>
              <a:t>Forecasting and descriptive modeling (last week)</a:t>
            </a:r>
          </a:p>
          <a:p>
            <a:pPr lvl="1"/>
            <a:r>
              <a:rPr lang="en-US" dirty="0"/>
              <a:t>ARIMA models (autoregressive moving average)</a:t>
            </a:r>
          </a:p>
          <a:p>
            <a:pPr lvl="1"/>
            <a:r>
              <a:rPr lang="en-US" dirty="0"/>
              <a:t>Often best for prediction/forecasting</a:t>
            </a:r>
          </a:p>
          <a:p>
            <a:r>
              <a:rPr lang="en-US" dirty="0"/>
              <a:t>Segmented regression methods</a:t>
            </a:r>
          </a:p>
          <a:p>
            <a:pPr lvl="1"/>
            <a:r>
              <a:rPr lang="en-US" dirty="0"/>
              <a:t>Program evaluation (Surveillance class)</a:t>
            </a:r>
          </a:p>
          <a:p>
            <a:r>
              <a:rPr lang="en-US" dirty="0"/>
              <a:t>Signal decomposition (today)</a:t>
            </a:r>
          </a:p>
          <a:p>
            <a:pPr lvl="1"/>
            <a:r>
              <a:rPr lang="en-US" dirty="0"/>
              <a:t>Identify timing and amplitude of epidemics</a:t>
            </a:r>
          </a:p>
          <a:p>
            <a:pPr lvl="1"/>
            <a:r>
              <a:rPr lang="en-US" dirty="0"/>
              <a:t>Identify changes in disease dynamics</a:t>
            </a:r>
          </a:p>
          <a:p>
            <a:pPr lvl="1"/>
            <a:r>
              <a:rPr lang="en-US" dirty="0" err="1"/>
              <a:t>Denoising</a:t>
            </a:r>
            <a:endParaRPr lang="en-US" dirty="0"/>
          </a:p>
          <a:p>
            <a:pPr lvl="1"/>
            <a:r>
              <a:rPr lang="en-US" dirty="0"/>
              <a:t>Parameters for curve fitting and transmission models</a:t>
            </a:r>
          </a:p>
        </p:txBody>
      </p:sp>
    </p:spTree>
    <p:extLst>
      <p:ext uri="{BB962C8B-B14F-4D97-AF65-F5344CB8AC3E}">
        <p14:creationId xmlns:p14="http://schemas.microsoft.com/office/powerpoint/2010/main" val="326871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4D50F-4996-452A-BEAF-225525A9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19400"/>
            <a:ext cx="10972800" cy="1143000"/>
          </a:xfrm>
        </p:spPr>
        <p:txBody>
          <a:bodyPr/>
          <a:lstStyle/>
          <a:p>
            <a:r>
              <a:rPr lang="en-US" dirty="0"/>
              <a:t>Harmonic regression example in R</a:t>
            </a:r>
          </a:p>
        </p:txBody>
      </p:sp>
    </p:spTree>
    <p:extLst>
      <p:ext uri="{BB962C8B-B14F-4D97-AF65-F5344CB8AC3E}">
        <p14:creationId xmlns:p14="http://schemas.microsoft.com/office/powerpoint/2010/main" val="2503296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0059" y="762001"/>
            <a:ext cx="9067800" cy="1143000"/>
          </a:xfrm>
        </p:spPr>
        <p:txBody>
          <a:bodyPr anchor="b"/>
          <a:lstStyle/>
          <a:p>
            <a:pPr eaLnBrk="1" hangingPunct="1"/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Example :</a:t>
            </a:r>
            <a:r>
              <a:rPr lang="en-US" sz="3700" dirty="0">
                <a:solidFill>
                  <a:schemeClr val="tx2">
                    <a:lumMod val="75000"/>
                  </a:schemeClr>
                </a:solidFill>
              </a:rPr>
              <a:t>Estimation of influenza </a:t>
            </a:r>
            <a:br>
              <a:rPr lang="en-US" sz="3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700" dirty="0">
                <a:solidFill>
                  <a:schemeClr val="tx2">
                    <a:lumMod val="75000"/>
                  </a:schemeClr>
                </a:solidFill>
              </a:rPr>
              <a:t>hospitalization burden</a:t>
            </a:r>
          </a:p>
        </p:txBody>
      </p:sp>
      <p:sp>
        <p:nvSpPr>
          <p:cNvPr id="119810" name="Text Box 6"/>
          <p:cNvSpPr txBox="1">
            <a:spLocks noChangeArrowheads="1"/>
          </p:cNvSpPr>
          <p:nvPr/>
        </p:nvSpPr>
        <p:spPr bwMode="auto">
          <a:xfrm>
            <a:off x="719959" y="2362200"/>
            <a:ext cx="10668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288925">
              <a:buFontTx/>
              <a:buChar char="•"/>
            </a:pPr>
            <a:r>
              <a:rPr lang="en-US" sz="2400" dirty="0"/>
              <a:t>Estimate percent of pneumonia cases attributable to influenza, RSV</a:t>
            </a:r>
          </a:p>
          <a:p>
            <a:pPr indent="288925">
              <a:buFontTx/>
              <a:buChar char="•"/>
            </a:pPr>
            <a:r>
              <a:rPr lang="en-US" sz="2400" dirty="0"/>
              <a:t>Need to control for shared seasonality of influenza and pneumonia time series using harmonics</a:t>
            </a:r>
          </a:p>
          <a:p>
            <a:pPr indent="288925">
              <a:buFontTx/>
              <a:buChar char="•"/>
            </a:pPr>
            <a:r>
              <a:rPr lang="en-US" sz="2400" dirty="0"/>
              <a:t>Decompose into trend, seasonality, viral activity</a:t>
            </a:r>
          </a:p>
          <a:p>
            <a:pPr indent="288925">
              <a:buFontTx/>
              <a:buChar char="•"/>
            </a:pPr>
            <a:r>
              <a:rPr lang="en-US" sz="2400" dirty="0"/>
              <a:t>Outcome variable = weekly pneumonia and influenza hospitalization rate</a:t>
            </a:r>
          </a:p>
          <a:p>
            <a:pPr indent="288925">
              <a:buFontTx/>
              <a:buChar char="•"/>
            </a:pPr>
            <a:r>
              <a:rPr lang="en-US" sz="2400" dirty="0"/>
              <a:t>Explanatory variables=influenza-specific and RSV-specific hospitalizations (proxies of viral activity); harmonics, trends</a:t>
            </a:r>
          </a:p>
          <a:p>
            <a:pPr indent="288925">
              <a:buFontTx/>
              <a:buChar char="•"/>
            </a:pPr>
            <a:r>
              <a:rPr lang="en-US" sz="2400" dirty="0"/>
              <a:t>Poisson (or negative binomial) regression for count data</a:t>
            </a:r>
          </a:p>
          <a:p>
            <a:pPr indent="288925"/>
            <a:endParaRPr lang="en-US" sz="2400" dirty="0"/>
          </a:p>
          <a:p>
            <a:pPr indent="288925">
              <a:buFontTx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5732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31" name="Text Box 5"/>
          <p:cNvSpPr txBox="1">
            <a:spLocks noChangeArrowheads="1"/>
          </p:cNvSpPr>
          <p:nvPr/>
        </p:nvSpPr>
        <p:spPr bwMode="auto">
          <a:xfrm>
            <a:off x="0" y="741453"/>
            <a:ext cx="12344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000" b="1" dirty="0">
                <a:solidFill>
                  <a:srgbClr val="000099"/>
                </a:solidFill>
              </a:rPr>
              <a:t>Example: Estimation of influenza hospitalization burden in California in seniors over 65 yrs</a:t>
            </a:r>
          </a:p>
        </p:txBody>
      </p:sp>
      <p:graphicFrame>
        <p:nvGraphicFramePr>
          <p:cNvPr id="129028" name="Object 6"/>
          <p:cNvGraphicFramePr>
            <a:graphicFrameLocks noChangeAspect="1"/>
          </p:cNvGraphicFramePr>
          <p:nvPr/>
        </p:nvGraphicFramePr>
        <p:xfrm>
          <a:off x="2133600" y="1597268"/>
          <a:ext cx="7988300" cy="5260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7724851" imgH="5086248" progId="Excel.Sheet.8">
                  <p:embed/>
                </p:oleObj>
              </mc:Choice>
              <mc:Fallback>
                <p:oleObj name="Chart" r:id="rId3" imgW="7724851" imgH="5086248" progId="Excel.Sheet.8">
                  <p:embed/>
                  <p:pic>
                    <p:nvPicPr>
                      <p:cNvPr id="12902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97268"/>
                        <a:ext cx="7988300" cy="52607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9" name="Object 7"/>
          <p:cNvGraphicFramePr>
            <a:graphicFrameLocks noChangeAspect="1"/>
          </p:cNvGraphicFramePr>
          <p:nvPr/>
        </p:nvGraphicFramePr>
        <p:xfrm>
          <a:off x="5867400" y="1733468"/>
          <a:ext cx="41021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40080" imgH="507960" progId="Equation.3">
                  <p:embed/>
                </p:oleObj>
              </mc:Choice>
              <mc:Fallback>
                <p:oleObj name="Equation" r:id="rId5" imgW="3340080" imgH="507960" progId="Equation.3">
                  <p:embed/>
                  <p:pic>
                    <p:nvPicPr>
                      <p:cNvPr id="12902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733468"/>
                        <a:ext cx="4102100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9143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D5955981-FA62-4B19-B9DA-BFAF2E9847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610891"/>
              </p:ext>
            </p:extLst>
          </p:nvPr>
        </p:nvGraphicFramePr>
        <p:xfrm>
          <a:off x="2538413" y="1187450"/>
          <a:ext cx="7705725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22560" imgH="533160" progId="Equation.DSMT4">
                  <p:embed/>
                </p:oleObj>
              </mc:Choice>
              <mc:Fallback>
                <p:oleObj name="Equation" r:id="rId2" imgW="3022560" imgH="533160" progId="Equation.DSMT4">
                  <p:embed/>
                  <p:pic>
                    <p:nvPicPr>
                      <p:cNvPr id="12902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1187450"/>
                        <a:ext cx="7705725" cy="1360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>
            <a:extLst>
              <a:ext uri="{FF2B5EF4-FFF2-40B4-BE49-F238E27FC236}">
                <a16:creationId xmlns:a16="http://schemas.microsoft.com/office/drawing/2014/main" id="{188C37DF-EDEE-4131-B00F-CF80C55115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508263"/>
              </p:ext>
            </p:extLst>
          </p:nvPr>
        </p:nvGraphicFramePr>
        <p:xfrm>
          <a:off x="2581275" y="2819400"/>
          <a:ext cx="7772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7760" imgH="507960" progId="Equation.DSMT4">
                  <p:embed/>
                </p:oleObj>
              </mc:Choice>
              <mc:Fallback>
                <p:oleObj name="Equation" r:id="rId4" imgW="3047760" imgH="507960" progId="Equation.DSMT4">
                  <p:embed/>
                  <p:pic>
                    <p:nvPicPr>
                      <p:cNvPr id="2" name="Object 7">
                        <a:extLst>
                          <a:ext uri="{FF2B5EF4-FFF2-40B4-BE49-F238E27FC236}">
                            <a16:creationId xmlns:a16="http://schemas.microsoft.com/office/drawing/2014/main" id="{D5955981-FA62-4B19-B9DA-BFAF2E9847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275" y="2819400"/>
                        <a:ext cx="7772400" cy="1295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68F9CFE-17FD-43E1-9FBC-15ECB11828CD}"/>
              </a:ext>
            </a:extLst>
          </p:cNvPr>
          <p:cNvSpPr/>
          <p:nvPr/>
        </p:nvSpPr>
        <p:spPr>
          <a:xfrm>
            <a:off x="7696200" y="3581400"/>
            <a:ext cx="2743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2C8DA-15C3-41E2-872B-06B6B90199B9}"/>
              </a:ext>
            </a:extLst>
          </p:cNvPr>
          <p:cNvSpPr txBox="1"/>
          <p:nvPr/>
        </p:nvSpPr>
        <p:spPr>
          <a:xfrm>
            <a:off x="722455" y="1682234"/>
            <a:ext cx="139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Fitted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DAD45-F279-4F9B-8568-70F18E154132}"/>
              </a:ext>
            </a:extLst>
          </p:cNvPr>
          <p:cNvSpPr txBox="1"/>
          <p:nvPr/>
        </p:nvSpPr>
        <p:spPr>
          <a:xfrm>
            <a:off x="722455" y="2728436"/>
            <a:ext cx="1411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Fitted value when flu and RSV set to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07E7E-6B1E-4434-AEF9-F73AEE088A56}"/>
              </a:ext>
            </a:extLst>
          </p:cNvPr>
          <p:cNvSpPr txBox="1"/>
          <p:nvPr/>
        </p:nvSpPr>
        <p:spPr>
          <a:xfrm>
            <a:off x="2971800" y="51054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Flu burden= Y1(t)- Y0(t)</a:t>
            </a:r>
          </a:p>
        </p:txBody>
      </p:sp>
    </p:spTree>
    <p:extLst>
      <p:ext uri="{BB962C8B-B14F-4D97-AF65-F5344CB8AC3E}">
        <p14:creationId xmlns:p14="http://schemas.microsoft.com/office/powerpoint/2010/main" val="2168144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don’t know what periodicity is present in the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Fourier analysis</a:t>
            </a:r>
          </a:p>
          <a:p>
            <a:pPr lvl="1"/>
            <a:r>
              <a:rPr lang="en-US" dirty="0"/>
              <a:t>Requires that signal is stationary</a:t>
            </a:r>
          </a:p>
          <a:p>
            <a:r>
              <a:rPr lang="en-US" dirty="0"/>
              <a:t>Wavelet analysis </a:t>
            </a:r>
          </a:p>
          <a:p>
            <a:pPr lvl="1"/>
            <a:r>
              <a:rPr lang="en-US" dirty="0"/>
              <a:t>Allows for changes in signal over time</a:t>
            </a:r>
          </a:p>
        </p:txBody>
      </p:sp>
    </p:spTree>
    <p:extLst>
      <p:ext uri="{BB962C8B-B14F-4D97-AF65-F5344CB8AC3E}">
        <p14:creationId xmlns:p14="http://schemas.microsoft.com/office/powerpoint/2010/main" val="449081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8229600" cy="1143000"/>
          </a:xfrm>
        </p:spPr>
        <p:txBody>
          <a:bodyPr/>
          <a:lstStyle/>
          <a:p>
            <a:r>
              <a:rPr lang="en-US" dirty="0"/>
              <a:t>Fourier series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207317"/>
            <a:ext cx="8229600" cy="4525963"/>
          </a:xfrm>
        </p:spPr>
        <p:txBody>
          <a:bodyPr/>
          <a:lstStyle/>
          <a:p>
            <a:r>
              <a:rPr lang="en-US" dirty="0"/>
              <a:t>Any signal can be described with a series of waves</a:t>
            </a:r>
          </a:p>
          <a:p>
            <a:r>
              <a:rPr lang="en-US" dirty="0"/>
              <a:t>Fourier series: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28941"/>
            <a:ext cx="471487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79862" y="6244888"/>
            <a:ext cx="2710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theFouriertransform.com</a:t>
            </a:r>
          </a:p>
          <a:p>
            <a:r>
              <a:rPr lang="en-US" dirty="0"/>
              <a:t>Calvin.enlov.net, wiki</a:t>
            </a:r>
          </a:p>
        </p:txBody>
      </p:sp>
      <p:pic>
        <p:nvPicPr>
          <p:cNvPr id="7170" name="Picture 2" descr="https://encrypted-tbn0.gstatic.com/images?q=tbn:ANd9GcS0eGKwtOvM1k6V65VePbesnDV_pb0-GNfKO67QdMBVZQLn6XDpiaez2kB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58531"/>
            <a:ext cx="163830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07" y="3962401"/>
            <a:ext cx="2881827" cy="2139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3639919"/>
            <a:ext cx="266700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57275" y="3605529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Longest period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839201" y="3605529"/>
            <a:ext cx="118075" cy="1331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235173" y="2786144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Number in series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9067801" y="2983835"/>
            <a:ext cx="203027" cy="1189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566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058" y="533400"/>
            <a:ext cx="8229600" cy="1143000"/>
          </a:xfrm>
        </p:spPr>
        <p:txBody>
          <a:bodyPr/>
          <a:lstStyle/>
          <a:p>
            <a:r>
              <a:rPr lang="en-US" dirty="0"/>
              <a:t>Fourier transform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514600" y="1409367"/>
            <a:ext cx="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14600" y="3390567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99659" y="354296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2028569" y="20723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4" name="Freeform 13"/>
          <p:cNvSpPr/>
          <p:nvPr/>
        </p:nvSpPr>
        <p:spPr>
          <a:xfrm>
            <a:off x="2621280" y="2061997"/>
            <a:ext cx="2484120" cy="736743"/>
          </a:xfrm>
          <a:custGeom>
            <a:avLst/>
            <a:gdLst>
              <a:gd name="connsiteX0" fmla="*/ 0 w 8016240"/>
              <a:gd name="connsiteY0" fmla="*/ 1226007 h 1266506"/>
              <a:gd name="connsiteX1" fmla="*/ 434340 w 8016240"/>
              <a:gd name="connsiteY1" fmla="*/ 6807 h 1266506"/>
              <a:gd name="connsiteX2" fmla="*/ 632460 w 8016240"/>
              <a:gd name="connsiteY2" fmla="*/ 723087 h 1266506"/>
              <a:gd name="connsiteX3" fmla="*/ 777240 w 8016240"/>
              <a:gd name="connsiteY3" fmla="*/ 509727 h 1266506"/>
              <a:gd name="connsiteX4" fmla="*/ 922020 w 8016240"/>
              <a:gd name="connsiteY4" fmla="*/ 723087 h 1266506"/>
              <a:gd name="connsiteX5" fmla="*/ 1264920 w 8016240"/>
              <a:gd name="connsiteY5" fmla="*/ 29667 h 1266506"/>
              <a:gd name="connsiteX6" fmla="*/ 1501140 w 8016240"/>
              <a:gd name="connsiteY6" fmla="*/ 1180287 h 1266506"/>
              <a:gd name="connsiteX7" fmla="*/ 1645920 w 8016240"/>
              <a:gd name="connsiteY7" fmla="*/ 1012647 h 1266506"/>
              <a:gd name="connsiteX8" fmla="*/ 1805940 w 8016240"/>
              <a:gd name="connsiteY8" fmla="*/ 1149807 h 1266506"/>
              <a:gd name="connsiteX9" fmla="*/ 2095500 w 8016240"/>
              <a:gd name="connsiteY9" fmla="*/ 67767 h 1266506"/>
              <a:gd name="connsiteX10" fmla="*/ 2392680 w 8016240"/>
              <a:gd name="connsiteY10" fmla="*/ 684987 h 1266506"/>
              <a:gd name="connsiteX11" fmla="*/ 2514600 w 8016240"/>
              <a:gd name="connsiteY11" fmla="*/ 570687 h 1266506"/>
              <a:gd name="connsiteX12" fmla="*/ 2628900 w 8016240"/>
              <a:gd name="connsiteY12" fmla="*/ 684987 h 1266506"/>
              <a:gd name="connsiteX13" fmla="*/ 2865120 w 8016240"/>
              <a:gd name="connsiteY13" fmla="*/ 189687 h 1266506"/>
              <a:gd name="connsiteX14" fmla="*/ 3063240 w 8016240"/>
              <a:gd name="connsiteY14" fmla="*/ 1119327 h 1266506"/>
              <a:gd name="connsiteX15" fmla="*/ 3307080 w 8016240"/>
              <a:gd name="connsiteY15" fmla="*/ 1058367 h 1266506"/>
              <a:gd name="connsiteX16" fmla="*/ 3421380 w 8016240"/>
              <a:gd name="connsiteY16" fmla="*/ 1149807 h 1266506"/>
              <a:gd name="connsiteX17" fmla="*/ 3825240 w 8016240"/>
              <a:gd name="connsiteY17" fmla="*/ 151587 h 1266506"/>
              <a:gd name="connsiteX18" fmla="*/ 4122420 w 8016240"/>
              <a:gd name="connsiteY18" fmla="*/ 555447 h 1266506"/>
              <a:gd name="connsiteX19" fmla="*/ 4282440 w 8016240"/>
              <a:gd name="connsiteY19" fmla="*/ 509727 h 1266506"/>
              <a:gd name="connsiteX20" fmla="*/ 4381500 w 8016240"/>
              <a:gd name="connsiteY20" fmla="*/ 601167 h 1266506"/>
              <a:gd name="connsiteX21" fmla="*/ 4625340 w 8016240"/>
              <a:gd name="connsiteY21" fmla="*/ 189687 h 1266506"/>
              <a:gd name="connsiteX22" fmla="*/ 4968240 w 8016240"/>
              <a:gd name="connsiteY22" fmla="*/ 1134567 h 1266506"/>
              <a:gd name="connsiteX23" fmla="*/ 5242560 w 8016240"/>
              <a:gd name="connsiteY23" fmla="*/ 1020267 h 1266506"/>
              <a:gd name="connsiteX24" fmla="*/ 5379720 w 8016240"/>
              <a:gd name="connsiteY24" fmla="*/ 1149807 h 1266506"/>
              <a:gd name="connsiteX25" fmla="*/ 5753100 w 8016240"/>
              <a:gd name="connsiteY25" fmla="*/ 227787 h 1266506"/>
              <a:gd name="connsiteX26" fmla="*/ 6004560 w 8016240"/>
              <a:gd name="connsiteY26" fmla="*/ 639267 h 1266506"/>
              <a:gd name="connsiteX27" fmla="*/ 6141720 w 8016240"/>
              <a:gd name="connsiteY27" fmla="*/ 563067 h 1266506"/>
              <a:gd name="connsiteX28" fmla="*/ 6309360 w 8016240"/>
              <a:gd name="connsiteY28" fmla="*/ 662127 h 1266506"/>
              <a:gd name="connsiteX29" fmla="*/ 6621780 w 8016240"/>
              <a:gd name="connsiteY29" fmla="*/ 189687 h 1266506"/>
              <a:gd name="connsiteX30" fmla="*/ 7025640 w 8016240"/>
              <a:gd name="connsiteY30" fmla="*/ 1233627 h 1266506"/>
              <a:gd name="connsiteX31" fmla="*/ 7261860 w 8016240"/>
              <a:gd name="connsiteY31" fmla="*/ 1020267 h 1266506"/>
              <a:gd name="connsiteX32" fmla="*/ 7368540 w 8016240"/>
              <a:gd name="connsiteY32" fmla="*/ 1180287 h 1266506"/>
              <a:gd name="connsiteX33" fmla="*/ 7658100 w 8016240"/>
              <a:gd name="connsiteY33" fmla="*/ 319227 h 1266506"/>
              <a:gd name="connsiteX34" fmla="*/ 7894320 w 8016240"/>
              <a:gd name="connsiteY34" fmla="*/ 768807 h 1266506"/>
              <a:gd name="connsiteX35" fmla="*/ 8016240 w 8016240"/>
              <a:gd name="connsiteY35" fmla="*/ 677367 h 1266506"/>
              <a:gd name="connsiteX36" fmla="*/ 8016240 w 8016240"/>
              <a:gd name="connsiteY36" fmla="*/ 677367 h 1266506"/>
              <a:gd name="connsiteX37" fmla="*/ 8016240 w 8016240"/>
              <a:gd name="connsiteY37" fmla="*/ 707847 h 1266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016240" h="1266506">
                <a:moveTo>
                  <a:pt x="0" y="1226007"/>
                </a:moveTo>
                <a:cubicBezTo>
                  <a:pt x="164465" y="658317"/>
                  <a:pt x="328930" y="90627"/>
                  <a:pt x="434340" y="6807"/>
                </a:cubicBezTo>
                <a:cubicBezTo>
                  <a:pt x="539750" y="-77013"/>
                  <a:pt x="575310" y="639267"/>
                  <a:pt x="632460" y="723087"/>
                </a:cubicBezTo>
                <a:cubicBezTo>
                  <a:pt x="689610" y="806907"/>
                  <a:pt x="728980" y="509727"/>
                  <a:pt x="777240" y="509727"/>
                </a:cubicBezTo>
                <a:cubicBezTo>
                  <a:pt x="825500" y="509727"/>
                  <a:pt x="840740" y="803097"/>
                  <a:pt x="922020" y="723087"/>
                </a:cubicBezTo>
                <a:cubicBezTo>
                  <a:pt x="1003300" y="643077"/>
                  <a:pt x="1168400" y="-46533"/>
                  <a:pt x="1264920" y="29667"/>
                </a:cubicBezTo>
                <a:cubicBezTo>
                  <a:pt x="1361440" y="105867"/>
                  <a:pt x="1437640" y="1016457"/>
                  <a:pt x="1501140" y="1180287"/>
                </a:cubicBezTo>
                <a:cubicBezTo>
                  <a:pt x="1564640" y="1344117"/>
                  <a:pt x="1595120" y="1017727"/>
                  <a:pt x="1645920" y="1012647"/>
                </a:cubicBezTo>
                <a:cubicBezTo>
                  <a:pt x="1696720" y="1007567"/>
                  <a:pt x="1731010" y="1307287"/>
                  <a:pt x="1805940" y="1149807"/>
                </a:cubicBezTo>
                <a:cubicBezTo>
                  <a:pt x="1880870" y="992327"/>
                  <a:pt x="1997710" y="145237"/>
                  <a:pt x="2095500" y="67767"/>
                </a:cubicBezTo>
                <a:cubicBezTo>
                  <a:pt x="2193290" y="-9703"/>
                  <a:pt x="2322830" y="601167"/>
                  <a:pt x="2392680" y="684987"/>
                </a:cubicBezTo>
                <a:cubicBezTo>
                  <a:pt x="2462530" y="768807"/>
                  <a:pt x="2475230" y="570687"/>
                  <a:pt x="2514600" y="570687"/>
                </a:cubicBezTo>
                <a:cubicBezTo>
                  <a:pt x="2553970" y="570687"/>
                  <a:pt x="2570480" y="748487"/>
                  <a:pt x="2628900" y="684987"/>
                </a:cubicBezTo>
                <a:cubicBezTo>
                  <a:pt x="2687320" y="621487"/>
                  <a:pt x="2792730" y="117297"/>
                  <a:pt x="2865120" y="189687"/>
                </a:cubicBezTo>
                <a:cubicBezTo>
                  <a:pt x="2937510" y="262077"/>
                  <a:pt x="2989580" y="974547"/>
                  <a:pt x="3063240" y="1119327"/>
                </a:cubicBezTo>
                <a:cubicBezTo>
                  <a:pt x="3136900" y="1264107"/>
                  <a:pt x="3247390" y="1053287"/>
                  <a:pt x="3307080" y="1058367"/>
                </a:cubicBezTo>
                <a:cubicBezTo>
                  <a:pt x="3366770" y="1063447"/>
                  <a:pt x="3335020" y="1300937"/>
                  <a:pt x="3421380" y="1149807"/>
                </a:cubicBezTo>
                <a:cubicBezTo>
                  <a:pt x="3507740" y="998677"/>
                  <a:pt x="3708400" y="250647"/>
                  <a:pt x="3825240" y="151587"/>
                </a:cubicBezTo>
                <a:cubicBezTo>
                  <a:pt x="3942080" y="52527"/>
                  <a:pt x="4046220" y="495757"/>
                  <a:pt x="4122420" y="555447"/>
                </a:cubicBezTo>
                <a:cubicBezTo>
                  <a:pt x="4198620" y="615137"/>
                  <a:pt x="4239260" y="502107"/>
                  <a:pt x="4282440" y="509727"/>
                </a:cubicBezTo>
                <a:cubicBezTo>
                  <a:pt x="4325620" y="517347"/>
                  <a:pt x="4324350" y="654507"/>
                  <a:pt x="4381500" y="601167"/>
                </a:cubicBezTo>
                <a:cubicBezTo>
                  <a:pt x="4438650" y="547827"/>
                  <a:pt x="4527550" y="100787"/>
                  <a:pt x="4625340" y="189687"/>
                </a:cubicBezTo>
                <a:cubicBezTo>
                  <a:pt x="4723130" y="278587"/>
                  <a:pt x="4865370" y="996137"/>
                  <a:pt x="4968240" y="1134567"/>
                </a:cubicBezTo>
                <a:cubicBezTo>
                  <a:pt x="5071110" y="1272997"/>
                  <a:pt x="5173980" y="1017727"/>
                  <a:pt x="5242560" y="1020267"/>
                </a:cubicBezTo>
                <a:cubicBezTo>
                  <a:pt x="5311140" y="1022807"/>
                  <a:pt x="5294630" y="1281887"/>
                  <a:pt x="5379720" y="1149807"/>
                </a:cubicBezTo>
                <a:cubicBezTo>
                  <a:pt x="5464810" y="1017727"/>
                  <a:pt x="5648960" y="312877"/>
                  <a:pt x="5753100" y="227787"/>
                </a:cubicBezTo>
                <a:cubicBezTo>
                  <a:pt x="5857240" y="142697"/>
                  <a:pt x="5939790" y="583387"/>
                  <a:pt x="6004560" y="639267"/>
                </a:cubicBezTo>
                <a:cubicBezTo>
                  <a:pt x="6069330" y="695147"/>
                  <a:pt x="6090920" y="559257"/>
                  <a:pt x="6141720" y="563067"/>
                </a:cubicBezTo>
                <a:cubicBezTo>
                  <a:pt x="6192520" y="566877"/>
                  <a:pt x="6229350" y="724357"/>
                  <a:pt x="6309360" y="662127"/>
                </a:cubicBezTo>
                <a:cubicBezTo>
                  <a:pt x="6389370" y="599897"/>
                  <a:pt x="6502400" y="94437"/>
                  <a:pt x="6621780" y="189687"/>
                </a:cubicBezTo>
                <a:cubicBezTo>
                  <a:pt x="6741160" y="284937"/>
                  <a:pt x="6918960" y="1095197"/>
                  <a:pt x="7025640" y="1233627"/>
                </a:cubicBezTo>
                <a:cubicBezTo>
                  <a:pt x="7132320" y="1372057"/>
                  <a:pt x="7204710" y="1029157"/>
                  <a:pt x="7261860" y="1020267"/>
                </a:cubicBezTo>
                <a:cubicBezTo>
                  <a:pt x="7319010" y="1011377"/>
                  <a:pt x="7302500" y="1297127"/>
                  <a:pt x="7368540" y="1180287"/>
                </a:cubicBezTo>
                <a:cubicBezTo>
                  <a:pt x="7434580" y="1063447"/>
                  <a:pt x="7570470" y="387807"/>
                  <a:pt x="7658100" y="319227"/>
                </a:cubicBezTo>
                <a:cubicBezTo>
                  <a:pt x="7745730" y="250647"/>
                  <a:pt x="7834630" y="709117"/>
                  <a:pt x="7894320" y="768807"/>
                </a:cubicBezTo>
                <a:cubicBezTo>
                  <a:pt x="7954010" y="828497"/>
                  <a:pt x="8016240" y="677367"/>
                  <a:pt x="8016240" y="677367"/>
                </a:cubicBezTo>
                <a:lnTo>
                  <a:pt x="8016240" y="677367"/>
                </a:lnTo>
                <a:lnTo>
                  <a:pt x="8016240" y="707847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486400" y="2432662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99960" y="1317927"/>
            <a:ext cx="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99960" y="3299127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85018" y="345152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6570274" y="198086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7620000" y="2061997"/>
            <a:ext cx="0" cy="12371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8534400" y="3032427"/>
            <a:ext cx="0" cy="266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5715000" y="2778412"/>
            <a:ext cx="86868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56634" y="3812210"/>
            <a:ext cx="8238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-Converts from “time domain to frequency domain”. </a:t>
            </a:r>
          </a:p>
          <a:p>
            <a:r>
              <a:rPr lang="en-US" dirty="0"/>
              <a:t>-Is reversible—can reconstruct time series based on Fourier power spectrum!</a:t>
            </a:r>
          </a:p>
          <a:p>
            <a:r>
              <a:rPr lang="en-US" dirty="0"/>
              <a:t>-Compresses information—summarize time series with just a few pieces of info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8077200" y="2584879"/>
            <a:ext cx="0" cy="714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707602" y="4736486"/>
            <a:ext cx="0" cy="162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707602" y="635777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85041" y="64008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35" name="TextBox 34"/>
          <p:cNvSpPr txBox="1"/>
          <p:nvPr/>
        </p:nvSpPr>
        <p:spPr>
          <a:xfrm rot="16200000">
            <a:off x="2221571" y="503951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9" name="Freeform 28"/>
          <p:cNvSpPr/>
          <p:nvPr/>
        </p:nvSpPr>
        <p:spPr>
          <a:xfrm>
            <a:off x="2799042" y="5017982"/>
            <a:ext cx="2560320" cy="746786"/>
          </a:xfrm>
          <a:custGeom>
            <a:avLst/>
            <a:gdLst>
              <a:gd name="connsiteX0" fmla="*/ 0 w 2560320"/>
              <a:gd name="connsiteY0" fmla="*/ 746786 h 746786"/>
              <a:gd name="connsiteX1" fmla="*/ 205740 w 2560320"/>
              <a:gd name="connsiteY1" fmla="*/ 26 h 746786"/>
              <a:gd name="connsiteX2" fmla="*/ 487680 w 2560320"/>
              <a:gd name="connsiteY2" fmla="*/ 716306 h 746786"/>
              <a:gd name="connsiteX3" fmla="*/ 739140 w 2560320"/>
              <a:gd name="connsiteY3" fmla="*/ 22886 h 746786"/>
              <a:gd name="connsiteX4" fmla="*/ 1013460 w 2560320"/>
              <a:gd name="connsiteY4" fmla="*/ 678206 h 746786"/>
              <a:gd name="connsiteX5" fmla="*/ 1242060 w 2560320"/>
              <a:gd name="connsiteY5" fmla="*/ 7646 h 746786"/>
              <a:gd name="connsiteX6" fmla="*/ 1584960 w 2560320"/>
              <a:gd name="connsiteY6" fmla="*/ 693446 h 746786"/>
              <a:gd name="connsiteX7" fmla="*/ 1851660 w 2560320"/>
              <a:gd name="connsiteY7" fmla="*/ 30506 h 746786"/>
              <a:gd name="connsiteX8" fmla="*/ 2202180 w 2560320"/>
              <a:gd name="connsiteY8" fmla="*/ 693446 h 746786"/>
              <a:gd name="connsiteX9" fmla="*/ 2430780 w 2560320"/>
              <a:gd name="connsiteY9" fmla="*/ 137186 h 746786"/>
              <a:gd name="connsiteX10" fmla="*/ 2560320 w 2560320"/>
              <a:gd name="connsiteY10" fmla="*/ 160046 h 746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60320" h="746786">
                <a:moveTo>
                  <a:pt x="0" y="746786"/>
                </a:moveTo>
                <a:cubicBezTo>
                  <a:pt x="62230" y="375946"/>
                  <a:pt x="124460" y="5106"/>
                  <a:pt x="205740" y="26"/>
                </a:cubicBezTo>
                <a:cubicBezTo>
                  <a:pt x="287020" y="-5054"/>
                  <a:pt x="398780" y="712496"/>
                  <a:pt x="487680" y="716306"/>
                </a:cubicBezTo>
                <a:cubicBezTo>
                  <a:pt x="576580" y="720116"/>
                  <a:pt x="651510" y="29236"/>
                  <a:pt x="739140" y="22886"/>
                </a:cubicBezTo>
                <a:cubicBezTo>
                  <a:pt x="826770" y="16536"/>
                  <a:pt x="929640" y="680746"/>
                  <a:pt x="1013460" y="678206"/>
                </a:cubicBezTo>
                <a:cubicBezTo>
                  <a:pt x="1097280" y="675666"/>
                  <a:pt x="1146810" y="5106"/>
                  <a:pt x="1242060" y="7646"/>
                </a:cubicBezTo>
                <a:cubicBezTo>
                  <a:pt x="1337310" y="10186"/>
                  <a:pt x="1483360" y="689636"/>
                  <a:pt x="1584960" y="693446"/>
                </a:cubicBezTo>
                <a:cubicBezTo>
                  <a:pt x="1686560" y="697256"/>
                  <a:pt x="1748790" y="30506"/>
                  <a:pt x="1851660" y="30506"/>
                </a:cubicBezTo>
                <a:cubicBezTo>
                  <a:pt x="1954530" y="30506"/>
                  <a:pt x="2105660" y="675666"/>
                  <a:pt x="2202180" y="693446"/>
                </a:cubicBezTo>
                <a:cubicBezTo>
                  <a:pt x="2298700" y="711226"/>
                  <a:pt x="2371090" y="226086"/>
                  <a:pt x="2430780" y="137186"/>
                </a:cubicBezTo>
                <a:cubicBezTo>
                  <a:pt x="2490470" y="48286"/>
                  <a:pt x="2525395" y="104166"/>
                  <a:pt x="2560320" y="16004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8" name="Freeform 7167"/>
          <p:cNvSpPr/>
          <p:nvPr/>
        </p:nvSpPr>
        <p:spPr>
          <a:xfrm>
            <a:off x="2806662" y="5726590"/>
            <a:ext cx="2461260" cy="289717"/>
          </a:xfrm>
          <a:custGeom>
            <a:avLst/>
            <a:gdLst>
              <a:gd name="connsiteX0" fmla="*/ 0 w 2461260"/>
              <a:gd name="connsiteY0" fmla="*/ 289717 h 289717"/>
              <a:gd name="connsiteX1" fmla="*/ 76200 w 2461260"/>
              <a:gd name="connsiteY1" fmla="*/ 45877 h 289717"/>
              <a:gd name="connsiteX2" fmla="*/ 205740 w 2461260"/>
              <a:gd name="connsiteY2" fmla="*/ 198277 h 289717"/>
              <a:gd name="connsiteX3" fmla="*/ 320040 w 2461260"/>
              <a:gd name="connsiteY3" fmla="*/ 30637 h 289717"/>
              <a:gd name="connsiteX4" fmla="*/ 457200 w 2461260"/>
              <a:gd name="connsiteY4" fmla="*/ 243997 h 289717"/>
              <a:gd name="connsiteX5" fmla="*/ 624840 w 2461260"/>
              <a:gd name="connsiteY5" fmla="*/ 99217 h 289717"/>
              <a:gd name="connsiteX6" fmla="*/ 746760 w 2461260"/>
              <a:gd name="connsiteY6" fmla="*/ 259237 h 289717"/>
              <a:gd name="connsiteX7" fmla="*/ 845820 w 2461260"/>
              <a:gd name="connsiteY7" fmla="*/ 38257 h 289717"/>
              <a:gd name="connsiteX8" fmla="*/ 975360 w 2461260"/>
              <a:gd name="connsiteY8" fmla="*/ 221137 h 289717"/>
              <a:gd name="connsiteX9" fmla="*/ 1165860 w 2461260"/>
              <a:gd name="connsiteY9" fmla="*/ 30637 h 289717"/>
              <a:gd name="connsiteX10" fmla="*/ 1272540 w 2461260"/>
              <a:gd name="connsiteY10" fmla="*/ 205897 h 289717"/>
              <a:gd name="connsiteX11" fmla="*/ 1394460 w 2461260"/>
              <a:gd name="connsiteY11" fmla="*/ 7777 h 289717"/>
              <a:gd name="connsiteX12" fmla="*/ 1562100 w 2461260"/>
              <a:gd name="connsiteY12" fmla="*/ 183037 h 289717"/>
              <a:gd name="connsiteX13" fmla="*/ 1706880 w 2461260"/>
              <a:gd name="connsiteY13" fmla="*/ 157 h 289717"/>
              <a:gd name="connsiteX14" fmla="*/ 1874520 w 2461260"/>
              <a:gd name="connsiteY14" fmla="*/ 221137 h 289717"/>
              <a:gd name="connsiteX15" fmla="*/ 1981200 w 2461260"/>
              <a:gd name="connsiteY15" fmla="*/ 15397 h 289717"/>
              <a:gd name="connsiteX16" fmla="*/ 2164080 w 2461260"/>
              <a:gd name="connsiteY16" fmla="*/ 213517 h 289717"/>
              <a:gd name="connsiteX17" fmla="*/ 2308860 w 2461260"/>
              <a:gd name="connsiteY17" fmla="*/ 23017 h 289717"/>
              <a:gd name="connsiteX18" fmla="*/ 2461260 w 2461260"/>
              <a:gd name="connsiteY18" fmla="*/ 205897 h 289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61260" h="289717">
                <a:moveTo>
                  <a:pt x="0" y="289717"/>
                </a:moveTo>
                <a:cubicBezTo>
                  <a:pt x="20955" y="175417"/>
                  <a:pt x="41910" y="61117"/>
                  <a:pt x="76200" y="45877"/>
                </a:cubicBezTo>
                <a:cubicBezTo>
                  <a:pt x="110490" y="30637"/>
                  <a:pt x="165100" y="200817"/>
                  <a:pt x="205740" y="198277"/>
                </a:cubicBezTo>
                <a:cubicBezTo>
                  <a:pt x="246380" y="195737"/>
                  <a:pt x="278130" y="23017"/>
                  <a:pt x="320040" y="30637"/>
                </a:cubicBezTo>
                <a:cubicBezTo>
                  <a:pt x="361950" y="38257"/>
                  <a:pt x="406400" y="232567"/>
                  <a:pt x="457200" y="243997"/>
                </a:cubicBezTo>
                <a:cubicBezTo>
                  <a:pt x="508000" y="255427"/>
                  <a:pt x="576580" y="96677"/>
                  <a:pt x="624840" y="99217"/>
                </a:cubicBezTo>
                <a:cubicBezTo>
                  <a:pt x="673100" y="101757"/>
                  <a:pt x="709930" y="269397"/>
                  <a:pt x="746760" y="259237"/>
                </a:cubicBezTo>
                <a:cubicBezTo>
                  <a:pt x="783590" y="249077"/>
                  <a:pt x="807720" y="44607"/>
                  <a:pt x="845820" y="38257"/>
                </a:cubicBezTo>
                <a:cubicBezTo>
                  <a:pt x="883920" y="31907"/>
                  <a:pt x="922020" y="222407"/>
                  <a:pt x="975360" y="221137"/>
                </a:cubicBezTo>
                <a:cubicBezTo>
                  <a:pt x="1028700" y="219867"/>
                  <a:pt x="1116330" y="33177"/>
                  <a:pt x="1165860" y="30637"/>
                </a:cubicBezTo>
                <a:cubicBezTo>
                  <a:pt x="1215390" y="28097"/>
                  <a:pt x="1234440" y="209707"/>
                  <a:pt x="1272540" y="205897"/>
                </a:cubicBezTo>
                <a:cubicBezTo>
                  <a:pt x="1310640" y="202087"/>
                  <a:pt x="1346200" y="11587"/>
                  <a:pt x="1394460" y="7777"/>
                </a:cubicBezTo>
                <a:cubicBezTo>
                  <a:pt x="1442720" y="3967"/>
                  <a:pt x="1510030" y="184307"/>
                  <a:pt x="1562100" y="183037"/>
                </a:cubicBezTo>
                <a:cubicBezTo>
                  <a:pt x="1614170" y="181767"/>
                  <a:pt x="1654810" y="-6193"/>
                  <a:pt x="1706880" y="157"/>
                </a:cubicBezTo>
                <a:cubicBezTo>
                  <a:pt x="1758950" y="6507"/>
                  <a:pt x="1828800" y="218597"/>
                  <a:pt x="1874520" y="221137"/>
                </a:cubicBezTo>
                <a:cubicBezTo>
                  <a:pt x="1920240" y="223677"/>
                  <a:pt x="1932940" y="16667"/>
                  <a:pt x="1981200" y="15397"/>
                </a:cubicBezTo>
                <a:cubicBezTo>
                  <a:pt x="2029460" y="14127"/>
                  <a:pt x="2109470" y="212247"/>
                  <a:pt x="2164080" y="213517"/>
                </a:cubicBezTo>
                <a:cubicBezTo>
                  <a:pt x="2218690" y="214787"/>
                  <a:pt x="2259330" y="24287"/>
                  <a:pt x="2308860" y="23017"/>
                </a:cubicBezTo>
                <a:cubicBezTo>
                  <a:pt x="2358390" y="21747"/>
                  <a:pt x="2409825" y="113822"/>
                  <a:pt x="2461260" y="2058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1" name="Freeform 7170"/>
          <p:cNvSpPr/>
          <p:nvPr/>
        </p:nvSpPr>
        <p:spPr>
          <a:xfrm>
            <a:off x="2806663" y="5978957"/>
            <a:ext cx="2499805" cy="198899"/>
          </a:xfrm>
          <a:custGeom>
            <a:avLst/>
            <a:gdLst>
              <a:gd name="connsiteX0" fmla="*/ 0 w 2499805"/>
              <a:gd name="connsiteY0" fmla="*/ 107045 h 198899"/>
              <a:gd name="connsiteX1" fmla="*/ 45720 w 2499805"/>
              <a:gd name="connsiteY1" fmla="*/ 61325 h 198899"/>
              <a:gd name="connsiteX2" fmla="*/ 152400 w 2499805"/>
              <a:gd name="connsiteY2" fmla="*/ 145145 h 198899"/>
              <a:gd name="connsiteX3" fmla="*/ 190500 w 2499805"/>
              <a:gd name="connsiteY3" fmla="*/ 38465 h 198899"/>
              <a:gd name="connsiteX4" fmla="*/ 251460 w 2499805"/>
              <a:gd name="connsiteY4" fmla="*/ 152765 h 198899"/>
              <a:gd name="connsiteX5" fmla="*/ 304800 w 2499805"/>
              <a:gd name="connsiteY5" fmla="*/ 76565 h 198899"/>
              <a:gd name="connsiteX6" fmla="*/ 358140 w 2499805"/>
              <a:gd name="connsiteY6" fmla="*/ 160385 h 198899"/>
              <a:gd name="connsiteX7" fmla="*/ 403860 w 2499805"/>
              <a:gd name="connsiteY7" fmla="*/ 129905 h 198899"/>
              <a:gd name="connsiteX8" fmla="*/ 480060 w 2499805"/>
              <a:gd name="connsiteY8" fmla="*/ 198485 h 198899"/>
              <a:gd name="connsiteX9" fmla="*/ 609600 w 2499805"/>
              <a:gd name="connsiteY9" fmla="*/ 91805 h 198899"/>
              <a:gd name="connsiteX10" fmla="*/ 662940 w 2499805"/>
              <a:gd name="connsiteY10" fmla="*/ 160385 h 198899"/>
              <a:gd name="connsiteX11" fmla="*/ 723900 w 2499805"/>
              <a:gd name="connsiteY11" fmla="*/ 84185 h 198899"/>
              <a:gd name="connsiteX12" fmla="*/ 800100 w 2499805"/>
              <a:gd name="connsiteY12" fmla="*/ 152765 h 198899"/>
              <a:gd name="connsiteX13" fmla="*/ 830580 w 2499805"/>
              <a:gd name="connsiteY13" fmla="*/ 114665 h 198899"/>
              <a:gd name="connsiteX14" fmla="*/ 883920 w 2499805"/>
              <a:gd name="connsiteY14" fmla="*/ 198485 h 198899"/>
              <a:gd name="connsiteX15" fmla="*/ 967740 w 2499805"/>
              <a:gd name="connsiteY15" fmla="*/ 129905 h 198899"/>
              <a:gd name="connsiteX16" fmla="*/ 1059180 w 2499805"/>
              <a:gd name="connsiteY16" fmla="*/ 175625 h 198899"/>
              <a:gd name="connsiteX17" fmla="*/ 1089660 w 2499805"/>
              <a:gd name="connsiteY17" fmla="*/ 84185 h 198899"/>
              <a:gd name="connsiteX18" fmla="*/ 1173480 w 2499805"/>
              <a:gd name="connsiteY18" fmla="*/ 152765 h 198899"/>
              <a:gd name="connsiteX19" fmla="*/ 1333500 w 2499805"/>
              <a:gd name="connsiteY19" fmla="*/ 68945 h 198899"/>
              <a:gd name="connsiteX20" fmla="*/ 1348740 w 2499805"/>
              <a:gd name="connsiteY20" fmla="*/ 137525 h 198899"/>
              <a:gd name="connsiteX21" fmla="*/ 1432560 w 2499805"/>
              <a:gd name="connsiteY21" fmla="*/ 91805 h 198899"/>
              <a:gd name="connsiteX22" fmla="*/ 1493520 w 2499805"/>
              <a:gd name="connsiteY22" fmla="*/ 129905 h 198899"/>
              <a:gd name="connsiteX23" fmla="*/ 1615440 w 2499805"/>
              <a:gd name="connsiteY23" fmla="*/ 68945 h 198899"/>
              <a:gd name="connsiteX24" fmla="*/ 1722120 w 2499805"/>
              <a:gd name="connsiteY24" fmla="*/ 114665 h 198899"/>
              <a:gd name="connsiteX25" fmla="*/ 1828800 w 2499805"/>
              <a:gd name="connsiteY25" fmla="*/ 46085 h 198899"/>
              <a:gd name="connsiteX26" fmla="*/ 1836420 w 2499805"/>
              <a:gd name="connsiteY26" fmla="*/ 107045 h 198899"/>
              <a:gd name="connsiteX27" fmla="*/ 1950720 w 2499805"/>
              <a:gd name="connsiteY27" fmla="*/ 38465 h 198899"/>
              <a:gd name="connsiteX28" fmla="*/ 1996440 w 2499805"/>
              <a:gd name="connsiteY28" fmla="*/ 84185 h 198899"/>
              <a:gd name="connsiteX29" fmla="*/ 2095500 w 2499805"/>
              <a:gd name="connsiteY29" fmla="*/ 30845 h 198899"/>
              <a:gd name="connsiteX30" fmla="*/ 2103120 w 2499805"/>
              <a:gd name="connsiteY30" fmla="*/ 114665 h 198899"/>
              <a:gd name="connsiteX31" fmla="*/ 2301240 w 2499805"/>
              <a:gd name="connsiteY31" fmla="*/ 7985 h 198899"/>
              <a:gd name="connsiteX32" fmla="*/ 2301240 w 2499805"/>
              <a:gd name="connsiteY32" fmla="*/ 46085 h 198899"/>
              <a:gd name="connsiteX33" fmla="*/ 2400300 w 2499805"/>
              <a:gd name="connsiteY33" fmla="*/ 365 h 198899"/>
              <a:gd name="connsiteX34" fmla="*/ 2407920 w 2499805"/>
              <a:gd name="connsiteY34" fmla="*/ 76565 h 198899"/>
              <a:gd name="connsiteX35" fmla="*/ 2491740 w 2499805"/>
              <a:gd name="connsiteY35" fmla="*/ 46085 h 198899"/>
              <a:gd name="connsiteX36" fmla="*/ 2491740 w 2499805"/>
              <a:gd name="connsiteY36" fmla="*/ 84185 h 19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499805" h="198899">
                <a:moveTo>
                  <a:pt x="0" y="107045"/>
                </a:moveTo>
                <a:cubicBezTo>
                  <a:pt x="10160" y="81010"/>
                  <a:pt x="20320" y="54975"/>
                  <a:pt x="45720" y="61325"/>
                </a:cubicBezTo>
                <a:cubicBezTo>
                  <a:pt x="71120" y="67675"/>
                  <a:pt x="128270" y="148955"/>
                  <a:pt x="152400" y="145145"/>
                </a:cubicBezTo>
                <a:cubicBezTo>
                  <a:pt x="176530" y="141335"/>
                  <a:pt x="173990" y="37195"/>
                  <a:pt x="190500" y="38465"/>
                </a:cubicBezTo>
                <a:cubicBezTo>
                  <a:pt x="207010" y="39735"/>
                  <a:pt x="232410" y="146415"/>
                  <a:pt x="251460" y="152765"/>
                </a:cubicBezTo>
                <a:cubicBezTo>
                  <a:pt x="270510" y="159115"/>
                  <a:pt x="287020" y="75295"/>
                  <a:pt x="304800" y="76565"/>
                </a:cubicBezTo>
                <a:cubicBezTo>
                  <a:pt x="322580" y="77835"/>
                  <a:pt x="341630" y="151495"/>
                  <a:pt x="358140" y="160385"/>
                </a:cubicBezTo>
                <a:cubicBezTo>
                  <a:pt x="374650" y="169275"/>
                  <a:pt x="383540" y="123555"/>
                  <a:pt x="403860" y="129905"/>
                </a:cubicBezTo>
                <a:cubicBezTo>
                  <a:pt x="424180" y="136255"/>
                  <a:pt x="445770" y="204835"/>
                  <a:pt x="480060" y="198485"/>
                </a:cubicBezTo>
                <a:cubicBezTo>
                  <a:pt x="514350" y="192135"/>
                  <a:pt x="579120" y="98155"/>
                  <a:pt x="609600" y="91805"/>
                </a:cubicBezTo>
                <a:cubicBezTo>
                  <a:pt x="640080" y="85455"/>
                  <a:pt x="643890" y="161655"/>
                  <a:pt x="662940" y="160385"/>
                </a:cubicBezTo>
                <a:cubicBezTo>
                  <a:pt x="681990" y="159115"/>
                  <a:pt x="701040" y="85455"/>
                  <a:pt x="723900" y="84185"/>
                </a:cubicBezTo>
                <a:cubicBezTo>
                  <a:pt x="746760" y="82915"/>
                  <a:pt x="782320" y="147685"/>
                  <a:pt x="800100" y="152765"/>
                </a:cubicBezTo>
                <a:cubicBezTo>
                  <a:pt x="817880" y="157845"/>
                  <a:pt x="816610" y="107045"/>
                  <a:pt x="830580" y="114665"/>
                </a:cubicBezTo>
                <a:cubicBezTo>
                  <a:pt x="844550" y="122285"/>
                  <a:pt x="861060" y="195945"/>
                  <a:pt x="883920" y="198485"/>
                </a:cubicBezTo>
                <a:cubicBezTo>
                  <a:pt x="906780" y="201025"/>
                  <a:pt x="938530" y="133715"/>
                  <a:pt x="967740" y="129905"/>
                </a:cubicBezTo>
                <a:cubicBezTo>
                  <a:pt x="996950" y="126095"/>
                  <a:pt x="1038860" y="183245"/>
                  <a:pt x="1059180" y="175625"/>
                </a:cubicBezTo>
                <a:cubicBezTo>
                  <a:pt x="1079500" y="168005"/>
                  <a:pt x="1070610" y="87995"/>
                  <a:pt x="1089660" y="84185"/>
                </a:cubicBezTo>
                <a:cubicBezTo>
                  <a:pt x="1108710" y="80375"/>
                  <a:pt x="1132840" y="155305"/>
                  <a:pt x="1173480" y="152765"/>
                </a:cubicBezTo>
                <a:cubicBezTo>
                  <a:pt x="1214120" y="150225"/>
                  <a:pt x="1304290" y="71485"/>
                  <a:pt x="1333500" y="68945"/>
                </a:cubicBezTo>
                <a:cubicBezTo>
                  <a:pt x="1362710" y="66405"/>
                  <a:pt x="1332230" y="133715"/>
                  <a:pt x="1348740" y="137525"/>
                </a:cubicBezTo>
                <a:cubicBezTo>
                  <a:pt x="1365250" y="141335"/>
                  <a:pt x="1408430" y="93075"/>
                  <a:pt x="1432560" y="91805"/>
                </a:cubicBezTo>
                <a:cubicBezTo>
                  <a:pt x="1456690" y="90535"/>
                  <a:pt x="1463040" y="133715"/>
                  <a:pt x="1493520" y="129905"/>
                </a:cubicBezTo>
                <a:cubicBezTo>
                  <a:pt x="1524000" y="126095"/>
                  <a:pt x="1577340" y="71485"/>
                  <a:pt x="1615440" y="68945"/>
                </a:cubicBezTo>
                <a:cubicBezTo>
                  <a:pt x="1653540" y="66405"/>
                  <a:pt x="1686560" y="118475"/>
                  <a:pt x="1722120" y="114665"/>
                </a:cubicBezTo>
                <a:cubicBezTo>
                  <a:pt x="1757680" y="110855"/>
                  <a:pt x="1809750" y="47355"/>
                  <a:pt x="1828800" y="46085"/>
                </a:cubicBezTo>
                <a:cubicBezTo>
                  <a:pt x="1847850" y="44815"/>
                  <a:pt x="1816100" y="108315"/>
                  <a:pt x="1836420" y="107045"/>
                </a:cubicBezTo>
                <a:cubicBezTo>
                  <a:pt x="1856740" y="105775"/>
                  <a:pt x="1924050" y="42275"/>
                  <a:pt x="1950720" y="38465"/>
                </a:cubicBezTo>
                <a:cubicBezTo>
                  <a:pt x="1977390" y="34655"/>
                  <a:pt x="1972310" y="85455"/>
                  <a:pt x="1996440" y="84185"/>
                </a:cubicBezTo>
                <a:cubicBezTo>
                  <a:pt x="2020570" y="82915"/>
                  <a:pt x="2077720" y="25765"/>
                  <a:pt x="2095500" y="30845"/>
                </a:cubicBezTo>
                <a:cubicBezTo>
                  <a:pt x="2113280" y="35925"/>
                  <a:pt x="2068830" y="118475"/>
                  <a:pt x="2103120" y="114665"/>
                </a:cubicBezTo>
                <a:cubicBezTo>
                  <a:pt x="2137410" y="110855"/>
                  <a:pt x="2268220" y="19415"/>
                  <a:pt x="2301240" y="7985"/>
                </a:cubicBezTo>
                <a:cubicBezTo>
                  <a:pt x="2334260" y="-3445"/>
                  <a:pt x="2284730" y="47355"/>
                  <a:pt x="2301240" y="46085"/>
                </a:cubicBezTo>
                <a:cubicBezTo>
                  <a:pt x="2317750" y="44815"/>
                  <a:pt x="2382520" y="-4715"/>
                  <a:pt x="2400300" y="365"/>
                </a:cubicBezTo>
                <a:cubicBezTo>
                  <a:pt x="2418080" y="5445"/>
                  <a:pt x="2392680" y="68945"/>
                  <a:pt x="2407920" y="76565"/>
                </a:cubicBezTo>
                <a:cubicBezTo>
                  <a:pt x="2423160" y="84185"/>
                  <a:pt x="2477770" y="44815"/>
                  <a:pt x="2491740" y="46085"/>
                </a:cubicBezTo>
                <a:cubicBezTo>
                  <a:pt x="2505710" y="47355"/>
                  <a:pt x="2498725" y="65770"/>
                  <a:pt x="2491740" y="841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80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804" y="892922"/>
            <a:ext cx="9136672" cy="1143000"/>
          </a:xfrm>
        </p:spPr>
        <p:txBody>
          <a:bodyPr/>
          <a:lstStyle/>
          <a:p>
            <a:r>
              <a:rPr lang="en-US" dirty="0"/>
              <a:t>Using the Fourier transform to </a:t>
            </a:r>
            <a:br>
              <a:rPr lang="en-US" dirty="0"/>
            </a:br>
            <a:r>
              <a:rPr lang="en-US" dirty="0" err="1"/>
              <a:t>denoise</a:t>
            </a:r>
            <a:r>
              <a:rPr lang="en-US" dirty="0"/>
              <a:t> data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438400" y="2301240"/>
            <a:ext cx="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" y="428244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23459" y="443484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1952369" y="296418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4" name="Freeform 13"/>
          <p:cNvSpPr/>
          <p:nvPr/>
        </p:nvSpPr>
        <p:spPr>
          <a:xfrm>
            <a:off x="2545080" y="2953870"/>
            <a:ext cx="2484120" cy="736743"/>
          </a:xfrm>
          <a:custGeom>
            <a:avLst/>
            <a:gdLst>
              <a:gd name="connsiteX0" fmla="*/ 0 w 8016240"/>
              <a:gd name="connsiteY0" fmla="*/ 1226007 h 1266506"/>
              <a:gd name="connsiteX1" fmla="*/ 434340 w 8016240"/>
              <a:gd name="connsiteY1" fmla="*/ 6807 h 1266506"/>
              <a:gd name="connsiteX2" fmla="*/ 632460 w 8016240"/>
              <a:gd name="connsiteY2" fmla="*/ 723087 h 1266506"/>
              <a:gd name="connsiteX3" fmla="*/ 777240 w 8016240"/>
              <a:gd name="connsiteY3" fmla="*/ 509727 h 1266506"/>
              <a:gd name="connsiteX4" fmla="*/ 922020 w 8016240"/>
              <a:gd name="connsiteY4" fmla="*/ 723087 h 1266506"/>
              <a:gd name="connsiteX5" fmla="*/ 1264920 w 8016240"/>
              <a:gd name="connsiteY5" fmla="*/ 29667 h 1266506"/>
              <a:gd name="connsiteX6" fmla="*/ 1501140 w 8016240"/>
              <a:gd name="connsiteY6" fmla="*/ 1180287 h 1266506"/>
              <a:gd name="connsiteX7" fmla="*/ 1645920 w 8016240"/>
              <a:gd name="connsiteY7" fmla="*/ 1012647 h 1266506"/>
              <a:gd name="connsiteX8" fmla="*/ 1805940 w 8016240"/>
              <a:gd name="connsiteY8" fmla="*/ 1149807 h 1266506"/>
              <a:gd name="connsiteX9" fmla="*/ 2095500 w 8016240"/>
              <a:gd name="connsiteY9" fmla="*/ 67767 h 1266506"/>
              <a:gd name="connsiteX10" fmla="*/ 2392680 w 8016240"/>
              <a:gd name="connsiteY10" fmla="*/ 684987 h 1266506"/>
              <a:gd name="connsiteX11" fmla="*/ 2514600 w 8016240"/>
              <a:gd name="connsiteY11" fmla="*/ 570687 h 1266506"/>
              <a:gd name="connsiteX12" fmla="*/ 2628900 w 8016240"/>
              <a:gd name="connsiteY12" fmla="*/ 684987 h 1266506"/>
              <a:gd name="connsiteX13" fmla="*/ 2865120 w 8016240"/>
              <a:gd name="connsiteY13" fmla="*/ 189687 h 1266506"/>
              <a:gd name="connsiteX14" fmla="*/ 3063240 w 8016240"/>
              <a:gd name="connsiteY14" fmla="*/ 1119327 h 1266506"/>
              <a:gd name="connsiteX15" fmla="*/ 3307080 w 8016240"/>
              <a:gd name="connsiteY15" fmla="*/ 1058367 h 1266506"/>
              <a:gd name="connsiteX16" fmla="*/ 3421380 w 8016240"/>
              <a:gd name="connsiteY16" fmla="*/ 1149807 h 1266506"/>
              <a:gd name="connsiteX17" fmla="*/ 3825240 w 8016240"/>
              <a:gd name="connsiteY17" fmla="*/ 151587 h 1266506"/>
              <a:gd name="connsiteX18" fmla="*/ 4122420 w 8016240"/>
              <a:gd name="connsiteY18" fmla="*/ 555447 h 1266506"/>
              <a:gd name="connsiteX19" fmla="*/ 4282440 w 8016240"/>
              <a:gd name="connsiteY19" fmla="*/ 509727 h 1266506"/>
              <a:gd name="connsiteX20" fmla="*/ 4381500 w 8016240"/>
              <a:gd name="connsiteY20" fmla="*/ 601167 h 1266506"/>
              <a:gd name="connsiteX21" fmla="*/ 4625340 w 8016240"/>
              <a:gd name="connsiteY21" fmla="*/ 189687 h 1266506"/>
              <a:gd name="connsiteX22" fmla="*/ 4968240 w 8016240"/>
              <a:gd name="connsiteY22" fmla="*/ 1134567 h 1266506"/>
              <a:gd name="connsiteX23" fmla="*/ 5242560 w 8016240"/>
              <a:gd name="connsiteY23" fmla="*/ 1020267 h 1266506"/>
              <a:gd name="connsiteX24" fmla="*/ 5379720 w 8016240"/>
              <a:gd name="connsiteY24" fmla="*/ 1149807 h 1266506"/>
              <a:gd name="connsiteX25" fmla="*/ 5753100 w 8016240"/>
              <a:gd name="connsiteY25" fmla="*/ 227787 h 1266506"/>
              <a:gd name="connsiteX26" fmla="*/ 6004560 w 8016240"/>
              <a:gd name="connsiteY26" fmla="*/ 639267 h 1266506"/>
              <a:gd name="connsiteX27" fmla="*/ 6141720 w 8016240"/>
              <a:gd name="connsiteY27" fmla="*/ 563067 h 1266506"/>
              <a:gd name="connsiteX28" fmla="*/ 6309360 w 8016240"/>
              <a:gd name="connsiteY28" fmla="*/ 662127 h 1266506"/>
              <a:gd name="connsiteX29" fmla="*/ 6621780 w 8016240"/>
              <a:gd name="connsiteY29" fmla="*/ 189687 h 1266506"/>
              <a:gd name="connsiteX30" fmla="*/ 7025640 w 8016240"/>
              <a:gd name="connsiteY30" fmla="*/ 1233627 h 1266506"/>
              <a:gd name="connsiteX31" fmla="*/ 7261860 w 8016240"/>
              <a:gd name="connsiteY31" fmla="*/ 1020267 h 1266506"/>
              <a:gd name="connsiteX32" fmla="*/ 7368540 w 8016240"/>
              <a:gd name="connsiteY32" fmla="*/ 1180287 h 1266506"/>
              <a:gd name="connsiteX33" fmla="*/ 7658100 w 8016240"/>
              <a:gd name="connsiteY33" fmla="*/ 319227 h 1266506"/>
              <a:gd name="connsiteX34" fmla="*/ 7894320 w 8016240"/>
              <a:gd name="connsiteY34" fmla="*/ 768807 h 1266506"/>
              <a:gd name="connsiteX35" fmla="*/ 8016240 w 8016240"/>
              <a:gd name="connsiteY35" fmla="*/ 677367 h 1266506"/>
              <a:gd name="connsiteX36" fmla="*/ 8016240 w 8016240"/>
              <a:gd name="connsiteY36" fmla="*/ 677367 h 1266506"/>
              <a:gd name="connsiteX37" fmla="*/ 8016240 w 8016240"/>
              <a:gd name="connsiteY37" fmla="*/ 707847 h 1266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016240" h="1266506">
                <a:moveTo>
                  <a:pt x="0" y="1226007"/>
                </a:moveTo>
                <a:cubicBezTo>
                  <a:pt x="164465" y="658317"/>
                  <a:pt x="328930" y="90627"/>
                  <a:pt x="434340" y="6807"/>
                </a:cubicBezTo>
                <a:cubicBezTo>
                  <a:pt x="539750" y="-77013"/>
                  <a:pt x="575310" y="639267"/>
                  <a:pt x="632460" y="723087"/>
                </a:cubicBezTo>
                <a:cubicBezTo>
                  <a:pt x="689610" y="806907"/>
                  <a:pt x="728980" y="509727"/>
                  <a:pt x="777240" y="509727"/>
                </a:cubicBezTo>
                <a:cubicBezTo>
                  <a:pt x="825500" y="509727"/>
                  <a:pt x="840740" y="803097"/>
                  <a:pt x="922020" y="723087"/>
                </a:cubicBezTo>
                <a:cubicBezTo>
                  <a:pt x="1003300" y="643077"/>
                  <a:pt x="1168400" y="-46533"/>
                  <a:pt x="1264920" y="29667"/>
                </a:cubicBezTo>
                <a:cubicBezTo>
                  <a:pt x="1361440" y="105867"/>
                  <a:pt x="1437640" y="1016457"/>
                  <a:pt x="1501140" y="1180287"/>
                </a:cubicBezTo>
                <a:cubicBezTo>
                  <a:pt x="1564640" y="1344117"/>
                  <a:pt x="1595120" y="1017727"/>
                  <a:pt x="1645920" y="1012647"/>
                </a:cubicBezTo>
                <a:cubicBezTo>
                  <a:pt x="1696720" y="1007567"/>
                  <a:pt x="1731010" y="1307287"/>
                  <a:pt x="1805940" y="1149807"/>
                </a:cubicBezTo>
                <a:cubicBezTo>
                  <a:pt x="1880870" y="992327"/>
                  <a:pt x="1997710" y="145237"/>
                  <a:pt x="2095500" y="67767"/>
                </a:cubicBezTo>
                <a:cubicBezTo>
                  <a:pt x="2193290" y="-9703"/>
                  <a:pt x="2322830" y="601167"/>
                  <a:pt x="2392680" y="684987"/>
                </a:cubicBezTo>
                <a:cubicBezTo>
                  <a:pt x="2462530" y="768807"/>
                  <a:pt x="2475230" y="570687"/>
                  <a:pt x="2514600" y="570687"/>
                </a:cubicBezTo>
                <a:cubicBezTo>
                  <a:pt x="2553970" y="570687"/>
                  <a:pt x="2570480" y="748487"/>
                  <a:pt x="2628900" y="684987"/>
                </a:cubicBezTo>
                <a:cubicBezTo>
                  <a:pt x="2687320" y="621487"/>
                  <a:pt x="2792730" y="117297"/>
                  <a:pt x="2865120" y="189687"/>
                </a:cubicBezTo>
                <a:cubicBezTo>
                  <a:pt x="2937510" y="262077"/>
                  <a:pt x="2989580" y="974547"/>
                  <a:pt x="3063240" y="1119327"/>
                </a:cubicBezTo>
                <a:cubicBezTo>
                  <a:pt x="3136900" y="1264107"/>
                  <a:pt x="3247390" y="1053287"/>
                  <a:pt x="3307080" y="1058367"/>
                </a:cubicBezTo>
                <a:cubicBezTo>
                  <a:pt x="3366770" y="1063447"/>
                  <a:pt x="3335020" y="1300937"/>
                  <a:pt x="3421380" y="1149807"/>
                </a:cubicBezTo>
                <a:cubicBezTo>
                  <a:pt x="3507740" y="998677"/>
                  <a:pt x="3708400" y="250647"/>
                  <a:pt x="3825240" y="151587"/>
                </a:cubicBezTo>
                <a:cubicBezTo>
                  <a:pt x="3942080" y="52527"/>
                  <a:pt x="4046220" y="495757"/>
                  <a:pt x="4122420" y="555447"/>
                </a:cubicBezTo>
                <a:cubicBezTo>
                  <a:pt x="4198620" y="615137"/>
                  <a:pt x="4239260" y="502107"/>
                  <a:pt x="4282440" y="509727"/>
                </a:cubicBezTo>
                <a:cubicBezTo>
                  <a:pt x="4325620" y="517347"/>
                  <a:pt x="4324350" y="654507"/>
                  <a:pt x="4381500" y="601167"/>
                </a:cubicBezTo>
                <a:cubicBezTo>
                  <a:pt x="4438650" y="547827"/>
                  <a:pt x="4527550" y="100787"/>
                  <a:pt x="4625340" y="189687"/>
                </a:cubicBezTo>
                <a:cubicBezTo>
                  <a:pt x="4723130" y="278587"/>
                  <a:pt x="4865370" y="996137"/>
                  <a:pt x="4968240" y="1134567"/>
                </a:cubicBezTo>
                <a:cubicBezTo>
                  <a:pt x="5071110" y="1272997"/>
                  <a:pt x="5173980" y="1017727"/>
                  <a:pt x="5242560" y="1020267"/>
                </a:cubicBezTo>
                <a:cubicBezTo>
                  <a:pt x="5311140" y="1022807"/>
                  <a:pt x="5294630" y="1281887"/>
                  <a:pt x="5379720" y="1149807"/>
                </a:cubicBezTo>
                <a:cubicBezTo>
                  <a:pt x="5464810" y="1017727"/>
                  <a:pt x="5648960" y="312877"/>
                  <a:pt x="5753100" y="227787"/>
                </a:cubicBezTo>
                <a:cubicBezTo>
                  <a:pt x="5857240" y="142697"/>
                  <a:pt x="5939790" y="583387"/>
                  <a:pt x="6004560" y="639267"/>
                </a:cubicBezTo>
                <a:cubicBezTo>
                  <a:pt x="6069330" y="695147"/>
                  <a:pt x="6090920" y="559257"/>
                  <a:pt x="6141720" y="563067"/>
                </a:cubicBezTo>
                <a:cubicBezTo>
                  <a:pt x="6192520" y="566877"/>
                  <a:pt x="6229350" y="724357"/>
                  <a:pt x="6309360" y="662127"/>
                </a:cubicBezTo>
                <a:cubicBezTo>
                  <a:pt x="6389370" y="599897"/>
                  <a:pt x="6502400" y="94437"/>
                  <a:pt x="6621780" y="189687"/>
                </a:cubicBezTo>
                <a:cubicBezTo>
                  <a:pt x="6741160" y="284937"/>
                  <a:pt x="6918960" y="1095197"/>
                  <a:pt x="7025640" y="1233627"/>
                </a:cubicBezTo>
                <a:cubicBezTo>
                  <a:pt x="7132320" y="1372057"/>
                  <a:pt x="7204710" y="1029157"/>
                  <a:pt x="7261860" y="1020267"/>
                </a:cubicBezTo>
                <a:cubicBezTo>
                  <a:pt x="7319010" y="1011377"/>
                  <a:pt x="7302500" y="1297127"/>
                  <a:pt x="7368540" y="1180287"/>
                </a:cubicBezTo>
                <a:cubicBezTo>
                  <a:pt x="7434580" y="1063447"/>
                  <a:pt x="7570470" y="387807"/>
                  <a:pt x="7658100" y="319227"/>
                </a:cubicBezTo>
                <a:cubicBezTo>
                  <a:pt x="7745730" y="250647"/>
                  <a:pt x="7834630" y="709117"/>
                  <a:pt x="7894320" y="768807"/>
                </a:cubicBezTo>
                <a:cubicBezTo>
                  <a:pt x="7954010" y="828497"/>
                  <a:pt x="8016240" y="677367"/>
                  <a:pt x="8016240" y="677367"/>
                </a:cubicBezTo>
                <a:lnTo>
                  <a:pt x="8016240" y="677367"/>
                </a:lnTo>
                <a:lnTo>
                  <a:pt x="8016240" y="707847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410200" y="3324535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23760" y="2209800"/>
            <a:ext cx="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23760" y="41910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08818" y="43434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6494074" y="287274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7543800" y="2953870"/>
            <a:ext cx="0" cy="12371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8458200" y="3924300"/>
            <a:ext cx="0" cy="2667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5638800" y="3670285"/>
            <a:ext cx="86868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772400" y="4639687"/>
            <a:ext cx="0" cy="714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539448" y="4419600"/>
            <a:ext cx="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539448" y="6400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24507" y="65532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5053417" y="50825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" name="Freeform 4"/>
          <p:cNvSpPr/>
          <p:nvPr/>
        </p:nvSpPr>
        <p:spPr>
          <a:xfrm>
            <a:off x="5658997" y="5071745"/>
            <a:ext cx="2453640" cy="742300"/>
          </a:xfrm>
          <a:custGeom>
            <a:avLst/>
            <a:gdLst>
              <a:gd name="connsiteX0" fmla="*/ 0 w 2453640"/>
              <a:gd name="connsiteY0" fmla="*/ 696341 h 742300"/>
              <a:gd name="connsiteX1" fmla="*/ 114300 w 2453640"/>
              <a:gd name="connsiteY1" fmla="*/ 10541 h 742300"/>
              <a:gd name="connsiteX2" fmla="*/ 220980 w 2453640"/>
              <a:gd name="connsiteY2" fmla="*/ 437261 h 742300"/>
              <a:gd name="connsiteX3" fmla="*/ 373380 w 2453640"/>
              <a:gd name="connsiteY3" fmla="*/ 2921 h 742300"/>
              <a:gd name="connsiteX4" fmla="*/ 502920 w 2453640"/>
              <a:gd name="connsiteY4" fmla="*/ 703961 h 742300"/>
              <a:gd name="connsiteX5" fmla="*/ 640080 w 2453640"/>
              <a:gd name="connsiteY5" fmla="*/ 48641 h 742300"/>
              <a:gd name="connsiteX6" fmla="*/ 739140 w 2453640"/>
              <a:gd name="connsiteY6" fmla="*/ 399161 h 742300"/>
              <a:gd name="connsiteX7" fmla="*/ 876300 w 2453640"/>
              <a:gd name="connsiteY7" fmla="*/ 124841 h 742300"/>
              <a:gd name="connsiteX8" fmla="*/ 975360 w 2453640"/>
              <a:gd name="connsiteY8" fmla="*/ 688721 h 742300"/>
              <a:gd name="connsiteX9" fmla="*/ 1181100 w 2453640"/>
              <a:gd name="connsiteY9" fmla="*/ 109601 h 742300"/>
              <a:gd name="connsiteX10" fmla="*/ 1280160 w 2453640"/>
              <a:gd name="connsiteY10" fmla="*/ 345821 h 742300"/>
              <a:gd name="connsiteX11" fmla="*/ 1417320 w 2453640"/>
              <a:gd name="connsiteY11" fmla="*/ 147701 h 742300"/>
              <a:gd name="connsiteX12" fmla="*/ 1584960 w 2453640"/>
              <a:gd name="connsiteY12" fmla="*/ 703961 h 742300"/>
              <a:gd name="connsiteX13" fmla="*/ 1767840 w 2453640"/>
              <a:gd name="connsiteY13" fmla="*/ 140081 h 742300"/>
              <a:gd name="connsiteX14" fmla="*/ 1897380 w 2453640"/>
              <a:gd name="connsiteY14" fmla="*/ 406781 h 742300"/>
              <a:gd name="connsiteX15" fmla="*/ 2026920 w 2453640"/>
              <a:gd name="connsiteY15" fmla="*/ 140081 h 742300"/>
              <a:gd name="connsiteX16" fmla="*/ 2202180 w 2453640"/>
              <a:gd name="connsiteY16" fmla="*/ 742061 h 742300"/>
              <a:gd name="connsiteX17" fmla="*/ 2362200 w 2453640"/>
              <a:gd name="connsiteY17" fmla="*/ 216281 h 742300"/>
              <a:gd name="connsiteX18" fmla="*/ 2453640 w 2453640"/>
              <a:gd name="connsiteY18" fmla="*/ 490601 h 74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53640" h="742300">
                <a:moveTo>
                  <a:pt x="0" y="696341"/>
                </a:moveTo>
                <a:cubicBezTo>
                  <a:pt x="38735" y="375031"/>
                  <a:pt x="77470" y="53721"/>
                  <a:pt x="114300" y="10541"/>
                </a:cubicBezTo>
                <a:cubicBezTo>
                  <a:pt x="151130" y="-32639"/>
                  <a:pt x="177800" y="438531"/>
                  <a:pt x="220980" y="437261"/>
                </a:cubicBezTo>
                <a:cubicBezTo>
                  <a:pt x="264160" y="435991"/>
                  <a:pt x="326390" y="-41529"/>
                  <a:pt x="373380" y="2921"/>
                </a:cubicBezTo>
                <a:cubicBezTo>
                  <a:pt x="420370" y="47371"/>
                  <a:pt x="458470" y="696341"/>
                  <a:pt x="502920" y="703961"/>
                </a:cubicBezTo>
                <a:cubicBezTo>
                  <a:pt x="547370" y="711581"/>
                  <a:pt x="600710" y="99441"/>
                  <a:pt x="640080" y="48641"/>
                </a:cubicBezTo>
                <a:cubicBezTo>
                  <a:pt x="679450" y="-2159"/>
                  <a:pt x="699770" y="386461"/>
                  <a:pt x="739140" y="399161"/>
                </a:cubicBezTo>
                <a:cubicBezTo>
                  <a:pt x="778510" y="411861"/>
                  <a:pt x="836930" y="76581"/>
                  <a:pt x="876300" y="124841"/>
                </a:cubicBezTo>
                <a:cubicBezTo>
                  <a:pt x="915670" y="173101"/>
                  <a:pt x="924560" y="691261"/>
                  <a:pt x="975360" y="688721"/>
                </a:cubicBezTo>
                <a:cubicBezTo>
                  <a:pt x="1026160" y="686181"/>
                  <a:pt x="1130300" y="166751"/>
                  <a:pt x="1181100" y="109601"/>
                </a:cubicBezTo>
                <a:cubicBezTo>
                  <a:pt x="1231900" y="52451"/>
                  <a:pt x="1240790" y="339471"/>
                  <a:pt x="1280160" y="345821"/>
                </a:cubicBezTo>
                <a:cubicBezTo>
                  <a:pt x="1319530" y="352171"/>
                  <a:pt x="1366520" y="88011"/>
                  <a:pt x="1417320" y="147701"/>
                </a:cubicBezTo>
                <a:cubicBezTo>
                  <a:pt x="1468120" y="207391"/>
                  <a:pt x="1526540" y="705231"/>
                  <a:pt x="1584960" y="703961"/>
                </a:cubicBezTo>
                <a:cubicBezTo>
                  <a:pt x="1643380" y="702691"/>
                  <a:pt x="1715770" y="189611"/>
                  <a:pt x="1767840" y="140081"/>
                </a:cubicBezTo>
                <a:cubicBezTo>
                  <a:pt x="1819910" y="90551"/>
                  <a:pt x="1854200" y="406781"/>
                  <a:pt x="1897380" y="406781"/>
                </a:cubicBezTo>
                <a:cubicBezTo>
                  <a:pt x="1940560" y="406781"/>
                  <a:pt x="1976120" y="84201"/>
                  <a:pt x="2026920" y="140081"/>
                </a:cubicBezTo>
                <a:cubicBezTo>
                  <a:pt x="2077720" y="195961"/>
                  <a:pt x="2146300" y="729361"/>
                  <a:pt x="2202180" y="742061"/>
                </a:cubicBezTo>
                <a:cubicBezTo>
                  <a:pt x="2258060" y="754761"/>
                  <a:pt x="2320290" y="258191"/>
                  <a:pt x="2362200" y="216281"/>
                </a:cubicBezTo>
                <a:cubicBezTo>
                  <a:pt x="2404110" y="174371"/>
                  <a:pt x="2428875" y="332486"/>
                  <a:pt x="2453640" y="49060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8001000" y="3476752"/>
            <a:ext cx="0" cy="714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272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Fourier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Fourier transform (FFT) is most efficient</a:t>
            </a:r>
          </a:p>
          <a:p>
            <a:pPr lvl="1"/>
            <a:r>
              <a:rPr lang="en-US" dirty="0"/>
              <a:t>Many available algorithms</a:t>
            </a:r>
          </a:p>
          <a:p>
            <a:r>
              <a:rPr lang="en-US" dirty="0"/>
              <a:t>Used with discrete time series</a:t>
            </a:r>
          </a:p>
          <a:p>
            <a:r>
              <a:rPr lang="en-US" dirty="0"/>
              <a:t>Fourier power spectrum related </a:t>
            </a:r>
            <a:r>
              <a:rPr lang="en-US"/>
              <a:t>to Wavelet </a:t>
            </a:r>
            <a:r>
              <a:rPr lang="en-US" dirty="0"/>
              <a:t>Power Spectrum (coming up)</a:t>
            </a:r>
          </a:p>
        </p:txBody>
      </p:sp>
    </p:spTree>
    <p:extLst>
      <p:ext uri="{BB962C8B-B14F-4D97-AF65-F5344CB8AC3E}">
        <p14:creationId xmlns:p14="http://schemas.microsoft.com/office/powerpoint/2010/main" val="2280778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quick demo in R of Fourier analysis</a:t>
            </a:r>
          </a:p>
        </p:txBody>
      </p:sp>
    </p:spTree>
    <p:extLst>
      <p:ext uri="{BB962C8B-B14F-4D97-AF65-F5344CB8AC3E}">
        <p14:creationId xmlns:p14="http://schemas.microsoft.com/office/powerpoint/2010/main" val="41417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9424-41B9-D5A5-DB50-1588C322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A4C1F-876B-03E2-D3D9-4DFF51DF5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44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analysis: </a:t>
            </a:r>
            <a:br>
              <a:rPr lang="en-US" dirty="0"/>
            </a:br>
            <a:r>
              <a:rPr lang="en-US" dirty="0"/>
              <a:t>Estimation of peak timing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938449"/>
            <a:ext cx="5867399" cy="170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484" y="2347332"/>
            <a:ext cx="2738437" cy="1839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0"/>
            <a:ext cx="3905250" cy="262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4029756"/>
            <a:ext cx="3619217" cy="2428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00200" y="6482653"/>
            <a:ext cx="475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-Compare time series from multiple locations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8778" y="5920958"/>
            <a:ext cx="2039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Alonso et al AJE</a:t>
            </a:r>
          </a:p>
          <a:p>
            <a:r>
              <a:rPr lang="en-US" dirty="0" err="1"/>
              <a:t>Viboud</a:t>
            </a:r>
            <a:r>
              <a:rPr lang="en-US" dirty="0"/>
              <a:t> </a:t>
            </a:r>
            <a:r>
              <a:rPr lang="en-US" dirty="0" err="1"/>
              <a:t>PLoS</a:t>
            </a:r>
            <a:r>
              <a:rPr lang="en-US" dirty="0"/>
              <a:t> Med</a:t>
            </a:r>
          </a:p>
          <a:p>
            <a:r>
              <a:rPr lang="en-US" dirty="0"/>
              <a:t>EPIPOI.info</a:t>
            </a:r>
          </a:p>
        </p:txBody>
      </p:sp>
    </p:spTree>
    <p:extLst>
      <p:ext uri="{BB962C8B-B14F-4D97-AF65-F5344CB8AC3E}">
        <p14:creationId xmlns:p14="http://schemas.microsoft.com/office/powerpoint/2010/main" val="722257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5090" y="683677"/>
            <a:ext cx="8229600" cy="1143000"/>
          </a:xfrm>
        </p:spPr>
        <p:txBody>
          <a:bodyPr/>
          <a:lstStyle/>
          <a:p>
            <a:r>
              <a:rPr lang="en-US" dirty="0"/>
              <a:t>Fourier analysis: </a:t>
            </a:r>
            <a:br>
              <a:rPr lang="en-US" dirty="0"/>
            </a:br>
            <a:r>
              <a:rPr lang="en-US" dirty="0"/>
              <a:t>Setting an epidemic threshold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6488668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Alonso et al </a:t>
            </a:r>
            <a:r>
              <a:rPr lang="en-US" dirty="0" err="1"/>
              <a:t>PLoS</a:t>
            </a:r>
            <a:r>
              <a:rPr lang="en-US" dirty="0"/>
              <a:t> One</a:t>
            </a:r>
          </a:p>
        </p:txBody>
      </p:sp>
      <p:pic>
        <p:nvPicPr>
          <p:cNvPr id="10242" name="Picture 2" descr="C:\Users\DMW63\Downloads\journal.pone.0041918.g0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2" y="1826676"/>
            <a:ext cx="4479458" cy="490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753601" y="1734016"/>
            <a:ext cx="742179" cy="502995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6400" y="25146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-Use partial Fourier series (12,6,3 month harmonics) to estimate baseline and 95% CI</a:t>
            </a:r>
          </a:p>
        </p:txBody>
      </p:sp>
    </p:spTree>
    <p:extLst>
      <p:ext uri="{BB962C8B-B14F-4D97-AF65-F5344CB8AC3E}">
        <p14:creationId xmlns:p14="http://schemas.microsoft.com/office/powerpoint/2010/main" val="313868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6800"/>
            <a:ext cx="10972800" cy="1143000"/>
          </a:xfrm>
        </p:spPr>
        <p:txBody>
          <a:bodyPr/>
          <a:lstStyle/>
          <a:p>
            <a:r>
              <a:rPr lang="en-US" dirty="0"/>
              <a:t>Fourier analysis: </a:t>
            </a:r>
            <a:br>
              <a:rPr lang="en-US" dirty="0"/>
            </a:br>
            <a:r>
              <a:rPr lang="en-US" dirty="0"/>
              <a:t>Parameterize and analyze dynamic models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7228" y="1981200"/>
            <a:ext cx="8229600" cy="4525963"/>
          </a:xfrm>
        </p:spPr>
        <p:txBody>
          <a:bodyPr/>
          <a:lstStyle/>
          <a:p>
            <a:pPr lvl="1"/>
            <a:r>
              <a:rPr lang="en-US" dirty="0"/>
              <a:t>E.g. add seasonal forcing</a:t>
            </a:r>
          </a:p>
          <a:p>
            <a:pPr lvl="1"/>
            <a:r>
              <a:rPr lang="en-US" dirty="0"/>
              <a:t>Analyze output from compartmental model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76600"/>
            <a:ext cx="4572000" cy="3482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86800" y="5986720"/>
            <a:ext cx="2711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Dengue; </a:t>
            </a:r>
            <a:r>
              <a:rPr lang="en-US" dirty="0" err="1"/>
              <a:t>Althouse</a:t>
            </a:r>
            <a:r>
              <a:rPr lang="en-US" dirty="0"/>
              <a:t>, 2012 </a:t>
            </a:r>
          </a:p>
          <a:p>
            <a:r>
              <a:rPr lang="en-US" dirty="0" err="1"/>
              <a:t>PLoS</a:t>
            </a:r>
            <a:r>
              <a:rPr lang="en-US" dirty="0"/>
              <a:t> NTD</a:t>
            </a:r>
          </a:p>
        </p:txBody>
      </p:sp>
    </p:spTree>
    <p:extLst>
      <p:ext uri="{BB962C8B-B14F-4D97-AF65-F5344CB8AC3E}">
        <p14:creationId xmlns:p14="http://schemas.microsoft.com/office/powerpoint/2010/main" val="2537554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limitations of Fourier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Assumes that the harmonic is constant over time  (seasonality, multi-year terms)</a:t>
            </a:r>
          </a:p>
          <a:p>
            <a:r>
              <a:rPr lang="en-US" dirty="0"/>
              <a:t>If there is a change in frequency or you want to detect a change in frequency, you need something more powerful…</a:t>
            </a:r>
          </a:p>
        </p:txBody>
      </p:sp>
    </p:spTree>
    <p:extLst>
      <p:ext uri="{BB962C8B-B14F-4D97-AF65-F5344CB8AC3E}">
        <p14:creationId xmlns:p14="http://schemas.microsoft.com/office/powerpoint/2010/main" val="2558881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685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Wavelets: a powerful solution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2400" y="1600201"/>
            <a:ext cx="11734800" cy="4495800"/>
          </a:xfrm>
        </p:spPr>
        <p:txBody>
          <a:bodyPr/>
          <a:lstStyle/>
          <a:p>
            <a:pPr lvl="1" eaLnBrk="1" hangingPunct="1"/>
            <a:r>
              <a:rPr lang="en-US" dirty="0"/>
              <a:t>Identification of the dominant frequencies in a series (</a:t>
            </a:r>
            <a:r>
              <a:rPr lang="en-US" dirty="0" err="1"/>
              <a:t>ie</a:t>
            </a:r>
            <a:r>
              <a:rPr lang="en-US" dirty="0"/>
              <a:t> annual, monthly…) at each specific time</a:t>
            </a:r>
          </a:p>
          <a:p>
            <a:pPr lvl="1" eaLnBrk="1" hangingPunct="1"/>
            <a:r>
              <a:rPr lang="en-US" dirty="0"/>
              <a:t>Can be used to determine the phase of these cycles</a:t>
            </a:r>
          </a:p>
          <a:p>
            <a:pPr lvl="1" eaLnBrk="1" hangingPunct="1"/>
            <a:r>
              <a:rPr lang="en-US" dirty="0"/>
              <a:t>Like Fourier can be used as a filter to remove high or low frequency variations</a:t>
            </a:r>
          </a:p>
          <a:p>
            <a:pPr lvl="1" eaLnBrk="1" hangingPunct="1"/>
            <a:r>
              <a:rPr lang="en-US" dirty="0"/>
              <a:t>And many other applications…</a:t>
            </a:r>
          </a:p>
        </p:txBody>
      </p:sp>
    </p:spTree>
    <p:extLst>
      <p:ext uri="{BB962C8B-B14F-4D97-AF65-F5344CB8AC3E}">
        <p14:creationId xmlns:p14="http://schemas.microsoft.com/office/powerpoint/2010/main" val="3596553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 idx="4294967295"/>
          </p:nvPr>
        </p:nvSpPr>
        <p:spPr>
          <a:xfrm>
            <a:off x="1981200" y="710736"/>
            <a:ext cx="8229600" cy="1143000"/>
          </a:xfrm>
        </p:spPr>
        <p:txBody>
          <a:bodyPr/>
          <a:lstStyle/>
          <a:p>
            <a:r>
              <a:rPr lang="en-US"/>
              <a:t>Motivating example: Measles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7902" y="1630428"/>
            <a:ext cx="6781800" cy="1673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TextBox 4"/>
          <p:cNvSpPr txBox="1">
            <a:spLocks noChangeArrowheads="1"/>
          </p:cNvSpPr>
          <p:nvPr/>
        </p:nvSpPr>
        <p:spPr bwMode="auto">
          <a:xfrm>
            <a:off x="3870325" y="6324601"/>
            <a:ext cx="445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Figures from Grenfell et al, Nature 2001</a:t>
            </a:r>
          </a:p>
        </p:txBody>
      </p:sp>
      <p:sp>
        <p:nvSpPr>
          <p:cNvPr id="20484" name="TextBox 5"/>
          <p:cNvSpPr txBox="1">
            <a:spLocks noChangeArrowheads="1"/>
          </p:cNvSpPr>
          <p:nvPr/>
        </p:nvSpPr>
        <p:spPr bwMode="auto">
          <a:xfrm>
            <a:off x="3116831" y="4853532"/>
            <a:ext cx="641553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Does the frequency of the measles epidemics</a:t>
            </a:r>
          </a:p>
          <a:p>
            <a:pPr algn="ctr"/>
            <a:r>
              <a:rPr lang="en-US" sz="2400" dirty="0"/>
              <a:t> change after vaccination?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Does the synchronicity change?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549519C-D314-40D7-A05F-3C5720C569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b="76385"/>
          <a:stretch/>
        </p:blipFill>
        <p:spPr bwMode="auto">
          <a:xfrm>
            <a:off x="2819400" y="3883620"/>
            <a:ext cx="7162800" cy="991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5024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900908"/>
            <a:ext cx="8286750" cy="346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4532314"/>
            <a:ext cx="8763000" cy="232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Line 6"/>
          <p:cNvSpPr>
            <a:spLocks noChangeShapeType="1"/>
          </p:cNvSpPr>
          <p:nvPr/>
        </p:nvSpPr>
        <p:spPr bwMode="auto">
          <a:xfrm flipH="1" flipV="1">
            <a:off x="6858000" y="2971800"/>
            <a:ext cx="76200" cy="129540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08" name="Text Box 7"/>
          <p:cNvSpPr txBox="1">
            <a:spLocks noChangeArrowheads="1"/>
          </p:cNvSpPr>
          <p:nvPr/>
        </p:nvSpPr>
        <p:spPr bwMode="auto">
          <a:xfrm>
            <a:off x="6781800" y="4191001"/>
            <a:ext cx="295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Shift in dominant frequency</a:t>
            </a:r>
          </a:p>
        </p:txBody>
      </p:sp>
    </p:spTree>
    <p:extLst>
      <p:ext uri="{BB962C8B-B14F-4D97-AF65-F5344CB8AC3E}">
        <p14:creationId xmlns:p14="http://schemas.microsoft.com/office/powerpoint/2010/main" val="329200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Basic concepts</a:t>
            </a:r>
          </a:p>
        </p:txBody>
      </p:sp>
      <p:graphicFrame>
        <p:nvGraphicFramePr>
          <p:cNvPr id="86024" name="Object 26"/>
          <p:cNvGraphicFramePr>
            <a:graphicFrameLocks noGrp="1" noChangeAspect="1"/>
          </p:cNvGraphicFramePr>
          <p:nvPr>
            <p:ph idx="4294967295"/>
          </p:nvPr>
        </p:nvGraphicFramePr>
        <p:xfrm>
          <a:off x="1915611" y="3733800"/>
          <a:ext cx="5181600" cy="292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5886602" imgH="3324149" progId="Excel.Sheet.8">
                  <p:embed/>
                </p:oleObj>
              </mc:Choice>
              <mc:Fallback>
                <p:oleObj name="Chart" r:id="rId2" imgW="5886602" imgH="3324149" progId="Excel.Sheet.8">
                  <p:embed/>
                  <p:pic>
                    <p:nvPicPr>
                      <p:cNvPr id="8602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5611" y="3733800"/>
                        <a:ext cx="5181600" cy="292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6" name="Line 7"/>
          <p:cNvSpPr>
            <a:spLocks noChangeShapeType="1"/>
          </p:cNvSpPr>
          <p:nvPr/>
        </p:nvSpPr>
        <p:spPr bwMode="auto">
          <a:xfrm flipV="1">
            <a:off x="1890713" y="4038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27" name="Text Box 8"/>
          <p:cNvSpPr txBox="1">
            <a:spLocks noChangeArrowheads="1"/>
          </p:cNvSpPr>
          <p:nvPr/>
        </p:nvSpPr>
        <p:spPr bwMode="auto">
          <a:xfrm rot="16200000">
            <a:off x="745332" y="4817269"/>
            <a:ext cx="192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Higher frequency</a:t>
            </a:r>
          </a:p>
        </p:txBody>
      </p:sp>
      <p:graphicFrame>
        <p:nvGraphicFramePr>
          <p:cNvPr id="86021" name="Object 20"/>
          <p:cNvGraphicFramePr>
            <a:graphicFrameLocks noChangeAspect="1"/>
          </p:cNvGraphicFramePr>
          <p:nvPr/>
        </p:nvGraphicFramePr>
        <p:xfrm>
          <a:off x="1905001" y="1066800"/>
          <a:ext cx="5243513" cy="253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4" imgW="5886602" imgH="3324149" progId="Excel.Sheet.8">
                  <p:embed/>
                </p:oleObj>
              </mc:Choice>
              <mc:Fallback>
                <p:oleObj name="Chart" r:id="rId4" imgW="5886602" imgH="3324149" progId="Excel.Sheet.8">
                  <p:embed/>
                  <p:pic>
                    <p:nvPicPr>
                      <p:cNvPr id="860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1066800"/>
                        <a:ext cx="5243513" cy="253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8" name="Text Box 21"/>
          <p:cNvSpPr txBox="1">
            <a:spLocks noChangeArrowheads="1"/>
          </p:cNvSpPr>
          <p:nvPr/>
        </p:nvSpPr>
        <p:spPr bwMode="auto">
          <a:xfrm>
            <a:off x="7315200" y="1219200"/>
            <a:ext cx="28956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Sample time series </a:t>
            </a:r>
          </a:p>
          <a:p>
            <a:r>
              <a:rPr lang="en-US" dirty="0"/>
              <a:t>(wave with 10 unit cycle</a:t>
            </a:r>
          </a:p>
          <a:p>
            <a:r>
              <a:rPr lang="en-US" dirty="0"/>
              <a:t>=sin(2*</a:t>
            </a:r>
            <a:r>
              <a:rPr lang="el-GR" dirty="0">
                <a:latin typeface="Times New Roman" pitchFamily="18" charset="0"/>
                <a:cs typeface="Arial" charset="0"/>
              </a:rPr>
              <a:t>π</a:t>
            </a:r>
            <a:r>
              <a:rPr lang="en-US" dirty="0"/>
              <a:t>/10*t)</a:t>
            </a:r>
          </a:p>
        </p:txBody>
      </p:sp>
      <p:sp>
        <p:nvSpPr>
          <p:cNvPr id="86029" name="Text Box 22"/>
          <p:cNvSpPr txBox="1">
            <a:spLocks noChangeArrowheads="1"/>
          </p:cNvSpPr>
          <p:nvPr/>
        </p:nvSpPr>
        <p:spPr bwMode="auto">
          <a:xfrm>
            <a:off x="7334250" y="2362201"/>
            <a:ext cx="3333750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Wavelets:little</a:t>
            </a:r>
            <a:r>
              <a:rPr lang="en-US" dirty="0"/>
              <a:t> waves of a </a:t>
            </a:r>
          </a:p>
          <a:p>
            <a:r>
              <a:rPr lang="en-US" dirty="0"/>
              <a:t>specific shape</a:t>
            </a:r>
          </a:p>
          <a:p>
            <a:r>
              <a:rPr lang="en-US" dirty="0"/>
              <a:t>-”slide” wavelet along time</a:t>
            </a:r>
          </a:p>
          <a:p>
            <a:r>
              <a:rPr lang="en-US" dirty="0"/>
              <a:t>series to determine strength of </a:t>
            </a:r>
          </a:p>
          <a:p>
            <a:r>
              <a:rPr lang="en-US" dirty="0"/>
              <a:t>correlation</a:t>
            </a:r>
          </a:p>
          <a:p>
            <a:r>
              <a:rPr lang="en-US" dirty="0"/>
              <a:t>-repeat, while shrinking and </a:t>
            </a:r>
          </a:p>
          <a:p>
            <a:r>
              <a:rPr lang="en-US" dirty="0"/>
              <a:t>expanding the wavelet </a:t>
            </a:r>
          </a:p>
          <a:p>
            <a:r>
              <a:rPr lang="en-US" dirty="0"/>
              <a:t>-Can use different shapes of </a:t>
            </a:r>
          </a:p>
          <a:p>
            <a:r>
              <a:rPr lang="en-US" dirty="0"/>
              <a:t>wavelets for different situations</a:t>
            </a:r>
          </a:p>
        </p:txBody>
      </p:sp>
      <p:pic>
        <p:nvPicPr>
          <p:cNvPr id="86030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91400" y="5095876"/>
            <a:ext cx="23050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25823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ChangeArrowheads="1"/>
          </p:cNvSpPr>
          <p:nvPr/>
        </p:nvSpPr>
        <p:spPr bwMode="auto">
          <a:xfrm>
            <a:off x="1524000" y="381000"/>
            <a:ext cx="5334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7042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2292350"/>
            <a:ext cx="457200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594945" y="419101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Wavelet spectrum of a sine wave</a:t>
            </a:r>
          </a:p>
        </p:txBody>
      </p:sp>
      <p:sp>
        <p:nvSpPr>
          <p:cNvPr id="87044" name="Line 11"/>
          <p:cNvSpPr>
            <a:spLocks noChangeShapeType="1"/>
          </p:cNvSpPr>
          <p:nvPr/>
        </p:nvSpPr>
        <p:spPr bwMode="auto">
          <a:xfrm flipH="1">
            <a:off x="9829800" y="1905000"/>
            <a:ext cx="152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045" name="Text Box 12"/>
          <p:cNvSpPr txBox="1">
            <a:spLocks noChangeArrowheads="1"/>
          </p:cNvSpPr>
          <p:nvPr/>
        </p:nvSpPr>
        <p:spPr bwMode="auto">
          <a:xfrm>
            <a:off x="7829550" y="1371601"/>
            <a:ext cx="264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 year cycle dominates</a:t>
            </a:r>
          </a:p>
        </p:txBody>
      </p:sp>
      <p:pic>
        <p:nvPicPr>
          <p:cNvPr id="87046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292350"/>
            <a:ext cx="457200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6597805" y="2283057"/>
            <a:ext cx="2927195" cy="45749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8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0"/>
          <p:cNvSpPr>
            <a:spLocks noChangeArrowheads="1"/>
          </p:cNvSpPr>
          <p:nvPr/>
        </p:nvSpPr>
        <p:spPr bwMode="auto">
          <a:xfrm>
            <a:off x="1555531" y="914454"/>
            <a:ext cx="5334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3331" y="990600"/>
            <a:ext cx="5334000" cy="532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6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/>
              <a:t>Wavelet spectrum of a sine wave</a:t>
            </a:r>
          </a:p>
        </p:txBody>
      </p:sp>
      <p:sp>
        <p:nvSpPr>
          <p:cNvPr id="88068" name="Line 7"/>
          <p:cNvSpPr>
            <a:spLocks noChangeShapeType="1"/>
          </p:cNvSpPr>
          <p:nvPr/>
        </p:nvSpPr>
        <p:spPr bwMode="auto">
          <a:xfrm flipH="1" flipV="1">
            <a:off x="7422931" y="2971799"/>
            <a:ext cx="14478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8069" name="Text Box 8"/>
          <p:cNvSpPr txBox="1">
            <a:spLocks noChangeArrowheads="1"/>
          </p:cNvSpPr>
          <p:nvPr/>
        </p:nvSpPr>
        <p:spPr bwMode="auto">
          <a:xfrm>
            <a:off x="8229381" y="5105399"/>
            <a:ext cx="2470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“Global wavelet”=</a:t>
            </a:r>
          </a:p>
          <a:p>
            <a:r>
              <a:rPr lang="en-US"/>
              <a:t>Average across entire </a:t>
            </a:r>
          </a:p>
          <a:p>
            <a:r>
              <a:rPr lang="en-US"/>
              <a:t>time period</a:t>
            </a:r>
          </a:p>
        </p:txBody>
      </p:sp>
      <p:sp>
        <p:nvSpPr>
          <p:cNvPr id="88070" name="Line 10"/>
          <p:cNvSpPr>
            <a:spLocks noChangeShapeType="1"/>
          </p:cNvSpPr>
          <p:nvPr/>
        </p:nvSpPr>
        <p:spPr bwMode="auto">
          <a:xfrm flipV="1">
            <a:off x="2469931" y="2590799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8071" name="Text Box 11"/>
          <p:cNvSpPr txBox="1">
            <a:spLocks noChangeArrowheads="1"/>
          </p:cNvSpPr>
          <p:nvPr/>
        </p:nvSpPr>
        <p:spPr bwMode="auto">
          <a:xfrm>
            <a:off x="1555531" y="1676400"/>
            <a:ext cx="20256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Grey area=</a:t>
            </a:r>
          </a:p>
          <a:p>
            <a:r>
              <a:rPr lang="en-US"/>
              <a:t>Cone of influence:</a:t>
            </a:r>
          </a:p>
          <a:p>
            <a:r>
              <a:rPr lang="en-US"/>
              <a:t>Less confidence </a:t>
            </a:r>
          </a:p>
          <a:p>
            <a:r>
              <a:rPr lang="en-US"/>
              <a:t>in this region</a:t>
            </a:r>
          </a:p>
        </p:txBody>
      </p:sp>
      <p:sp>
        <p:nvSpPr>
          <p:cNvPr id="88072" name="Text Box 12"/>
          <p:cNvSpPr txBox="1">
            <a:spLocks noChangeArrowheads="1"/>
          </p:cNvSpPr>
          <p:nvPr/>
        </p:nvSpPr>
        <p:spPr bwMode="auto">
          <a:xfrm>
            <a:off x="1555532" y="6018213"/>
            <a:ext cx="31527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Color=power of spectra:</a:t>
            </a:r>
          </a:p>
          <a:p>
            <a:r>
              <a:rPr lang="en-US"/>
              <a:t>Red=higher amplitude at that</a:t>
            </a:r>
          </a:p>
          <a:p>
            <a:r>
              <a:rPr lang="en-US"/>
              <a:t>frequency and time</a:t>
            </a:r>
          </a:p>
        </p:txBody>
      </p:sp>
      <p:sp>
        <p:nvSpPr>
          <p:cNvPr id="88073" name="Text Box 13"/>
          <p:cNvSpPr txBox="1">
            <a:spLocks noChangeArrowheads="1"/>
          </p:cNvSpPr>
          <p:nvPr/>
        </p:nvSpPr>
        <p:spPr bwMode="auto">
          <a:xfrm>
            <a:off x="8038881" y="6292849"/>
            <a:ext cx="2660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Significance tested by a </a:t>
            </a:r>
          </a:p>
          <a:p>
            <a:r>
              <a:rPr lang="en-US"/>
              <a:t>permutation test</a:t>
            </a:r>
          </a:p>
        </p:txBody>
      </p:sp>
    </p:spTree>
    <p:extLst>
      <p:ext uri="{BB962C8B-B14F-4D97-AF65-F5344CB8AC3E}">
        <p14:creationId xmlns:p14="http://schemas.microsoft.com/office/powerpoint/2010/main" val="116594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 idx="4294967295"/>
          </p:nvPr>
        </p:nvSpPr>
        <p:spPr>
          <a:xfrm>
            <a:off x="513735" y="1143000"/>
            <a:ext cx="10744200" cy="1143000"/>
          </a:xfrm>
        </p:spPr>
        <p:txBody>
          <a:bodyPr/>
          <a:lstStyle/>
          <a:p>
            <a:r>
              <a:rPr lang="en-US" dirty="0"/>
              <a:t>Motivating Question #1: Do the spatiotemporal dynamics of measles change after vaccination?</a:t>
            </a: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76385"/>
          <a:stretch/>
        </p:blipFill>
        <p:spPr bwMode="auto">
          <a:xfrm>
            <a:off x="533400" y="2590800"/>
            <a:ext cx="1101360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9BBC3E-36EF-4089-9D80-EEE2CB6E7314}"/>
              </a:ext>
            </a:extLst>
          </p:cNvPr>
          <p:cNvSpPr txBox="1"/>
          <p:nvPr/>
        </p:nvSpPr>
        <p:spPr>
          <a:xfrm>
            <a:off x="152400" y="6400284"/>
            <a:ext cx="225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Grenfell, Science</a:t>
            </a:r>
          </a:p>
        </p:txBody>
      </p:sp>
    </p:spTree>
    <p:extLst>
      <p:ext uri="{BB962C8B-B14F-4D97-AF65-F5344CB8AC3E}">
        <p14:creationId xmlns:p14="http://schemas.microsoft.com/office/powerpoint/2010/main" val="22125204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5"/>
          <p:cNvSpPr>
            <a:spLocks noChangeArrowheads="1"/>
          </p:cNvSpPr>
          <p:nvPr/>
        </p:nvSpPr>
        <p:spPr bwMode="auto">
          <a:xfrm>
            <a:off x="1524000" y="758825"/>
            <a:ext cx="5334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591207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Multiple frequencies</a:t>
            </a:r>
          </a:p>
        </p:txBody>
      </p:sp>
      <p:pic>
        <p:nvPicPr>
          <p:cNvPr id="8909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981200"/>
            <a:ext cx="4419600" cy="441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981200"/>
            <a:ext cx="457200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2385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6"/>
          <p:cNvSpPr>
            <a:spLocks noChangeArrowheads="1"/>
          </p:cNvSpPr>
          <p:nvPr/>
        </p:nvSpPr>
        <p:spPr bwMode="auto">
          <a:xfrm>
            <a:off x="1524000" y="846138"/>
            <a:ext cx="5334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0114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371600"/>
            <a:ext cx="457200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15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600200"/>
            <a:ext cx="457200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537369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Wavelet with changing frequencies</a:t>
            </a:r>
          </a:p>
        </p:txBody>
      </p:sp>
      <p:sp>
        <p:nvSpPr>
          <p:cNvPr id="90117" name="Text Box 16"/>
          <p:cNvSpPr txBox="1">
            <a:spLocks noChangeArrowheads="1"/>
          </p:cNvSpPr>
          <p:nvPr/>
        </p:nvSpPr>
        <p:spPr bwMode="auto">
          <a:xfrm>
            <a:off x="4768850" y="6216650"/>
            <a:ext cx="589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Interpretation: Wavelength increases from ~0.25 to ~0.5 </a:t>
            </a:r>
          </a:p>
          <a:p>
            <a:r>
              <a:rPr lang="en-US"/>
              <a:t>(from 4 cycles/year to 2 cycles/year) </a:t>
            </a:r>
          </a:p>
        </p:txBody>
      </p:sp>
    </p:spTree>
    <p:extLst>
      <p:ext uri="{BB962C8B-B14F-4D97-AF65-F5344CB8AC3E}">
        <p14:creationId xmlns:p14="http://schemas.microsoft.com/office/powerpoint/2010/main" val="35068613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647700"/>
            <a:ext cx="8229600" cy="1143000"/>
          </a:xfrm>
        </p:spPr>
        <p:txBody>
          <a:bodyPr/>
          <a:lstStyle/>
          <a:p>
            <a:r>
              <a:rPr lang="en-US" dirty="0"/>
              <a:t>Example: epidemic timing</a:t>
            </a:r>
          </a:p>
        </p:txBody>
      </p:sp>
      <p:pic>
        <p:nvPicPr>
          <p:cNvPr id="911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124200"/>
            <a:ext cx="8286750" cy="346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0" name="Picture 2"/>
          <p:cNvPicPr>
            <a:picLocks noChangeAspect="1" noChangeArrowheads="1"/>
          </p:cNvPicPr>
          <p:nvPr/>
        </p:nvPicPr>
        <p:blipFill>
          <a:blip r:embed="rId3" cstate="print"/>
          <a:srcRect b="75620"/>
          <a:stretch>
            <a:fillRect/>
          </a:stretch>
        </p:blipFill>
        <p:spPr bwMode="auto">
          <a:xfrm>
            <a:off x="2133600" y="1828800"/>
            <a:ext cx="853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89D3A2-27BC-4049-92FA-542D0F15360A}"/>
              </a:ext>
            </a:extLst>
          </p:cNvPr>
          <p:cNvSpPr txBox="1"/>
          <p:nvPr/>
        </p:nvSpPr>
        <p:spPr>
          <a:xfrm>
            <a:off x="152400" y="6400284"/>
            <a:ext cx="225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Grenfell, Science</a:t>
            </a:r>
          </a:p>
        </p:txBody>
      </p:sp>
    </p:spTree>
    <p:extLst>
      <p:ext uri="{BB962C8B-B14F-4D97-AF65-F5344CB8AC3E}">
        <p14:creationId xmlns:p14="http://schemas.microsoft.com/office/powerpoint/2010/main" val="23474951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 idx="4294967295"/>
          </p:nvPr>
        </p:nvSpPr>
        <p:spPr>
          <a:xfrm>
            <a:off x="1600200" y="769883"/>
            <a:ext cx="8229600" cy="1143000"/>
          </a:xfrm>
        </p:spPr>
        <p:txBody>
          <a:bodyPr/>
          <a:lstStyle/>
          <a:p>
            <a:r>
              <a:rPr lang="en-US" dirty="0"/>
              <a:t>Example: Using wavelets to extract phase (timing) information</a:t>
            </a: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 cstate="print"/>
          <a:srcRect b="5145"/>
          <a:stretch>
            <a:fillRect/>
          </a:stretch>
        </p:blipFill>
        <p:spPr bwMode="auto">
          <a:xfrm>
            <a:off x="2407798" y="1981200"/>
            <a:ext cx="8260202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3" name="TextBox 5"/>
          <p:cNvSpPr txBox="1">
            <a:spLocks noChangeArrowheads="1"/>
          </p:cNvSpPr>
          <p:nvPr/>
        </p:nvSpPr>
        <p:spPr bwMode="auto">
          <a:xfrm rot="-5400000">
            <a:off x="1777207" y="3404394"/>
            <a:ext cx="1295400" cy="430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dirty="0"/>
              <a:t>1.5-3 year</a:t>
            </a:r>
          </a:p>
          <a:p>
            <a:r>
              <a:rPr lang="en-US" sz="1100" dirty="0"/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4032443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985010" y="304800"/>
            <a:ext cx="8229600" cy="1143000"/>
          </a:xfrm>
        </p:spPr>
        <p:txBody>
          <a:bodyPr/>
          <a:lstStyle/>
          <a:p>
            <a:r>
              <a:rPr lang="en-US" dirty="0"/>
              <a:t>Now what do you see?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35"/>
          <a:stretch/>
        </p:blipFill>
        <p:spPr bwMode="auto">
          <a:xfrm>
            <a:off x="2137976" y="1312534"/>
            <a:ext cx="7932420" cy="2638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3" b="22513"/>
          <a:stretch/>
        </p:blipFill>
        <p:spPr bwMode="auto">
          <a:xfrm>
            <a:off x="1752600" y="3802381"/>
            <a:ext cx="9182100" cy="231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524001" y="5687140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Noise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70660" y="5318998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Harmonics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46860" y="4992408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Trend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85900" y="397252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Intercept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310071"/>
            <a:ext cx="5676079" cy="327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912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Example: RSV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RSV data from WHO surveillance database (</a:t>
            </a:r>
            <a:r>
              <a:rPr lang="en-US" dirty="0" err="1"/>
              <a:t>FluMart</a:t>
            </a:r>
            <a:r>
              <a:rPr lang="en-US" dirty="0"/>
              <a:t>)</a:t>
            </a:r>
          </a:p>
          <a:p>
            <a:r>
              <a:rPr lang="en-US" dirty="0"/>
              <a:t>Identify periodicity in the data</a:t>
            </a:r>
          </a:p>
          <a:p>
            <a:pPr lvl="1"/>
            <a:r>
              <a:rPr lang="en-US" dirty="0"/>
              <a:t>Harmonic regression</a:t>
            </a:r>
          </a:p>
          <a:p>
            <a:pPr lvl="1"/>
            <a:r>
              <a:rPr lang="en-US" dirty="0"/>
              <a:t>Wavelets</a:t>
            </a:r>
          </a:p>
          <a:p>
            <a:r>
              <a:rPr lang="en-US" dirty="0"/>
              <a:t>Extract information on timing of epidemics</a:t>
            </a:r>
          </a:p>
        </p:txBody>
      </p:sp>
    </p:spTree>
    <p:extLst>
      <p:ext uri="{BB962C8B-B14F-4D97-AF65-F5344CB8AC3E}">
        <p14:creationId xmlns:p14="http://schemas.microsoft.com/office/powerpoint/2010/main" val="3259253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143000"/>
          </a:xfrm>
        </p:spPr>
        <p:txBody>
          <a:bodyPr/>
          <a:lstStyle/>
          <a:p>
            <a:r>
              <a:rPr lang="en-US" dirty="0"/>
              <a:t>What have we learned?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262097"/>
            <a:ext cx="8610600" cy="4525963"/>
          </a:xfrm>
        </p:spPr>
        <p:txBody>
          <a:bodyPr/>
          <a:lstStyle/>
          <a:p>
            <a:r>
              <a:rPr lang="en-US" dirty="0"/>
              <a:t>How to identify the dominant frequencies in a time series</a:t>
            </a:r>
          </a:p>
          <a:p>
            <a:r>
              <a:rPr lang="en-US" dirty="0"/>
              <a:t>How to extract information about timing and amplitude of epidemics</a:t>
            </a:r>
          </a:p>
          <a:p>
            <a:r>
              <a:rPr lang="en-US" dirty="0"/>
              <a:t>How to detect changes in epidemic frequency</a:t>
            </a:r>
          </a:p>
          <a:p>
            <a:r>
              <a:rPr lang="en-US" dirty="0"/>
              <a:t>How to incorporate this into regression models</a:t>
            </a:r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677230"/>
            <a:ext cx="2968780" cy="218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5250700"/>
            <a:ext cx="2695575" cy="160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50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80FA4-1100-480C-86A2-D09582D29CF8}"/>
              </a:ext>
            </a:extLst>
          </p:cNvPr>
          <p:cNvSpPr txBox="1">
            <a:spLocks/>
          </p:cNvSpPr>
          <p:nvPr/>
        </p:nvSpPr>
        <p:spPr bwMode="auto">
          <a:xfrm>
            <a:off x="509081" y="990600"/>
            <a:ext cx="1074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kern="0" dirty="0"/>
              <a:t>Motivating Question #2: What fraction of pneumonia cases are caused by influenza?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8941571A-0EF3-4AAD-B8A8-D229FA0A2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1770" t="-10193" r="-1770" b="10193"/>
          <a:stretch/>
        </p:blipFill>
        <p:spPr bwMode="auto">
          <a:xfrm>
            <a:off x="2209800" y="1981200"/>
            <a:ext cx="7162800" cy="4595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8776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ABF0-7750-F17C-9AC1-D67992F0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question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326AB-2A4F-9A81-52A7-0933CEF61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11252200" cy="4144963"/>
          </a:xfrm>
        </p:spPr>
        <p:txBody>
          <a:bodyPr/>
          <a:lstStyle/>
          <a:p>
            <a:r>
              <a:rPr lang="en-US" dirty="0"/>
              <a:t>How does RSV epidemic timing vary over space?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2A67C6-32C5-CB33-813F-34F8AC3558C1}"/>
              </a:ext>
            </a:extLst>
          </p:cNvPr>
          <p:cNvSpPr txBox="1"/>
          <p:nvPr/>
        </p:nvSpPr>
        <p:spPr>
          <a:xfrm>
            <a:off x="7595870" y="6344268"/>
            <a:ext cx="343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Zheng, </a:t>
            </a:r>
            <a:r>
              <a:rPr lang="en-US" i="1" dirty="0"/>
              <a:t>Science Advances 2021</a:t>
            </a:r>
            <a:endParaRPr lang="en-US" dirty="0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B68800C0-8857-82C4-47AD-4471EA24D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87665"/>
            <a:ext cx="41910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11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D93B-3863-4E33-9AB5-61D5869D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DC50E-FF1F-4A3E-8EBA-6DB760D6C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819400"/>
            <a:ext cx="10871200" cy="4144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For both of these examples, we need to </a:t>
            </a:r>
            <a:r>
              <a:rPr lang="en-US" b="1" dirty="0"/>
              <a:t>decompose</a:t>
            </a:r>
            <a:r>
              <a:rPr lang="en-US" dirty="0"/>
              <a:t> the signal into different pieces for analysis</a:t>
            </a:r>
          </a:p>
        </p:txBody>
      </p:sp>
    </p:spTree>
    <p:extLst>
      <p:ext uri="{BB962C8B-B14F-4D97-AF65-F5344CB8AC3E}">
        <p14:creationId xmlns:p14="http://schemas.microsoft.com/office/powerpoint/2010/main" val="419006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143000"/>
          </a:xfrm>
        </p:spPr>
        <p:txBody>
          <a:bodyPr/>
          <a:lstStyle/>
          <a:p>
            <a:r>
              <a:rPr lang="en-US" dirty="0"/>
              <a:t>Signal decomposition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95400"/>
            <a:ext cx="6735149" cy="4947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489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989386" y="458416"/>
            <a:ext cx="8229600" cy="1143000"/>
          </a:xfrm>
        </p:spPr>
        <p:txBody>
          <a:bodyPr/>
          <a:lstStyle/>
          <a:p>
            <a:r>
              <a:rPr lang="en-US" dirty="0"/>
              <a:t>Signal decomposition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35"/>
          <a:stretch/>
        </p:blipFill>
        <p:spPr bwMode="auto">
          <a:xfrm>
            <a:off x="2137976" y="1312534"/>
            <a:ext cx="7932420" cy="2638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3" b="22513"/>
          <a:stretch/>
        </p:blipFill>
        <p:spPr bwMode="auto">
          <a:xfrm>
            <a:off x="1752600" y="3802381"/>
            <a:ext cx="9182100" cy="231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524001" y="5687140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Noise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70660" y="5318998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Harmonics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46860" y="4992408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Trend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85900" y="397252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Intercept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1894A078-E13A-41F8-B7E2-490862F0E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5146296"/>
            <a:ext cx="2695575" cy="160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352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59279</TotalTime>
  <Words>1304</Words>
  <Application>Microsoft Office PowerPoint</Application>
  <PresentationFormat>Widescreen</PresentationFormat>
  <Paragraphs>223</Paragraphs>
  <Slides>46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Times New Roman</vt:lpstr>
      <vt:lpstr>1_Office Theme</vt:lpstr>
      <vt:lpstr>Chart</vt:lpstr>
      <vt:lpstr>Equation</vt:lpstr>
      <vt:lpstr>Analysis of time series data: Part 2</vt:lpstr>
      <vt:lpstr>Types of time series analyses</vt:lpstr>
      <vt:lpstr>PowerPoint Presentation</vt:lpstr>
      <vt:lpstr>Motivating Question #1: Do the spatiotemporal dynamics of measles change after vaccination?</vt:lpstr>
      <vt:lpstr>PowerPoint Presentation</vt:lpstr>
      <vt:lpstr>Motivating question #3</vt:lpstr>
      <vt:lpstr>PowerPoint Presentation</vt:lpstr>
      <vt:lpstr>Signal decomposition</vt:lpstr>
      <vt:lpstr>Signal decomposition</vt:lpstr>
      <vt:lpstr>Describing a periodic signal</vt:lpstr>
      <vt:lpstr>Harmonics</vt:lpstr>
      <vt:lpstr>Periodicity</vt:lpstr>
      <vt:lpstr>Stationarity of time series</vt:lpstr>
      <vt:lpstr>Generating harmonics in R</vt:lpstr>
      <vt:lpstr>Decomposing a signal with a linear model   </vt:lpstr>
      <vt:lpstr>Harmonic regression when you know the frequency</vt:lpstr>
      <vt:lpstr>Extracting useful information from harmonic regression</vt:lpstr>
      <vt:lpstr>Harmonic regression:  Estimation of peak timing (mixed model)</vt:lpstr>
      <vt:lpstr>What type of model to use</vt:lpstr>
      <vt:lpstr>Harmonic regression example in R</vt:lpstr>
      <vt:lpstr>Example :Estimation of influenza  hospitalization burden</vt:lpstr>
      <vt:lpstr>PowerPoint Presentation</vt:lpstr>
      <vt:lpstr>PowerPoint Presentation</vt:lpstr>
      <vt:lpstr>What if we don’t know what periodicity is present in the data?</vt:lpstr>
      <vt:lpstr>Fourier series</vt:lpstr>
      <vt:lpstr>Fourier transform</vt:lpstr>
      <vt:lpstr>Using the Fourier transform to  denoise data</vt:lpstr>
      <vt:lpstr>Computing Fourier transform</vt:lpstr>
      <vt:lpstr>A quick demo in R of Fourier analysis</vt:lpstr>
      <vt:lpstr>Fourier analysis:  Estimation of peak timing</vt:lpstr>
      <vt:lpstr>Fourier analysis:  Setting an epidemic threshold</vt:lpstr>
      <vt:lpstr>Fourier analysis:  Parameterize and analyze dynamic models </vt:lpstr>
      <vt:lpstr>The limitations of Fourier analysis</vt:lpstr>
      <vt:lpstr>Wavelets: a powerful solution</vt:lpstr>
      <vt:lpstr>Motivating example: Measles</vt:lpstr>
      <vt:lpstr>PowerPoint Presentation</vt:lpstr>
      <vt:lpstr>Basic concepts</vt:lpstr>
      <vt:lpstr>Wavelet spectrum of a sine wave</vt:lpstr>
      <vt:lpstr>Wavelet spectrum of a sine wave</vt:lpstr>
      <vt:lpstr>Multiple frequencies</vt:lpstr>
      <vt:lpstr>Wavelet with changing frequencies</vt:lpstr>
      <vt:lpstr>Example: epidemic timing</vt:lpstr>
      <vt:lpstr>Example: Using wavelets to extract phase (timing) information</vt:lpstr>
      <vt:lpstr>Now what do you see?</vt:lpstr>
      <vt:lpstr>Worked Example: RSV data</vt:lpstr>
      <vt:lpstr>What have we learned?</vt:lpstr>
    </vt:vector>
  </TitlesOfParts>
  <Company>National Cancer Institute, NIH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Weinberger</dc:creator>
  <cp:lastModifiedBy>Daniel Weinberger</cp:lastModifiedBy>
  <cp:revision>2467</cp:revision>
  <dcterms:created xsi:type="dcterms:W3CDTF">2011-01-12T16:45:02Z</dcterms:created>
  <dcterms:modified xsi:type="dcterms:W3CDTF">2022-11-22T17:51:03Z</dcterms:modified>
</cp:coreProperties>
</file>