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2194032" rtl="0" eaLnBrk="1" latinLnBrk="0" hangingPunct="1">
      <a:defRPr sz="8600" kern="1200">
        <a:solidFill>
          <a:schemeClr val="tx1"/>
        </a:solidFill>
        <a:latin typeface="+mn-lt"/>
        <a:ea typeface="+mn-ea"/>
        <a:cs typeface="+mn-cs"/>
      </a:defRPr>
    </a:lvl1pPr>
    <a:lvl2pPr marL="2194032" algn="l" defTabSz="2194032" rtl="0" eaLnBrk="1" latinLnBrk="0" hangingPunct="1">
      <a:defRPr sz="8600" kern="1200">
        <a:solidFill>
          <a:schemeClr val="tx1"/>
        </a:solidFill>
        <a:latin typeface="+mn-lt"/>
        <a:ea typeface="+mn-ea"/>
        <a:cs typeface="+mn-cs"/>
      </a:defRPr>
    </a:lvl2pPr>
    <a:lvl3pPr marL="4388062" algn="l" defTabSz="2194032" rtl="0" eaLnBrk="1" latinLnBrk="0" hangingPunct="1">
      <a:defRPr sz="8600" kern="1200">
        <a:solidFill>
          <a:schemeClr val="tx1"/>
        </a:solidFill>
        <a:latin typeface="+mn-lt"/>
        <a:ea typeface="+mn-ea"/>
        <a:cs typeface="+mn-cs"/>
      </a:defRPr>
    </a:lvl3pPr>
    <a:lvl4pPr marL="6582093" algn="l" defTabSz="2194032" rtl="0" eaLnBrk="1" latinLnBrk="0" hangingPunct="1">
      <a:defRPr sz="8600" kern="1200">
        <a:solidFill>
          <a:schemeClr val="tx1"/>
        </a:solidFill>
        <a:latin typeface="+mn-lt"/>
        <a:ea typeface="+mn-ea"/>
        <a:cs typeface="+mn-cs"/>
      </a:defRPr>
    </a:lvl4pPr>
    <a:lvl5pPr marL="8776124" algn="l" defTabSz="2194032" rtl="0" eaLnBrk="1" latinLnBrk="0" hangingPunct="1">
      <a:defRPr sz="8600" kern="1200">
        <a:solidFill>
          <a:schemeClr val="tx1"/>
        </a:solidFill>
        <a:latin typeface="+mn-lt"/>
        <a:ea typeface="+mn-ea"/>
        <a:cs typeface="+mn-cs"/>
      </a:defRPr>
    </a:lvl5pPr>
    <a:lvl6pPr marL="10970155" algn="l" defTabSz="2194032" rtl="0" eaLnBrk="1" latinLnBrk="0" hangingPunct="1">
      <a:defRPr sz="8600" kern="1200">
        <a:solidFill>
          <a:schemeClr val="tx1"/>
        </a:solidFill>
        <a:latin typeface="+mn-lt"/>
        <a:ea typeface="+mn-ea"/>
        <a:cs typeface="+mn-cs"/>
      </a:defRPr>
    </a:lvl6pPr>
    <a:lvl7pPr marL="13164186" algn="l" defTabSz="2194032" rtl="0" eaLnBrk="1" latinLnBrk="0" hangingPunct="1">
      <a:defRPr sz="8600" kern="1200">
        <a:solidFill>
          <a:schemeClr val="tx1"/>
        </a:solidFill>
        <a:latin typeface="+mn-lt"/>
        <a:ea typeface="+mn-ea"/>
        <a:cs typeface="+mn-cs"/>
      </a:defRPr>
    </a:lvl7pPr>
    <a:lvl8pPr marL="15358218" algn="l" defTabSz="2194032" rtl="0" eaLnBrk="1" latinLnBrk="0" hangingPunct="1">
      <a:defRPr sz="8600" kern="1200">
        <a:solidFill>
          <a:schemeClr val="tx1"/>
        </a:solidFill>
        <a:latin typeface="+mn-lt"/>
        <a:ea typeface="+mn-ea"/>
        <a:cs typeface="+mn-cs"/>
      </a:defRPr>
    </a:lvl8pPr>
    <a:lvl9pPr marL="17552247" algn="l" defTabSz="2194032"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12908D"/>
    <a:srgbClr val="382790"/>
    <a:srgbClr val="A80A27"/>
    <a:srgbClr val="300028"/>
    <a:srgbClr val="F3376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43541" autoAdjust="0"/>
    <p:restoredTop sz="94660"/>
  </p:normalViewPr>
  <p:slideViewPr>
    <p:cSldViewPr snapToGrid="0" snapToObjects="1">
      <p:cViewPr>
        <p:scale>
          <a:sx n="30" d="100"/>
          <a:sy n="30" d="100"/>
        </p:scale>
        <p:origin x="1464" y="1368"/>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A100CE-F773-014D-9B8D-39FAED8B681E}" type="datetimeFigureOut">
              <a:rPr lang="en-US" smtClean="0"/>
              <a:pPr/>
              <a:t>10/4/14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3A169C-E18D-E445-ABE8-2D7366FA165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002FA-8C20-0C4C-95F0-378FB7D38CF4}" type="datetimeFigureOut">
              <a:rPr lang="en-US" smtClean="0"/>
              <a:pPr/>
              <a:t>10/4/14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9DD4B-92D6-F24B-B9C7-75D57E029A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64443" rtl="0" eaLnBrk="1" latinLnBrk="0" hangingPunct="1">
      <a:defRPr sz="1200" kern="1200">
        <a:solidFill>
          <a:schemeClr val="tx1"/>
        </a:solidFill>
        <a:latin typeface="+mn-lt"/>
        <a:ea typeface="+mn-ea"/>
        <a:cs typeface="+mn-cs"/>
      </a:defRPr>
    </a:lvl1pPr>
    <a:lvl2pPr marL="464443" algn="l" defTabSz="464443" rtl="0" eaLnBrk="1" latinLnBrk="0" hangingPunct="1">
      <a:defRPr sz="1200" kern="1200">
        <a:solidFill>
          <a:schemeClr val="tx1"/>
        </a:solidFill>
        <a:latin typeface="+mn-lt"/>
        <a:ea typeface="+mn-ea"/>
        <a:cs typeface="+mn-cs"/>
      </a:defRPr>
    </a:lvl2pPr>
    <a:lvl3pPr marL="928886" algn="l" defTabSz="464443" rtl="0" eaLnBrk="1" latinLnBrk="0" hangingPunct="1">
      <a:defRPr sz="1200" kern="1200">
        <a:solidFill>
          <a:schemeClr val="tx1"/>
        </a:solidFill>
        <a:latin typeface="+mn-lt"/>
        <a:ea typeface="+mn-ea"/>
        <a:cs typeface="+mn-cs"/>
      </a:defRPr>
    </a:lvl3pPr>
    <a:lvl4pPr marL="1393331" algn="l" defTabSz="464443" rtl="0" eaLnBrk="1" latinLnBrk="0" hangingPunct="1">
      <a:defRPr sz="1200" kern="1200">
        <a:solidFill>
          <a:schemeClr val="tx1"/>
        </a:solidFill>
        <a:latin typeface="+mn-lt"/>
        <a:ea typeface="+mn-ea"/>
        <a:cs typeface="+mn-cs"/>
      </a:defRPr>
    </a:lvl4pPr>
    <a:lvl5pPr marL="1857774" algn="l" defTabSz="464443" rtl="0" eaLnBrk="1" latinLnBrk="0" hangingPunct="1">
      <a:defRPr sz="1200" kern="1200">
        <a:solidFill>
          <a:schemeClr val="tx1"/>
        </a:solidFill>
        <a:latin typeface="+mn-lt"/>
        <a:ea typeface="+mn-ea"/>
        <a:cs typeface="+mn-cs"/>
      </a:defRPr>
    </a:lvl5pPr>
    <a:lvl6pPr marL="2322217" algn="l" defTabSz="464443" rtl="0" eaLnBrk="1" latinLnBrk="0" hangingPunct="1">
      <a:defRPr sz="1200" kern="1200">
        <a:solidFill>
          <a:schemeClr val="tx1"/>
        </a:solidFill>
        <a:latin typeface="+mn-lt"/>
        <a:ea typeface="+mn-ea"/>
        <a:cs typeface="+mn-cs"/>
      </a:defRPr>
    </a:lvl6pPr>
    <a:lvl7pPr marL="2786660" algn="l" defTabSz="464443" rtl="0" eaLnBrk="1" latinLnBrk="0" hangingPunct="1">
      <a:defRPr sz="1200" kern="1200">
        <a:solidFill>
          <a:schemeClr val="tx1"/>
        </a:solidFill>
        <a:latin typeface="+mn-lt"/>
        <a:ea typeface="+mn-ea"/>
        <a:cs typeface="+mn-cs"/>
      </a:defRPr>
    </a:lvl7pPr>
    <a:lvl8pPr marL="3251103" algn="l" defTabSz="464443" rtl="0" eaLnBrk="1" latinLnBrk="0" hangingPunct="1">
      <a:defRPr sz="1200" kern="1200">
        <a:solidFill>
          <a:schemeClr val="tx1"/>
        </a:solidFill>
        <a:latin typeface="+mn-lt"/>
        <a:ea typeface="+mn-ea"/>
        <a:cs typeface="+mn-cs"/>
      </a:defRPr>
    </a:lvl8pPr>
    <a:lvl9pPr marL="3715549" algn="l" defTabSz="46444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2"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1" y="18653759"/>
            <a:ext cx="30723841" cy="8412480"/>
          </a:xfrm>
        </p:spPr>
        <p:txBody>
          <a:bodyPr/>
          <a:lstStyle>
            <a:lvl1pPr marL="0" indent="0" algn="ctr">
              <a:buNone/>
              <a:defRPr>
                <a:solidFill>
                  <a:schemeClr val="tx1">
                    <a:tint val="75000"/>
                  </a:schemeClr>
                </a:solidFill>
              </a:defRPr>
            </a:lvl1pPr>
            <a:lvl2pPr marL="2194032" indent="0" algn="ctr">
              <a:buNone/>
              <a:defRPr>
                <a:solidFill>
                  <a:schemeClr val="tx1">
                    <a:tint val="75000"/>
                  </a:schemeClr>
                </a:solidFill>
              </a:defRPr>
            </a:lvl2pPr>
            <a:lvl3pPr marL="4388062" indent="0" algn="ctr">
              <a:buNone/>
              <a:defRPr>
                <a:solidFill>
                  <a:schemeClr val="tx1">
                    <a:tint val="75000"/>
                  </a:schemeClr>
                </a:solidFill>
              </a:defRPr>
            </a:lvl3pPr>
            <a:lvl4pPr marL="6582093" indent="0" algn="ctr">
              <a:buNone/>
              <a:defRPr>
                <a:solidFill>
                  <a:schemeClr val="tx1">
                    <a:tint val="75000"/>
                  </a:schemeClr>
                </a:solidFill>
              </a:defRPr>
            </a:lvl4pPr>
            <a:lvl5pPr marL="8776124" indent="0" algn="ctr">
              <a:buNone/>
              <a:defRPr>
                <a:solidFill>
                  <a:schemeClr val="tx1">
                    <a:tint val="75000"/>
                  </a:schemeClr>
                </a:solidFill>
              </a:defRPr>
            </a:lvl5pPr>
            <a:lvl6pPr marL="10970155" indent="0" algn="ctr">
              <a:buNone/>
              <a:defRPr>
                <a:solidFill>
                  <a:schemeClr val="tx1">
                    <a:tint val="75000"/>
                  </a:schemeClr>
                </a:solidFill>
              </a:defRPr>
            </a:lvl6pPr>
            <a:lvl7pPr marL="13164186" indent="0" algn="ctr">
              <a:buNone/>
              <a:defRPr>
                <a:solidFill>
                  <a:schemeClr val="tx1">
                    <a:tint val="75000"/>
                  </a:schemeClr>
                </a:solidFill>
              </a:defRPr>
            </a:lvl7pPr>
            <a:lvl8pPr marL="15358218" indent="0" algn="ctr">
              <a:buNone/>
              <a:defRPr>
                <a:solidFill>
                  <a:schemeClr val="tx1">
                    <a:tint val="75000"/>
                  </a:schemeClr>
                </a:solidFill>
              </a:defRPr>
            </a:lvl8pPr>
            <a:lvl9pPr marL="175522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7"/>
            <a:ext cx="9875521" cy="280873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2" y="1318267"/>
            <a:ext cx="28895041" cy="280873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032" indent="0">
              <a:buNone/>
              <a:defRPr sz="8600">
                <a:solidFill>
                  <a:schemeClr val="tx1">
                    <a:tint val="75000"/>
                  </a:schemeClr>
                </a:solidFill>
              </a:defRPr>
            </a:lvl2pPr>
            <a:lvl3pPr marL="4388062" indent="0">
              <a:buNone/>
              <a:defRPr sz="7700">
                <a:solidFill>
                  <a:schemeClr val="tx1">
                    <a:tint val="75000"/>
                  </a:schemeClr>
                </a:solidFill>
              </a:defRPr>
            </a:lvl3pPr>
            <a:lvl4pPr marL="6582093" indent="0">
              <a:buNone/>
              <a:defRPr sz="6700">
                <a:solidFill>
                  <a:schemeClr val="tx1">
                    <a:tint val="75000"/>
                  </a:schemeClr>
                </a:solidFill>
              </a:defRPr>
            </a:lvl4pPr>
            <a:lvl5pPr marL="8776124" indent="0">
              <a:buNone/>
              <a:defRPr sz="6700">
                <a:solidFill>
                  <a:schemeClr val="tx1">
                    <a:tint val="75000"/>
                  </a:schemeClr>
                </a:solidFill>
              </a:defRPr>
            </a:lvl5pPr>
            <a:lvl6pPr marL="10970155" indent="0">
              <a:buNone/>
              <a:defRPr sz="6700">
                <a:solidFill>
                  <a:schemeClr val="tx1">
                    <a:tint val="75000"/>
                  </a:schemeClr>
                </a:solidFill>
              </a:defRPr>
            </a:lvl6pPr>
            <a:lvl7pPr marL="13164186" indent="0">
              <a:buNone/>
              <a:defRPr sz="6700">
                <a:solidFill>
                  <a:schemeClr val="tx1">
                    <a:tint val="75000"/>
                  </a:schemeClr>
                </a:solidFill>
              </a:defRPr>
            </a:lvl7pPr>
            <a:lvl8pPr marL="15358218" indent="0">
              <a:buNone/>
              <a:defRPr sz="6700">
                <a:solidFill>
                  <a:schemeClr val="tx1">
                    <a:tint val="75000"/>
                  </a:schemeClr>
                </a:solidFill>
              </a:defRPr>
            </a:lvl8pPr>
            <a:lvl9pPr marL="17552247"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896EA4-6E83-EA49-ACDA-95A0332BD6C6}" type="datetimeFigureOut">
              <a:rPr lang="en-US"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4"/>
            <a:ext cx="19385280" cy="2172462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4"/>
            <a:ext cx="19385280" cy="2172462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896EA4-6E83-EA49-ACDA-95A0332BD6C6}" type="datetimeFigureOut">
              <a:rPr lang="en-US" smtClean="0"/>
              <a:pPr/>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032" indent="0">
              <a:buNone/>
              <a:defRPr sz="9600" b="1"/>
            </a:lvl2pPr>
            <a:lvl3pPr marL="4388062" indent="0">
              <a:buNone/>
              <a:defRPr sz="8600" b="1"/>
            </a:lvl3pPr>
            <a:lvl4pPr marL="6582093" indent="0">
              <a:buNone/>
              <a:defRPr sz="7700" b="1"/>
            </a:lvl4pPr>
            <a:lvl5pPr marL="8776124" indent="0">
              <a:buNone/>
              <a:defRPr sz="7700" b="1"/>
            </a:lvl5pPr>
            <a:lvl6pPr marL="10970155" indent="0">
              <a:buNone/>
              <a:defRPr sz="7700" b="1"/>
            </a:lvl6pPr>
            <a:lvl7pPr marL="13164186" indent="0">
              <a:buNone/>
              <a:defRPr sz="7700" b="1"/>
            </a:lvl7pPr>
            <a:lvl8pPr marL="15358218" indent="0">
              <a:buNone/>
              <a:defRPr sz="7700" b="1"/>
            </a:lvl8pPr>
            <a:lvl9pPr marL="17552247"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2"/>
            <a:ext cx="19392903" cy="1896618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5" y="7368543"/>
            <a:ext cx="19400519" cy="3070858"/>
          </a:xfrm>
        </p:spPr>
        <p:txBody>
          <a:bodyPr anchor="b"/>
          <a:lstStyle>
            <a:lvl1pPr marL="0" indent="0">
              <a:buNone/>
              <a:defRPr sz="11500" b="1"/>
            </a:lvl1pPr>
            <a:lvl2pPr marL="2194032" indent="0">
              <a:buNone/>
              <a:defRPr sz="9600" b="1"/>
            </a:lvl2pPr>
            <a:lvl3pPr marL="4388062" indent="0">
              <a:buNone/>
              <a:defRPr sz="8600" b="1"/>
            </a:lvl3pPr>
            <a:lvl4pPr marL="6582093" indent="0">
              <a:buNone/>
              <a:defRPr sz="7700" b="1"/>
            </a:lvl4pPr>
            <a:lvl5pPr marL="8776124" indent="0">
              <a:buNone/>
              <a:defRPr sz="7700" b="1"/>
            </a:lvl5pPr>
            <a:lvl6pPr marL="10970155" indent="0">
              <a:buNone/>
              <a:defRPr sz="7700" b="1"/>
            </a:lvl6pPr>
            <a:lvl7pPr marL="13164186" indent="0">
              <a:buNone/>
              <a:defRPr sz="7700" b="1"/>
            </a:lvl7pPr>
            <a:lvl8pPr marL="15358218" indent="0">
              <a:buNone/>
              <a:defRPr sz="7700" b="1"/>
            </a:lvl8pPr>
            <a:lvl9pPr marL="17552247"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5" y="10439402"/>
            <a:ext cx="19400519" cy="1896618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96EA4-6E83-EA49-ACDA-95A0332BD6C6}" type="datetimeFigureOut">
              <a:rPr lang="en-US" smtClean="0"/>
              <a:pPr/>
              <a:t>10/4/14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96EA4-6E83-EA49-ACDA-95A0332BD6C6}" type="datetimeFigureOut">
              <a:rPr lang="en-US" smtClean="0"/>
              <a:pPr/>
              <a:t>10/4/14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96EA4-6E83-EA49-ACDA-95A0332BD6C6}" type="datetimeFigureOut">
              <a:rPr lang="en-US" smtClean="0"/>
              <a:pPr/>
              <a:t>10/4/14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4" y="6888484"/>
            <a:ext cx="14439902" cy="22517102"/>
          </a:xfrm>
        </p:spPr>
        <p:txBody>
          <a:bodyPr/>
          <a:lstStyle>
            <a:lvl1pPr marL="0" indent="0">
              <a:buNone/>
              <a:defRPr sz="6700"/>
            </a:lvl1pPr>
            <a:lvl2pPr marL="2194032" indent="0">
              <a:buNone/>
              <a:defRPr sz="5800"/>
            </a:lvl2pPr>
            <a:lvl3pPr marL="4388062" indent="0">
              <a:buNone/>
              <a:defRPr sz="4800"/>
            </a:lvl3pPr>
            <a:lvl4pPr marL="6582093" indent="0">
              <a:buNone/>
              <a:defRPr sz="4400"/>
            </a:lvl4pPr>
            <a:lvl5pPr marL="8776124" indent="0">
              <a:buNone/>
              <a:defRPr sz="4400"/>
            </a:lvl5pPr>
            <a:lvl6pPr marL="10970155" indent="0">
              <a:buNone/>
              <a:defRPr sz="4400"/>
            </a:lvl6pPr>
            <a:lvl7pPr marL="13164186" indent="0">
              <a:buNone/>
              <a:defRPr sz="4400"/>
            </a:lvl7pPr>
            <a:lvl8pPr marL="15358218" indent="0">
              <a:buNone/>
              <a:defRPr sz="4400"/>
            </a:lvl8pPr>
            <a:lvl9pPr marL="17552247"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96EA4-6E83-EA49-ACDA-95A0332BD6C6}" type="datetimeFigureOut">
              <a:rPr lang="en-US" smtClean="0"/>
              <a:pPr/>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1"/>
            <a:ext cx="26334720" cy="19751040"/>
          </a:xfrm>
        </p:spPr>
        <p:txBody>
          <a:bodyPr/>
          <a:lstStyle>
            <a:lvl1pPr marL="0" indent="0">
              <a:buNone/>
              <a:defRPr sz="15300"/>
            </a:lvl1pPr>
            <a:lvl2pPr marL="2194032" indent="0">
              <a:buNone/>
              <a:defRPr sz="13400"/>
            </a:lvl2pPr>
            <a:lvl3pPr marL="4388062" indent="0">
              <a:buNone/>
              <a:defRPr sz="11500"/>
            </a:lvl3pPr>
            <a:lvl4pPr marL="6582093" indent="0">
              <a:buNone/>
              <a:defRPr sz="9600"/>
            </a:lvl4pPr>
            <a:lvl5pPr marL="8776124" indent="0">
              <a:buNone/>
              <a:defRPr sz="9600"/>
            </a:lvl5pPr>
            <a:lvl6pPr marL="10970155" indent="0">
              <a:buNone/>
              <a:defRPr sz="9600"/>
            </a:lvl6pPr>
            <a:lvl7pPr marL="13164186" indent="0">
              <a:buNone/>
              <a:defRPr sz="9600"/>
            </a:lvl7pPr>
            <a:lvl8pPr marL="15358218" indent="0">
              <a:buNone/>
              <a:defRPr sz="9600"/>
            </a:lvl8pPr>
            <a:lvl9pPr marL="17552247"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032" indent="0">
              <a:buNone/>
              <a:defRPr sz="5800"/>
            </a:lvl2pPr>
            <a:lvl3pPr marL="4388062" indent="0">
              <a:buNone/>
              <a:defRPr sz="4800"/>
            </a:lvl3pPr>
            <a:lvl4pPr marL="6582093" indent="0">
              <a:buNone/>
              <a:defRPr sz="4400"/>
            </a:lvl4pPr>
            <a:lvl5pPr marL="8776124" indent="0">
              <a:buNone/>
              <a:defRPr sz="4400"/>
            </a:lvl5pPr>
            <a:lvl6pPr marL="10970155" indent="0">
              <a:buNone/>
              <a:defRPr sz="4400"/>
            </a:lvl6pPr>
            <a:lvl7pPr marL="13164186" indent="0">
              <a:buNone/>
              <a:defRPr sz="4400"/>
            </a:lvl7pPr>
            <a:lvl8pPr marL="15358218" indent="0">
              <a:buNone/>
              <a:defRPr sz="4400"/>
            </a:lvl8pPr>
            <a:lvl9pPr marL="17552247"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96EA4-6E83-EA49-ACDA-95A0332BD6C6}" type="datetimeFigureOut">
              <a:rPr lang="en-US" smtClean="0"/>
              <a:pPr/>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5"/>
            <a:ext cx="39502081" cy="5486400"/>
          </a:xfrm>
          <a:prstGeom prst="rect">
            <a:avLst/>
          </a:prstGeom>
        </p:spPr>
        <p:txBody>
          <a:bodyPr vert="horz" lIns="438806" tIns="219403" rIns="438806" bIns="21940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4"/>
            <a:ext cx="39502081" cy="21724623"/>
          </a:xfrm>
          <a:prstGeom prst="rect">
            <a:avLst/>
          </a:prstGeom>
        </p:spPr>
        <p:txBody>
          <a:bodyPr vert="horz" lIns="438806" tIns="219403" rIns="438806" bIns="21940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2" y="30510485"/>
            <a:ext cx="10241279" cy="1752599"/>
          </a:xfrm>
          <a:prstGeom prst="rect">
            <a:avLst/>
          </a:prstGeom>
        </p:spPr>
        <p:txBody>
          <a:bodyPr vert="horz" lIns="438806" tIns="219403" rIns="438806" bIns="219403" rtlCol="0" anchor="ctr"/>
          <a:lstStyle>
            <a:lvl1pPr algn="l">
              <a:defRPr sz="5800">
                <a:solidFill>
                  <a:schemeClr val="tx1">
                    <a:tint val="75000"/>
                  </a:schemeClr>
                </a:solidFill>
              </a:defRPr>
            </a:lvl1pPr>
          </a:lstStyle>
          <a:p>
            <a:fld id="{24896EA4-6E83-EA49-ACDA-95A0332BD6C6}" type="datetimeFigureOut">
              <a:rPr lang="en-US" smtClean="0"/>
              <a:pPr/>
              <a:t>10/4/14</a:t>
            </a:fld>
            <a:endParaRPr lang="en-US"/>
          </a:p>
        </p:txBody>
      </p:sp>
      <p:sp>
        <p:nvSpPr>
          <p:cNvPr id="5" name="Footer Placeholder 4"/>
          <p:cNvSpPr>
            <a:spLocks noGrp="1"/>
          </p:cNvSpPr>
          <p:nvPr>
            <p:ph type="ftr" sz="quarter" idx="3"/>
          </p:nvPr>
        </p:nvSpPr>
        <p:spPr>
          <a:xfrm>
            <a:off x="14996161" y="30510485"/>
            <a:ext cx="13898880" cy="1752599"/>
          </a:xfrm>
          <a:prstGeom prst="rect">
            <a:avLst/>
          </a:prstGeom>
        </p:spPr>
        <p:txBody>
          <a:bodyPr vert="horz" lIns="438806" tIns="219403" rIns="438806" bIns="219403"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3" y="30510485"/>
            <a:ext cx="10241279" cy="1752599"/>
          </a:xfrm>
          <a:prstGeom prst="rect">
            <a:avLst/>
          </a:prstGeom>
        </p:spPr>
        <p:txBody>
          <a:bodyPr vert="horz" lIns="438806" tIns="219403" rIns="438806" bIns="219403" rtlCol="0" anchor="ctr"/>
          <a:lstStyle>
            <a:lvl1pPr algn="r">
              <a:defRPr sz="5800">
                <a:solidFill>
                  <a:schemeClr val="tx1">
                    <a:tint val="75000"/>
                  </a:schemeClr>
                </a:solidFill>
              </a:defRPr>
            </a:lvl1pPr>
          </a:lstStyle>
          <a:p>
            <a:fld id="{F41D5A11-5AE4-1D4D-87BB-0C764308E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032" rtl="0" eaLnBrk="1" latinLnBrk="0" hangingPunct="1">
        <a:spcBef>
          <a:spcPct val="0"/>
        </a:spcBef>
        <a:buNone/>
        <a:defRPr sz="21100" kern="1200">
          <a:solidFill>
            <a:schemeClr val="tx1"/>
          </a:solidFill>
          <a:latin typeface="+mj-lt"/>
          <a:ea typeface="+mj-ea"/>
          <a:cs typeface="+mj-cs"/>
        </a:defRPr>
      </a:lvl1pPr>
    </p:titleStyle>
    <p:bodyStyle>
      <a:lvl1pPr marL="1645524" indent="-1645524" algn="l" defTabSz="2194032" rtl="0" eaLnBrk="1" latinLnBrk="0" hangingPunct="1">
        <a:spcBef>
          <a:spcPct val="20000"/>
        </a:spcBef>
        <a:buFont typeface="Arial"/>
        <a:buChar char="•"/>
        <a:defRPr sz="15300" kern="1200">
          <a:solidFill>
            <a:schemeClr val="tx1"/>
          </a:solidFill>
          <a:latin typeface="+mn-lt"/>
          <a:ea typeface="+mn-ea"/>
          <a:cs typeface="+mn-cs"/>
        </a:defRPr>
      </a:lvl1pPr>
      <a:lvl2pPr marL="3565300" indent="-1371269" algn="l" defTabSz="2194032" rtl="0" eaLnBrk="1" latinLnBrk="0" hangingPunct="1">
        <a:spcBef>
          <a:spcPct val="20000"/>
        </a:spcBef>
        <a:buFont typeface="Arial"/>
        <a:buChar char="–"/>
        <a:defRPr sz="13400" kern="1200">
          <a:solidFill>
            <a:schemeClr val="tx1"/>
          </a:solidFill>
          <a:latin typeface="+mn-lt"/>
          <a:ea typeface="+mn-ea"/>
          <a:cs typeface="+mn-cs"/>
        </a:defRPr>
      </a:lvl2pPr>
      <a:lvl3pPr marL="5485078" indent="-1097015" algn="l" defTabSz="2194032" rtl="0" eaLnBrk="1" latinLnBrk="0" hangingPunct="1">
        <a:spcBef>
          <a:spcPct val="20000"/>
        </a:spcBef>
        <a:buFont typeface="Arial"/>
        <a:buChar char="•"/>
        <a:defRPr sz="11500" kern="1200">
          <a:solidFill>
            <a:schemeClr val="tx1"/>
          </a:solidFill>
          <a:latin typeface="+mn-lt"/>
          <a:ea typeface="+mn-ea"/>
          <a:cs typeface="+mn-cs"/>
        </a:defRPr>
      </a:lvl3pPr>
      <a:lvl4pPr marL="7679109" indent="-1097015" algn="l" defTabSz="2194032" rtl="0" eaLnBrk="1" latinLnBrk="0" hangingPunct="1">
        <a:spcBef>
          <a:spcPct val="20000"/>
        </a:spcBef>
        <a:buFont typeface="Arial"/>
        <a:buChar char="–"/>
        <a:defRPr sz="9600" kern="1200">
          <a:solidFill>
            <a:schemeClr val="tx1"/>
          </a:solidFill>
          <a:latin typeface="+mn-lt"/>
          <a:ea typeface="+mn-ea"/>
          <a:cs typeface="+mn-cs"/>
        </a:defRPr>
      </a:lvl4pPr>
      <a:lvl5pPr marL="9873141" indent="-1097015" algn="l" defTabSz="2194032" rtl="0" eaLnBrk="1" latinLnBrk="0" hangingPunct="1">
        <a:spcBef>
          <a:spcPct val="20000"/>
        </a:spcBef>
        <a:buFont typeface="Arial"/>
        <a:buChar char="»"/>
        <a:defRPr sz="9600" kern="1200">
          <a:solidFill>
            <a:schemeClr val="tx1"/>
          </a:solidFill>
          <a:latin typeface="+mn-lt"/>
          <a:ea typeface="+mn-ea"/>
          <a:cs typeface="+mn-cs"/>
        </a:defRPr>
      </a:lvl5pPr>
      <a:lvl6pPr marL="12067170" indent="-1097015" algn="l" defTabSz="2194032" rtl="0" eaLnBrk="1" latinLnBrk="0" hangingPunct="1">
        <a:spcBef>
          <a:spcPct val="20000"/>
        </a:spcBef>
        <a:buFont typeface="Arial"/>
        <a:buChar char="•"/>
        <a:defRPr sz="9600" kern="1200">
          <a:solidFill>
            <a:schemeClr val="tx1"/>
          </a:solidFill>
          <a:latin typeface="+mn-lt"/>
          <a:ea typeface="+mn-ea"/>
          <a:cs typeface="+mn-cs"/>
        </a:defRPr>
      </a:lvl6pPr>
      <a:lvl7pPr marL="14261202" indent="-1097015" algn="l" defTabSz="2194032" rtl="0" eaLnBrk="1" latinLnBrk="0" hangingPunct="1">
        <a:spcBef>
          <a:spcPct val="20000"/>
        </a:spcBef>
        <a:buFont typeface="Arial"/>
        <a:buChar char="•"/>
        <a:defRPr sz="9600" kern="1200">
          <a:solidFill>
            <a:schemeClr val="tx1"/>
          </a:solidFill>
          <a:latin typeface="+mn-lt"/>
          <a:ea typeface="+mn-ea"/>
          <a:cs typeface="+mn-cs"/>
        </a:defRPr>
      </a:lvl7pPr>
      <a:lvl8pPr marL="16455233" indent="-1097015" algn="l" defTabSz="2194032" rtl="0" eaLnBrk="1" latinLnBrk="0" hangingPunct="1">
        <a:spcBef>
          <a:spcPct val="20000"/>
        </a:spcBef>
        <a:buFont typeface="Arial"/>
        <a:buChar char="•"/>
        <a:defRPr sz="9600" kern="1200">
          <a:solidFill>
            <a:schemeClr val="tx1"/>
          </a:solidFill>
          <a:latin typeface="+mn-lt"/>
          <a:ea typeface="+mn-ea"/>
          <a:cs typeface="+mn-cs"/>
        </a:defRPr>
      </a:lvl8pPr>
      <a:lvl9pPr marL="18649264" indent="-1097015" algn="l" defTabSz="2194032"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032" rtl="0" eaLnBrk="1" latinLnBrk="0" hangingPunct="1">
        <a:defRPr sz="8600" kern="1200">
          <a:solidFill>
            <a:schemeClr val="tx1"/>
          </a:solidFill>
          <a:latin typeface="+mn-lt"/>
          <a:ea typeface="+mn-ea"/>
          <a:cs typeface="+mn-cs"/>
        </a:defRPr>
      </a:lvl1pPr>
      <a:lvl2pPr marL="2194032" algn="l" defTabSz="2194032" rtl="0" eaLnBrk="1" latinLnBrk="0" hangingPunct="1">
        <a:defRPr sz="8600" kern="1200">
          <a:solidFill>
            <a:schemeClr val="tx1"/>
          </a:solidFill>
          <a:latin typeface="+mn-lt"/>
          <a:ea typeface="+mn-ea"/>
          <a:cs typeface="+mn-cs"/>
        </a:defRPr>
      </a:lvl2pPr>
      <a:lvl3pPr marL="4388062" algn="l" defTabSz="2194032" rtl="0" eaLnBrk="1" latinLnBrk="0" hangingPunct="1">
        <a:defRPr sz="8600" kern="1200">
          <a:solidFill>
            <a:schemeClr val="tx1"/>
          </a:solidFill>
          <a:latin typeface="+mn-lt"/>
          <a:ea typeface="+mn-ea"/>
          <a:cs typeface="+mn-cs"/>
        </a:defRPr>
      </a:lvl3pPr>
      <a:lvl4pPr marL="6582093" algn="l" defTabSz="2194032" rtl="0" eaLnBrk="1" latinLnBrk="0" hangingPunct="1">
        <a:defRPr sz="8600" kern="1200">
          <a:solidFill>
            <a:schemeClr val="tx1"/>
          </a:solidFill>
          <a:latin typeface="+mn-lt"/>
          <a:ea typeface="+mn-ea"/>
          <a:cs typeface="+mn-cs"/>
        </a:defRPr>
      </a:lvl4pPr>
      <a:lvl5pPr marL="8776124" algn="l" defTabSz="2194032" rtl="0" eaLnBrk="1" latinLnBrk="0" hangingPunct="1">
        <a:defRPr sz="8600" kern="1200">
          <a:solidFill>
            <a:schemeClr val="tx1"/>
          </a:solidFill>
          <a:latin typeface="+mn-lt"/>
          <a:ea typeface="+mn-ea"/>
          <a:cs typeface="+mn-cs"/>
        </a:defRPr>
      </a:lvl5pPr>
      <a:lvl6pPr marL="10970155" algn="l" defTabSz="2194032" rtl="0" eaLnBrk="1" latinLnBrk="0" hangingPunct="1">
        <a:defRPr sz="8600" kern="1200">
          <a:solidFill>
            <a:schemeClr val="tx1"/>
          </a:solidFill>
          <a:latin typeface="+mn-lt"/>
          <a:ea typeface="+mn-ea"/>
          <a:cs typeface="+mn-cs"/>
        </a:defRPr>
      </a:lvl6pPr>
      <a:lvl7pPr marL="13164186" algn="l" defTabSz="2194032" rtl="0" eaLnBrk="1" latinLnBrk="0" hangingPunct="1">
        <a:defRPr sz="8600" kern="1200">
          <a:solidFill>
            <a:schemeClr val="tx1"/>
          </a:solidFill>
          <a:latin typeface="+mn-lt"/>
          <a:ea typeface="+mn-ea"/>
          <a:cs typeface="+mn-cs"/>
        </a:defRPr>
      </a:lvl7pPr>
      <a:lvl8pPr marL="15358218" algn="l" defTabSz="2194032" rtl="0" eaLnBrk="1" latinLnBrk="0" hangingPunct="1">
        <a:defRPr sz="8600" kern="1200">
          <a:solidFill>
            <a:schemeClr val="tx1"/>
          </a:solidFill>
          <a:latin typeface="+mn-lt"/>
          <a:ea typeface="+mn-ea"/>
          <a:cs typeface="+mn-cs"/>
        </a:defRPr>
      </a:lvl8pPr>
      <a:lvl9pPr marL="17552247" algn="l" defTabSz="2194032"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df"/><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86" name="Picture 485" descr="UC_BS_Horiz_2C_CMYK.jpg"/>
          <p:cNvPicPr>
            <a:picLocks noChangeAspect="1"/>
          </p:cNvPicPr>
          <p:nvPr/>
        </p:nvPicPr>
        <p:blipFill>
          <a:blip r:embed="rId2"/>
          <a:stretch>
            <a:fillRect/>
          </a:stretch>
        </p:blipFill>
        <p:spPr>
          <a:xfrm>
            <a:off x="296713" y="30163371"/>
            <a:ext cx="18372629" cy="2755030"/>
          </a:xfrm>
          <a:prstGeom prst="rect">
            <a:avLst/>
          </a:prstGeom>
        </p:spPr>
      </p:pic>
      <p:pic>
        <p:nvPicPr>
          <p:cNvPr id="485" name="Picture 484" descr="tigp_logo.jpg"/>
          <p:cNvPicPr>
            <a:picLocks noChangeAspect="1"/>
          </p:cNvPicPr>
          <p:nvPr/>
        </p:nvPicPr>
        <p:blipFill>
          <a:blip r:embed="rId3"/>
          <a:stretch>
            <a:fillRect/>
          </a:stretch>
        </p:blipFill>
        <p:spPr>
          <a:xfrm>
            <a:off x="37623970" y="160538"/>
            <a:ext cx="6625635" cy="3420861"/>
          </a:xfrm>
          <a:prstGeom prst="rect">
            <a:avLst/>
          </a:prstGeom>
        </p:spPr>
      </p:pic>
      <p:pic>
        <p:nvPicPr>
          <p:cNvPr id="484" name="Picture 483" descr="sincia logo.jpg"/>
          <p:cNvPicPr>
            <a:picLocks noChangeAspect="1"/>
          </p:cNvPicPr>
          <p:nvPr/>
        </p:nvPicPr>
        <p:blipFill>
          <a:blip r:embed="rId4"/>
          <a:stretch>
            <a:fillRect/>
          </a:stretch>
        </p:blipFill>
        <p:spPr>
          <a:xfrm>
            <a:off x="95938" y="160539"/>
            <a:ext cx="3718283" cy="3718192"/>
          </a:xfrm>
          <a:prstGeom prst="rect">
            <a:avLst/>
          </a:prstGeom>
        </p:spPr>
      </p:pic>
      <p:sp>
        <p:nvSpPr>
          <p:cNvPr id="2" name="TextBox 1"/>
          <p:cNvSpPr txBox="1"/>
          <p:nvPr/>
        </p:nvSpPr>
        <p:spPr>
          <a:xfrm>
            <a:off x="529567" y="5813437"/>
            <a:ext cx="23179130" cy="5532964"/>
          </a:xfrm>
          <a:prstGeom prst="rect">
            <a:avLst/>
          </a:prstGeom>
          <a:noFill/>
          <a:ln>
            <a:solidFill>
              <a:schemeClr val="tx1"/>
            </a:solidFill>
          </a:ln>
        </p:spPr>
        <p:txBody>
          <a:bodyPr wrap="square" lIns="92889" tIns="46444" rIns="92889" bIns="46444" rtlCol="0">
            <a:spAutoFit/>
          </a:bodyPr>
          <a:lstStyle/>
          <a:p>
            <a:r>
              <a:rPr lang="en-US" sz="3500" b="1" dirty="0" smtClean="0">
                <a:solidFill>
                  <a:schemeClr val="accent5"/>
                </a:solidFill>
              </a:rPr>
              <a:t>As next generation sequencing technology (NGS) increasingly allows for cheap sequencing of entire genomes, the challenge of obtaining accurate sequences is largely computational. While it has become routine to detect single nucleotide polymorphisms, detecting large scale structural variants (</a:t>
            </a:r>
            <a:r>
              <a:rPr lang="en-US" sz="3500" b="1" dirty="0" err="1" smtClean="0">
                <a:solidFill>
                  <a:schemeClr val="accent5"/>
                </a:solidFill>
              </a:rPr>
              <a:t>SVs</a:t>
            </a:r>
            <a:r>
              <a:rPr lang="en-US" sz="3500" b="1" dirty="0" smtClean="0">
                <a:solidFill>
                  <a:schemeClr val="accent5"/>
                </a:solidFill>
              </a:rPr>
              <a:t>) is a much more complex issue primarily due to short read length. A promising avenue of SV detection is using soft-clipped reads, which allows for single nucleotide resolution of potential breakpoints. When using NGS to detect somatic mutations, the traditional approach has been to compare both somatic and cancer soft-clipped reads to a reference and subtract the somatic breakpoints from the cancer breakpoints to obtain those that have occurred only in somatic cells. However, comparing the cancer and somatic genomes indirectly prevents detection of some types of mutations, e.g. any mutation nested within a novel insertion. There is also a large bias towards detecting deletions over insertions using this method, as novel regions of soft-clipped reads cannot map to the reference. A method for comparing cancer and somatic genomes directly is presented here to avoid these issues.</a:t>
            </a:r>
            <a:endParaRPr lang="en-US" sz="3500" dirty="0">
              <a:solidFill>
                <a:schemeClr val="accent5"/>
              </a:solidFill>
            </a:endParaRPr>
          </a:p>
        </p:txBody>
      </p:sp>
      <p:sp>
        <p:nvSpPr>
          <p:cNvPr id="3" name="TextBox 2"/>
          <p:cNvSpPr txBox="1"/>
          <p:nvPr/>
        </p:nvSpPr>
        <p:spPr>
          <a:xfrm>
            <a:off x="529566" y="4390547"/>
            <a:ext cx="23179131" cy="1422890"/>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wrap="square" lIns="92889" tIns="46444" rIns="92889" bIns="46444" rtlCol="0">
            <a:spAutoFit/>
          </a:bodyPr>
          <a:lstStyle/>
          <a:p>
            <a:pPr algn="ctr"/>
            <a:r>
              <a:rPr lang="en-US" dirty="0" smtClean="0"/>
              <a:t>Introduction</a:t>
            </a:r>
            <a:endParaRPr lang="en-US" dirty="0"/>
          </a:p>
        </p:txBody>
      </p:sp>
      <p:sp>
        <p:nvSpPr>
          <p:cNvPr id="6" name="TextBox 5"/>
          <p:cNvSpPr txBox="1"/>
          <p:nvPr/>
        </p:nvSpPr>
        <p:spPr>
          <a:xfrm>
            <a:off x="529564" y="13520622"/>
            <a:ext cx="28663514" cy="16642749"/>
          </a:xfrm>
          <a:prstGeom prst="rect">
            <a:avLst/>
          </a:prstGeom>
          <a:noFill/>
          <a:ln>
            <a:solidFill>
              <a:schemeClr val="tx1"/>
            </a:solidFill>
          </a:ln>
        </p:spPr>
        <p:txBody>
          <a:bodyPr wrap="square" lIns="92889" tIns="46444" rIns="92889" bIns="46444" rtlCol="0">
            <a:spAutoFit/>
          </a:bodyPr>
          <a:lstStyle/>
          <a:p>
            <a:endParaRPr lang="en-US" sz="3300" dirty="0"/>
          </a:p>
        </p:txBody>
      </p:sp>
      <p:sp>
        <p:nvSpPr>
          <p:cNvPr id="5" name="TextBox 4"/>
          <p:cNvSpPr txBox="1"/>
          <p:nvPr/>
        </p:nvSpPr>
        <p:spPr>
          <a:xfrm>
            <a:off x="533400" y="11811000"/>
            <a:ext cx="28663514" cy="1709622"/>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wrap="square" lIns="92889" tIns="46444" rIns="92889" bIns="46444" rtlCol="0">
            <a:spAutoFit/>
          </a:bodyPr>
          <a:lstStyle/>
          <a:p>
            <a:pPr algn="ctr"/>
            <a:r>
              <a:rPr lang="en-US" sz="10500" dirty="0" smtClean="0"/>
              <a:t>Method</a:t>
            </a:r>
            <a:endParaRPr lang="en-US" sz="10500" dirty="0"/>
          </a:p>
        </p:txBody>
      </p:sp>
      <p:sp>
        <p:nvSpPr>
          <p:cNvPr id="7" name="Title 1"/>
          <p:cNvSpPr txBox="1">
            <a:spLocks/>
          </p:cNvSpPr>
          <p:nvPr/>
        </p:nvSpPr>
        <p:spPr>
          <a:xfrm>
            <a:off x="945994" y="14104826"/>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1</a:t>
            </a:r>
            <a:endParaRPr lang="en-US" sz="4500" b="1" dirty="0">
              <a:solidFill>
                <a:schemeClr val="bg1"/>
              </a:solidFill>
              <a:latin typeface="+mj-lt"/>
              <a:ea typeface="+mj-ea"/>
              <a:cs typeface="+mj-cs"/>
            </a:endParaRPr>
          </a:p>
        </p:txBody>
      </p:sp>
      <p:sp>
        <p:nvSpPr>
          <p:cNvPr id="8" name="Content Placeholder 2"/>
          <p:cNvSpPr txBox="1">
            <a:spLocks/>
          </p:cNvSpPr>
          <p:nvPr/>
        </p:nvSpPr>
        <p:spPr>
          <a:xfrm>
            <a:off x="945994" y="15266385"/>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Reference guided assembly of somatic reads to human reference genome (using SHEAR)</a:t>
            </a:r>
          </a:p>
          <a:p>
            <a:pPr marL="348333" indent="-348333" defTabSz="464443">
              <a:spcBef>
                <a:spcPct val="20000"/>
              </a:spcBef>
              <a:buFont typeface="Arial"/>
              <a:buChar char="•"/>
              <a:defRPr/>
            </a:pPr>
            <a:r>
              <a:rPr lang="en-US" sz="3300" b="1" dirty="0" smtClean="0">
                <a:solidFill>
                  <a:schemeClr val="accent5"/>
                </a:solidFill>
              </a:rPr>
              <a:t>Reference guided assembly of cancer reads to resulting assembled somatic genome</a:t>
            </a:r>
            <a:endParaRPr lang="en-US" sz="3300" b="1" dirty="0">
              <a:solidFill>
                <a:schemeClr val="accent5"/>
              </a:solidFill>
            </a:endParaRPr>
          </a:p>
        </p:txBody>
      </p:sp>
      <p:sp>
        <p:nvSpPr>
          <p:cNvPr id="9" name="Minus 8"/>
          <p:cNvSpPr/>
          <p:nvPr/>
        </p:nvSpPr>
        <p:spPr>
          <a:xfrm>
            <a:off x="2371094" y="1867224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 name="Minus 9"/>
          <p:cNvSpPr/>
          <p:nvPr/>
        </p:nvSpPr>
        <p:spPr>
          <a:xfrm>
            <a:off x="1810821" y="183835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 name="Minus 10"/>
          <p:cNvSpPr/>
          <p:nvPr/>
        </p:nvSpPr>
        <p:spPr>
          <a:xfrm>
            <a:off x="2829499" y="18383577"/>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2" name="Minus 11"/>
          <p:cNvSpPr/>
          <p:nvPr/>
        </p:nvSpPr>
        <p:spPr>
          <a:xfrm>
            <a:off x="2710653" y="18960902"/>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 name="Minus 12"/>
          <p:cNvSpPr/>
          <p:nvPr/>
        </p:nvSpPr>
        <p:spPr>
          <a:xfrm>
            <a:off x="3270926" y="18672240"/>
            <a:ext cx="1460105"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4" name="Minus 13"/>
          <p:cNvSpPr/>
          <p:nvPr/>
        </p:nvSpPr>
        <p:spPr>
          <a:xfrm>
            <a:off x="4170758" y="183835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5" name="Minus 14"/>
          <p:cNvSpPr/>
          <p:nvPr/>
        </p:nvSpPr>
        <p:spPr>
          <a:xfrm>
            <a:off x="4951744" y="18672239"/>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6" name="Minus 15"/>
          <p:cNvSpPr/>
          <p:nvPr/>
        </p:nvSpPr>
        <p:spPr>
          <a:xfrm>
            <a:off x="5291304" y="183835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7" name="Minus 16"/>
          <p:cNvSpPr/>
          <p:nvPr/>
        </p:nvSpPr>
        <p:spPr>
          <a:xfrm>
            <a:off x="5291304" y="18960901"/>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8" name="Minus 17"/>
          <p:cNvSpPr/>
          <p:nvPr/>
        </p:nvSpPr>
        <p:spPr>
          <a:xfrm>
            <a:off x="6309981" y="1867223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9" name="Minus 18"/>
          <p:cNvSpPr/>
          <p:nvPr/>
        </p:nvSpPr>
        <p:spPr>
          <a:xfrm>
            <a:off x="6870254" y="18383575"/>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0" name="Minus 19"/>
          <p:cNvSpPr/>
          <p:nvPr/>
        </p:nvSpPr>
        <p:spPr>
          <a:xfrm>
            <a:off x="84270" y="19249563"/>
            <a:ext cx="1020280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1" name="Minus 20"/>
          <p:cNvSpPr/>
          <p:nvPr/>
        </p:nvSpPr>
        <p:spPr>
          <a:xfrm>
            <a:off x="-222674" y="18010347"/>
            <a:ext cx="11231694" cy="577325"/>
          </a:xfrm>
          <a:prstGeom prst="mathMinus">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2" name="Minus 21"/>
          <p:cNvSpPr/>
          <p:nvPr/>
        </p:nvSpPr>
        <p:spPr>
          <a:xfrm>
            <a:off x="2031534" y="2011555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 name="Minus 22"/>
          <p:cNvSpPr/>
          <p:nvPr/>
        </p:nvSpPr>
        <p:spPr>
          <a:xfrm>
            <a:off x="2489940" y="19826890"/>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 name="Minus 23"/>
          <p:cNvSpPr/>
          <p:nvPr/>
        </p:nvSpPr>
        <p:spPr>
          <a:xfrm>
            <a:off x="2371094" y="20404215"/>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5" name="Minus 24"/>
          <p:cNvSpPr/>
          <p:nvPr/>
        </p:nvSpPr>
        <p:spPr>
          <a:xfrm>
            <a:off x="2931367" y="20115553"/>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6" name="Minus 25"/>
          <p:cNvSpPr/>
          <p:nvPr/>
        </p:nvSpPr>
        <p:spPr>
          <a:xfrm>
            <a:off x="3831199" y="1982689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 name="Minus 26"/>
          <p:cNvSpPr/>
          <p:nvPr/>
        </p:nvSpPr>
        <p:spPr>
          <a:xfrm>
            <a:off x="4612185" y="20115552"/>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8" name="Minus 27"/>
          <p:cNvSpPr/>
          <p:nvPr/>
        </p:nvSpPr>
        <p:spPr>
          <a:xfrm>
            <a:off x="4951744" y="1982689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9" name="Minus 28"/>
          <p:cNvSpPr/>
          <p:nvPr/>
        </p:nvSpPr>
        <p:spPr>
          <a:xfrm>
            <a:off x="4951745" y="20404214"/>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0" name="Minus 29"/>
          <p:cNvSpPr/>
          <p:nvPr/>
        </p:nvSpPr>
        <p:spPr>
          <a:xfrm>
            <a:off x="5970421" y="2011555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1" name="Minus 30"/>
          <p:cNvSpPr/>
          <p:nvPr/>
        </p:nvSpPr>
        <p:spPr>
          <a:xfrm>
            <a:off x="6530694" y="19826888"/>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2" name="Minus 31"/>
          <p:cNvSpPr/>
          <p:nvPr/>
        </p:nvSpPr>
        <p:spPr>
          <a:xfrm>
            <a:off x="6530695" y="20404216"/>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3" name="Minus 32"/>
          <p:cNvSpPr/>
          <p:nvPr/>
        </p:nvSpPr>
        <p:spPr>
          <a:xfrm>
            <a:off x="84270" y="20829056"/>
            <a:ext cx="10202801"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4" name="TextBox 33"/>
          <p:cNvSpPr txBox="1"/>
          <p:nvPr/>
        </p:nvSpPr>
        <p:spPr>
          <a:xfrm>
            <a:off x="3491640" y="17866976"/>
            <a:ext cx="3200346" cy="1610524"/>
          </a:xfrm>
          <a:prstGeom prst="rect">
            <a:avLst/>
          </a:prstGeom>
          <a:noFill/>
        </p:spPr>
        <p:txBody>
          <a:bodyPr wrap="square" lIns="92889" tIns="46444" rIns="92889" bIns="46444" rtlCol="0">
            <a:spAutoFit/>
          </a:bodyPr>
          <a:lstStyle/>
          <a:p>
            <a:r>
              <a:rPr lang="en-US" sz="1200" dirty="0" smtClean="0"/>
              <a:t>Human Reference Genome (</a:t>
            </a:r>
            <a:r>
              <a:rPr lang="en-US" sz="1200" dirty="0" err="1" smtClean="0"/>
              <a:t>Ensembl</a:t>
            </a:r>
            <a:r>
              <a:rPr lang="en-US" sz="1200" dirty="0" smtClean="0"/>
              <a:t> GRCh37)</a:t>
            </a:r>
          </a:p>
          <a:p>
            <a:endParaRPr lang="en-US" dirty="0"/>
          </a:p>
        </p:txBody>
      </p:sp>
      <p:sp>
        <p:nvSpPr>
          <p:cNvPr id="35" name="TextBox 34"/>
          <p:cNvSpPr txBox="1"/>
          <p:nvPr/>
        </p:nvSpPr>
        <p:spPr>
          <a:xfrm>
            <a:off x="3502419" y="19581299"/>
            <a:ext cx="3028277" cy="469085"/>
          </a:xfrm>
          <a:prstGeom prst="rect">
            <a:avLst/>
          </a:prstGeom>
          <a:noFill/>
        </p:spPr>
        <p:txBody>
          <a:bodyPr wrap="none" lIns="92889" tIns="46444" rIns="92889" bIns="46444" rtlCol="0">
            <a:spAutoFit/>
          </a:bodyPr>
          <a:lstStyle/>
          <a:p>
            <a:r>
              <a:rPr lang="en-US" sz="1200" dirty="0" smtClean="0"/>
              <a:t>Reference-guided somatic genome assembly</a:t>
            </a:r>
          </a:p>
          <a:p>
            <a:endParaRPr lang="en-US" sz="1200" dirty="0"/>
          </a:p>
        </p:txBody>
      </p:sp>
      <p:sp>
        <p:nvSpPr>
          <p:cNvPr id="36" name="TextBox 35"/>
          <p:cNvSpPr txBox="1"/>
          <p:nvPr/>
        </p:nvSpPr>
        <p:spPr>
          <a:xfrm>
            <a:off x="3562379" y="21171843"/>
            <a:ext cx="2950094" cy="469085"/>
          </a:xfrm>
          <a:prstGeom prst="rect">
            <a:avLst/>
          </a:prstGeom>
          <a:noFill/>
        </p:spPr>
        <p:txBody>
          <a:bodyPr wrap="none" lIns="92889" tIns="46444" rIns="92889" bIns="46444" rtlCol="0">
            <a:spAutoFit/>
          </a:bodyPr>
          <a:lstStyle/>
          <a:p>
            <a:pPr algn="ctr"/>
            <a:r>
              <a:rPr lang="en-US" sz="1200" dirty="0" smtClean="0"/>
              <a:t>Reference-guided cancer genome assembly</a:t>
            </a:r>
          </a:p>
          <a:p>
            <a:pPr algn="ctr"/>
            <a:r>
              <a:rPr lang="en-US" sz="1200" dirty="0" smtClean="0"/>
              <a:t>(to assembled somatic genome)</a:t>
            </a:r>
            <a:endParaRPr lang="en-US" sz="1200" dirty="0"/>
          </a:p>
        </p:txBody>
      </p:sp>
      <p:sp>
        <p:nvSpPr>
          <p:cNvPr id="38" name="Title 1"/>
          <p:cNvSpPr txBox="1">
            <a:spLocks/>
          </p:cNvSpPr>
          <p:nvPr/>
        </p:nvSpPr>
        <p:spPr>
          <a:xfrm>
            <a:off x="10287071" y="14104826"/>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2</a:t>
            </a:r>
            <a:endParaRPr lang="en-US" sz="4500" b="1" dirty="0">
              <a:solidFill>
                <a:schemeClr val="bg1"/>
              </a:solidFill>
              <a:latin typeface="+mj-lt"/>
              <a:ea typeface="+mj-ea"/>
              <a:cs typeface="+mj-cs"/>
            </a:endParaRPr>
          </a:p>
        </p:txBody>
      </p:sp>
      <p:sp>
        <p:nvSpPr>
          <p:cNvPr id="39" name="Content Placeholder 2"/>
          <p:cNvSpPr txBox="1">
            <a:spLocks/>
          </p:cNvSpPr>
          <p:nvPr/>
        </p:nvSpPr>
        <p:spPr>
          <a:xfrm>
            <a:off x="10287071" y="15266385"/>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500" b="1" dirty="0" smtClean="0">
                <a:solidFill>
                  <a:srgbClr val="4BACC6"/>
                </a:solidFill>
              </a:rPr>
              <a:t>Build alignments of reads to opposing genome</a:t>
            </a:r>
          </a:p>
        </p:txBody>
      </p:sp>
      <p:sp>
        <p:nvSpPr>
          <p:cNvPr id="41" name="Minus 40"/>
          <p:cNvSpPr/>
          <p:nvPr/>
        </p:nvSpPr>
        <p:spPr>
          <a:xfrm>
            <a:off x="11935424" y="17320715"/>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2" name="Minus 41"/>
          <p:cNvSpPr/>
          <p:nvPr/>
        </p:nvSpPr>
        <p:spPr>
          <a:xfrm>
            <a:off x="11375151" y="1703205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 name="Minus 42"/>
          <p:cNvSpPr/>
          <p:nvPr/>
        </p:nvSpPr>
        <p:spPr>
          <a:xfrm>
            <a:off x="12393830" y="17032052"/>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4" name="Minus 43"/>
          <p:cNvSpPr/>
          <p:nvPr/>
        </p:nvSpPr>
        <p:spPr>
          <a:xfrm>
            <a:off x="12274983" y="17609377"/>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 name="Minus 44"/>
          <p:cNvSpPr/>
          <p:nvPr/>
        </p:nvSpPr>
        <p:spPr>
          <a:xfrm>
            <a:off x="12835257" y="17320715"/>
            <a:ext cx="1460105"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6" name="Minus 45"/>
          <p:cNvSpPr/>
          <p:nvPr/>
        </p:nvSpPr>
        <p:spPr>
          <a:xfrm>
            <a:off x="13735088" y="1703205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7" name="Minus 46"/>
          <p:cNvSpPr/>
          <p:nvPr/>
        </p:nvSpPr>
        <p:spPr>
          <a:xfrm>
            <a:off x="14516075" y="17320714"/>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8" name="Minus 47"/>
          <p:cNvSpPr/>
          <p:nvPr/>
        </p:nvSpPr>
        <p:spPr>
          <a:xfrm>
            <a:off x="14855634" y="1703205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9" name="Minus 48"/>
          <p:cNvSpPr/>
          <p:nvPr/>
        </p:nvSpPr>
        <p:spPr>
          <a:xfrm>
            <a:off x="14855635" y="17609376"/>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 name="Minus 49"/>
          <p:cNvSpPr/>
          <p:nvPr/>
        </p:nvSpPr>
        <p:spPr>
          <a:xfrm>
            <a:off x="15874311" y="1732071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1" name="Minus 50"/>
          <p:cNvSpPr/>
          <p:nvPr/>
        </p:nvSpPr>
        <p:spPr>
          <a:xfrm>
            <a:off x="16434584" y="1703205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2" name="Minus 51"/>
          <p:cNvSpPr/>
          <p:nvPr/>
        </p:nvSpPr>
        <p:spPr>
          <a:xfrm>
            <a:off x="16434586" y="17609378"/>
            <a:ext cx="1392194" cy="577325"/>
          </a:xfrm>
          <a:prstGeom prst="mathMinus">
            <a:avLst>
              <a:gd name="adj1" fmla="val 23520"/>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3" name="Minus 52"/>
          <p:cNvSpPr/>
          <p:nvPr/>
        </p:nvSpPr>
        <p:spPr>
          <a:xfrm>
            <a:off x="9546732" y="17898040"/>
            <a:ext cx="1020280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4" name="Minus 53"/>
          <p:cNvSpPr/>
          <p:nvPr/>
        </p:nvSpPr>
        <p:spPr>
          <a:xfrm>
            <a:off x="11426085" y="20428085"/>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5" name="Minus 54"/>
          <p:cNvSpPr/>
          <p:nvPr/>
        </p:nvSpPr>
        <p:spPr>
          <a:xfrm>
            <a:off x="11884491" y="20139422"/>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6" name="Minus 55"/>
          <p:cNvSpPr/>
          <p:nvPr/>
        </p:nvSpPr>
        <p:spPr>
          <a:xfrm>
            <a:off x="11765644" y="20716747"/>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7" name="Minus 56"/>
          <p:cNvSpPr/>
          <p:nvPr/>
        </p:nvSpPr>
        <p:spPr>
          <a:xfrm>
            <a:off x="12325918" y="20428085"/>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8" name="Minus 57"/>
          <p:cNvSpPr/>
          <p:nvPr/>
        </p:nvSpPr>
        <p:spPr>
          <a:xfrm>
            <a:off x="13225749" y="2013942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9" name="Minus 58"/>
          <p:cNvSpPr/>
          <p:nvPr/>
        </p:nvSpPr>
        <p:spPr>
          <a:xfrm>
            <a:off x="14006736" y="20428084"/>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0" name="Minus 59"/>
          <p:cNvSpPr/>
          <p:nvPr/>
        </p:nvSpPr>
        <p:spPr>
          <a:xfrm>
            <a:off x="14346295" y="2013942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1" name="Minus 60"/>
          <p:cNvSpPr/>
          <p:nvPr/>
        </p:nvSpPr>
        <p:spPr>
          <a:xfrm>
            <a:off x="14346296" y="20716746"/>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2" name="Minus 61"/>
          <p:cNvSpPr/>
          <p:nvPr/>
        </p:nvSpPr>
        <p:spPr>
          <a:xfrm>
            <a:off x="15364972" y="2042808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3" name="Minus 62"/>
          <p:cNvSpPr/>
          <p:nvPr/>
        </p:nvSpPr>
        <p:spPr>
          <a:xfrm>
            <a:off x="15925245" y="20139420"/>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4" name="Minus 63"/>
          <p:cNvSpPr/>
          <p:nvPr/>
        </p:nvSpPr>
        <p:spPr>
          <a:xfrm>
            <a:off x="15925247" y="20716748"/>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5" name="Minus 64"/>
          <p:cNvSpPr/>
          <p:nvPr/>
        </p:nvSpPr>
        <p:spPr>
          <a:xfrm>
            <a:off x="9546732" y="19850755"/>
            <a:ext cx="10202801"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6" name="Minus 65"/>
          <p:cNvSpPr/>
          <p:nvPr/>
        </p:nvSpPr>
        <p:spPr>
          <a:xfrm>
            <a:off x="11561910" y="18186695"/>
            <a:ext cx="662141" cy="577325"/>
          </a:xfrm>
          <a:prstGeom prst="mathMinus">
            <a:avLst/>
          </a:prstGeom>
          <a:solidFill>
            <a:srgbClr val="FF66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7" name="Minus 66"/>
          <p:cNvSpPr/>
          <p:nvPr/>
        </p:nvSpPr>
        <p:spPr>
          <a:xfrm>
            <a:off x="12039344" y="18186697"/>
            <a:ext cx="795913"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8" name="Minus 67"/>
          <p:cNvSpPr/>
          <p:nvPr/>
        </p:nvSpPr>
        <p:spPr>
          <a:xfrm>
            <a:off x="14702832" y="19576520"/>
            <a:ext cx="933788"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9" name="Minus 68"/>
          <p:cNvSpPr/>
          <p:nvPr/>
        </p:nvSpPr>
        <p:spPr>
          <a:xfrm>
            <a:off x="15466841" y="19576522"/>
            <a:ext cx="509339" cy="577325"/>
          </a:xfrm>
          <a:prstGeom prst="mathMinus">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70" name="TextBox 69"/>
          <p:cNvSpPr txBox="1"/>
          <p:nvPr/>
        </p:nvSpPr>
        <p:spPr>
          <a:xfrm>
            <a:off x="14750547" y="19481422"/>
            <a:ext cx="753470" cy="281451"/>
          </a:xfrm>
          <a:prstGeom prst="rect">
            <a:avLst/>
          </a:prstGeom>
          <a:noFill/>
        </p:spPr>
        <p:txBody>
          <a:bodyPr wrap="none" lIns="92889" tIns="46444" rIns="92889" bIns="46444" rtlCol="0">
            <a:spAutoFit/>
          </a:bodyPr>
          <a:lstStyle/>
          <a:p>
            <a:r>
              <a:rPr lang="en-US" sz="1200" dirty="0" smtClean="0"/>
              <a:t>Matched</a:t>
            </a:r>
          </a:p>
        </p:txBody>
      </p:sp>
      <p:sp>
        <p:nvSpPr>
          <p:cNvPr id="71" name="TextBox 70"/>
          <p:cNvSpPr txBox="1"/>
          <p:nvPr/>
        </p:nvSpPr>
        <p:spPr>
          <a:xfrm>
            <a:off x="15512597" y="19481422"/>
            <a:ext cx="927167" cy="281451"/>
          </a:xfrm>
          <a:prstGeom prst="rect">
            <a:avLst/>
          </a:prstGeom>
          <a:noFill/>
        </p:spPr>
        <p:txBody>
          <a:bodyPr wrap="none" lIns="92889" tIns="46444" rIns="92889" bIns="46444" rtlCol="0">
            <a:spAutoFit/>
          </a:bodyPr>
          <a:lstStyle/>
          <a:p>
            <a:r>
              <a:rPr lang="en-US" sz="1200" dirty="0" smtClean="0"/>
              <a:t>Unmatched</a:t>
            </a:r>
          </a:p>
        </p:txBody>
      </p:sp>
      <p:sp>
        <p:nvSpPr>
          <p:cNvPr id="72" name="TextBox 71"/>
          <p:cNvSpPr txBox="1"/>
          <p:nvPr/>
        </p:nvSpPr>
        <p:spPr>
          <a:xfrm>
            <a:off x="12136991" y="18525452"/>
            <a:ext cx="753470" cy="281451"/>
          </a:xfrm>
          <a:prstGeom prst="rect">
            <a:avLst/>
          </a:prstGeom>
          <a:noFill/>
        </p:spPr>
        <p:txBody>
          <a:bodyPr wrap="none" lIns="92889" tIns="46444" rIns="92889" bIns="46444" rtlCol="0">
            <a:spAutoFit/>
          </a:bodyPr>
          <a:lstStyle/>
          <a:p>
            <a:r>
              <a:rPr lang="en-US" sz="1200" dirty="0" smtClean="0"/>
              <a:t>Matched</a:t>
            </a:r>
          </a:p>
        </p:txBody>
      </p:sp>
      <p:sp>
        <p:nvSpPr>
          <p:cNvPr id="73" name="TextBox 72"/>
          <p:cNvSpPr txBox="1"/>
          <p:nvPr/>
        </p:nvSpPr>
        <p:spPr>
          <a:xfrm>
            <a:off x="11211439" y="18525452"/>
            <a:ext cx="927167" cy="281451"/>
          </a:xfrm>
          <a:prstGeom prst="rect">
            <a:avLst/>
          </a:prstGeom>
          <a:noFill/>
        </p:spPr>
        <p:txBody>
          <a:bodyPr wrap="none" lIns="92889" tIns="46444" rIns="92889" bIns="46444" rtlCol="0">
            <a:spAutoFit/>
          </a:bodyPr>
          <a:lstStyle/>
          <a:p>
            <a:r>
              <a:rPr lang="en-US" sz="1200" dirty="0" smtClean="0"/>
              <a:t>Unmatched</a:t>
            </a:r>
            <a:endParaRPr lang="en-US" sz="1200" dirty="0"/>
          </a:p>
        </p:txBody>
      </p:sp>
      <p:cxnSp>
        <p:nvCxnSpPr>
          <p:cNvPr id="74" name="Straight Connector 73"/>
          <p:cNvCxnSpPr/>
          <p:nvPr/>
        </p:nvCxnSpPr>
        <p:spPr>
          <a:xfrm rot="5400000" flipH="1" flipV="1">
            <a:off x="11850415" y="18899911"/>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1487294" y="19132717"/>
            <a:ext cx="1438562" cy="281451"/>
          </a:xfrm>
          <a:prstGeom prst="rect">
            <a:avLst/>
          </a:prstGeom>
          <a:noFill/>
        </p:spPr>
        <p:txBody>
          <a:bodyPr wrap="none" lIns="92889" tIns="46444" rIns="92889" bIns="46444" rtlCol="0">
            <a:spAutoFit/>
          </a:bodyPr>
          <a:lstStyle/>
          <a:p>
            <a:r>
              <a:rPr lang="en-US" sz="1200" dirty="0" smtClean="0"/>
              <a:t>Putative breakpoint</a:t>
            </a:r>
            <a:endParaRPr lang="en-US" sz="1200" dirty="0"/>
          </a:p>
        </p:txBody>
      </p:sp>
      <p:cxnSp>
        <p:nvCxnSpPr>
          <p:cNvPr id="76" name="Straight Connector 75"/>
          <p:cNvCxnSpPr/>
          <p:nvPr/>
        </p:nvCxnSpPr>
        <p:spPr>
          <a:xfrm rot="5400000" flipH="1" flipV="1">
            <a:off x="15229648" y="19474679"/>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4855633" y="18900212"/>
            <a:ext cx="1438562" cy="281451"/>
          </a:xfrm>
          <a:prstGeom prst="rect">
            <a:avLst/>
          </a:prstGeom>
          <a:noFill/>
        </p:spPr>
        <p:txBody>
          <a:bodyPr wrap="none" lIns="92889" tIns="46444" rIns="92889" bIns="46444" rtlCol="0">
            <a:spAutoFit/>
          </a:bodyPr>
          <a:lstStyle/>
          <a:p>
            <a:r>
              <a:rPr lang="en-US" sz="1200" dirty="0" smtClean="0"/>
              <a:t>Putative breakpoint</a:t>
            </a:r>
          </a:p>
        </p:txBody>
      </p:sp>
      <p:sp>
        <p:nvSpPr>
          <p:cNvPr id="82" name="Title 1"/>
          <p:cNvSpPr txBox="1">
            <a:spLocks/>
          </p:cNvSpPr>
          <p:nvPr/>
        </p:nvSpPr>
        <p:spPr>
          <a:xfrm>
            <a:off x="19714880" y="14104827"/>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3</a:t>
            </a:r>
            <a:endParaRPr lang="en-US" sz="4500" b="1" dirty="0">
              <a:solidFill>
                <a:schemeClr val="bg1"/>
              </a:solidFill>
              <a:latin typeface="+mj-lt"/>
              <a:ea typeface="+mj-ea"/>
              <a:cs typeface="+mj-cs"/>
            </a:endParaRPr>
          </a:p>
        </p:txBody>
      </p:sp>
      <p:sp>
        <p:nvSpPr>
          <p:cNvPr id="83" name="Content Placeholder 2"/>
          <p:cNvSpPr txBox="1">
            <a:spLocks/>
          </p:cNvSpPr>
          <p:nvPr/>
        </p:nvSpPr>
        <p:spPr>
          <a:xfrm>
            <a:off x="19714880" y="15266386"/>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Run Socrates on resulting </a:t>
            </a:r>
            <a:r>
              <a:rPr lang="en-US" sz="3300" b="1" dirty="0" err="1" smtClean="0">
                <a:solidFill>
                  <a:srgbClr val="4BACC6"/>
                </a:solidFill>
              </a:rPr>
              <a:t>SAMs</a:t>
            </a:r>
            <a:r>
              <a:rPr lang="en-US" sz="3300" b="1" dirty="0" smtClean="0">
                <a:solidFill>
                  <a:srgbClr val="4BACC6"/>
                </a:solidFill>
              </a:rPr>
              <a:t> to output putative breakpoints</a:t>
            </a:r>
          </a:p>
        </p:txBody>
      </p:sp>
      <p:pic>
        <p:nvPicPr>
          <p:cNvPr id="85" name="Content Placeholder 3" descr="SuppFigure1_Workflow.pdf"/>
          <p:cNvPicPr>
            <a:picLocks noChangeAspect="1"/>
          </p:cNvPicPr>
          <p:nvPr/>
        </p:nvPicPr>
        <mc:AlternateContent>
          <mc:Choice xmlns:ma="http://schemas.microsoft.com/office/mac/drawingml/2008/main" Requires="ma">
            <p:blipFill>
              <a:blip r:embed="rId5"/>
              <a:srcRect l="-34474" r="-34474"/>
              <a:stretch>
                <a:fillRect/>
              </a:stretch>
            </p:blipFill>
          </mc:Choice>
          <mc:Fallback>
            <p:blipFill>
              <a:blip r:embed="rId6"/>
              <a:srcRect l="-34474" r="-34474"/>
              <a:stretch>
                <a:fillRect/>
              </a:stretch>
            </p:blipFill>
          </mc:Fallback>
        </mc:AlternateContent>
        <p:spPr>
          <a:xfrm>
            <a:off x="18263132" y="16660839"/>
            <a:ext cx="8362072" cy="4598705"/>
          </a:xfrm>
          <a:prstGeom prst="rect">
            <a:avLst/>
          </a:prstGeom>
        </p:spPr>
      </p:pic>
      <p:sp>
        <p:nvSpPr>
          <p:cNvPr id="84" name="Title 1"/>
          <p:cNvSpPr txBox="1">
            <a:spLocks/>
          </p:cNvSpPr>
          <p:nvPr/>
        </p:nvSpPr>
        <p:spPr>
          <a:xfrm>
            <a:off x="22009520" y="16472989"/>
            <a:ext cx="8362072" cy="1161370"/>
          </a:xfrm>
          <a:prstGeom prst="rect">
            <a:avLst/>
          </a:prstGeom>
        </p:spPr>
        <p:txBody>
          <a:bodyPr vert="horz" lIns="92889" tIns="46444" rIns="92889" bIns="46444" rtlCol="0" anchor="ctr">
            <a:normAutofit/>
          </a:bodyPr>
          <a:lstStyle/>
          <a:p>
            <a:pPr algn="ctr" defTabSz="464443">
              <a:spcBef>
                <a:spcPct val="0"/>
              </a:spcBef>
              <a:defRPr/>
            </a:pPr>
            <a:r>
              <a:rPr lang="en-US" sz="4500" dirty="0" smtClean="0">
                <a:latin typeface="+mj-lt"/>
                <a:ea typeface="+mj-ea"/>
                <a:cs typeface="+mj-cs"/>
              </a:rPr>
              <a:t>Socrates</a:t>
            </a:r>
            <a:br>
              <a:rPr lang="en-US" sz="4500" dirty="0" smtClean="0">
                <a:latin typeface="+mj-lt"/>
                <a:ea typeface="+mj-ea"/>
                <a:cs typeface="+mj-cs"/>
              </a:rPr>
            </a:br>
            <a:r>
              <a:rPr lang="en-US" sz="2000" dirty="0" smtClean="0">
                <a:latin typeface="+mj-lt"/>
                <a:ea typeface="+mj-ea"/>
                <a:cs typeface="+mj-cs"/>
              </a:rPr>
              <a:t>Schroeder and Hsu </a:t>
            </a:r>
            <a:r>
              <a:rPr lang="en-US" sz="2000" i="1" dirty="0" smtClean="0">
                <a:latin typeface="+mj-lt"/>
                <a:ea typeface="+mj-ea"/>
                <a:cs typeface="+mj-cs"/>
              </a:rPr>
              <a:t>et. al. </a:t>
            </a:r>
            <a:r>
              <a:rPr lang="en-US" sz="2000" dirty="0" smtClean="0">
                <a:latin typeface="+mj-lt"/>
                <a:ea typeface="+mj-ea"/>
                <a:cs typeface="+mj-cs"/>
              </a:rPr>
              <a:t>2014</a:t>
            </a:r>
            <a:endParaRPr lang="en-US" sz="2000" dirty="0">
              <a:latin typeface="+mj-lt"/>
              <a:ea typeface="+mj-ea"/>
              <a:cs typeface="+mj-cs"/>
            </a:endParaRPr>
          </a:p>
        </p:txBody>
      </p:sp>
      <p:sp>
        <p:nvSpPr>
          <p:cNvPr id="86" name="Title 1"/>
          <p:cNvSpPr txBox="1">
            <a:spLocks/>
          </p:cNvSpPr>
          <p:nvPr/>
        </p:nvSpPr>
        <p:spPr>
          <a:xfrm>
            <a:off x="945994" y="22192651"/>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4</a:t>
            </a:r>
            <a:endParaRPr lang="en-US" sz="4500" b="1" dirty="0">
              <a:solidFill>
                <a:schemeClr val="bg1"/>
              </a:solidFill>
              <a:latin typeface="+mj-lt"/>
              <a:ea typeface="+mj-ea"/>
              <a:cs typeface="+mj-cs"/>
            </a:endParaRPr>
          </a:p>
        </p:txBody>
      </p:sp>
      <p:sp>
        <p:nvSpPr>
          <p:cNvPr id="87" name="Content Placeholder 2"/>
          <p:cNvSpPr txBox="1">
            <a:spLocks/>
          </p:cNvSpPr>
          <p:nvPr/>
        </p:nvSpPr>
        <p:spPr>
          <a:xfrm>
            <a:off x="945994" y="23354208"/>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Output flanking bases to FASTA from each set of breakpoints (using java) and index with bowtie2</a:t>
            </a:r>
          </a:p>
        </p:txBody>
      </p:sp>
      <p:sp>
        <p:nvSpPr>
          <p:cNvPr id="88" name="Title 1"/>
          <p:cNvSpPr txBox="1">
            <a:spLocks/>
          </p:cNvSpPr>
          <p:nvPr/>
        </p:nvSpPr>
        <p:spPr>
          <a:xfrm>
            <a:off x="10287071" y="22192650"/>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5</a:t>
            </a:r>
            <a:endParaRPr lang="en-US" sz="4500" b="1" dirty="0">
              <a:solidFill>
                <a:schemeClr val="bg1"/>
              </a:solidFill>
              <a:latin typeface="+mj-lt"/>
              <a:ea typeface="+mj-ea"/>
              <a:cs typeface="+mj-cs"/>
            </a:endParaRPr>
          </a:p>
        </p:txBody>
      </p:sp>
      <p:sp>
        <p:nvSpPr>
          <p:cNvPr id="89" name="Content Placeholder 2"/>
          <p:cNvSpPr txBox="1">
            <a:spLocks/>
          </p:cNvSpPr>
          <p:nvPr/>
        </p:nvSpPr>
        <p:spPr>
          <a:xfrm>
            <a:off x="10287071" y="23354207"/>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100" b="1" dirty="0" err="1" smtClean="0">
                <a:solidFill>
                  <a:srgbClr val="4BACC6"/>
                </a:solidFill>
              </a:rPr>
              <a:t>Crossmap</a:t>
            </a:r>
            <a:r>
              <a:rPr lang="en-US" sz="4100" b="1" dirty="0" smtClean="0">
                <a:solidFill>
                  <a:srgbClr val="4BACC6"/>
                </a:solidFill>
              </a:rPr>
              <a:t> flanking sequences (short </a:t>
            </a:r>
            <a:r>
              <a:rPr lang="en-US" sz="4100" b="1" dirty="0" err="1" smtClean="0">
                <a:solidFill>
                  <a:srgbClr val="4BACC6"/>
                </a:solidFill>
              </a:rPr>
              <a:t>fasta</a:t>
            </a:r>
            <a:r>
              <a:rPr lang="en-US" sz="4100" b="1" dirty="0" smtClean="0">
                <a:solidFill>
                  <a:srgbClr val="4BACC6"/>
                </a:solidFill>
              </a:rPr>
              <a:t> sequences) to look for matches</a:t>
            </a:r>
          </a:p>
        </p:txBody>
      </p:sp>
      <p:sp>
        <p:nvSpPr>
          <p:cNvPr id="90" name="Minus 89"/>
          <p:cNvSpPr/>
          <p:nvPr/>
        </p:nvSpPr>
        <p:spPr>
          <a:xfrm>
            <a:off x="11900772" y="25124681"/>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1" name="Minus 90"/>
          <p:cNvSpPr/>
          <p:nvPr/>
        </p:nvSpPr>
        <p:spPr>
          <a:xfrm>
            <a:off x="11340499" y="25413344"/>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2" name="Minus 91"/>
          <p:cNvSpPr/>
          <p:nvPr/>
        </p:nvSpPr>
        <p:spPr>
          <a:xfrm>
            <a:off x="12359178" y="24836018"/>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3" name="Minus 92"/>
          <p:cNvSpPr/>
          <p:nvPr/>
        </p:nvSpPr>
        <p:spPr>
          <a:xfrm>
            <a:off x="12240331" y="2541334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4" name="Minus 93"/>
          <p:cNvSpPr/>
          <p:nvPr/>
        </p:nvSpPr>
        <p:spPr>
          <a:xfrm>
            <a:off x="12800605" y="25124681"/>
            <a:ext cx="1460105"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5" name="Minus 94"/>
          <p:cNvSpPr/>
          <p:nvPr/>
        </p:nvSpPr>
        <p:spPr>
          <a:xfrm>
            <a:off x="13683458" y="25413344"/>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6" name="Minus 95"/>
          <p:cNvSpPr/>
          <p:nvPr/>
        </p:nvSpPr>
        <p:spPr>
          <a:xfrm>
            <a:off x="14481423" y="2512468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7" name="Minus 96"/>
          <p:cNvSpPr/>
          <p:nvPr/>
        </p:nvSpPr>
        <p:spPr>
          <a:xfrm>
            <a:off x="14820982" y="24836019"/>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8" name="Minus 97"/>
          <p:cNvSpPr/>
          <p:nvPr/>
        </p:nvSpPr>
        <p:spPr>
          <a:xfrm>
            <a:off x="14820983" y="25413342"/>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9" name="Minus 98"/>
          <p:cNvSpPr/>
          <p:nvPr/>
        </p:nvSpPr>
        <p:spPr>
          <a:xfrm>
            <a:off x="15839659" y="25124679"/>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0" name="Minus 99"/>
          <p:cNvSpPr/>
          <p:nvPr/>
        </p:nvSpPr>
        <p:spPr>
          <a:xfrm>
            <a:off x="16399932" y="24836016"/>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1" name="Minus 100"/>
          <p:cNvSpPr/>
          <p:nvPr/>
        </p:nvSpPr>
        <p:spPr>
          <a:xfrm>
            <a:off x="16399934" y="25413344"/>
            <a:ext cx="1392194" cy="577325"/>
          </a:xfrm>
          <a:prstGeom prst="mathMinus">
            <a:avLst>
              <a:gd name="adj1" fmla="val 23520"/>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2" name="Minus 101"/>
          <p:cNvSpPr/>
          <p:nvPr/>
        </p:nvSpPr>
        <p:spPr>
          <a:xfrm>
            <a:off x="11391433" y="2823205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3" name="Minus 102"/>
          <p:cNvSpPr/>
          <p:nvPr/>
        </p:nvSpPr>
        <p:spPr>
          <a:xfrm>
            <a:off x="11849839" y="27943388"/>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4" name="Minus 103"/>
          <p:cNvSpPr/>
          <p:nvPr/>
        </p:nvSpPr>
        <p:spPr>
          <a:xfrm>
            <a:off x="11730992" y="2852071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5" name="Minus 104"/>
          <p:cNvSpPr/>
          <p:nvPr/>
        </p:nvSpPr>
        <p:spPr>
          <a:xfrm>
            <a:off x="12291266" y="28232051"/>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6" name="Minus 105"/>
          <p:cNvSpPr/>
          <p:nvPr/>
        </p:nvSpPr>
        <p:spPr>
          <a:xfrm>
            <a:off x="13191097" y="2794338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7" name="Minus 106"/>
          <p:cNvSpPr/>
          <p:nvPr/>
        </p:nvSpPr>
        <p:spPr>
          <a:xfrm>
            <a:off x="13972084" y="28232050"/>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8" name="Minus 107"/>
          <p:cNvSpPr/>
          <p:nvPr/>
        </p:nvSpPr>
        <p:spPr>
          <a:xfrm>
            <a:off x="14311643" y="2794338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9" name="Minus 108"/>
          <p:cNvSpPr/>
          <p:nvPr/>
        </p:nvSpPr>
        <p:spPr>
          <a:xfrm>
            <a:off x="14311644" y="28520712"/>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0" name="Minus 109"/>
          <p:cNvSpPr/>
          <p:nvPr/>
        </p:nvSpPr>
        <p:spPr>
          <a:xfrm>
            <a:off x="15330320" y="2823204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1" name="Minus 110"/>
          <p:cNvSpPr/>
          <p:nvPr/>
        </p:nvSpPr>
        <p:spPr>
          <a:xfrm>
            <a:off x="15890593"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2" name="Minus 111"/>
          <p:cNvSpPr/>
          <p:nvPr/>
        </p:nvSpPr>
        <p:spPr>
          <a:xfrm>
            <a:off x="15890595" y="28520714"/>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113" name="Straight Connector 112"/>
          <p:cNvCxnSpPr/>
          <p:nvPr/>
        </p:nvCxnSpPr>
        <p:spPr>
          <a:xfrm rot="5400000" flipH="1" flipV="1">
            <a:off x="11945688"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12851538" y="26716553"/>
            <a:ext cx="1796594" cy="343995"/>
          </a:xfrm>
          <a:prstGeom prst="rect">
            <a:avLst/>
          </a:prstGeom>
          <a:noFill/>
        </p:spPr>
        <p:txBody>
          <a:bodyPr wrap="none" lIns="92889" tIns="46444" rIns="92889" bIns="46444" rtlCol="0">
            <a:spAutoFit/>
          </a:bodyPr>
          <a:lstStyle/>
          <a:p>
            <a:r>
              <a:rPr lang="en-US" sz="1600" dirty="0" smtClean="0"/>
              <a:t>Orphan breakpoint</a:t>
            </a:r>
            <a:endParaRPr lang="en-US" sz="1600" dirty="0"/>
          </a:p>
        </p:txBody>
      </p:sp>
      <p:cxnSp>
        <p:nvCxnSpPr>
          <p:cNvPr id="115" name="Straight Connector 114"/>
          <p:cNvCxnSpPr/>
          <p:nvPr/>
        </p:nvCxnSpPr>
        <p:spPr>
          <a:xfrm rot="5400000" flipH="1" flipV="1">
            <a:off x="15194996"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14687116" y="26716553"/>
            <a:ext cx="2137015" cy="343995"/>
          </a:xfrm>
          <a:prstGeom prst="rect">
            <a:avLst/>
          </a:prstGeom>
          <a:noFill/>
        </p:spPr>
        <p:txBody>
          <a:bodyPr wrap="none" lIns="92889" tIns="46444" rIns="92889" bIns="46444" rtlCol="0">
            <a:spAutoFit/>
          </a:bodyPr>
          <a:lstStyle/>
          <a:p>
            <a:r>
              <a:rPr lang="en-US" sz="1600" dirty="0" smtClean="0"/>
              <a:t>Breakpoints (inversion)</a:t>
            </a:r>
          </a:p>
        </p:txBody>
      </p:sp>
      <p:cxnSp>
        <p:nvCxnSpPr>
          <p:cNvPr id="117" name="Straight Connector 116"/>
          <p:cNvCxnSpPr/>
          <p:nvPr/>
        </p:nvCxnSpPr>
        <p:spPr>
          <a:xfrm rot="5400000" flipH="1" flipV="1">
            <a:off x="11948915"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rot="5400000" flipH="1" flipV="1">
            <a:off x="13463181" y="26328607"/>
            <a:ext cx="574769" cy="1614"/>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5400000" flipH="1" flipV="1">
            <a:off x="15545016"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5400000" flipH="1" flipV="1">
            <a:off x="15193382"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5400000" flipH="1" flipV="1">
            <a:off x="15553084"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5400000" flipH="1" flipV="1">
            <a:off x="11104859"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11006904" y="26716553"/>
            <a:ext cx="1787737" cy="343995"/>
          </a:xfrm>
          <a:prstGeom prst="rect">
            <a:avLst/>
          </a:prstGeom>
          <a:noFill/>
        </p:spPr>
        <p:txBody>
          <a:bodyPr wrap="none" lIns="92889" tIns="46444" rIns="92889" bIns="46444" rtlCol="0">
            <a:spAutoFit/>
          </a:bodyPr>
          <a:lstStyle/>
          <a:p>
            <a:r>
              <a:rPr lang="en-US" sz="1600" dirty="0" smtClean="0"/>
              <a:t>Breakpoints (</a:t>
            </a:r>
            <a:r>
              <a:rPr lang="en-US" sz="1600" dirty="0" err="1" smtClean="0"/>
              <a:t>indel</a:t>
            </a:r>
            <a:r>
              <a:rPr lang="en-US" sz="1600" dirty="0" smtClean="0"/>
              <a:t>)</a:t>
            </a:r>
            <a:endParaRPr lang="en-US" sz="1600" dirty="0"/>
          </a:p>
        </p:txBody>
      </p:sp>
      <p:sp>
        <p:nvSpPr>
          <p:cNvPr id="124" name="TextBox 123"/>
          <p:cNvSpPr txBox="1"/>
          <p:nvPr/>
        </p:nvSpPr>
        <p:spPr>
          <a:xfrm>
            <a:off x="11376569" y="26087664"/>
            <a:ext cx="868760" cy="281451"/>
          </a:xfrm>
          <a:prstGeom prst="rect">
            <a:avLst/>
          </a:prstGeom>
          <a:noFill/>
        </p:spPr>
        <p:txBody>
          <a:bodyPr wrap="none" lIns="92889" tIns="46444" rIns="92889" bIns="46444" rtlCol="0">
            <a:spAutoFit/>
          </a:bodyPr>
          <a:lstStyle/>
          <a:p>
            <a:r>
              <a:rPr lang="en-US" sz="1200" dirty="0" smtClean="0"/>
              <a:t>&lt;deletion&gt;</a:t>
            </a:r>
          </a:p>
        </p:txBody>
      </p:sp>
      <p:cxnSp>
        <p:nvCxnSpPr>
          <p:cNvPr id="125" name="Straight Connector 124"/>
          <p:cNvCxnSpPr/>
          <p:nvPr/>
        </p:nvCxnSpPr>
        <p:spPr>
          <a:xfrm rot="5400000" flipH="1" flipV="1">
            <a:off x="17865208"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flipH="1" flipV="1">
            <a:off x="17021152"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7270900" y="27530978"/>
            <a:ext cx="906630" cy="281451"/>
          </a:xfrm>
          <a:prstGeom prst="rect">
            <a:avLst/>
          </a:prstGeom>
          <a:noFill/>
        </p:spPr>
        <p:txBody>
          <a:bodyPr wrap="none" lIns="92889" tIns="46444" rIns="92889" bIns="46444" rtlCol="0">
            <a:spAutoFit/>
          </a:bodyPr>
          <a:lstStyle/>
          <a:p>
            <a:r>
              <a:rPr lang="en-US" sz="1200" dirty="0" smtClean="0"/>
              <a:t>&lt;insertion&gt;</a:t>
            </a:r>
          </a:p>
        </p:txBody>
      </p:sp>
      <p:cxnSp>
        <p:nvCxnSpPr>
          <p:cNvPr id="128" name="Straight Connector 127"/>
          <p:cNvCxnSpPr/>
          <p:nvPr/>
        </p:nvCxnSpPr>
        <p:spPr>
          <a:xfrm rot="5400000" flipH="1" flipV="1">
            <a:off x="17017924"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16898259" y="26716553"/>
            <a:ext cx="1787737" cy="343995"/>
          </a:xfrm>
          <a:prstGeom prst="rect">
            <a:avLst/>
          </a:prstGeom>
          <a:noFill/>
        </p:spPr>
        <p:txBody>
          <a:bodyPr wrap="none" lIns="92889" tIns="46444" rIns="92889" bIns="46444" rtlCol="0">
            <a:spAutoFit/>
          </a:bodyPr>
          <a:lstStyle/>
          <a:p>
            <a:r>
              <a:rPr lang="en-US" sz="1600" dirty="0" smtClean="0"/>
              <a:t>Breakpoints (</a:t>
            </a:r>
            <a:r>
              <a:rPr lang="en-US" sz="1600" dirty="0" err="1" smtClean="0"/>
              <a:t>indel</a:t>
            </a:r>
            <a:r>
              <a:rPr lang="en-US" sz="1600" dirty="0" smtClean="0"/>
              <a:t>)</a:t>
            </a:r>
          </a:p>
        </p:txBody>
      </p:sp>
      <p:sp>
        <p:nvSpPr>
          <p:cNvPr id="130" name="Minus 129"/>
          <p:cNvSpPr/>
          <p:nvPr/>
        </p:nvSpPr>
        <p:spPr>
          <a:xfrm>
            <a:off x="10729292" y="251246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1" name="Minus 130"/>
          <p:cNvSpPr/>
          <p:nvPr/>
        </p:nvSpPr>
        <p:spPr>
          <a:xfrm>
            <a:off x="17056983" y="25124681"/>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2" name="Minus 131"/>
          <p:cNvSpPr/>
          <p:nvPr/>
        </p:nvSpPr>
        <p:spPr>
          <a:xfrm>
            <a:off x="10729292" y="2794338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3" name="Minus 132"/>
          <p:cNvSpPr/>
          <p:nvPr/>
        </p:nvSpPr>
        <p:spPr>
          <a:xfrm>
            <a:off x="16496710" y="28232048"/>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4" name="Minus 133"/>
          <p:cNvSpPr/>
          <p:nvPr/>
        </p:nvSpPr>
        <p:spPr>
          <a:xfrm>
            <a:off x="17231854" y="28520714"/>
            <a:ext cx="1454142"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5" name="Minus 134"/>
          <p:cNvSpPr/>
          <p:nvPr/>
        </p:nvSpPr>
        <p:spPr>
          <a:xfrm>
            <a:off x="17011139" y="27943385"/>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136" name="Straight Connector 135"/>
          <p:cNvCxnSpPr/>
          <p:nvPr/>
        </p:nvCxnSpPr>
        <p:spPr>
          <a:xfrm>
            <a:off x="12291267" y="26087662"/>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12260292" y="27821929"/>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10837126" y="26089275"/>
            <a:ext cx="503375" cy="1614"/>
          </a:xfrm>
          <a:prstGeom prst="line">
            <a:avLst/>
          </a:prstGeom>
          <a:ln>
            <a:solidFill>
              <a:srgbClr val="980A9C"/>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11696584" y="27821929"/>
            <a:ext cx="503375" cy="1614"/>
          </a:xfrm>
          <a:prstGeom prst="line">
            <a:avLst/>
          </a:prstGeom>
          <a:ln>
            <a:solidFill>
              <a:srgbClr val="980A9C"/>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4928815" y="26090889"/>
            <a:ext cx="503375" cy="161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14928815" y="27821929"/>
            <a:ext cx="503375" cy="161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15890595" y="26092502"/>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15890595" y="27821929"/>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6759452" y="26094116"/>
            <a:ext cx="503375" cy="161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6759452" y="27821929"/>
            <a:ext cx="503375" cy="161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7365569" y="26095729"/>
            <a:ext cx="503375" cy="1614"/>
          </a:xfrm>
          <a:prstGeom prst="line">
            <a:avLst/>
          </a:prstGeom>
          <a:ln>
            <a:solidFill>
              <a:srgbClr val="1DA5AB"/>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8182621" y="27821929"/>
            <a:ext cx="503375" cy="1614"/>
          </a:xfrm>
          <a:prstGeom prst="line">
            <a:avLst/>
          </a:prstGeom>
          <a:ln>
            <a:solidFill>
              <a:srgbClr val="1DA5AB"/>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13174121" y="26097343"/>
            <a:ext cx="503375" cy="1614"/>
          </a:xfrm>
          <a:prstGeom prst="line">
            <a:avLst/>
          </a:prstGeom>
          <a:ln>
            <a:solidFill>
              <a:srgbClr val="EE9EFF"/>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3808270" y="26100570"/>
            <a:ext cx="503375" cy="1614"/>
          </a:xfrm>
          <a:prstGeom prst="line">
            <a:avLst/>
          </a:prstGeom>
          <a:ln>
            <a:solidFill>
              <a:srgbClr val="230CFF"/>
            </a:solidFill>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rot="16200000" flipH="1">
            <a:off x="10766142" y="26520091"/>
            <a:ext cx="1375392" cy="893869"/>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rot="5400000">
            <a:off x="11824283" y="26967028"/>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rot="5400000">
            <a:off x="14536442" y="26979715"/>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rot="5400000">
            <a:off x="15473070" y="26979716"/>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5515262" y="27821929"/>
            <a:ext cx="288027" cy="1614"/>
          </a:xfrm>
          <a:prstGeom prst="line">
            <a:avLst/>
          </a:prstGeom>
          <a:ln>
            <a:solidFill>
              <a:srgbClr val="48BD79"/>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5515262" y="26093810"/>
            <a:ext cx="288027" cy="1614"/>
          </a:xfrm>
          <a:prstGeom prst="line">
            <a:avLst/>
          </a:prstGeom>
          <a:ln>
            <a:solidFill>
              <a:srgbClr val="48BD79"/>
            </a:solidFill>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rot="5400000">
            <a:off x="16369287" y="26979717"/>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rot="16200000" flipH="1">
            <a:off x="17326806" y="26569781"/>
            <a:ext cx="1388084" cy="807182"/>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1444896" y="26086048"/>
            <a:ext cx="503375" cy="1614"/>
          </a:xfrm>
          <a:prstGeom prst="line">
            <a:avLst/>
          </a:prstGeom>
          <a:ln>
            <a:solidFill>
              <a:srgbClr val="7B1B18"/>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1696583" y="26121683"/>
            <a:ext cx="503375" cy="1614"/>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7354920" y="27821929"/>
            <a:ext cx="503375" cy="1614"/>
          </a:xfrm>
          <a:prstGeom prst="line">
            <a:avLst/>
          </a:prstGeom>
          <a:ln>
            <a:solidFill>
              <a:srgbClr val="988DAB"/>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17615073" y="27784765"/>
            <a:ext cx="503375" cy="1614"/>
          </a:xfrm>
          <a:prstGeom prst="line">
            <a:avLst/>
          </a:prstGeom>
          <a:ln>
            <a:solidFill>
              <a:srgbClr val="000D44"/>
            </a:solidFill>
          </a:ln>
        </p:spPr>
        <p:style>
          <a:lnRef idx="2">
            <a:schemeClr val="accent1"/>
          </a:lnRef>
          <a:fillRef idx="0">
            <a:schemeClr val="accent1"/>
          </a:fillRef>
          <a:effectRef idx="1">
            <a:schemeClr val="accent1"/>
          </a:effectRef>
          <a:fontRef idx="minor">
            <a:schemeClr val="tx1"/>
          </a:fontRef>
        </p:style>
      </p:cxnSp>
      <p:sp>
        <p:nvSpPr>
          <p:cNvPr id="162" name="Minus 161"/>
          <p:cNvSpPr/>
          <p:nvPr/>
        </p:nvSpPr>
        <p:spPr>
          <a:xfrm>
            <a:off x="9210242" y="25702007"/>
            <a:ext cx="10504638"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63" name="Minus 162"/>
          <p:cNvSpPr/>
          <p:nvPr/>
        </p:nvSpPr>
        <p:spPr>
          <a:xfrm>
            <a:off x="8971374" y="27667413"/>
            <a:ext cx="11431485"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64" name="Title 1"/>
          <p:cNvSpPr txBox="1">
            <a:spLocks/>
          </p:cNvSpPr>
          <p:nvPr/>
        </p:nvSpPr>
        <p:spPr>
          <a:xfrm>
            <a:off x="19714879" y="22192649"/>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6</a:t>
            </a:r>
            <a:endParaRPr lang="en-US" sz="4500" b="1" dirty="0">
              <a:solidFill>
                <a:schemeClr val="bg1"/>
              </a:solidFill>
              <a:latin typeface="+mj-lt"/>
              <a:ea typeface="+mj-ea"/>
              <a:cs typeface="+mj-cs"/>
            </a:endParaRPr>
          </a:p>
        </p:txBody>
      </p:sp>
      <p:sp>
        <p:nvSpPr>
          <p:cNvPr id="165" name="Content Placeholder 2"/>
          <p:cNvSpPr txBox="1">
            <a:spLocks/>
          </p:cNvSpPr>
          <p:nvPr/>
        </p:nvSpPr>
        <p:spPr>
          <a:xfrm>
            <a:off x="19714879" y="23354206"/>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100" b="1" dirty="0" smtClean="0">
                <a:solidFill>
                  <a:srgbClr val="4BACC6"/>
                </a:solidFill>
              </a:rPr>
              <a:t>Sort and output matched and unmatched breakpoints (using java)</a:t>
            </a:r>
          </a:p>
        </p:txBody>
      </p:sp>
      <p:sp>
        <p:nvSpPr>
          <p:cNvPr id="227" name="Minus 226"/>
          <p:cNvSpPr/>
          <p:nvPr/>
        </p:nvSpPr>
        <p:spPr>
          <a:xfrm>
            <a:off x="21398313" y="251246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28" name="Minus 227"/>
          <p:cNvSpPr/>
          <p:nvPr/>
        </p:nvSpPr>
        <p:spPr>
          <a:xfrm>
            <a:off x="20838040" y="25413341"/>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29" name="Minus 228"/>
          <p:cNvSpPr/>
          <p:nvPr/>
        </p:nvSpPr>
        <p:spPr>
          <a:xfrm>
            <a:off x="21856720" y="24836015"/>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0" name="Minus 229"/>
          <p:cNvSpPr/>
          <p:nvPr/>
        </p:nvSpPr>
        <p:spPr>
          <a:xfrm>
            <a:off x="21737873" y="2541334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1" name="Minus 230"/>
          <p:cNvSpPr/>
          <p:nvPr/>
        </p:nvSpPr>
        <p:spPr>
          <a:xfrm>
            <a:off x="22429852" y="25124671"/>
            <a:ext cx="622510" cy="577325"/>
          </a:xfrm>
          <a:prstGeom prst="mathMinus">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2" name="Minus 231"/>
          <p:cNvSpPr/>
          <p:nvPr/>
        </p:nvSpPr>
        <p:spPr>
          <a:xfrm>
            <a:off x="23181001" y="25413341"/>
            <a:ext cx="706131" cy="577325"/>
          </a:xfrm>
          <a:prstGeom prst="mathMinus">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3" name="Minus 232"/>
          <p:cNvSpPr/>
          <p:nvPr/>
        </p:nvSpPr>
        <p:spPr>
          <a:xfrm>
            <a:off x="23978964" y="25124677"/>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4" name="Minus 233"/>
          <p:cNvSpPr/>
          <p:nvPr/>
        </p:nvSpPr>
        <p:spPr>
          <a:xfrm>
            <a:off x="24318523" y="24836016"/>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5" name="Minus 234"/>
          <p:cNvSpPr/>
          <p:nvPr/>
        </p:nvSpPr>
        <p:spPr>
          <a:xfrm>
            <a:off x="24318524" y="25413339"/>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6" name="Minus 235"/>
          <p:cNvSpPr/>
          <p:nvPr/>
        </p:nvSpPr>
        <p:spPr>
          <a:xfrm>
            <a:off x="25337200" y="25124676"/>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7" name="Minus 236"/>
          <p:cNvSpPr/>
          <p:nvPr/>
        </p:nvSpPr>
        <p:spPr>
          <a:xfrm>
            <a:off x="25897473" y="2483601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8" name="Minus 237"/>
          <p:cNvSpPr/>
          <p:nvPr/>
        </p:nvSpPr>
        <p:spPr>
          <a:xfrm>
            <a:off x="25897474" y="25413341"/>
            <a:ext cx="1392194" cy="577325"/>
          </a:xfrm>
          <a:prstGeom prst="mathMinus">
            <a:avLst>
              <a:gd name="adj1" fmla="val 23520"/>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9" name="Minus 238"/>
          <p:cNvSpPr/>
          <p:nvPr/>
        </p:nvSpPr>
        <p:spPr>
          <a:xfrm>
            <a:off x="19009622" y="25702003"/>
            <a:ext cx="1020280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0" name="Minus 239"/>
          <p:cNvSpPr/>
          <p:nvPr/>
        </p:nvSpPr>
        <p:spPr>
          <a:xfrm>
            <a:off x="20888974" y="28232048"/>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1" name="Minus 240"/>
          <p:cNvSpPr/>
          <p:nvPr/>
        </p:nvSpPr>
        <p:spPr>
          <a:xfrm>
            <a:off x="21347381" y="27943385"/>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2" name="Minus 241"/>
          <p:cNvSpPr/>
          <p:nvPr/>
        </p:nvSpPr>
        <p:spPr>
          <a:xfrm>
            <a:off x="21228534" y="28520710"/>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3" name="Minus 242"/>
          <p:cNvSpPr/>
          <p:nvPr/>
        </p:nvSpPr>
        <p:spPr>
          <a:xfrm>
            <a:off x="21788808" y="28232048"/>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4" name="Minus 243"/>
          <p:cNvSpPr/>
          <p:nvPr/>
        </p:nvSpPr>
        <p:spPr>
          <a:xfrm>
            <a:off x="22688639"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5" name="Minus 244"/>
          <p:cNvSpPr/>
          <p:nvPr/>
        </p:nvSpPr>
        <p:spPr>
          <a:xfrm>
            <a:off x="23469625" y="28232047"/>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6" name="Minus 245"/>
          <p:cNvSpPr/>
          <p:nvPr/>
        </p:nvSpPr>
        <p:spPr>
          <a:xfrm>
            <a:off x="23809184"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7" name="Minus 246"/>
          <p:cNvSpPr/>
          <p:nvPr/>
        </p:nvSpPr>
        <p:spPr>
          <a:xfrm>
            <a:off x="23809185" y="28520709"/>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8" name="Minus 247"/>
          <p:cNvSpPr/>
          <p:nvPr/>
        </p:nvSpPr>
        <p:spPr>
          <a:xfrm>
            <a:off x="24827861" y="2823204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9" name="Minus 248"/>
          <p:cNvSpPr/>
          <p:nvPr/>
        </p:nvSpPr>
        <p:spPr>
          <a:xfrm>
            <a:off x="25388134" y="2794338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50" name="Minus 249"/>
          <p:cNvSpPr/>
          <p:nvPr/>
        </p:nvSpPr>
        <p:spPr>
          <a:xfrm>
            <a:off x="25388135" y="28520711"/>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51" name="Minus 250"/>
          <p:cNvSpPr/>
          <p:nvPr/>
        </p:nvSpPr>
        <p:spPr>
          <a:xfrm>
            <a:off x="19009622" y="27654719"/>
            <a:ext cx="10202801"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252" name="Straight Connector 251"/>
          <p:cNvCxnSpPr/>
          <p:nvPr/>
        </p:nvCxnSpPr>
        <p:spPr>
          <a:xfrm rot="5400000" flipH="1" flipV="1">
            <a:off x="21443229" y="27598943"/>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253" name="TextBox 252"/>
          <p:cNvSpPr txBox="1"/>
          <p:nvPr/>
        </p:nvSpPr>
        <p:spPr>
          <a:xfrm>
            <a:off x="22349080" y="26716550"/>
            <a:ext cx="1878136" cy="343995"/>
          </a:xfrm>
          <a:prstGeom prst="rect">
            <a:avLst/>
          </a:prstGeom>
          <a:noFill/>
        </p:spPr>
        <p:txBody>
          <a:bodyPr wrap="none" lIns="92889" tIns="46444" rIns="92889" bIns="46444" rtlCol="0">
            <a:spAutoFit/>
          </a:bodyPr>
          <a:lstStyle/>
          <a:p>
            <a:r>
              <a:rPr lang="en-US" sz="1600" dirty="0" smtClean="0"/>
              <a:t>Orphan breakpoints</a:t>
            </a:r>
            <a:endParaRPr lang="en-US" sz="1600" dirty="0"/>
          </a:p>
        </p:txBody>
      </p:sp>
      <p:cxnSp>
        <p:nvCxnSpPr>
          <p:cNvPr id="254" name="Straight Connector 253"/>
          <p:cNvCxnSpPr/>
          <p:nvPr/>
        </p:nvCxnSpPr>
        <p:spPr>
          <a:xfrm rot="5400000" flipH="1" flipV="1">
            <a:off x="24692537" y="27598943"/>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255" name="TextBox 254"/>
          <p:cNvSpPr txBox="1"/>
          <p:nvPr/>
        </p:nvSpPr>
        <p:spPr>
          <a:xfrm>
            <a:off x="24184657" y="26716550"/>
            <a:ext cx="2137015" cy="343995"/>
          </a:xfrm>
          <a:prstGeom prst="rect">
            <a:avLst/>
          </a:prstGeom>
          <a:noFill/>
        </p:spPr>
        <p:txBody>
          <a:bodyPr wrap="none" lIns="92889" tIns="46444" rIns="92889" bIns="46444" rtlCol="0">
            <a:spAutoFit/>
          </a:bodyPr>
          <a:lstStyle/>
          <a:p>
            <a:r>
              <a:rPr lang="en-US" sz="1600" dirty="0" smtClean="0"/>
              <a:t>Breakpoints (inversion)</a:t>
            </a:r>
          </a:p>
        </p:txBody>
      </p:sp>
      <p:cxnSp>
        <p:nvCxnSpPr>
          <p:cNvPr id="256" name="Straight Connector 255"/>
          <p:cNvCxnSpPr/>
          <p:nvPr/>
        </p:nvCxnSpPr>
        <p:spPr>
          <a:xfrm rot="5400000" flipH="1" flipV="1">
            <a:off x="21446456"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rot="5400000" flipH="1" flipV="1">
            <a:off x="22708596" y="26328603"/>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rot="5400000" flipH="1" flipV="1">
            <a:off x="25042557"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rot="5400000" flipH="1" flipV="1">
            <a:off x="24690923"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rot="5400000" flipH="1" flipV="1">
            <a:off x="25050626" y="27598943"/>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rot="5400000" flipH="1" flipV="1">
            <a:off x="20602400"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262" name="TextBox 261"/>
          <p:cNvSpPr txBox="1"/>
          <p:nvPr/>
        </p:nvSpPr>
        <p:spPr>
          <a:xfrm>
            <a:off x="20504445" y="26716550"/>
            <a:ext cx="1787737" cy="343995"/>
          </a:xfrm>
          <a:prstGeom prst="rect">
            <a:avLst/>
          </a:prstGeom>
          <a:noFill/>
        </p:spPr>
        <p:txBody>
          <a:bodyPr wrap="none" lIns="92889" tIns="46444" rIns="92889" bIns="46444" rtlCol="0">
            <a:spAutoFit/>
          </a:bodyPr>
          <a:lstStyle/>
          <a:p>
            <a:r>
              <a:rPr lang="en-US" sz="1600" dirty="0" smtClean="0"/>
              <a:t>Breakpoints (</a:t>
            </a:r>
            <a:r>
              <a:rPr lang="en-US" sz="1600" dirty="0" err="1" smtClean="0"/>
              <a:t>indel</a:t>
            </a:r>
            <a:r>
              <a:rPr lang="en-US" sz="1600" dirty="0" smtClean="0"/>
              <a:t>)</a:t>
            </a:r>
            <a:endParaRPr lang="en-US" sz="1600" dirty="0"/>
          </a:p>
        </p:txBody>
      </p:sp>
      <p:sp>
        <p:nvSpPr>
          <p:cNvPr id="263" name="TextBox 262"/>
          <p:cNvSpPr txBox="1"/>
          <p:nvPr/>
        </p:nvSpPr>
        <p:spPr>
          <a:xfrm>
            <a:off x="20874110" y="26087661"/>
            <a:ext cx="868760" cy="281451"/>
          </a:xfrm>
          <a:prstGeom prst="rect">
            <a:avLst/>
          </a:prstGeom>
          <a:noFill/>
        </p:spPr>
        <p:txBody>
          <a:bodyPr wrap="none" lIns="92889" tIns="46444" rIns="92889" bIns="46444" rtlCol="0">
            <a:spAutoFit/>
          </a:bodyPr>
          <a:lstStyle/>
          <a:p>
            <a:r>
              <a:rPr lang="en-US" sz="1200" dirty="0" smtClean="0"/>
              <a:t>&lt;deletion&gt;</a:t>
            </a:r>
          </a:p>
        </p:txBody>
      </p:sp>
      <p:cxnSp>
        <p:nvCxnSpPr>
          <p:cNvPr id="264" name="Straight Connector 263"/>
          <p:cNvCxnSpPr/>
          <p:nvPr/>
        </p:nvCxnSpPr>
        <p:spPr>
          <a:xfrm rot="5400000" flipH="1" flipV="1">
            <a:off x="27362749" y="25446695"/>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rot="5400000" flipH="1" flipV="1">
            <a:off x="26518693" y="27598943"/>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26806005" y="27530975"/>
            <a:ext cx="852191" cy="281451"/>
          </a:xfrm>
          <a:prstGeom prst="rect">
            <a:avLst/>
          </a:prstGeom>
          <a:noFill/>
        </p:spPr>
        <p:txBody>
          <a:bodyPr wrap="none" lIns="92889" tIns="46444" rIns="92889" bIns="46444" rtlCol="0">
            <a:spAutoFit/>
          </a:bodyPr>
          <a:lstStyle/>
          <a:p>
            <a:r>
              <a:rPr lang="en-US" sz="1200" dirty="0" smtClean="0"/>
              <a:t>&lt;</a:t>
            </a:r>
            <a:r>
              <a:rPr lang="en-US" sz="1200" dirty="0" err="1" smtClean="0"/>
              <a:t>transloc</a:t>
            </a:r>
            <a:r>
              <a:rPr lang="en-US" sz="1200" dirty="0" smtClean="0"/>
              <a:t>&gt;</a:t>
            </a:r>
          </a:p>
        </p:txBody>
      </p:sp>
      <p:sp>
        <p:nvSpPr>
          <p:cNvPr id="267" name="TextBox 266"/>
          <p:cNvSpPr txBox="1"/>
          <p:nvPr/>
        </p:nvSpPr>
        <p:spPr>
          <a:xfrm>
            <a:off x="26321672" y="26716550"/>
            <a:ext cx="1878136" cy="343995"/>
          </a:xfrm>
          <a:prstGeom prst="rect">
            <a:avLst/>
          </a:prstGeom>
          <a:noFill/>
        </p:spPr>
        <p:txBody>
          <a:bodyPr wrap="none" lIns="92889" tIns="46444" rIns="92889" bIns="46444" rtlCol="0">
            <a:spAutoFit/>
          </a:bodyPr>
          <a:lstStyle/>
          <a:p>
            <a:r>
              <a:rPr lang="en-US" sz="1600" dirty="0" smtClean="0"/>
              <a:t>Orphan breakpoints</a:t>
            </a:r>
          </a:p>
        </p:txBody>
      </p:sp>
      <p:sp>
        <p:nvSpPr>
          <p:cNvPr id="268" name="Minus 267"/>
          <p:cNvSpPr/>
          <p:nvPr/>
        </p:nvSpPr>
        <p:spPr>
          <a:xfrm>
            <a:off x="20226834" y="25124675"/>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69" name="Minus 268"/>
          <p:cNvSpPr/>
          <p:nvPr/>
        </p:nvSpPr>
        <p:spPr>
          <a:xfrm>
            <a:off x="26554524" y="251246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0" name="Minus 269"/>
          <p:cNvSpPr/>
          <p:nvPr/>
        </p:nvSpPr>
        <p:spPr>
          <a:xfrm>
            <a:off x="20226834"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1" name="Minus 270"/>
          <p:cNvSpPr/>
          <p:nvPr/>
        </p:nvSpPr>
        <p:spPr>
          <a:xfrm>
            <a:off x="25994251" y="28232045"/>
            <a:ext cx="966284" cy="577325"/>
          </a:xfrm>
          <a:prstGeom prst="mathMinus">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2" name="Minus 271"/>
          <p:cNvSpPr/>
          <p:nvPr/>
        </p:nvSpPr>
        <p:spPr>
          <a:xfrm>
            <a:off x="26729393" y="28520711"/>
            <a:ext cx="1105652" cy="577323"/>
          </a:xfrm>
          <a:prstGeom prst="mathMinus">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3" name="Minus 272"/>
          <p:cNvSpPr/>
          <p:nvPr/>
        </p:nvSpPr>
        <p:spPr>
          <a:xfrm>
            <a:off x="26703800" y="27943382"/>
            <a:ext cx="899831" cy="577325"/>
          </a:xfrm>
          <a:prstGeom prst="mathMinus">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4" name="Minus 273"/>
          <p:cNvSpPr/>
          <p:nvPr/>
        </p:nvSpPr>
        <p:spPr>
          <a:xfrm>
            <a:off x="27642210" y="26368459"/>
            <a:ext cx="480474" cy="577329"/>
          </a:xfrm>
          <a:prstGeom prst="mathMinus">
            <a:avLst>
              <a:gd name="adj1" fmla="val 23520"/>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5" name="Minus 274"/>
          <p:cNvSpPr/>
          <p:nvPr/>
        </p:nvSpPr>
        <p:spPr>
          <a:xfrm>
            <a:off x="26663534" y="27943386"/>
            <a:ext cx="167241" cy="577325"/>
          </a:xfrm>
          <a:prstGeom prst="mathMinus">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6" name="Minus 275"/>
          <p:cNvSpPr/>
          <p:nvPr/>
        </p:nvSpPr>
        <p:spPr>
          <a:xfrm>
            <a:off x="26759547" y="28232041"/>
            <a:ext cx="480474" cy="577329"/>
          </a:xfrm>
          <a:prstGeom prst="mathMinus">
            <a:avLst>
              <a:gd name="adj1" fmla="val 23520"/>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7" name="Minus 276"/>
          <p:cNvSpPr/>
          <p:nvPr/>
        </p:nvSpPr>
        <p:spPr>
          <a:xfrm>
            <a:off x="22894413" y="25124671"/>
            <a:ext cx="691703" cy="577329"/>
          </a:xfrm>
          <a:prstGeom prst="mathMinus">
            <a:avLst>
              <a:gd name="adj1" fmla="val 23520"/>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278" name="Straight Arrow Connector 277"/>
          <p:cNvCxnSpPr>
            <a:stCxn id="281" idx="2"/>
          </p:cNvCxnSpPr>
          <p:nvPr/>
        </p:nvCxnSpPr>
        <p:spPr>
          <a:xfrm rot="16200000" flipH="1">
            <a:off x="24737732" y="25028684"/>
            <a:ext cx="1161862" cy="3842714"/>
          </a:xfrm>
          <a:prstGeom prst="straightConnector1">
            <a:avLst/>
          </a:prstGeom>
          <a:ln>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rot="5400000" flipH="1" flipV="1">
            <a:off x="23520994" y="26328604"/>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280" name="Minus 279"/>
          <p:cNvSpPr/>
          <p:nvPr/>
        </p:nvSpPr>
        <p:spPr>
          <a:xfrm>
            <a:off x="23746742" y="25413341"/>
            <a:ext cx="480474" cy="577329"/>
          </a:xfrm>
          <a:prstGeom prst="mathMinus">
            <a:avLst>
              <a:gd name="adj1" fmla="val 2352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281" name="TextBox 280"/>
          <p:cNvSpPr txBox="1"/>
          <p:nvPr/>
        </p:nvSpPr>
        <p:spPr>
          <a:xfrm>
            <a:off x="22971211" y="26087661"/>
            <a:ext cx="852191" cy="281451"/>
          </a:xfrm>
          <a:prstGeom prst="rect">
            <a:avLst/>
          </a:prstGeom>
          <a:noFill/>
        </p:spPr>
        <p:txBody>
          <a:bodyPr wrap="none" lIns="92889" tIns="46444" rIns="92889" bIns="46444" rtlCol="0">
            <a:spAutoFit/>
          </a:bodyPr>
          <a:lstStyle/>
          <a:p>
            <a:r>
              <a:rPr lang="en-US" sz="1200" dirty="0" smtClean="0"/>
              <a:t>&lt;</a:t>
            </a:r>
            <a:r>
              <a:rPr lang="en-US" sz="1200" dirty="0" err="1" smtClean="0"/>
              <a:t>transloc</a:t>
            </a:r>
            <a:r>
              <a:rPr lang="en-US" sz="1200" dirty="0" smtClean="0"/>
              <a:t>&gt;</a:t>
            </a:r>
          </a:p>
        </p:txBody>
      </p:sp>
      <p:cxnSp>
        <p:nvCxnSpPr>
          <p:cNvPr id="282" name="Straight Connector 281"/>
          <p:cNvCxnSpPr/>
          <p:nvPr/>
        </p:nvCxnSpPr>
        <p:spPr>
          <a:xfrm>
            <a:off x="23033781" y="26097340"/>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26843170" y="27838088"/>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23266061" y="26140262"/>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a:off x="27112614" y="27805970"/>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p:nvCxnSpPr>
        <p:spPr>
          <a:xfrm>
            <a:off x="23851406" y="26086045"/>
            <a:ext cx="503375" cy="1614"/>
          </a:xfrm>
          <a:prstGeom prst="line">
            <a:avLst/>
          </a:prstGeom>
          <a:ln>
            <a:solidFill>
              <a:srgbClr val="1DA5AB"/>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22448436" y="26097340"/>
            <a:ext cx="503375" cy="1614"/>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26267116" y="27838895"/>
            <a:ext cx="503375" cy="1614"/>
          </a:xfrm>
          <a:prstGeom prst="line">
            <a:avLst/>
          </a:prstGeom>
          <a:ln>
            <a:solidFill>
              <a:srgbClr val="655810"/>
            </a:solidFill>
          </a:ln>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27688668" y="25685033"/>
            <a:ext cx="50337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90" name="TextBox 289"/>
          <p:cNvSpPr txBox="1"/>
          <p:nvPr/>
        </p:nvSpPr>
        <p:spPr>
          <a:xfrm>
            <a:off x="-110801" y="424479"/>
            <a:ext cx="43798266" cy="14854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lIns="92889" tIns="46444" rIns="92889" bIns="46444" rtlCol="0" anchor="ctr">
            <a:spAutoFit/>
          </a:bodyPr>
          <a:lstStyle/>
          <a:p>
            <a:pPr lvl="0" algn="ctr"/>
            <a:r>
              <a:rPr lang="en-US" sz="8900" b="1" dirty="0" smtClean="0">
                <a:solidFill>
                  <a:schemeClr val="tx1"/>
                </a:solidFill>
              </a:rPr>
              <a:t>Detecting </a:t>
            </a:r>
            <a:r>
              <a:rPr lang="en-US" sz="8900" b="1" dirty="0" err="1" smtClean="0">
                <a:solidFill>
                  <a:schemeClr val="tx1"/>
                </a:solidFill>
              </a:rPr>
              <a:t>SVs</a:t>
            </a:r>
            <a:r>
              <a:rPr lang="en-US" sz="8900" b="1" dirty="0" smtClean="0">
                <a:solidFill>
                  <a:schemeClr val="tx1"/>
                </a:solidFill>
              </a:rPr>
              <a:t> in Cancer Genomes Direct Cancer/Somatic Comparison</a:t>
            </a:r>
          </a:p>
        </p:txBody>
      </p:sp>
      <p:sp>
        <p:nvSpPr>
          <p:cNvPr id="292" name="TextBox 291"/>
          <p:cNvSpPr txBox="1"/>
          <p:nvPr/>
        </p:nvSpPr>
        <p:spPr>
          <a:xfrm>
            <a:off x="24354781" y="4390549"/>
            <a:ext cx="18940224" cy="1422888"/>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wrap="square" lIns="92889" tIns="46444" rIns="92889" bIns="46444" rtlCol="0">
            <a:spAutoFit/>
          </a:bodyPr>
          <a:lstStyle/>
          <a:p>
            <a:pPr algn="ctr"/>
            <a:r>
              <a:rPr lang="en-US" dirty="0" smtClean="0"/>
              <a:t>Advantages</a:t>
            </a:r>
            <a:endParaRPr lang="en-US" dirty="0"/>
          </a:p>
        </p:txBody>
      </p:sp>
      <p:cxnSp>
        <p:nvCxnSpPr>
          <p:cNvPr id="295" name="Straight Connector 294"/>
          <p:cNvCxnSpPr/>
          <p:nvPr/>
        </p:nvCxnSpPr>
        <p:spPr>
          <a:xfrm rot="5400000">
            <a:off x="21589912" y="8579919"/>
            <a:ext cx="5528123" cy="16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24318523" y="11344787"/>
            <a:ext cx="5249523" cy="16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p:nvCxnSpPr>
        <p:spPr>
          <a:xfrm rot="16200000" flipH="1">
            <a:off x="19042416" y="21873645"/>
            <a:ext cx="21062286" cy="77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rot="16200000" flipH="1">
            <a:off x="30004506" y="19106359"/>
            <a:ext cx="26590413" cy="77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flipV="1">
            <a:off x="29577459" y="32405459"/>
            <a:ext cx="13726153" cy="32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6" name="Title 1"/>
          <p:cNvSpPr txBox="1">
            <a:spLocks/>
          </p:cNvSpPr>
          <p:nvPr/>
        </p:nvSpPr>
        <p:spPr>
          <a:xfrm>
            <a:off x="24557932" y="6036110"/>
            <a:ext cx="18318494" cy="87491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1) Detect More Novel Insertions</a:t>
            </a:r>
            <a:endParaRPr lang="en-US" sz="4500" b="1" dirty="0">
              <a:solidFill>
                <a:schemeClr val="bg1"/>
              </a:solidFill>
              <a:latin typeface="+mj-lt"/>
              <a:ea typeface="+mj-ea"/>
              <a:cs typeface="+mj-cs"/>
            </a:endParaRPr>
          </a:p>
        </p:txBody>
      </p:sp>
      <p:sp>
        <p:nvSpPr>
          <p:cNvPr id="307" name="Content Placeholder 2"/>
          <p:cNvSpPr txBox="1">
            <a:spLocks/>
          </p:cNvSpPr>
          <p:nvPr/>
        </p:nvSpPr>
        <p:spPr>
          <a:xfrm>
            <a:off x="24550799" y="6911028"/>
            <a:ext cx="10648359" cy="4235112"/>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chemeClr val="accent5"/>
                </a:solidFill>
              </a:rPr>
              <a:t>Socrates only detected 65% of novel insertions</a:t>
            </a:r>
          </a:p>
          <a:p>
            <a:pPr marL="754720" lvl="1" indent="-290277" defTabSz="464443">
              <a:spcBef>
                <a:spcPct val="20000"/>
              </a:spcBef>
              <a:buFont typeface="Arial"/>
              <a:buChar char="–"/>
              <a:defRPr/>
            </a:pPr>
            <a:r>
              <a:rPr lang="en-US" sz="2800" b="1" dirty="0" smtClean="0">
                <a:solidFill>
                  <a:schemeClr val="accent5"/>
                </a:solidFill>
              </a:rPr>
              <a:t>PRISM detected 97%</a:t>
            </a:r>
          </a:p>
          <a:p>
            <a:pPr marL="754720" lvl="1" indent="-290277" defTabSz="464443">
              <a:spcBef>
                <a:spcPct val="20000"/>
              </a:spcBef>
              <a:buFont typeface="Arial"/>
              <a:buChar char="–"/>
              <a:defRPr/>
            </a:pPr>
            <a:r>
              <a:rPr lang="en-US" sz="2800" b="1" dirty="0" err="1" smtClean="0">
                <a:solidFill>
                  <a:schemeClr val="accent5"/>
                </a:solidFill>
              </a:rPr>
              <a:t>Pindel</a:t>
            </a:r>
            <a:r>
              <a:rPr lang="en-US" sz="2800" b="1" dirty="0" smtClean="0">
                <a:solidFill>
                  <a:schemeClr val="accent5"/>
                </a:solidFill>
              </a:rPr>
              <a:t> detected 93%</a:t>
            </a:r>
          </a:p>
          <a:p>
            <a:pPr marL="348333" indent="-348333" defTabSz="464443">
              <a:spcBef>
                <a:spcPct val="20000"/>
              </a:spcBef>
              <a:buFont typeface="Arial"/>
              <a:buChar char="•"/>
              <a:defRPr/>
            </a:pPr>
            <a:r>
              <a:rPr lang="en-US" sz="3300" b="1" dirty="0" smtClean="0">
                <a:solidFill>
                  <a:schemeClr val="accent5"/>
                </a:solidFill>
              </a:rPr>
              <a:t>CREST, another soft-clip cancer genome tool, has same difficulty with novel insertions</a:t>
            </a:r>
          </a:p>
          <a:p>
            <a:pPr marL="348333" indent="-348333" defTabSz="464443">
              <a:spcBef>
                <a:spcPct val="20000"/>
              </a:spcBef>
              <a:buFont typeface="Arial"/>
              <a:buChar char="•"/>
            </a:pPr>
            <a:r>
              <a:rPr lang="en-US" sz="3300" b="1" dirty="0" smtClean="0">
                <a:solidFill>
                  <a:schemeClr val="accent5"/>
                </a:solidFill>
              </a:rPr>
              <a:t>By mapping onto both genomes, novel insertions will also be detected as a deletion in one genome</a:t>
            </a:r>
          </a:p>
        </p:txBody>
      </p:sp>
      <p:sp>
        <p:nvSpPr>
          <p:cNvPr id="308" name="Content Placeholder 2"/>
          <p:cNvSpPr txBox="1">
            <a:spLocks/>
          </p:cNvSpPr>
          <p:nvPr/>
        </p:nvSpPr>
        <p:spPr>
          <a:xfrm>
            <a:off x="35199159" y="6911029"/>
            <a:ext cx="7677268" cy="423511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defRPr/>
            </a:pPr>
            <a:endParaRPr lang="en-US" sz="3300" b="1" dirty="0" smtClean="0">
              <a:solidFill>
                <a:schemeClr val="accent5"/>
              </a:solidFill>
            </a:endParaRPr>
          </a:p>
        </p:txBody>
      </p:sp>
      <p:sp>
        <p:nvSpPr>
          <p:cNvPr id="340" name="Minus 339"/>
          <p:cNvSpPr/>
          <p:nvPr/>
        </p:nvSpPr>
        <p:spPr>
          <a:xfrm>
            <a:off x="36252776" y="9701542"/>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41" name="Minus 340"/>
          <p:cNvSpPr/>
          <p:nvPr/>
        </p:nvSpPr>
        <p:spPr>
          <a:xfrm>
            <a:off x="37937499" y="9701537"/>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42" name="Straight Connector 341"/>
          <p:cNvCxnSpPr/>
          <p:nvPr/>
        </p:nvCxnSpPr>
        <p:spPr>
          <a:xfrm rot="5400000">
            <a:off x="37735837" y="9989392"/>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3" name="Minus 342"/>
          <p:cNvSpPr/>
          <p:nvPr/>
        </p:nvSpPr>
        <p:spPr>
          <a:xfrm>
            <a:off x="38025307" y="9703640"/>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44" name="Straight Connector 343"/>
          <p:cNvCxnSpPr/>
          <p:nvPr/>
        </p:nvCxnSpPr>
        <p:spPr>
          <a:xfrm rot="5400000">
            <a:off x="38174931" y="9991493"/>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5" name="Minus 344"/>
          <p:cNvSpPr/>
          <p:nvPr/>
        </p:nvSpPr>
        <p:spPr>
          <a:xfrm>
            <a:off x="36252776" y="7874644"/>
            <a:ext cx="2006897"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46" name="Minus 345"/>
          <p:cNvSpPr/>
          <p:nvPr/>
        </p:nvSpPr>
        <p:spPr>
          <a:xfrm>
            <a:off x="37551225" y="7874644"/>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47" name="Straight Connector 346"/>
          <p:cNvCxnSpPr/>
          <p:nvPr/>
        </p:nvCxnSpPr>
        <p:spPr>
          <a:xfrm rot="5400000">
            <a:off x="37732609" y="8169712"/>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40456416" y="8010381"/>
            <a:ext cx="695826" cy="281451"/>
          </a:xfrm>
          <a:prstGeom prst="rect">
            <a:avLst/>
          </a:prstGeom>
          <a:noFill/>
        </p:spPr>
        <p:txBody>
          <a:bodyPr wrap="none" lIns="92889" tIns="46444" rIns="92889" bIns="46444" rtlCol="0">
            <a:spAutoFit/>
          </a:bodyPr>
          <a:lstStyle/>
          <a:p>
            <a:r>
              <a:rPr lang="en-US" sz="1200" dirty="0" smtClean="0"/>
              <a:t>Somatic</a:t>
            </a:r>
          </a:p>
        </p:txBody>
      </p:sp>
      <p:sp>
        <p:nvSpPr>
          <p:cNvPr id="349" name="TextBox 348"/>
          <p:cNvSpPr txBox="1"/>
          <p:nvPr/>
        </p:nvSpPr>
        <p:spPr>
          <a:xfrm>
            <a:off x="40923174" y="9831410"/>
            <a:ext cx="626500" cy="281451"/>
          </a:xfrm>
          <a:prstGeom prst="rect">
            <a:avLst/>
          </a:prstGeom>
          <a:noFill/>
        </p:spPr>
        <p:txBody>
          <a:bodyPr wrap="none" lIns="92889" tIns="46444" rIns="92889" bIns="46444" rtlCol="0">
            <a:spAutoFit/>
          </a:bodyPr>
          <a:lstStyle/>
          <a:p>
            <a:r>
              <a:rPr lang="en-US" sz="1200" dirty="0" smtClean="0"/>
              <a:t>Cancer</a:t>
            </a:r>
          </a:p>
        </p:txBody>
      </p:sp>
      <p:sp>
        <p:nvSpPr>
          <p:cNvPr id="350" name="Minus 349"/>
          <p:cNvSpPr/>
          <p:nvPr/>
        </p:nvSpPr>
        <p:spPr>
          <a:xfrm>
            <a:off x="37551227" y="8351660"/>
            <a:ext cx="513400" cy="577321"/>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1" name="Minus 350"/>
          <p:cNvSpPr/>
          <p:nvPr/>
        </p:nvSpPr>
        <p:spPr>
          <a:xfrm>
            <a:off x="38407667" y="8351660"/>
            <a:ext cx="304685"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52" name="TextBox 351"/>
          <p:cNvSpPr txBox="1"/>
          <p:nvPr/>
        </p:nvSpPr>
        <p:spPr>
          <a:xfrm>
            <a:off x="38425611" y="8484220"/>
            <a:ext cx="268799" cy="281451"/>
          </a:xfrm>
          <a:prstGeom prst="rect">
            <a:avLst/>
          </a:prstGeom>
          <a:noFill/>
        </p:spPr>
        <p:txBody>
          <a:bodyPr wrap="none" lIns="92889" tIns="46444" rIns="92889" bIns="46444" rtlCol="0">
            <a:spAutoFit/>
          </a:bodyPr>
          <a:lstStyle/>
          <a:p>
            <a:r>
              <a:rPr lang="en-US" sz="1200" dirty="0" smtClean="0"/>
              <a:t>X</a:t>
            </a:r>
          </a:p>
        </p:txBody>
      </p:sp>
      <p:sp>
        <p:nvSpPr>
          <p:cNvPr id="353" name="Minus 352"/>
          <p:cNvSpPr/>
          <p:nvPr/>
        </p:nvSpPr>
        <p:spPr>
          <a:xfrm>
            <a:off x="37573558" y="9212974"/>
            <a:ext cx="491069" cy="579427"/>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54" name="Minus 353"/>
          <p:cNvSpPr/>
          <p:nvPr/>
        </p:nvSpPr>
        <p:spPr>
          <a:xfrm>
            <a:off x="38407667" y="9215078"/>
            <a:ext cx="309379"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55" name="Minus 354"/>
          <p:cNvSpPr/>
          <p:nvPr/>
        </p:nvSpPr>
        <p:spPr>
          <a:xfrm>
            <a:off x="37404344" y="7420109"/>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6" name="Minus 355"/>
          <p:cNvSpPr/>
          <p:nvPr/>
        </p:nvSpPr>
        <p:spPr>
          <a:xfrm>
            <a:off x="39075840" y="7399071"/>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7" name="Minus 356"/>
          <p:cNvSpPr/>
          <p:nvPr/>
        </p:nvSpPr>
        <p:spPr>
          <a:xfrm>
            <a:off x="38254312" y="7420109"/>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8" name="Minus 357"/>
          <p:cNvSpPr/>
          <p:nvPr/>
        </p:nvSpPr>
        <p:spPr>
          <a:xfrm>
            <a:off x="37023518" y="7265260"/>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359" name="Straight Arrow Connector 358"/>
          <p:cNvCxnSpPr/>
          <p:nvPr/>
        </p:nvCxnSpPr>
        <p:spPr>
          <a:xfrm rot="5400000">
            <a:off x="36988812" y="8655245"/>
            <a:ext cx="1561203" cy="16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p:cNvCxnSpPr>
            <a:stCxn id="355" idx="1"/>
            <a:endCxn id="354" idx="3"/>
          </p:cNvCxnSpPr>
          <p:nvPr/>
        </p:nvCxnSpPr>
        <p:spPr>
          <a:xfrm rot="16200000" flipH="1">
            <a:off x="37382053" y="8255541"/>
            <a:ext cx="1659184" cy="7014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1" name="Minus 360"/>
          <p:cNvSpPr/>
          <p:nvPr/>
        </p:nvSpPr>
        <p:spPr>
          <a:xfrm>
            <a:off x="37480912" y="10346533"/>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2" name="Minus 361"/>
          <p:cNvSpPr/>
          <p:nvPr/>
        </p:nvSpPr>
        <p:spPr>
          <a:xfrm>
            <a:off x="38560009" y="10346534"/>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3" name="Minus 362"/>
          <p:cNvSpPr/>
          <p:nvPr/>
        </p:nvSpPr>
        <p:spPr>
          <a:xfrm>
            <a:off x="38023692" y="10167671"/>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4" name="Minus 363"/>
          <p:cNvSpPr/>
          <p:nvPr/>
        </p:nvSpPr>
        <p:spPr>
          <a:xfrm>
            <a:off x="36856239" y="10167671"/>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5" name="Minus 364"/>
          <p:cNvSpPr/>
          <p:nvPr/>
        </p:nvSpPr>
        <p:spPr>
          <a:xfrm>
            <a:off x="37860930" y="7265260"/>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6" name="Minus 365"/>
          <p:cNvSpPr/>
          <p:nvPr/>
        </p:nvSpPr>
        <p:spPr>
          <a:xfrm>
            <a:off x="39167488" y="10167671"/>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367" name="Straight Arrow Connector 366"/>
          <p:cNvCxnSpPr>
            <a:stCxn id="361" idx="3"/>
          </p:cNvCxnSpPr>
          <p:nvPr/>
        </p:nvCxnSpPr>
        <p:spPr>
          <a:xfrm rot="5400000" flipH="1" flipV="1">
            <a:off x="37058274" y="9688072"/>
            <a:ext cx="1758454" cy="1614"/>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a:stCxn id="361" idx="3"/>
            <a:endCxn id="352" idx="2"/>
          </p:cNvCxnSpPr>
          <p:nvPr/>
        </p:nvCxnSpPr>
        <p:spPr>
          <a:xfrm rot="5400000" flipH="1" flipV="1">
            <a:off x="37347942" y="9355229"/>
            <a:ext cx="1801629" cy="622510"/>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69" name="Minus 368"/>
          <p:cNvSpPr/>
          <p:nvPr/>
        </p:nvSpPr>
        <p:spPr>
          <a:xfrm>
            <a:off x="38774106" y="7265260"/>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70" name="TextBox 369"/>
          <p:cNvSpPr txBox="1"/>
          <p:nvPr/>
        </p:nvSpPr>
        <p:spPr>
          <a:xfrm>
            <a:off x="38774106" y="8459184"/>
            <a:ext cx="1186148" cy="281451"/>
          </a:xfrm>
          <a:prstGeom prst="rect">
            <a:avLst/>
          </a:prstGeom>
          <a:noFill/>
        </p:spPr>
        <p:txBody>
          <a:bodyPr wrap="none" lIns="92889" tIns="46444" rIns="92889" bIns="46444" rtlCol="0">
            <a:spAutoFit/>
          </a:bodyPr>
          <a:lstStyle/>
          <a:p>
            <a:r>
              <a:rPr lang="en-US" sz="1200" dirty="0" smtClean="0"/>
              <a:t>DOES NOT MAP</a:t>
            </a:r>
            <a:endParaRPr lang="en-US" sz="1200" dirty="0"/>
          </a:p>
        </p:txBody>
      </p:sp>
      <p:sp>
        <p:nvSpPr>
          <p:cNvPr id="372" name="Title 1"/>
          <p:cNvSpPr txBox="1">
            <a:spLocks/>
          </p:cNvSpPr>
          <p:nvPr/>
        </p:nvSpPr>
        <p:spPr>
          <a:xfrm>
            <a:off x="29999843" y="11344789"/>
            <a:ext cx="12876584" cy="9787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2) Improve Confidence of Putative Breakpoints</a:t>
            </a:r>
            <a:endParaRPr lang="en-US" sz="4500" b="1" dirty="0">
              <a:solidFill>
                <a:schemeClr val="bg1"/>
              </a:solidFill>
              <a:latin typeface="+mj-lt"/>
              <a:ea typeface="+mj-ea"/>
              <a:cs typeface="+mj-cs"/>
            </a:endParaRPr>
          </a:p>
        </p:txBody>
      </p:sp>
      <p:sp>
        <p:nvSpPr>
          <p:cNvPr id="373" name="Content Placeholder 2"/>
          <p:cNvSpPr txBox="1">
            <a:spLocks/>
          </p:cNvSpPr>
          <p:nvPr/>
        </p:nvSpPr>
        <p:spPr>
          <a:xfrm>
            <a:off x="29999843" y="12323548"/>
            <a:ext cx="12876584" cy="1781280"/>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300" b="1" dirty="0" smtClean="0">
                <a:solidFill>
                  <a:srgbClr val="4BACC6"/>
                </a:solidFill>
              </a:rPr>
              <a:t>Calling 2 of every breakpoint (1 for each genome)</a:t>
            </a:r>
          </a:p>
          <a:p>
            <a:pPr marL="348333" indent="-348333" defTabSz="464443">
              <a:spcBef>
                <a:spcPct val="20000"/>
              </a:spcBef>
              <a:buFont typeface="Arial"/>
              <a:buChar char="•"/>
              <a:defRPr/>
            </a:pPr>
            <a:r>
              <a:rPr lang="en-US" sz="4300" b="1" dirty="0" smtClean="0">
                <a:solidFill>
                  <a:srgbClr val="4BACC6"/>
                </a:solidFill>
              </a:rPr>
              <a:t>Greater confidence in breakpoints predicted by both</a:t>
            </a:r>
          </a:p>
          <a:p>
            <a:pPr marL="348333" indent="-348333" defTabSz="464443">
              <a:spcBef>
                <a:spcPct val="20000"/>
              </a:spcBef>
              <a:defRPr/>
            </a:pPr>
            <a:endParaRPr lang="en-US" sz="4300" b="1" dirty="0">
              <a:solidFill>
                <a:srgbClr val="4BACC6"/>
              </a:solidFill>
            </a:endParaRPr>
          </a:p>
        </p:txBody>
      </p:sp>
      <p:sp>
        <p:nvSpPr>
          <p:cNvPr id="374" name="Title 1"/>
          <p:cNvSpPr txBox="1">
            <a:spLocks/>
          </p:cNvSpPr>
          <p:nvPr/>
        </p:nvSpPr>
        <p:spPr>
          <a:xfrm>
            <a:off x="30001949" y="14320555"/>
            <a:ext cx="12877591"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3) Detect nested </a:t>
            </a:r>
            <a:r>
              <a:rPr lang="en-US" sz="4500" b="1" dirty="0" err="1" smtClean="0">
                <a:solidFill>
                  <a:schemeClr val="bg1"/>
                </a:solidFill>
                <a:latin typeface="+mj-lt"/>
                <a:ea typeface="+mj-ea"/>
                <a:cs typeface="+mj-cs"/>
              </a:rPr>
              <a:t>SVs</a:t>
            </a:r>
            <a:endParaRPr lang="en-US" sz="4500" b="1" dirty="0">
              <a:solidFill>
                <a:schemeClr val="bg1"/>
              </a:solidFill>
              <a:latin typeface="+mj-lt"/>
              <a:ea typeface="+mj-ea"/>
              <a:cs typeface="+mj-cs"/>
            </a:endParaRPr>
          </a:p>
        </p:txBody>
      </p:sp>
      <p:sp>
        <p:nvSpPr>
          <p:cNvPr id="375" name="Content Placeholder 2"/>
          <p:cNvSpPr txBox="1">
            <a:spLocks/>
          </p:cNvSpPr>
          <p:nvPr/>
        </p:nvSpPr>
        <p:spPr>
          <a:xfrm>
            <a:off x="30001949" y="15482112"/>
            <a:ext cx="12877591" cy="12421556"/>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Any </a:t>
            </a:r>
            <a:r>
              <a:rPr lang="en-US" sz="3300" b="1" dirty="0" err="1" smtClean="0">
                <a:solidFill>
                  <a:srgbClr val="4BACC6"/>
                </a:solidFill>
              </a:rPr>
              <a:t>indels</a:t>
            </a:r>
            <a:r>
              <a:rPr lang="en-US" sz="3300" b="1" dirty="0" smtClean="0">
                <a:solidFill>
                  <a:srgbClr val="4BACC6"/>
                </a:solidFill>
              </a:rPr>
              <a:t> in a region inserted in the somatic genome relative to (human reference) cannot be detected indirectly</a:t>
            </a:r>
          </a:p>
          <a:p>
            <a:pPr marL="348333" indent="-348333" defTabSz="464443">
              <a:spcBef>
                <a:spcPct val="20000"/>
              </a:spcBef>
              <a:buFont typeface="Arial"/>
              <a:buChar char="•"/>
              <a:defRPr/>
            </a:pPr>
            <a:r>
              <a:rPr lang="en-US" sz="3300" b="1" dirty="0" smtClean="0">
                <a:solidFill>
                  <a:srgbClr val="4BACC6"/>
                </a:solidFill>
              </a:rPr>
              <a:t>But they can be easily detected directly comparing somatic to cancer genome</a:t>
            </a:r>
          </a:p>
          <a:p>
            <a:pPr marL="348333" indent="-348333" defTabSz="464443">
              <a:spcBef>
                <a:spcPct val="20000"/>
              </a:spcBef>
              <a:buFont typeface="Arial"/>
              <a:buChar char="•"/>
              <a:defRPr/>
            </a:pPr>
            <a:r>
              <a:rPr lang="en-US" sz="3300" b="1" dirty="0" smtClean="0">
                <a:solidFill>
                  <a:srgbClr val="4BACC6"/>
                </a:solidFill>
              </a:rPr>
              <a:t>Expect preference for same regions to vary (e.g. transposable elements)</a:t>
            </a:r>
          </a:p>
        </p:txBody>
      </p:sp>
      <p:sp>
        <p:nvSpPr>
          <p:cNvPr id="377" name="Title 1"/>
          <p:cNvSpPr txBox="1">
            <a:spLocks/>
          </p:cNvSpPr>
          <p:nvPr/>
        </p:nvSpPr>
        <p:spPr>
          <a:xfrm>
            <a:off x="28434362" y="18475364"/>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Traditional Soft-Clip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378" name="Minus 377"/>
          <p:cNvSpPr/>
          <p:nvPr/>
        </p:nvSpPr>
        <p:spPr>
          <a:xfrm>
            <a:off x="30209474" y="2082473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79" name="Minus 378"/>
          <p:cNvSpPr/>
          <p:nvPr/>
        </p:nvSpPr>
        <p:spPr>
          <a:xfrm>
            <a:off x="31894197" y="20824731"/>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80" name="Minus 379"/>
          <p:cNvSpPr/>
          <p:nvPr/>
        </p:nvSpPr>
        <p:spPr>
          <a:xfrm>
            <a:off x="32321592" y="20824735"/>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81" name="Minus 380"/>
          <p:cNvSpPr/>
          <p:nvPr/>
        </p:nvSpPr>
        <p:spPr>
          <a:xfrm>
            <a:off x="30209474" y="19641071"/>
            <a:ext cx="2006897"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82" name="Straight Connector 381"/>
          <p:cNvCxnSpPr/>
          <p:nvPr/>
        </p:nvCxnSpPr>
        <p:spPr>
          <a:xfrm rot="5400000">
            <a:off x="31692535" y="21112586"/>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83" name="Minus 382"/>
          <p:cNvSpPr/>
          <p:nvPr/>
        </p:nvSpPr>
        <p:spPr>
          <a:xfrm>
            <a:off x="31507923" y="19641071"/>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84" name="Minus 383"/>
          <p:cNvSpPr/>
          <p:nvPr/>
        </p:nvSpPr>
        <p:spPr>
          <a:xfrm>
            <a:off x="32698384" y="2082683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85" name="Straight Connector 384"/>
          <p:cNvCxnSpPr/>
          <p:nvPr/>
        </p:nvCxnSpPr>
        <p:spPr>
          <a:xfrm rot="5400000">
            <a:off x="32867676" y="21114687"/>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86" name="Minus 385"/>
          <p:cNvSpPr/>
          <p:nvPr/>
        </p:nvSpPr>
        <p:spPr>
          <a:xfrm>
            <a:off x="30209474" y="22114516"/>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87" name="Minus 386"/>
          <p:cNvSpPr/>
          <p:nvPr/>
        </p:nvSpPr>
        <p:spPr>
          <a:xfrm>
            <a:off x="31894197" y="22114512"/>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88" name="Minus 387"/>
          <p:cNvSpPr/>
          <p:nvPr/>
        </p:nvSpPr>
        <p:spPr>
          <a:xfrm>
            <a:off x="32896992" y="22112414"/>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389" name="Straight Connector 388"/>
          <p:cNvCxnSpPr/>
          <p:nvPr/>
        </p:nvCxnSpPr>
        <p:spPr>
          <a:xfrm rot="5400000">
            <a:off x="32718525" y="22400264"/>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390" name="Minus 389"/>
          <p:cNvSpPr/>
          <p:nvPr/>
        </p:nvSpPr>
        <p:spPr>
          <a:xfrm>
            <a:off x="33302311" y="22114507"/>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91" name="Straight Connector 390"/>
          <p:cNvCxnSpPr/>
          <p:nvPr/>
        </p:nvCxnSpPr>
        <p:spPr>
          <a:xfrm rot="5400000">
            <a:off x="33443074" y="22402365"/>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2" name="Minus 391"/>
          <p:cNvSpPr/>
          <p:nvPr/>
        </p:nvSpPr>
        <p:spPr>
          <a:xfrm>
            <a:off x="32338069" y="22114516"/>
            <a:ext cx="752586"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93" name="TextBox 392"/>
          <p:cNvSpPr txBox="1"/>
          <p:nvPr/>
        </p:nvSpPr>
        <p:spPr>
          <a:xfrm>
            <a:off x="31758921" y="22691843"/>
            <a:ext cx="392333" cy="281451"/>
          </a:xfrm>
          <a:prstGeom prst="rect">
            <a:avLst/>
          </a:prstGeom>
          <a:noFill/>
        </p:spPr>
        <p:txBody>
          <a:bodyPr wrap="none" lIns="92889" tIns="46444" rIns="92889" bIns="46444" rtlCol="0">
            <a:spAutoFit/>
          </a:bodyPr>
          <a:lstStyle/>
          <a:p>
            <a:r>
              <a:rPr lang="en-US" sz="1200" dirty="0" smtClean="0"/>
              <a:t>S/?</a:t>
            </a:r>
          </a:p>
        </p:txBody>
      </p:sp>
      <p:sp>
        <p:nvSpPr>
          <p:cNvPr id="394" name="TextBox 393"/>
          <p:cNvSpPr txBox="1"/>
          <p:nvPr/>
        </p:nvSpPr>
        <p:spPr>
          <a:xfrm>
            <a:off x="32298864" y="22689734"/>
            <a:ext cx="260095" cy="281451"/>
          </a:xfrm>
          <a:prstGeom prst="rect">
            <a:avLst/>
          </a:prstGeom>
          <a:noFill/>
        </p:spPr>
        <p:txBody>
          <a:bodyPr wrap="none" lIns="92889" tIns="46444" rIns="92889" bIns="46444" rtlCol="0">
            <a:spAutoFit/>
          </a:bodyPr>
          <a:lstStyle/>
          <a:p>
            <a:r>
              <a:rPr lang="en-US" sz="1200" dirty="0" smtClean="0"/>
              <a:t>?</a:t>
            </a:r>
            <a:endParaRPr lang="en-US" sz="1200" dirty="0"/>
          </a:p>
        </p:txBody>
      </p:sp>
      <p:cxnSp>
        <p:nvCxnSpPr>
          <p:cNvPr id="395" name="Straight Connector 394"/>
          <p:cNvCxnSpPr/>
          <p:nvPr/>
        </p:nvCxnSpPr>
        <p:spPr>
          <a:xfrm rot="5400000">
            <a:off x="31690922" y="22402370"/>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rot="5400000">
            <a:off x="32144740" y="22402371"/>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397" name="TextBox 396"/>
          <p:cNvSpPr txBox="1"/>
          <p:nvPr/>
        </p:nvSpPr>
        <p:spPr>
          <a:xfrm>
            <a:off x="32870079" y="22691843"/>
            <a:ext cx="260095" cy="281451"/>
          </a:xfrm>
          <a:prstGeom prst="rect">
            <a:avLst/>
          </a:prstGeom>
          <a:noFill/>
        </p:spPr>
        <p:txBody>
          <a:bodyPr wrap="none" lIns="92889" tIns="46444" rIns="92889" bIns="46444" rtlCol="0">
            <a:spAutoFit/>
          </a:bodyPr>
          <a:lstStyle/>
          <a:p>
            <a:r>
              <a:rPr lang="en-US" sz="1200" dirty="0" smtClean="0"/>
              <a:t>?</a:t>
            </a:r>
            <a:endParaRPr lang="en-US" sz="1200" dirty="0"/>
          </a:p>
        </p:txBody>
      </p:sp>
      <p:sp>
        <p:nvSpPr>
          <p:cNvPr id="398" name="TextBox 397"/>
          <p:cNvSpPr txBox="1"/>
          <p:nvPr/>
        </p:nvSpPr>
        <p:spPr>
          <a:xfrm>
            <a:off x="33525632" y="22687626"/>
            <a:ext cx="507330" cy="283559"/>
          </a:xfrm>
          <a:prstGeom prst="rect">
            <a:avLst/>
          </a:prstGeom>
          <a:noFill/>
        </p:spPr>
        <p:txBody>
          <a:bodyPr wrap="square" lIns="92889" tIns="46444" rIns="92889" bIns="46444" rtlCol="0">
            <a:spAutoFit/>
          </a:bodyPr>
          <a:lstStyle/>
          <a:p>
            <a:r>
              <a:rPr lang="en-US" sz="1200" dirty="0" smtClean="0"/>
              <a:t>?/S</a:t>
            </a:r>
            <a:endParaRPr lang="en-US" sz="1200" dirty="0"/>
          </a:p>
        </p:txBody>
      </p:sp>
      <p:cxnSp>
        <p:nvCxnSpPr>
          <p:cNvPr id="399" name="Straight Connector 398"/>
          <p:cNvCxnSpPr/>
          <p:nvPr/>
        </p:nvCxnSpPr>
        <p:spPr>
          <a:xfrm rot="5400000">
            <a:off x="31689307" y="19936140"/>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rot="5400000">
            <a:off x="32146353" y="21114688"/>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01" name="TextBox 400"/>
          <p:cNvSpPr txBox="1"/>
          <p:nvPr/>
        </p:nvSpPr>
        <p:spPr>
          <a:xfrm>
            <a:off x="33166402" y="20030762"/>
            <a:ext cx="826131" cy="281451"/>
          </a:xfrm>
          <a:prstGeom prst="rect">
            <a:avLst/>
          </a:prstGeom>
          <a:noFill/>
        </p:spPr>
        <p:txBody>
          <a:bodyPr wrap="none" lIns="92889" tIns="46444" rIns="92889" bIns="46444" rtlCol="0">
            <a:spAutoFit/>
          </a:bodyPr>
          <a:lstStyle/>
          <a:p>
            <a:r>
              <a:rPr lang="en-US" sz="1200" dirty="0" smtClean="0"/>
              <a:t>Reference</a:t>
            </a:r>
            <a:endParaRPr lang="en-US" sz="1200" dirty="0"/>
          </a:p>
        </p:txBody>
      </p:sp>
      <p:sp>
        <p:nvSpPr>
          <p:cNvPr id="402" name="TextBox 401"/>
          <p:cNvSpPr txBox="1"/>
          <p:nvPr/>
        </p:nvSpPr>
        <p:spPr>
          <a:xfrm>
            <a:off x="34568436" y="21248538"/>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03" name="TextBox 402"/>
          <p:cNvSpPr txBox="1"/>
          <p:nvPr/>
        </p:nvSpPr>
        <p:spPr>
          <a:xfrm>
            <a:off x="35199158" y="22504209"/>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04" name="Minus 403"/>
          <p:cNvSpPr/>
          <p:nvPr/>
        </p:nvSpPr>
        <p:spPr>
          <a:xfrm>
            <a:off x="36524637" y="1954526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05" name="Minus 404"/>
          <p:cNvSpPr/>
          <p:nvPr/>
        </p:nvSpPr>
        <p:spPr>
          <a:xfrm>
            <a:off x="38209360" y="19545261"/>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06" name="Minus 405"/>
          <p:cNvSpPr/>
          <p:nvPr/>
        </p:nvSpPr>
        <p:spPr>
          <a:xfrm>
            <a:off x="38636755" y="19545265"/>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07" name="Minus 406"/>
          <p:cNvSpPr/>
          <p:nvPr/>
        </p:nvSpPr>
        <p:spPr>
          <a:xfrm>
            <a:off x="39013547" y="1954736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08" name="Minus 407"/>
          <p:cNvSpPr/>
          <p:nvPr/>
        </p:nvSpPr>
        <p:spPr>
          <a:xfrm>
            <a:off x="36524637" y="2083504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09" name="Minus 408"/>
          <p:cNvSpPr/>
          <p:nvPr/>
        </p:nvSpPr>
        <p:spPr>
          <a:xfrm>
            <a:off x="38209360" y="20835041"/>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10" name="Minus 409"/>
          <p:cNvSpPr/>
          <p:nvPr/>
        </p:nvSpPr>
        <p:spPr>
          <a:xfrm>
            <a:off x="39212155" y="20832943"/>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411" name="Straight Connector 410"/>
          <p:cNvCxnSpPr/>
          <p:nvPr/>
        </p:nvCxnSpPr>
        <p:spPr>
          <a:xfrm rot="5400000">
            <a:off x="39033688" y="21120793"/>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12" name="Minus 411"/>
          <p:cNvSpPr/>
          <p:nvPr/>
        </p:nvSpPr>
        <p:spPr>
          <a:xfrm>
            <a:off x="39617474" y="20835036"/>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13" name="Minus 412"/>
          <p:cNvSpPr/>
          <p:nvPr/>
        </p:nvSpPr>
        <p:spPr>
          <a:xfrm>
            <a:off x="38653232" y="20835045"/>
            <a:ext cx="752586"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14" name="TextBox 413"/>
          <p:cNvSpPr txBox="1"/>
          <p:nvPr/>
        </p:nvSpPr>
        <p:spPr>
          <a:xfrm>
            <a:off x="38614025" y="21410264"/>
            <a:ext cx="271013" cy="281451"/>
          </a:xfrm>
          <a:prstGeom prst="rect">
            <a:avLst/>
          </a:prstGeom>
          <a:noFill/>
        </p:spPr>
        <p:txBody>
          <a:bodyPr wrap="none" lIns="92889" tIns="46444" rIns="92889" bIns="46444" rtlCol="0">
            <a:spAutoFit/>
          </a:bodyPr>
          <a:lstStyle/>
          <a:p>
            <a:r>
              <a:rPr lang="en-US" sz="1200" dirty="0"/>
              <a:t>C</a:t>
            </a:r>
          </a:p>
        </p:txBody>
      </p:sp>
      <p:cxnSp>
        <p:nvCxnSpPr>
          <p:cNvPr id="415" name="Straight Connector 414"/>
          <p:cNvCxnSpPr/>
          <p:nvPr/>
        </p:nvCxnSpPr>
        <p:spPr>
          <a:xfrm rot="5400000">
            <a:off x="38459903" y="21122901"/>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16" name="TextBox 415"/>
          <p:cNvSpPr txBox="1"/>
          <p:nvPr/>
        </p:nvSpPr>
        <p:spPr>
          <a:xfrm>
            <a:off x="39185241" y="21412372"/>
            <a:ext cx="271013" cy="281451"/>
          </a:xfrm>
          <a:prstGeom prst="rect">
            <a:avLst/>
          </a:prstGeom>
          <a:noFill/>
        </p:spPr>
        <p:txBody>
          <a:bodyPr wrap="none" lIns="92889" tIns="46444" rIns="92889" bIns="46444" rtlCol="0">
            <a:spAutoFit/>
          </a:bodyPr>
          <a:lstStyle/>
          <a:p>
            <a:r>
              <a:rPr lang="en-US" sz="1200" dirty="0"/>
              <a:t>C</a:t>
            </a:r>
          </a:p>
        </p:txBody>
      </p:sp>
      <p:cxnSp>
        <p:nvCxnSpPr>
          <p:cNvPr id="417" name="Straight Connector 416"/>
          <p:cNvCxnSpPr/>
          <p:nvPr/>
        </p:nvCxnSpPr>
        <p:spPr>
          <a:xfrm rot="5400000">
            <a:off x="38461516" y="19835217"/>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18" name="Straight Arrow Connector 417"/>
          <p:cNvCxnSpPr/>
          <p:nvPr/>
        </p:nvCxnSpPr>
        <p:spPr>
          <a:xfrm rot="16200000" flipH="1">
            <a:off x="38662660" y="20484157"/>
            <a:ext cx="520098" cy="181676"/>
          </a:xfrm>
          <a:prstGeom prst="straightConnector1">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19" name="TextBox 418"/>
          <p:cNvSpPr txBox="1"/>
          <p:nvPr/>
        </p:nvSpPr>
        <p:spPr>
          <a:xfrm>
            <a:off x="40853848" y="19939679"/>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20" name="TextBox 419"/>
          <p:cNvSpPr txBox="1"/>
          <p:nvPr/>
        </p:nvSpPr>
        <p:spPr>
          <a:xfrm>
            <a:off x="41484572" y="21195350"/>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21" name="Title 1"/>
          <p:cNvSpPr txBox="1">
            <a:spLocks/>
          </p:cNvSpPr>
          <p:nvPr/>
        </p:nvSpPr>
        <p:spPr>
          <a:xfrm>
            <a:off x="35142119" y="18475364"/>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Proposed Direct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428" name="Title 1"/>
          <p:cNvSpPr txBox="1">
            <a:spLocks/>
          </p:cNvSpPr>
          <p:nvPr/>
        </p:nvSpPr>
        <p:spPr>
          <a:xfrm>
            <a:off x="28507749" y="22973292"/>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Traditional Soft-Clip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429" name="Minus 428"/>
          <p:cNvSpPr/>
          <p:nvPr/>
        </p:nvSpPr>
        <p:spPr>
          <a:xfrm>
            <a:off x="30209474" y="2685103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30" name="Minus 429"/>
          <p:cNvSpPr/>
          <p:nvPr/>
        </p:nvSpPr>
        <p:spPr>
          <a:xfrm>
            <a:off x="31894197" y="26851030"/>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1" name="Minus 430"/>
          <p:cNvSpPr/>
          <p:nvPr/>
        </p:nvSpPr>
        <p:spPr>
          <a:xfrm>
            <a:off x="32321592" y="26851035"/>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32" name="Minus 431"/>
          <p:cNvSpPr/>
          <p:nvPr/>
        </p:nvSpPr>
        <p:spPr>
          <a:xfrm>
            <a:off x="30219678" y="24185372"/>
            <a:ext cx="2006897"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433" name="Straight Connector 432"/>
          <p:cNvCxnSpPr/>
          <p:nvPr/>
        </p:nvCxnSpPr>
        <p:spPr>
          <a:xfrm rot="5400000">
            <a:off x="31692535" y="27138885"/>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4" name="Minus 433"/>
          <p:cNvSpPr/>
          <p:nvPr/>
        </p:nvSpPr>
        <p:spPr>
          <a:xfrm>
            <a:off x="31518127" y="24185372"/>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5" name="Minus 434"/>
          <p:cNvSpPr/>
          <p:nvPr/>
        </p:nvSpPr>
        <p:spPr>
          <a:xfrm>
            <a:off x="32698384" y="2685313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436" name="Straight Connector 435"/>
          <p:cNvCxnSpPr/>
          <p:nvPr/>
        </p:nvCxnSpPr>
        <p:spPr>
          <a:xfrm rot="5400000">
            <a:off x="32867676" y="27140986"/>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7" name="Minus 436"/>
          <p:cNvSpPr/>
          <p:nvPr/>
        </p:nvSpPr>
        <p:spPr>
          <a:xfrm>
            <a:off x="30219679" y="25417561"/>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38" name="Minus 437"/>
          <p:cNvSpPr/>
          <p:nvPr/>
        </p:nvSpPr>
        <p:spPr>
          <a:xfrm>
            <a:off x="31904401" y="25417557"/>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9" name="Minus 438"/>
          <p:cNvSpPr/>
          <p:nvPr/>
        </p:nvSpPr>
        <p:spPr>
          <a:xfrm>
            <a:off x="32907195" y="25415459"/>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40" name="Minus 439"/>
          <p:cNvSpPr/>
          <p:nvPr/>
        </p:nvSpPr>
        <p:spPr>
          <a:xfrm>
            <a:off x="33312515" y="25417552"/>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441" name="Straight Connector 440"/>
          <p:cNvCxnSpPr/>
          <p:nvPr/>
        </p:nvCxnSpPr>
        <p:spPr>
          <a:xfrm rot="5400000">
            <a:off x="33453278" y="25705410"/>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2" name="Minus 441"/>
          <p:cNvSpPr/>
          <p:nvPr/>
        </p:nvSpPr>
        <p:spPr>
          <a:xfrm>
            <a:off x="32348273" y="25417561"/>
            <a:ext cx="771169"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43" name="TextBox 442"/>
          <p:cNvSpPr txBox="1"/>
          <p:nvPr/>
        </p:nvSpPr>
        <p:spPr>
          <a:xfrm>
            <a:off x="31743253" y="27430459"/>
            <a:ext cx="392333" cy="281451"/>
          </a:xfrm>
          <a:prstGeom prst="rect">
            <a:avLst/>
          </a:prstGeom>
          <a:noFill/>
        </p:spPr>
        <p:txBody>
          <a:bodyPr wrap="none" lIns="92889" tIns="46444" rIns="92889" bIns="46444" rtlCol="0">
            <a:spAutoFit/>
          </a:bodyPr>
          <a:lstStyle/>
          <a:p>
            <a:r>
              <a:rPr lang="en-US" sz="1200" dirty="0" smtClean="0"/>
              <a:t>S/?</a:t>
            </a:r>
          </a:p>
        </p:txBody>
      </p:sp>
      <p:cxnSp>
        <p:nvCxnSpPr>
          <p:cNvPr id="444" name="Straight Connector 443"/>
          <p:cNvCxnSpPr/>
          <p:nvPr/>
        </p:nvCxnSpPr>
        <p:spPr>
          <a:xfrm rot="5400000">
            <a:off x="31701125" y="25705415"/>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a:off x="32909803" y="27430459"/>
            <a:ext cx="494682" cy="281451"/>
          </a:xfrm>
          <a:prstGeom prst="rect">
            <a:avLst/>
          </a:prstGeom>
          <a:noFill/>
        </p:spPr>
        <p:txBody>
          <a:bodyPr wrap="square" lIns="92889" tIns="46444" rIns="92889" bIns="46444" rtlCol="0">
            <a:spAutoFit/>
          </a:bodyPr>
          <a:lstStyle/>
          <a:p>
            <a:r>
              <a:rPr lang="en-US" sz="1200" dirty="0" smtClean="0"/>
              <a:t>?/S</a:t>
            </a:r>
            <a:endParaRPr lang="en-US" sz="1200" dirty="0"/>
          </a:p>
        </p:txBody>
      </p:sp>
      <p:cxnSp>
        <p:nvCxnSpPr>
          <p:cNvPr id="446" name="Straight Connector 445"/>
          <p:cNvCxnSpPr/>
          <p:nvPr/>
        </p:nvCxnSpPr>
        <p:spPr>
          <a:xfrm rot="5400000">
            <a:off x="31699511" y="24480441"/>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rot="5400000">
            <a:off x="32146353" y="27140987"/>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48" name="TextBox 447"/>
          <p:cNvSpPr txBox="1"/>
          <p:nvPr/>
        </p:nvSpPr>
        <p:spPr>
          <a:xfrm>
            <a:off x="32318334" y="27430459"/>
            <a:ext cx="260095" cy="281451"/>
          </a:xfrm>
          <a:prstGeom prst="rect">
            <a:avLst/>
          </a:prstGeom>
          <a:noFill/>
        </p:spPr>
        <p:txBody>
          <a:bodyPr wrap="none" lIns="92889" tIns="46444" rIns="92889" bIns="46444" rtlCol="0">
            <a:spAutoFit/>
          </a:bodyPr>
          <a:lstStyle/>
          <a:p>
            <a:r>
              <a:rPr lang="en-US" sz="1200" dirty="0" smtClean="0"/>
              <a:t>?</a:t>
            </a:r>
            <a:endParaRPr lang="en-US" sz="1200" dirty="0"/>
          </a:p>
        </p:txBody>
      </p:sp>
      <p:sp>
        <p:nvSpPr>
          <p:cNvPr id="449" name="TextBox 448"/>
          <p:cNvSpPr txBox="1"/>
          <p:nvPr/>
        </p:nvSpPr>
        <p:spPr>
          <a:xfrm>
            <a:off x="33312516" y="24575063"/>
            <a:ext cx="826131" cy="281451"/>
          </a:xfrm>
          <a:prstGeom prst="rect">
            <a:avLst/>
          </a:prstGeom>
          <a:noFill/>
        </p:spPr>
        <p:txBody>
          <a:bodyPr wrap="none" lIns="92889" tIns="46444" rIns="92889" bIns="46444" rtlCol="0">
            <a:spAutoFit/>
          </a:bodyPr>
          <a:lstStyle/>
          <a:p>
            <a:r>
              <a:rPr lang="en-US" sz="1200" dirty="0" smtClean="0"/>
              <a:t>Reference</a:t>
            </a:r>
            <a:endParaRPr lang="en-US" sz="1200" dirty="0"/>
          </a:p>
        </p:txBody>
      </p:sp>
      <p:sp>
        <p:nvSpPr>
          <p:cNvPr id="450" name="TextBox 449"/>
          <p:cNvSpPr txBox="1"/>
          <p:nvPr/>
        </p:nvSpPr>
        <p:spPr>
          <a:xfrm>
            <a:off x="35268820" y="25799519"/>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51" name="TextBox 450"/>
          <p:cNvSpPr txBox="1"/>
          <p:nvPr/>
        </p:nvSpPr>
        <p:spPr>
          <a:xfrm>
            <a:off x="34835083" y="27240722"/>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52" name="Title 1"/>
          <p:cNvSpPr txBox="1">
            <a:spLocks/>
          </p:cNvSpPr>
          <p:nvPr/>
        </p:nvSpPr>
        <p:spPr>
          <a:xfrm>
            <a:off x="35325392" y="22978401"/>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Proposed Direct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453" name="Minus 452"/>
          <p:cNvSpPr/>
          <p:nvPr/>
        </p:nvSpPr>
        <p:spPr>
          <a:xfrm>
            <a:off x="36796435" y="25407728"/>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54" name="Minus 453"/>
          <p:cNvSpPr/>
          <p:nvPr/>
        </p:nvSpPr>
        <p:spPr>
          <a:xfrm>
            <a:off x="38481157" y="25407724"/>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5" name="Minus 454"/>
          <p:cNvSpPr/>
          <p:nvPr/>
        </p:nvSpPr>
        <p:spPr>
          <a:xfrm>
            <a:off x="38908552" y="25407729"/>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56" name="Minus 455"/>
          <p:cNvSpPr/>
          <p:nvPr/>
        </p:nvSpPr>
        <p:spPr>
          <a:xfrm>
            <a:off x="39285343" y="25409827"/>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7" name="Minus 456"/>
          <p:cNvSpPr/>
          <p:nvPr/>
        </p:nvSpPr>
        <p:spPr>
          <a:xfrm>
            <a:off x="36814769" y="24194692"/>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58" name="Minus 457"/>
          <p:cNvSpPr/>
          <p:nvPr/>
        </p:nvSpPr>
        <p:spPr>
          <a:xfrm>
            <a:off x="38499492" y="24194688"/>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9" name="Minus 458"/>
          <p:cNvSpPr/>
          <p:nvPr/>
        </p:nvSpPr>
        <p:spPr>
          <a:xfrm>
            <a:off x="39506428" y="24196453"/>
            <a:ext cx="947702"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460" name="Straight Connector 459"/>
          <p:cNvCxnSpPr/>
          <p:nvPr/>
        </p:nvCxnSpPr>
        <p:spPr>
          <a:xfrm rot="5400000">
            <a:off x="39323820" y="24480440"/>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61" name="Minus 460"/>
          <p:cNvSpPr/>
          <p:nvPr/>
        </p:nvSpPr>
        <p:spPr>
          <a:xfrm>
            <a:off x="39907606" y="2419468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62" name="Minus 461"/>
          <p:cNvSpPr/>
          <p:nvPr/>
        </p:nvSpPr>
        <p:spPr>
          <a:xfrm>
            <a:off x="38943365" y="24194692"/>
            <a:ext cx="752586"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63" name="TextBox 462"/>
          <p:cNvSpPr txBox="1"/>
          <p:nvPr/>
        </p:nvSpPr>
        <p:spPr>
          <a:xfrm>
            <a:off x="38882146" y="25871546"/>
            <a:ext cx="271013" cy="281451"/>
          </a:xfrm>
          <a:prstGeom prst="rect">
            <a:avLst/>
          </a:prstGeom>
          <a:noFill/>
        </p:spPr>
        <p:txBody>
          <a:bodyPr wrap="none" lIns="92889" tIns="46444" rIns="92889" bIns="46444" rtlCol="0">
            <a:spAutoFit/>
          </a:bodyPr>
          <a:lstStyle/>
          <a:p>
            <a:r>
              <a:rPr lang="en-US" sz="1200" dirty="0"/>
              <a:t>C</a:t>
            </a:r>
          </a:p>
        </p:txBody>
      </p:sp>
      <p:cxnSp>
        <p:nvCxnSpPr>
          <p:cNvPr id="464" name="Straight Connector 463"/>
          <p:cNvCxnSpPr/>
          <p:nvPr/>
        </p:nvCxnSpPr>
        <p:spPr>
          <a:xfrm rot="5400000">
            <a:off x="38750035" y="24482547"/>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rot="5400000">
            <a:off x="38733313" y="25697681"/>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rot="5400000">
            <a:off x="38878379" y="24881260"/>
            <a:ext cx="631060" cy="219543"/>
          </a:xfrm>
          <a:prstGeom prst="straightConnector1">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41786265" y="24584385"/>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68" name="TextBox 467"/>
          <p:cNvSpPr txBox="1"/>
          <p:nvPr/>
        </p:nvSpPr>
        <p:spPr>
          <a:xfrm>
            <a:off x="41164917" y="25799519"/>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73" name="Title 1"/>
          <p:cNvSpPr txBox="1">
            <a:spLocks/>
          </p:cNvSpPr>
          <p:nvPr/>
        </p:nvSpPr>
        <p:spPr>
          <a:xfrm>
            <a:off x="30001950" y="28188878"/>
            <a:ext cx="12877591"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4) Output breakpoints on full cancer genome</a:t>
            </a:r>
            <a:endParaRPr lang="en-US" sz="4500" b="1" dirty="0">
              <a:solidFill>
                <a:schemeClr val="bg1"/>
              </a:solidFill>
              <a:latin typeface="+mj-lt"/>
              <a:ea typeface="+mj-ea"/>
              <a:cs typeface="+mj-cs"/>
            </a:endParaRPr>
          </a:p>
        </p:txBody>
      </p:sp>
      <p:sp>
        <p:nvSpPr>
          <p:cNvPr id="474" name="Content Placeholder 2"/>
          <p:cNvSpPr txBox="1">
            <a:spLocks/>
          </p:cNvSpPr>
          <p:nvPr/>
        </p:nvSpPr>
        <p:spPr>
          <a:xfrm>
            <a:off x="30001949" y="29350435"/>
            <a:ext cx="12877591" cy="2739898"/>
          </a:xfrm>
          <a:prstGeom prst="rect">
            <a:avLst/>
          </a:prstGeom>
          <a:ln>
            <a:solidFill>
              <a:schemeClr val="tx1"/>
            </a:solidFill>
          </a:ln>
        </p:spPr>
        <p:txBody>
          <a:bodyPr vert="horz" lIns="92889" tIns="46444" rIns="92889" bIns="46444" rtlCol="0">
            <a:noAutofit/>
          </a:bodyPr>
          <a:lstStyle/>
          <a:p>
            <a:pPr marL="348333" indent="-348333" defTabSz="464443">
              <a:spcBef>
                <a:spcPct val="20000"/>
              </a:spcBef>
              <a:buFont typeface="Arial"/>
              <a:buChar char="•"/>
              <a:defRPr/>
            </a:pPr>
            <a:r>
              <a:rPr lang="en-US" sz="3000" b="1" dirty="0" smtClean="0">
                <a:solidFill>
                  <a:srgbClr val="4BACC6"/>
                </a:solidFill>
              </a:rPr>
              <a:t>Traditionally only view breakpoints in the context of a reference genome which contains extraneous regions and lacks all novel regions of the individual of interest</a:t>
            </a:r>
          </a:p>
          <a:p>
            <a:pPr marL="348333" indent="-348333" defTabSz="464443">
              <a:spcBef>
                <a:spcPct val="20000"/>
              </a:spcBef>
              <a:buFont typeface="Arial"/>
              <a:buChar char="•"/>
              <a:defRPr/>
            </a:pPr>
            <a:r>
              <a:rPr lang="en-US" sz="3000" b="1" dirty="0" smtClean="0">
                <a:solidFill>
                  <a:srgbClr val="4BACC6"/>
                </a:solidFill>
              </a:rPr>
              <a:t>Instead obtain somatic and cancer genomes with breakpoints annotated on each – much more information and all pertinent to the sequenced individual</a:t>
            </a:r>
          </a:p>
        </p:txBody>
      </p:sp>
      <p:sp>
        <p:nvSpPr>
          <p:cNvPr id="487" name="TextBox 486"/>
          <p:cNvSpPr txBox="1"/>
          <p:nvPr/>
        </p:nvSpPr>
        <p:spPr>
          <a:xfrm>
            <a:off x="-169327" y="1701127"/>
            <a:ext cx="43798265" cy="2736314"/>
          </a:xfrm>
          <a:prstGeom prst="rect">
            <a:avLst/>
          </a:prstGeom>
          <a:noFill/>
        </p:spPr>
        <p:txBody>
          <a:bodyPr wrap="square" lIns="92889" tIns="46444" rIns="92889" bIns="46444" rtlCol="0">
            <a:spAutoFit/>
          </a:bodyPr>
          <a:lstStyle/>
          <a:p>
            <a:pPr algn="ctr"/>
            <a:r>
              <a:rPr lang="en-US" sz="7100" dirty="0" smtClean="0"/>
              <a:t>Cody J. Weinberger</a:t>
            </a:r>
            <a:r>
              <a:rPr lang="en-US" sz="7100" baseline="30000" dirty="0" smtClean="0"/>
              <a:t>1,*</a:t>
            </a:r>
            <a:r>
              <a:rPr lang="en-US" sz="7100" dirty="0" smtClean="0"/>
              <a:t> and </a:t>
            </a:r>
            <a:r>
              <a:rPr lang="en-US" sz="7100" dirty="0" err="1" smtClean="0"/>
              <a:t>Wen-Hsiung</a:t>
            </a:r>
            <a:r>
              <a:rPr lang="en-US" sz="7100" dirty="0" smtClean="0"/>
              <a:t> Li, PhD</a:t>
            </a:r>
            <a:r>
              <a:rPr lang="en-US" sz="7100" baseline="30000" dirty="0" smtClean="0"/>
              <a:t>2</a:t>
            </a:r>
            <a:endParaRPr lang="en-US" sz="7100" dirty="0" smtClean="0"/>
          </a:p>
          <a:p>
            <a:pPr algn="ctr"/>
            <a:r>
              <a:rPr lang="en-US" sz="4900" baseline="30000" dirty="0" smtClean="0"/>
              <a:t>1 </a:t>
            </a:r>
            <a:r>
              <a:rPr lang="en-US" sz="4900" dirty="0" smtClean="0"/>
              <a:t>The Department of Ecology and Evolution, University of Chicago, 1101 E 57</a:t>
            </a:r>
            <a:r>
              <a:rPr lang="en-US" sz="4900" baseline="30000" dirty="0" smtClean="0"/>
              <a:t>th</a:t>
            </a:r>
            <a:r>
              <a:rPr lang="en-US" sz="4900" dirty="0" smtClean="0"/>
              <a:t> Street, Chicago, IL 60615, USA; email: cweinberger@uchicago.edu </a:t>
            </a:r>
          </a:p>
          <a:p>
            <a:pPr algn="ctr"/>
            <a:r>
              <a:rPr lang="en-US" sz="4900" baseline="30000" dirty="0" smtClean="0"/>
              <a:t>2 </a:t>
            </a:r>
            <a:r>
              <a:rPr lang="en-US" sz="4900" dirty="0" smtClean="0"/>
              <a:t>Biodiversity Research Center, Academia </a:t>
            </a:r>
            <a:r>
              <a:rPr lang="en-US" sz="4900" dirty="0" err="1" smtClean="0"/>
              <a:t>Sinica</a:t>
            </a:r>
            <a:r>
              <a:rPr lang="en-US" sz="4900" dirty="0" smtClean="0"/>
              <a:t>, 128 Academia Road Sec. 2, </a:t>
            </a:r>
            <a:r>
              <a:rPr lang="en-US" sz="4900" dirty="0" err="1" smtClean="0"/>
              <a:t>Nankang</a:t>
            </a:r>
            <a:r>
              <a:rPr lang="en-US" sz="4900" dirty="0" smtClean="0"/>
              <a:t> Taipei 115, Taiwan</a:t>
            </a:r>
            <a:endParaRPr lang="en-US" sz="4900" baseline="30000" dirty="0"/>
          </a:p>
        </p:txBody>
      </p:sp>
      <p:sp>
        <p:nvSpPr>
          <p:cNvPr id="499" name="Minus 498"/>
          <p:cNvSpPr/>
          <p:nvPr/>
        </p:nvSpPr>
        <p:spPr>
          <a:xfrm>
            <a:off x="2829500" y="25417564"/>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0" name="Minus 499"/>
          <p:cNvSpPr/>
          <p:nvPr/>
        </p:nvSpPr>
        <p:spPr>
          <a:xfrm>
            <a:off x="2841242" y="26283552"/>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1" name="Minus 500"/>
          <p:cNvSpPr/>
          <p:nvPr/>
        </p:nvSpPr>
        <p:spPr>
          <a:xfrm>
            <a:off x="2829500" y="27116059"/>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2" name="Minus 501"/>
          <p:cNvSpPr/>
          <p:nvPr/>
        </p:nvSpPr>
        <p:spPr>
          <a:xfrm>
            <a:off x="2829500" y="27963537"/>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3" name="TextBox 502"/>
          <p:cNvSpPr txBox="1"/>
          <p:nvPr/>
        </p:nvSpPr>
        <p:spPr>
          <a:xfrm>
            <a:off x="4730585" y="25213078"/>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1</a:t>
            </a:r>
            <a:endParaRPr lang="en-US" sz="4500" dirty="0">
              <a:latin typeface="Lucida Console"/>
              <a:cs typeface="Lucida Console"/>
            </a:endParaRPr>
          </a:p>
        </p:txBody>
      </p:sp>
      <p:sp>
        <p:nvSpPr>
          <p:cNvPr id="504" name="TextBox 503"/>
          <p:cNvSpPr txBox="1"/>
          <p:nvPr/>
        </p:nvSpPr>
        <p:spPr>
          <a:xfrm>
            <a:off x="4730585" y="26130429"/>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2</a:t>
            </a:r>
            <a:endParaRPr lang="en-US" sz="4500" dirty="0">
              <a:latin typeface="Lucida Console"/>
              <a:cs typeface="Lucida Console"/>
            </a:endParaRPr>
          </a:p>
        </p:txBody>
      </p:sp>
      <p:sp>
        <p:nvSpPr>
          <p:cNvPr id="505" name="TextBox 504"/>
          <p:cNvSpPr txBox="1"/>
          <p:nvPr/>
        </p:nvSpPr>
        <p:spPr>
          <a:xfrm>
            <a:off x="4718843" y="26972391"/>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3</a:t>
            </a:r>
            <a:endParaRPr lang="en-US" sz="4500" dirty="0">
              <a:latin typeface="Lucida Console"/>
              <a:cs typeface="Lucida Console"/>
            </a:endParaRPr>
          </a:p>
        </p:txBody>
      </p:sp>
      <p:sp>
        <p:nvSpPr>
          <p:cNvPr id="506" name="TextBox 505"/>
          <p:cNvSpPr txBox="1"/>
          <p:nvPr/>
        </p:nvSpPr>
        <p:spPr>
          <a:xfrm>
            <a:off x="4707101" y="27820318"/>
            <a:ext cx="544840" cy="781808"/>
          </a:xfrm>
          <a:prstGeom prst="rect">
            <a:avLst/>
          </a:prstGeom>
          <a:noFill/>
        </p:spPr>
        <p:txBody>
          <a:bodyPr wrap="square" lIns="92889" tIns="46444" rIns="92889" bIns="46444" rtlCol="0">
            <a:spAutoFit/>
          </a:bodyPr>
          <a:lstStyle/>
          <a:p>
            <a:r>
              <a:rPr lang="en-US" sz="4500" dirty="0" smtClean="0">
                <a:latin typeface="Lucida Console"/>
                <a:cs typeface="Lucida Console"/>
              </a:rPr>
              <a:t>4</a:t>
            </a:r>
            <a:endParaRPr lang="en-US" sz="4500" dirty="0">
              <a:latin typeface="Lucida Console"/>
              <a:cs typeface="Lucida Console"/>
            </a:endParaRPr>
          </a:p>
        </p:txBody>
      </p:sp>
      <p:sp>
        <p:nvSpPr>
          <p:cNvPr id="507" name="Minus 506"/>
          <p:cNvSpPr/>
          <p:nvPr/>
        </p:nvSpPr>
        <p:spPr>
          <a:xfrm>
            <a:off x="7116649" y="25407719"/>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8" name="Minus 507"/>
          <p:cNvSpPr/>
          <p:nvPr/>
        </p:nvSpPr>
        <p:spPr>
          <a:xfrm>
            <a:off x="7128391" y="26273707"/>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9" name="Minus 508"/>
          <p:cNvSpPr/>
          <p:nvPr/>
        </p:nvSpPr>
        <p:spPr>
          <a:xfrm>
            <a:off x="7116649" y="27106214"/>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10" name="Minus 509"/>
          <p:cNvSpPr/>
          <p:nvPr/>
        </p:nvSpPr>
        <p:spPr>
          <a:xfrm>
            <a:off x="7116649" y="27953693"/>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11" name="TextBox 510"/>
          <p:cNvSpPr txBox="1"/>
          <p:nvPr/>
        </p:nvSpPr>
        <p:spPr>
          <a:xfrm>
            <a:off x="9017732" y="25203235"/>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1</a:t>
            </a:r>
            <a:endParaRPr lang="en-US" sz="4500" dirty="0">
              <a:latin typeface="Lucida Console"/>
              <a:cs typeface="Lucida Console"/>
            </a:endParaRPr>
          </a:p>
        </p:txBody>
      </p:sp>
      <p:sp>
        <p:nvSpPr>
          <p:cNvPr id="512" name="TextBox 511"/>
          <p:cNvSpPr txBox="1"/>
          <p:nvPr/>
        </p:nvSpPr>
        <p:spPr>
          <a:xfrm>
            <a:off x="9017732" y="26120583"/>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2</a:t>
            </a:r>
            <a:endParaRPr lang="en-US" sz="4500" dirty="0">
              <a:latin typeface="Lucida Console"/>
              <a:cs typeface="Lucida Console"/>
            </a:endParaRPr>
          </a:p>
        </p:txBody>
      </p:sp>
      <p:sp>
        <p:nvSpPr>
          <p:cNvPr id="513" name="TextBox 512"/>
          <p:cNvSpPr txBox="1"/>
          <p:nvPr/>
        </p:nvSpPr>
        <p:spPr>
          <a:xfrm>
            <a:off x="9005990" y="26962545"/>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3</a:t>
            </a:r>
            <a:endParaRPr lang="en-US" sz="4500" dirty="0">
              <a:latin typeface="Lucida Console"/>
              <a:cs typeface="Lucida Console"/>
            </a:endParaRPr>
          </a:p>
        </p:txBody>
      </p:sp>
      <p:sp>
        <p:nvSpPr>
          <p:cNvPr id="514" name="TextBox 513"/>
          <p:cNvSpPr txBox="1"/>
          <p:nvPr/>
        </p:nvSpPr>
        <p:spPr>
          <a:xfrm>
            <a:off x="8994249" y="27810475"/>
            <a:ext cx="544840" cy="781808"/>
          </a:xfrm>
          <a:prstGeom prst="rect">
            <a:avLst/>
          </a:prstGeom>
          <a:noFill/>
        </p:spPr>
        <p:txBody>
          <a:bodyPr wrap="square" lIns="92889" tIns="46444" rIns="92889" bIns="46444" rtlCol="0">
            <a:spAutoFit/>
          </a:bodyPr>
          <a:lstStyle/>
          <a:p>
            <a:r>
              <a:rPr lang="en-US" sz="4500" dirty="0" smtClean="0">
                <a:latin typeface="Lucida Console"/>
                <a:cs typeface="Lucida Console"/>
              </a:rPr>
              <a:t>4</a:t>
            </a:r>
            <a:endParaRPr lang="en-US" sz="4500" dirty="0">
              <a:latin typeface="Lucida Console"/>
              <a:cs typeface="Lucida Console"/>
            </a:endParaRPr>
          </a:p>
        </p:txBody>
      </p:sp>
      <p:sp>
        <p:nvSpPr>
          <p:cNvPr id="515" name="Minus 514"/>
          <p:cNvSpPr/>
          <p:nvPr/>
        </p:nvSpPr>
        <p:spPr>
          <a:xfrm rot="16200000">
            <a:off x="-1577789" y="26633764"/>
            <a:ext cx="5618771" cy="571201"/>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516" name="Straight Connector 515"/>
          <p:cNvCxnSpPr/>
          <p:nvPr/>
        </p:nvCxnSpPr>
        <p:spPr>
          <a:xfrm rot="10800000">
            <a:off x="1301462" y="25363040"/>
            <a:ext cx="324997"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rot="10800000" flipV="1">
            <a:off x="1301462" y="27237493"/>
            <a:ext cx="324997"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8" name="Straight Arrow Connector 527"/>
          <p:cNvCxnSpPr/>
          <p:nvPr/>
        </p:nvCxnSpPr>
        <p:spPr>
          <a:xfrm>
            <a:off x="1363888" y="25160119"/>
            <a:ext cx="1656249" cy="512622"/>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0" name="Straight Arrow Connector 529"/>
          <p:cNvCxnSpPr/>
          <p:nvPr/>
        </p:nvCxnSpPr>
        <p:spPr>
          <a:xfrm>
            <a:off x="1394178" y="25517889"/>
            <a:ext cx="1625958" cy="100652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3" name="Straight Arrow Connector 532"/>
          <p:cNvCxnSpPr/>
          <p:nvPr/>
        </p:nvCxnSpPr>
        <p:spPr>
          <a:xfrm>
            <a:off x="1363888" y="27106216"/>
            <a:ext cx="1656249" cy="269868"/>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5" name="Straight Arrow Connector 534"/>
          <p:cNvCxnSpPr/>
          <p:nvPr/>
        </p:nvCxnSpPr>
        <p:spPr>
          <a:xfrm>
            <a:off x="1394178" y="27376082"/>
            <a:ext cx="1625958" cy="851672"/>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37" name="Minus 536"/>
          <p:cNvSpPr/>
          <p:nvPr/>
        </p:nvSpPr>
        <p:spPr>
          <a:xfrm rot="16200000">
            <a:off x="2875437" y="26633764"/>
            <a:ext cx="5618771" cy="571201"/>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538" name="Straight Connector 537"/>
          <p:cNvCxnSpPr/>
          <p:nvPr/>
        </p:nvCxnSpPr>
        <p:spPr>
          <a:xfrm rot="10800000">
            <a:off x="5757432" y="25797903"/>
            <a:ext cx="317604"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9" name="Straight Arrow Connector 538"/>
          <p:cNvCxnSpPr/>
          <p:nvPr/>
        </p:nvCxnSpPr>
        <p:spPr>
          <a:xfrm>
            <a:off x="5817112" y="25672739"/>
            <a:ext cx="1461487" cy="1614"/>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a:off x="5807495" y="25871545"/>
            <a:ext cx="1471105" cy="652866"/>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flipV="1">
            <a:off x="5807495" y="27376082"/>
            <a:ext cx="1471105" cy="464548"/>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a:off x="5807495" y="28072906"/>
            <a:ext cx="1471105" cy="154849"/>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rot="10800000">
            <a:off x="5754687" y="27963537"/>
            <a:ext cx="320349" cy="161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4231</TotalTime>
  <Words>722</Words>
  <Application>Microsoft Macintosh PowerPoint</Application>
  <PresentationFormat>Custom</PresentationFormat>
  <Paragraphs>97</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Cody Weinberger</dc:creator>
  <cp:lastModifiedBy>Cody Weinberger</cp:lastModifiedBy>
  <cp:revision>197</cp:revision>
  <cp:lastPrinted>2014-10-04T18:31:36Z</cp:lastPrinted>
  <dcterms:created xsi:type="dcterms:W3CDTF">2014-10-04T17:54:25Z</dcterms:created>
  <dcterms:modified xsi:type="dcterms:W3CDTF">2014-10-04T18:31:37Z</dcterms:modified>
</cp:coreProperties>
</file>