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9" r:id="rId5"/>
    <p:sldId id="270" r:id="rId6"/>
    <p:sldId id="268" r:id="rId7"/>
    <p:sldId id="303" r:id="rId8"/>
    <p:sldId id="277" r:id="rId9"/>
    <p:sldId id="265" r:id="rId10"/>
    <p:sldId id="267" r:id="rId11"/>
    <p:sldId id="275" r:id="rId12"/>
    <p:sldId id="276" r:id="rId13"/>
    <p:sldId id="271" r:id="rId14"/>
    <p:sldId id="272" r:id="rId15"/>
    <p:sldId id="278" r:id="rId16"/>
    <p:sldId id="304" r:id="rId17"/>
    <p:sldId id="259" r:id="rId18"/>
    <p:sldId id="279" r:id="rId19"/>
    <p:sldId id="305" r:id="rId20"/>
    <p:sldId id="30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00D44"/>
    <a:srgbClr val="988DAB"/>
    <a:srgbClr val="7B1B18"/>
    <a:srgbClr val="48BD79"/>
    <a:srgbClr val="655810"/>
    <a:srgbClr val="230CFF"/>
    <a:srgbClr val="EE9EFF"/>
    <a:srgbClr val="1DA5AB"/>
    <a:srgbClr val="C816E4"/>
    <a:srgbClr val="980A9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008A-7E5C-3C41-80B4-3DF6DF2E87B3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E359-81F5-414C-9C54-579D4E5ED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0E359-81F5-414C-9C54-579D4E5ED3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0E359-81F5-414C-9C54-579D4E5ED3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53A34-AAA4-4943-AB20-2222E79D4184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> in Cancer </a:t>
            </a:r>
            <a:r>
              <a:rPr lang="en-US" dirty="0" smtClean="0"/>
              <a:t>Genomes Through a Direct </a:t>
            </a:r>
            <a:r>
              <a:rPr lang="en-US" dirty="0" smtClean="0"/>
              <a:t>Cancer/Somatic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60400"/>
          </a:xfrm>
        </p:spPr>
        <p:txBody>
          <a:bodyPr/>
          <a:lstStyle/>
          <a:p>
            <a:r>
              <a:rPr lang="en-US" dirty="0" smtClean="0"/>
              <a:t>Cody Weinberger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Proposed Direct Approach</a:t>
            </a:r>
            <a:br>
              <a:rPr lang="en-US" dirty="0" smtClean="0"/>
            </a:br>
            <a:r>
              <a:rPr lang="en-US" dirty="0" smtClean="0"/>
              <a:t>Nested Insertions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678846" y="2669784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336880" y="2669780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757504" y="2669784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inus 7"/>
          <p:cNvSpPr/>
          <p:nvPr/>
        </p:nvSpPr>
        <p:spPr>
          <a:xfrm>
            <a:off x="4128326" y="2671849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1678846" y="3939163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Minus 10"/>
          <p:cNvSpPr/>
          <p:nvPr/>
        </p:nvSpPr>
        <p:spPr>
          <a:xfrm>
            <a:off x="3336880" y="3939159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323787" y="3937094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4148140" y="4220393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inus 13"/>
          <p:cNvSpPr/>
          <p:nvPr/>
        </p:nvSpPr>
        <p:spPr>
          <a:xfrm>
            <a:off x="4722686" y="3939154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3773720" y="3939163"/>
            <a:ext cx="740664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35134" y="4505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583445" y="4222467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7300" y="450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3585033" y="2955152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3782992" y="3593829"/>
            <a:ext cx="511871" cy="17879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39473" y="3057960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60204" y="4293769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Traditional Soft-Clip Approach</a:t>
            </a:r>
            <a:br>
              <a:rPr lang="en-US" dirty="0" smtClean="0"/>
            </a:br>
            <a:r>
              <a:rPr lang="en-US" dirty="0" smtClean="0"/>
              <a:t>Nested Insertions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99830" y="4980629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157864" y="4980625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578488" y="4980629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inus 8"/>
          <p:cNvSpPr/>
          <p:nvPr/>
        </p:nvSpPr>
        <p:spPr>
          <a:xfrm>
            <a:off x="1509872" y="2357132"/>
            <a:ext cx="1975104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959388" y="5263928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Minus 30"/>
          <p:cNvSpPr/>
          <p:nvPr/>
        </p:nvSpPr>
        <p:spPr>
          <a:xfrm>
            <a:off x="2787751" y="2357132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3949310" y="4982694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115912" y="526599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Minus 64"/>
          <p:cNvSpPr/>
          <p:nvPr/>
        </p:nvSpPr>
        <p:spPr>
          <a:xfrm>
            <a:off x="1509872" y="3569830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Minus 65"/>
          <p:cNvSpPr/>
          <p:nvPr/>
        </p:nvSpPr>
        <p:spPr>
          <a:xfrm>
            <a:off x="3167906" y="3569826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4154813" y="3567761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Minus 71"/>
          <p:cNvSpPr/>
          <p:nvPr/>
        </p:nvSpPr>
        <p:spPr>
          <a:xfrm>
            <a:off x="4553712" y="3569821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4692237" y="3853128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Minus 73"/>
          <p:cNvSpPr/>
          <p:nvPr/>
        </p:nvSpPr>
        <p:spPr>
          <a:xfrm>
            <a:off x="3604746" y="3569830"/>
            <a:ext cx="758952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009310" y="5550888"/>
            <a:ext cx="4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S/?</a:t>
            </a:r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2967842" y="3853133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57380" y="5550888"/>
            <a:ext cx="4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?/S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2966253" y="2647535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3406017" y="5265997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5280" y="5550888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53712" y="2740659"/>
            <a:ext cx="112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79025" y="3945746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52159" y="5364152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Proposed Direct Approach</a:t>
            </a:r>
            <a:br>
              <a:rPr lang="en-US" dirty="0" smtClean="0"/>
            </a:br>
            <a:r>
              <a:rPr lang="en-US" dirty="0" smtClean="0"/>
              <a:t>Nested Insertions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566366" y="4077570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224400" y="4077566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645024" y="4077570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inus 7"/>
          <p:cNvSpPr/>
          <p:nvPr/>
        </p:nvSpPr>
        <p:spPr>
          <a:xfrm>
            <a:off x="4015846" y="4079635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1566366" y="2997499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Minus 10"/>
          <p:cNvSpPr/>
          <p:nvPr/>
        </p:nvSpPr>
        <p:spPr>
          <a:xfrm>
            <a:off x="3224400" y="2997495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215384" y="2999232"/>
            <a:ext cx="932688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4035660" y="3278729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inus 13"/>
          <p:cNvSpPr/>
          <p:nvPr/>
        </p:nvSpPr>
        <p:spPr>
          <a:xfrm>
            <a:off x="4610206" y="2997490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3661240" y="2997499"/>
            <a:ext cx="740664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00991" y="46478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470965" y="3280803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472553" y="4362938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668439" y="3639312"/>
            <a:ext cx="516018" cy="178799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59102" y="3381028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65642" y="4463163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3) </a:t>
            </a:r>
            <a:r>
              <a:rPr lang="en-US" dirty="0" smtClean="0"/>
              <a:t>Improve confidence of putative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alling 2 of every breakpoint (1 for each genome)</a:t>
            </a:r>
          </a:p>
          <a:p>
            <a:r>
              <a:rPr lang="en-US" dirty="0"/>
              <a:t>G</a:t>
            </a:r>
            <a:r>
              <a:rPr lang="en-US" dirty="0" smtClean="0"/>
              <a:t>reater confidence in breakpoints predicted by both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/>
              <a:t>4</a:t>
            </a:r>
            <a:r>
              <a:rPr lang="en-US" dirty="0" smtClean="0"/>
              <a:t>) Work with full</a:t>
            </a:r>
            <a:r>
              <a:rPr lang="en-US" dirty="0" smtClean="0"/>
              <a:t> genomes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methods </a:t>
            </a:r>
            <a:r>
              <a:rPr lang="en-US" dirty="0" smtClean="0"/>
              <a:t>that output</a:t>
            </a:r>
            <a:r>
              <a:rPr lang="en-US" dirty="0" smtClean="0"/>
              <a:t> actual SV sequences</a:t>
            </a:r>
          </a:p>
          <a:p>
            <a:r>
              <a:rPr lang="en-US" dirty="0" smtClean="0"/>
              <a:t>Want to move towards obtaining </a:t>
            </a:r>
            <a:r>
              <a:rPr lang="en-US" dirty="0" smtClean="0"/>
              <a:t>full</a:t>
            </a:r>
            <a:r>
              <a:rPr lang="en-US" dirty="0" smtClean="0"/>
              <a:t> personalized genome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pipelined with any breakpoint detector</a:t>
            </a:r>
          </a:p>
          <a:p>
            <a:r>
              <a:rPr lang="en-US" dirty="0" smtClean="0"/>
              <a:t>Next step to </a:t>
            </a:r>
            <a:r>
              <a:rPr lang="en-US" dirty="0" smtClean="0"/>
              <a:t>compare reads directly and </a:t>
            </a:r>
            <a:r>
              <a:rPr lang="en-US" dirty="0" err="1" smtClean="0"/>
              <a:t>bidirectionally</a:t>
            </a:r>
            <a:r>
              <a:rPr lang="en-US" dirty="0" smtClean="0"/>
              <a:t> without needing assembly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Socrates</a:t>
            </a:r>
            <a:br>
              <a:rPr lang="en-US" dirty="0" smtClean="0"/>
            </a:br>
            <a:r>
              <a:rPr lang="en-US" sz="2000" dirty="0" smtClean="0"/>
              <a:t>Schroeder and Hsu </a:t>
            </a:r>
            <a:r>
              <a:rPr lang="en-US" sz="2000" i="1" dirty="0" smtClean="0"/>
              <a:t>et. al. </a:t>
            </a:r>
            <a:r>
              <a:rPr lang="en-US" sz="2000" dirty="0" smtClean="0"/>
              <a:t>2014</a:t>
            </a:r>
            <a:endParaRPr lang="en-US" sz="2000" dirty="0"/>
          </a:p>
        </p:txBody>
      </p:sp>
      <p:pic>
        <p:nvPicPr>
          <p:cNvPr id="4" name="Content Placeholder 3" descr="SuppFigure1_Workflow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4474" r="-34474"/>
              <a:stretch>
                <a:fillRect/>
              </a:stretch>
            </p:blipFill>
          </mc:Choice>
          <mc:Fallback>
            <p:blipFill>
              <a:blip r:embed="rId3"/>
              <a:srcRect l="-34474" r="-34474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</a:t>
            </a:r>
            <a:endParaRPr lang="en-US" dirty="0"/>
          </a:p>
        </p:txBody>
      </p:sp>
      <p:pic>
        <p:nvPicPr>
          <p:cNvPr id="4" name="Content Placeholder 3" descr="Screen Shot 2014-08-21 at 9.48.02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125" r="-1125"/>
          <a:stretch>
            <a:fillRect/>
          </a:stretch>
        </p:blipFill>
        <p:spPr/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 Breakpoints on 2 Genomes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53683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902286" y="26404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904826" y="2072230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1787863" y="264042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339260" y="2356327"/>
            <a:ext cx="143697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208128" y="26404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3993451" y="2356326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327631" y="207223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327630" y="2640422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330170" y="2356325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881567" y="207222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881567" y="2640424"/>
            <a:ext cx="1370139" cy="568193"/>
          </a:xfrm>
          <a:prstGeom prst="mathMinus">
            <a:avLst>
              <a:gd name="adj1" fmla="val 2352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-897168" y="2924520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952413" y="541454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1403556" y="5130448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286593" y="569864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1837990" y="5414545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2723567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3492181" y="541454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3826361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3826360" y="5698640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4828900" y="5414543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380297" y="5130446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380297" y="5698642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897168" y="4846349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rot="5400000" flipH="1" flipV="1">
            <a:off x="1497879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89387" y="3923019"/>
            <a:ext cx="1768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Orphan breakpoint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4695711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95885" y="3923019"/>
            <a:ext cx="2103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(inversion)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1501055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2991332" y="3541211"/>
            <a:ext cx="565677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40186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4694123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5048127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70370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3975" y="3923019"/>
            <a:ext cx="175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</a:t>
            </a:r>
            <a:r>
              <a:rPr lang="en-US" sz="1600" dirty="0" err="1" smtClean="0"/>
              <a:t>indel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937783" y="3304077"/>
            <a:ext cx="85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&lt;deletion&gt;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5400000" flipH="1" flipV="1">
            <a:off x="7323622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6492937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38736" y="4724561"/>
            <a:ext cx="89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&lt;insertion&gt;</a:t>
            </a:r>
          </a:p>
        </p:txBody>
      </p:sp>
      <p:cxnSp>
        <p:nvCxnSpPr>
          <p:cNvPr id="58" name="Straight Connector 57"/>
          <p:cNvCxnSpPr/>
          <p:nvPr/>
        </p:nvCxnSpPr>
        <p:spPr>
          <a:xfrm rot="5400000" flipH="1" flipV="1">
            <a:off x="6489761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71998" y="3923019"/>
            <a:ext cx="175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</a:t>
            </a:r>
            <a:r>
              <a:rPr lang="en-US" sz="1600" dirty="0" err="1" smtClean="0"/>
              <a:t>indel</a:t>
            </a:r>
            <a:r>
              <a:rPr lang="en-US" sz="1600" dirty="0" smtClean="0"/>
              <a:t>)</a:t>
            </a:r>
          </a:p>
        </p:txBody>
      </p:sp>
      <p:sp>
        <p:nvSpPr>
          <p:cNvPr id="63" name="Minus 62"/>
          <p:cNvSpPr/>
          <p:nvPr/>
        </p:nvSpPr>
        <p:spPr>
          <a:xfrm>
            <a:off x="300762" y="23563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6528209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300762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5976812" y="5414542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6700308" y="5698642"/>
            <a:ext cx="1431105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inus 67"/>
          <p:cNvSpPr/>
          <p:nvPr/>
        </p:nvSpPr>
        <p:spPr>
          <a:xfrm>
            <a:off x="6483091" y="513044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339260" y="1232972"/>
            <a:ext cx="452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flanking regions for sequence similarity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837990" y="3304077"/>
            <a:ext cx="495401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807506" y="5010912"/>
            <a:ext cx="495401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06885" y="3305665"/>
            <a:ext cx="495401" cy="1588"/>
          </a:xfrm>
          <a:prstGeom prst="line">
            <a:avLst/>
          </a:prstGeom>
          <a:ln>
            <a:solidFill>
              <a:srgbClr val="980A9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252728" y="5010912"/>
            <a:ext cx="495401" cy="1588"/>
          </a:xfrm>
          <a:prstGeom prst="line">
            <a:avLst/>
          </a:prstGeom>
          <a:ln>
            <a:solidFill>
              <a:srgbClr val="980A9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33754" y="3307253"/>
            <a:ext cx="495401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433754" y="5010912"/>
            <a:ext cx="495401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80297" y="3308841"/>
            <a:ext cx="495401" cy="1588"/>
          </a:xfrm>
          <a:prstGeom prst="line">
            <a:avLst/>
          </a:prstGeom>
          <a:ln>
            <a:solidFill>
              <a:srgbClr val="C816E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80297" y="5010912"/>
            <a:ext cx="495401" cy="1588"/>
          </a:xfrm>
          <a:prstGeom prst="line">
            <a:avLst/>
          </a:prstGeom>
          <a:ln>
            <a:solidFill>
              <a:srgbClr val="C816E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235390" y="3310429"/>
            <a:ext cx="495401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35390" y="5010912"/>
            <a:ext cx="495401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31905" y="3312017"/>
            <a:ext cx="495401" cy="1588"/>
          </a:xfrm>
          <a:prstGeom prst="line">
            <a:avLst/>
          </a:prstGeom>
          <a:ln>
            <a:solidFill>
              <a:srgbClr val="1DA5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636013" y="5010912"/>
            <a:ext cx="495401" cy="1588"/>
          </a:xfrm>
          <a:prstGeom prst="line">
            <a:avLst/>
          </a:prstGeom>
          <a:ln>
            <a:solidFill>
              <a:srgbClr val="1DA5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706858" y="3313605"/>
            <a:ext cx="495401" cy="1588"/>
          </a:xfrm>
          <a:prstGeom prst="line">
            <a:avLst/>
          </a:prstGeom>
          <a:ln>
            <a:solidFill>
              <a:srgbClr val="EE9E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30960" y="3316781"/>
            <a:ext cx="495401" cy="1588"/>
          </a:xfrm>
          <a:prstGeom prst="line">
            <a:avLst/>
          </a:prstGeom>
          <a:ln>
            <a:solidFill>
              <a:srgbClr val="230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H="1">
            <a:off x="337011" y="3729677"/>
            <a:ext cx="1353636" cy="8797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1378389" y="4169532"/>
            <a:ext cx="135363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4047582" y="4182018"/>
            <a:ext cx="135363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4969372" y="4182019"/>
            <a:ext cx="135363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010912" y="5010912"/>
            <a:ext cx="283464" cy="1588"/>
          </a:xfrm>
          <a:prstGeom prst="line">
            <a:avLst/>
          </a:prstGeom>
          <a:ln>
            <a:solidFill>
              <a:srgbClr val="48BD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010912" y="3310128"/>
            <a:ext cx="283464" cy="1588"/>
          </a:xfrm>
          <a:prstGeom prst="line">
            <a:avLst/>
          </a:prstGeom>
          <a:ln>
            <a:solidFill>
              <a:srgbClr val="48BD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5851391" y="4182020"/>
            <a:ext cx="135363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6200000" flipH="1">
            <a:off x="6793739" y="3778579"/>
            <a:ext cx="1366127" cy="7943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005027" y="3302489"/>
            <a:ext cx="495401" cy="1588"/>
          </a:xfrm>
          <a:prstGeom prst="line">
            <a:avLst/>
          </a:prstGeom>
          <a:ln>
            <a:solidFill>
              <a:srgbClr val="7B1B1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252727" y="3337560"/>
            <a:ext cx="495401" cy="158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821424" y="5010912"/>
            <a:ext cx="495401" cy="1588"/>
          </a:xfrm>
          <a:prstGeom prst="line">
            <a:avLst/>
          </a:prstGeom>
          <a:ln>
            <a:solidFill>
              <a:srgbClr val="988D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077456" y="4974336"/>
            <a:ext cx="495401" cy="1588"/>
          </a:xfrm>
          <a:prstGeom prst="line">
            <a:avLst/>
          </a:prstGeom>
          <a:ln>
            <a:solidFill>
              <a:srgbClr val="000D4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 Guided Assembly of Genomes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557642" y="2938900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1006245" y="265480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2008785" y="2654803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1891822" y="3222996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443219" y="2938900"/>
            <a:ext cx="143697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328796" y="265480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4097410" y="2938899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431590" y="265480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431589" y="3222995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434129" y="293889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985526" y="265480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-692954" y="3507091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43219" y="3791189"/>
            <a:ext cx="435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Reference-guided somatic genome assembly</a:t>
            </a:r>
          </a:p>
        </p:txBody>
      </p:sp>
      <p:sp>
        <p:nvSpPr>
          <p:cNvPr id="17" name="Minus 16"/>
          <p:cNvSpPr/>
          <p:nvPr/>
        </p:nvSpPr>
        <p:spPr>
          <a:xfrm>
            <a:off x="-990600" y="2362200"/>
            <a:ext cx="11053761" cy="568193"/>
          </a:xfrm>
          <a:prstGeom prst="mathMinus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6000" y="2209800"/>
            <a:ext cx="45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Reference Genome (</a:t>
            </a:r>
            <a:r>
              <a:rPr lang="en-US" dirty="0" err="1" smtClean="0"/>
              <a:t>Ensembl</a:t>
            </a:r>
            <a:r>
              <a:rPr lang="en-US" dirty="0" smtClean="0"/>
              <a:t> GRCh37)</a:t>
            </a:r>
            <a:endParaRPr lang="en-US" dirty="0"/>
          </a:p>
        </p:txBody>
      </p:sp>
      <p:sp>
        <p:nvSpPr>
          <p:cNvPr id="19" name="Minus 18"/>
          <p:cNvSpPr/>
          <p:nvPr/>
        </p:nvSpPr>
        <p:spPr>
          <a:xfrm>
            <a:off x="1223462" y="4278160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674605" y="3994063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1557642" y="456225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2109039" y="4278160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2994616" y="399406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3763230" y="427815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4097410" y="399406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2660436" y="4562254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099949" y="4278158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651346" y="399406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5651346" y="4580628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692954" y="4846351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37624" y="5138928"/>
            <a:ext cx="424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Reference-guided cancer genome assembly</a:t>
            </a:r>
          </a:p>
          <a:p>
            <a:pPr algn="ctr"/>
            <a:r>
              <a:rPr lang="en-US" dirty="0" smtClean="0"/>
              <a:t>(to assembled somatic genome)</a:t>
            </a:r>
          </a:p>
        </p:txBody>
      </p:sp>
      <p:sp>
        <p:nvSpPr>
          <p:cNvPr id="32" name="Minus 31"/>
          <p:cNvSpPr/>
          <p:nvPr/>
        </p:nvSpPr>
        <p:spPr>
          <a:xfrm>
            <a:off x="4249809" y="4580628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3328796" y="3222997"/>
            <a:ext cx="125590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02743" y="619073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ssembly with SHEAR</a:t>
            </a:r>
            <a:endParaRPr lang="en-US" dirty="0"/>
          </a:p>
        </p:txBody>
      </p:sp>
      <p:sp>
        <p:nvSpPr>
          <p:cNvPr id="35" name="Bent-Up Arrow 34"/>
          <p:cNvSpPr/>
          <p:nvPr/>
        </p:nvSpPr>
        <p:spPr>
          <a:xfrm>
            <a:off x="6973316" y="2811514"/>
            <a:ext cx="822960" cy="695577"/>
          </a:xfrm>
          <a:prstGeom prst="bentUpArrow">
            <a:avLst/>
          </a:prstGeom>
          <a:gradFill flip="none" rotWithShape="1">
            <a:gsLst>
              <a:gs pos="34000">
                <a:schemeClr val="tx1"/>
              </a:gs>
              <a:gs pos="100000">
                <a:srgbClr val="0000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Bent-Up Arrow 37"/>
          <p:cNvSpPr/>
          <p:nvPr/>
        </p:nvSpPr>
        <p:spPr>
          <a:xfrm>
            <a:off x="6973316" y="4075284"/>
            <a:ext cx="822960" cy="695577"/>
          </a:xfrm>
          <a:prstGeom prst="bentUpArrow">
            <a:avLst/>
          </a:prstGeom>
          <a:gradFill flip="none" rotWithShape="1">
            <a:gsLst>
              <a:gs pos="0">
                <a:srgbClr val="FF0000"/>
              </a:gs>
              <a:gs pos="69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Match orphan breakpoints (translocations)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53683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902286" y="26404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904826" y="2072230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1787863" y="264042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468880" y="2356320"/>
            <a:ext cx="612648" cy="568193"/>
          </a:xfrm>
          <a:prstGeom prst="mathMinu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208128" y="2640424"/>
            <a:ext cx="694944" cy="568193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3993451" y="2356326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327631" y="207223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327630" y="2640422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330170" y="2356325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881567" y="207222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881567" y="2640424"/>
            <a:ext cx="1370139" cy="568193"/>
          </a:xfrm>
          <a:prstGeom prst="mathMinus">
            <a:avLst>
              <a:gd name="adj1" fmla="val 2352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-897168" y="2924520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952413" y="541454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1403556" y="5130448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286593" y="569864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1837990" y="5414545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2723567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3492181" y="541454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3826361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3826360" y="5698640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4828900" y="5414543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380297" y="5130446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380297" y="5698642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897168" y="4846349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rot="5400000" flipH="1" flipV="1">
            <a:off x="1497879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89387" y="3923019"/>
            <a:ext cx="1848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Orphan breakpoints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4695711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95885" y="3923019"/>
            <a:ext cx="2103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(inversion)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1501055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2743200" y="3541210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40186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4694123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5048127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70370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3975" y="3923019"/>
            <a:ext cx="175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</a:t>
            </a:r>
            <a:r>
              <a:rPr lang="en-US" sz="1600" dirty="0" err="1" smtClean="0"/>
              <a:t>indel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937783" y="3304077"/>
            <a:ext cx="85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&lt;deletion&gt;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5400000" flipH="1" flipV="1">
            <a:off x="7323622" y="4791456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6492937" y="4791456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75704" y="4724561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transloc</a:t>
            </a:r>
            <a:r>
              <a:rPr lang="en-US" sz="1200" dirty="0" smtClean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99045" y="3923019"/>
            <a:ext cx="1848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Orphan breakpoints</a:t>
            </a:r>
          </a:p>
        </p:txBody>
      </p:sp>
      <p:sp>
        <p:nvSpPr>
          <p:cNvPr id="63" name="Minus 62"/>
          <p:cNvSpPr/>
          <p:nvPr/>
        </p:nvSpPr>
        <p:spPr>
          <a:xfrm>
            <a:off x="300762" y="23563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6528209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300762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5976812" y="5414542"/>
            <a:ext cx="950976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6700308" y="5698642"/>
            <a:ext cx="1088136" cy="568191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inus 67"/>
          <p:cNvSpPr/>
          <p:nvPr/>
        </p:nvSpPr>
        <p:spPr>
          <a:xfrm>
            <a:off x="6675120" y="5130445"/>
            <a:ext cx="885576" cy="568193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inus 69"/>
          <p:cNvSpPr/>
          <p:nvPr/>
        </p:nvSpPr>
        <p:spPr>
          <a:xfrm>
            <a:off x="7598664" y="5698638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inus 70"/>
          <p:cNvSpPr/>
          <p:nvPr/>
        </p:nvSpPr>
        <p:spPr>
          <a:xfrm>
            <a:off x="6635491" y="5130449"/>
            <a:ext cx="164592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inus 71"/>
          <p:cNvSpPr/>
          <p:nvPr/>
        </p:nvSpPr>
        <p:spPr>
          <a:xfrm>
            <a:off x="6729984" y="5414538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inus 72"/>
          <p:cNvSpPr/>
          <p:nvPr/>
        </p:nvSpPr>
        <p:spPr>
          <a:xfrm>
            <a:off x="2926080" y="2356320"/>
            <a:ext cx="680745" cy="568197"/>
          </a:xfrm>
          <a:prstGeom prst="mathMinus">
            <a:avLst>
              <a:gd name="adj1" fmla="val 2352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75" idx="2"/>
          </p:cNvCxnSpPr>
          <p:nvPr/>
        </p:nvCxnSpPr>
        <p:spPr>
          <a:xfrm rot="16200000" flipH="1">
            <a:off x="4740184" y="2261899"/>
            <a:ext cx="1143484" cy="37818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3542728" y="3541211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Minus 73"/>
          <p:cNvSpPr/>
          <p:nvPr/>
        </p:nvSpPr>
        <p:spPr>
          <a:xfrm>
            <a:off x="3764908" y="2640424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001661" y="3304077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transloc</a:t>
            </a:r>
            <a:r>
              <a:rPr lang="en-US" sz="1200" dirty="0" smtClean="0"/>
              <a:t>&gt;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3063240" y="3313605"/>
            <a:ext cx="495401" cy="1588"/>
          </a:xfrm>
          <a:prstGeom prst="line">
            <a:avLst/>
          </a:prstGeom>
          <a:ln>
            <a:solidFill>
              <a:srgbClr val="C816E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12280" y="5026818"/>
            <a:ext cx="495401" cy="1588"/>
          </a:xfrm>
          <a:prstGeom prst="line">
            <a:avLst/>
          </a:prstGeom>
          <a:ln>
            <a:solidFill>
              <a:srgbClr val="C816E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291840" y="3355848"/>
            <a:ext cx="495401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77456" y="4995208"/>
            <a:ext cx="495401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67912" y="3302489"/>
            <a:ext cx="495401" cy="1588"/>
          </a:xfrm>
          <a:prstGeom prst="line">
            <a:avLst/>
          </a:prstGeom>
          <a:ln>
            <a:solidFill>
              <a:srgbClr val="1DA5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87168" y="3313605"/>
            <a:ext cx="495401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245352" y="5027612"/>
            <a:ext cx="495401" cy="1588"/>
          </a:xfrm>
          <a:prstGeom prst="line">
            <a:avLst/>
          </a:prstGeom>
          <a:ln>
            <a:solidFill>
              <a:srgbClr val="655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644384" y="5026024"/>
            <a:ext cx="495401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soft-clipped reads to opposing assembly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2055207" y="207223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1503810" y="178813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2506350" y="1788136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2389387" y="2356329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940784" y="2072233"/>
            <a:ext cx="143697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826361" y="178813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4594975" y="2072232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929155" y="178813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929154" y="2356328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931694" y="207223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6483091" y="178813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6483091" y="2356330"/>
            <a:ext cx="1370139" cy="568193"/>
          </a:xfrm>
          <a:prstGeom prst="mathMinus">
            <a:avLst>
              <a:gd name="adj1" fmla="val 2352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-295644" y="2640426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1553937" y="513045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2005080" y="4846354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888117" y="5414547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2439514" y="5130451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3325091" y="484635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4093705" y="5130450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4427885" y="484635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4427884" y="5414546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5430424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981821" y="4846352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981821" y="5414548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295644" y="4562255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1687609" y="2924515"/>
            <a:ext cx="651651" cy="568193"/>
          </a:xfrm>
          <a:prstGeom prst="mathMinu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2157480" y="2924517"/>
            <a:ext cx="78330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inus 34"/>
          <p:cNvSpPr/>
          <p:nvPr/>
        </p:nvSpPr>
        <p:spPr>
          <a:xfrm>
            <a:off x="4778773" y="4292356"/>
            <a:ext cx="918995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inus 35"/>
          <p:cNvSpPr/>
          <p:nvPr/>
        </p:nvSpPr>
        <p:spPr>
          <a:xfrm>
            <a:off x="5530679" y="4292358"/>
            <a:ext cx="501270" cy="568193"/>
          </a:xfrm>
          <a:prstGeom prst="mathMinu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27885" y="4192923"/>
            <a:ext cx="10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77690" y="4192923"/>
            <a:ext cx="127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Unmatched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8414" y="3257914"/>
            <a:ext cx="10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5744" y="3257914"/>
            <a:ext cx="127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Unmatched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 flipH="1" flipV="1">
            <a:off x="1971536" y="362645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72751" y="38235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Putative breakpoint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5297235" y="4192128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15016" y="35407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Putative breakpoint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 smtClean="0"/>
              <a:t>1) Detect more novel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Socrates only detected 65% </a:t>
            </a:r>
            <a:r>
              <a:rPr lang="en-US" dirty="0" smtClean="0"/>
              <a:t>of simulated small, </a:t>
            </a:r>
            <a:r>
              <a:rPr lang="en-US" dirty="0" err="1" smtClean="0"/>
              <a:t>templated</a:t>
            </a:r>
            <a:r>
              <a:rPr lang="en-US" dirty="0" smtClean="0"/>
              <a:t> </a:t>
            </a:r>
            <a:r>
              <a:rPr lang="en-US" dirty="0" smtClean="0"/>
              <a:t>novel </a:t>
            </a:r>
            <a:r>
              <a:rPr lang="en-US" dirty="0" smtClean="0"/>
              <a:t>insertions</a:t>
            </a:r>
          </a:p>
          <a:p>
            <a:pPr lvl="1"/>
            <a:r>
              <a:rPr lang="en-US" dirty="0" smtClean="0"/>
              <a:t>Detected 94% of simulated </a:t>
            </a:r>
            <a:r>
              <a:rPr lang="en-US" i="1" dirty="0" smtClean="0"/>
              <a:t>deletions</a:t>
            </a:r>
            <a:endParaRPr lang="en-US" i="1" dirty="0" smtClean="0"/>
          </a:p>
          <a:p>
            <a:pPr lvl="1"/>
            <a:r>
              <a:rPr lang="en-US" dirty="0" smtClean="0"/>
              <a:t>Only tested insertion size 1-20nts</a:t>
            </a:r>
          </a:p>
          <a:p>
            <a:pPr lvl="1"/>
            <a:r>
              <a:rPr lang="en-US" dirty="0" smtClean="0"/>
              <a:t>Socrates is the o</a:t>
            </a:r>
            <a:r>
              <a:rPr lang="en-US" dirty="0" smtClean="0"/>
              <a:t>nly available method that outputs </a:t>
            </a:r>
            <a:r>
              <a:rPr lang="en-US" smtClean="0"/>
              <a:t>the inserted sequence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 smtClean="0"/>
              <a:t>1) Detect more novel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Pindel</a:t>
            </a:r>
            <a:r>
              <a:rPr lang="en-US" dirty="0" smtClean="0"/>
              <a:t>, PRISM, CREST also have large deletion bias</a:t>
            </a:r>
            <a:endParaRPr lang="en-US" dirty="0" smtClean="0"/>
          </a:p>
          <a:p>
            <a:pPr lvl="1"/>
            <a:r>
              <a:rPr lang="en-US" dirty="0" err="1" smtClean="0"/>
              <a:t>Pindel</a:t>
            </a:r>
            <a:r>
              <a:rPr lang="en-US" dirty="0" smtClean="0"/>
              <a:t>/PRISM medium</a:t>
            </a:r>
            <a:r>
              <a:rPr lang="en-US" dirty="0" smtClean="0"/>
              <a:t>-size </a:t>
            </a:r>
            <a:r>
              <a:rPr lang="en-US" dirty="0" err="1" smtClean="0"/>
              <a:t>indels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25-40% recall</a:t>
            </a:r>
          </a:p>
          <a:p>
            <a:pPr lvl="2"/>
            <a:r>
              <a:rPr lang="en-US" dirty="0" smtClean="0"/>
              <a:t>3-10% precision</a:t>
            </a:r>
          </a:p>
          <a:p>
            <a:r>
              <a:rPr lang="en-US" dirty="0" smtClean="0"/>
              <a:t>“Other methods do not predict non-</a:t>
            </a:r>
            <a:r>
              <a:rPr lang="en-US" dirty="0" err="1" smtClean="0"/>
              <a:t>templated</a:t>
            </a:r>
            <a:r>
              <a:rPr lang="en-US" dirty="0" smtClean="0"/>
              <a:t> inserts at all</a:t>
            </a:r>
            <a:r>
              <a:rPr lang="en-US" dirty="0" smtClean="0"/>
              <a:t>”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 smtClean="0"/>
              <a:t>1) Detect more novel insertions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99830" y="4484883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157864" y="4484879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959388" y="4768182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Minus 9"/>
          <p:cNvSpPr/>
          <p:nvPr/>
        </p:nvSpPr>
        <p:spPr>
          <a:xfrm>
            <a:off x="3244279" y="4486948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391526" y="4770250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Minus 36"/>
          <p:cNvSpPr/>
          <p:nvPr/>
        </p:nvSpPr>
        <p:spPr>
          <a:xfrm>
            <a:off x="1499830" y="2686883"/>
            <a:ext cx="1975104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inus 37"/>
          <p:cNvSpPr/>
          <p:nvPr/>
        </p:nvSpPr>
        <p:spPr>
          <a:xfrm>
            <a:off x="2777709" y="2686883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956211" y="297728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42117" y="2787022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13579" y="4574307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</a:p>
        </p:txBody>
      </p:sp>
      <p:sp>
        <p:nvSpPr>
          <p:cNvPr id="45" name="Minus 44"/>
          <p:cNvSpPr/>
          <p:nvPr/>
        </p:nvSpPr>
        <p:spPr>
          <a:xfrm>
            <a:off x="2777709" y="3156354"/>
            <a:ext cx="505267" cy="568189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Minus 45"/>
          <p:cNvSpPr/>
          <p:nvPr/>
        </p:nvSpPr>
        <p:spPr>
          <a:xfrm>
            <a:off x="3620583" y="3156354"/>
            <a:ext cx="29985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15963" y="323697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48" name="Minus 47"/>
          <p:cNvSpPr/>
          <p:nvPr/>
        </p:nvSpPr>
        <p:spPr>
          <a:xfrm>
            <a:off x="2799687" y="4004045"/>
            <a:ext cx="483289" cy="570262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inus 48"/>
          <p:cNvSpPr/>
          <p:nvPr/>
        </p:nvSpPr>
        <p:spPr>
          <a:xfrm>
            <a:off x="3620583" y="4006114"/>
            <a:ext cx="30447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inus 49"/>
          <p:cNvSpPr/>
          <p:nvPr/>
        </p:nvSpPr>
        <p:spPr>
          <a:xfrm>
            <a:off x="2633155" y="223953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Minus 50"/>
          <p:cNvSpPr/>
          <p:nvPr/>
        </p:nvSpPr>
        <p:spPr>
          <a:xfrm>
            <a:off x="4278171" y="2218833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Minus 51"/>
          <p:cNvSpPr/>
          <p:nvPr/>
        </p:nvSpPr>
        <p:spPr>
          <a:xfrm>
            <a:off x="3469658" y="223953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Minus 52"/>
          <p:cNvSpPr/>
          <p:nvPr/>
        </p:nvSpPr>
        <p:spPr>
          <a:xfrm>
            <a:off x="2258362" y="208713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2224187" y="3455138"/>
            <a:ext cx="15365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1"/>
            <a:endCxn id="49" idx="3"/>
          </p:cNvCxnSpPr>
          <p:nvPr/>
        </p:nvCxnSpPr>
        <p:spPr>
          <a:xfrm rot="16200000" flipH="1">
            <a:off x="2611196" y="3061764"/>
            <a:ext cx="1632939" cy="6903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Minus 59"/>
          <p:cNvSpPr/>
          <p:nvPr/>
        </p:nvSpPr>
        <p:spPr>
          <a:xfrm>
            <a:off x="2708510" y="5119672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Minus 60"/>
          <p:cNvSpPr/>
          <p:nvPr/>
        </p:nvSpPr>
        <p:spPr>
          <a:xfrm>
            <a:off x="3770512" y="5119673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Minus 61"/>
          <p:cNvSpPr/>
          <p:nvPr/>
        </p:nvSpPr>
        <p:spPr>
          <a:xfrm>
            <a:off x="3242690" y="4943639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Minus 62"/>
          <p:cNvSpPr/>
          <p:nvPr/>
        </p:nvSpPr>
        <p:spPr>
          <a:xfrm>
            <a:off x="2093733" y="4943639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Minus 63"/>
          <p:cNvSpPr/>
          <p:nvPr/>
        </p:nvSpPr>
        <p:spPr>
          <a:xfrm>
            <a:off x="3082508" y="208713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Minus 64"/>
          <p:cNvSpPr/>
          <p:nvPr/>
        </p:nvSpPr>
        <p:spPr>
          <a:xfrm>
            <a:off x="4368366" y="4943639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/>
          <p:cNvCxnSpPr>
            <a:stCxn id="60" idx="3"/>
          </p:cNvCxnSpPr>
          <p:nvPr/>
        </p:nvCxnSpPr>
        <p:spPr>
          <a:xfrm rot="5400000" flipH="1" flipV="1">
            <a:off x="2292545" y="4471628"/>
            <a:ext cx="1730639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3"/>
            <a:endCxn id="47" idx="2"/>
          </p:cNvCxnSpPr>
          <p:nvPr/>
        </p:nvCxnSpPr>
        <p:spPr>
          <a:xfrm rot="5400000" flipH="1" flipV="1">
            <a:off x="2597714" y="4166459"/>
            <a:ext cx="1730639" cy="61033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Minus 78"/>
          <p:cNvSpPr/>
          <p:nvPr/>
        </p:nvSpPr>
        <p:spPr>
          <a:xfrm>
            <a:off x="3981216" y="208713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981216" y="326217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NOT MAP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 smtClean="0"/>
              <a:t>1) Detect more novel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map reads </a:t>
            </a:r>
            <a:r>
              <a:rPr lang="en-US" dirty="0" err="1" smtClean="0"/>
              <a:t>bidirectionally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smtClean="0"/>
              <a:t>mapping onto both genomes, novel insertions will also be detected as a deletion in one genome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2) </a:t>
            </a:r>
            <a:r>
              <a:rPr lang="en-US" dirty="0" smtClean="0"/>
              <a:t>Detect nested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err="1" smtClean="0"/>
              <a:t>ndels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/>
              <a:t>a novel </a:t>
            </a:r>
            <a:r>
              <a:rPr lang="en-US" dirty="0" smtClean="0"/>
              <a:t>region</a:t>
            </a:r>
            <a:r>
              <a:rPr lang="en-US" dirty="0" smtClean="0"/>
              <a:t> of </a:t>
            </a:r>
            <a:r>
              <a:rPr lang="en-US" dirty="0" smtClean="0"/>
              <a:t>the somatic genome</a:t>
            </a:r>
            <a:r>
              <a:rPr lang="en-US" dirty="0" smtClean="0"/>
              <a:t> (relative </a:t>
            </a:r>
            <a:r>
              <a:rPr lang="en-US" dirty="0" smtClean="0"/>
              <a:t>to</a:t>
            </a:r>
            <a:r>
              <a:rPr lang="en-US" dirty="0" smtClean="0"/>
              <a:t> human </a:t>
            </a:r>
            <a:r>
              <a:rPr lang="en-US" dirty="0" smtClean="0"/>
              <a:t>reference) cannot be detected indirectly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 smtClean="0"/>
              <a:t>asily detected by </a:t>
            </a:r>
            <a:r>
              <a:rPr lang="en-US" b="1" dirty="0" smtClean="0"/>
              <a:t>directly </a:t>
            </a:r>
            <a:r>
              <a:rPr lang="en-US" dirty="0" smtClean="0"/>
              <a:t>comparing somatic</a:t>
            </a:r>
            <a:r>
              <a:rPr lang="en-US" dirty="0" smtClean="0"/>
              <a:t> to cancer genome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Traditional Soft-Clip Approach</a:t>
            </a:r>
            <a:br>
              <a:rPr lang="en-US" dirty="0" smtClean="0"/>
            </a:br>
            <a:r>
              <a:rPr lang="en-US" dirty="0" smtClean="0"/>
              <a:t>Nested Insertions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509872" y="3237977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167906" y="3237973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588530" y="3237977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inus 8"/>
          <p:cNvSpPr/>
          <p:nvPr/>
        </p:nvSpPr>
        <p:spPr>
          <a:xfrm>
            <a:off x="1509872" y="2073036"/>
            <a:ext cx="1975104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969430" y="352127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Minus 30"/>
          <p:cNvSpPr/>
          <p:nvPr/>
        </p:nvSpPr>
        <p:spPr>
          <a:xfrm>
            <a:off x="2787751" y="2073036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3959352" y="3240042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125954" y="3523344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Minus 64"/>
          <p:cNvSpPr/>
          <p:nvPr/>
        </p:nvSpPr>
        <p:spPr>
          <a:xfrm>
            <a:off x="1509872" y="4507356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Minus 65"/>
          <p:cNvSpPr/>
          <p:nvPr/>
        </p:nvSpPr>
        <p:spPr>
          <a:xfrm>
            <a:off x="3167906" y="4507352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4154813" y="4505287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 rot="5400000">
            <a:off x="3979166" y="4788586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Minus 71"/>
          <p:cNvSpPr/>
          <p:nvPr/>
        </p:nvSpPr>
        <p:spPr>
          <a:xfrm>
            <a:off x="4553712" y="4507347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4692237" y="4790654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Minus 73"/>
          <p:cNvSpPr/>
          <p:nvPr/>
        </p:nvSpPr>
        <p:spPr>
          <a:xfrm>
            <a:off x="3604746" y="4507356"/>
            <a:ext cx="740664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998131" y="5073476"/>
            <a:ext cx="4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S/?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566160" y="5073476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2967842" y="4790659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3414471" y="4790660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28326" y="5075551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733705" y="5073476"/>
            <a:ext cx="4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?/S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2966253" y="2363439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3416059" y="3523345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419955" y="2456563"/>
            <a:ext cx="112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799778" y="3655076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20509" y="4890885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458</Words>
  <Application>Microsoft Macintosh PowerPoint</Application>
  <PresentationFormat>On-screen Show (4:3)</PresentationFormat>
  <Paragraphs>91</Paragraphs>
  <Slides>20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Detecting SVs in Cancer Genomes Through a Direct Cancer/Somatic Comparison</vt:lpstr>
      <vt:lpstr>Reference Guided Assembly of Genomes</vt:lpstr>
      <vt:lpstr>Map soft-clipped reads to opposing assembly</vt:lpstr>
      <vt:lpstr>Why Compare Directly 1) Detect more novel insertions</vt:lpstr>
      <vt:lpstr>Why Compare Directly 1) Detect more novel insertions</vt:lpstr>
      <vt:lpstr>Why Compare Directly 1) Detect more novel insertions</vt:lpstr>
      <vt:lpstr>Why Compare Directly 1) Detect more novel insertions</vt:lpstr>
      <vt:lpstr>Why Compare Directly 2) Detect nested insertions</vt:lpstr>
      <vt:lpstr>Detecting SVs Traditional Soft-Clip Approach Nested Insertions</vt:lpstr>
      <vt:lpstr>Detecting SVs Proposed Direct Approach Nested Insertions</vt:lpstr>
      <vt:lpstr>Detecting SVs Traditional Soft-Clip Approach Nested Insertions</vt:lpstr>
      <vt:lpstr>Detecting SVs Proposed Direct Approach Nested Insertions</vt:lpstr>
      <vt:lpstr>Why Compare Directly 3) Improve confidence of putative breakpoints</vt:lpstr>
      <vt:lpstr>Why Compare Directly 4) Work with full genomes</vt:lpstr>
      <vt:lpstr>Additional Notes</vt:lpstr>
      <vt:lpstr>Slide 16</vt:lpstr>
      <vt:lpstr>Socrates Schroeder and Hsu et. al. 2014</vt:lpstr>
      <vt:lpstr>SHEAR</vt:lpstr>
      <vt:lpstr>Match Breakpoints on 2 Genomes</vt:lpstr>
      <vt:lpstr>Match orphan breakpoints (translocations)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SVs in Cancer Genomes Through Direct Cancer/Somatic Comparison</dc:title>
  <dc:creator>Cody Weinberger</dc:creator>
  <cp:lastModifiedBy>Cody Weinberger</cp:lastModifiedBy>
  <cp:revision>279</cp:revision>
  <cp:lastPrinted>2014-12-29T09:52:57Z</cp:lastPrinted>
  <dcterms:created xsi:type="dcterms:W3CDTF">2015-02-19T06:26:05Z</dcterms:created>
  <dcterms:modified xsi:type="dcterms:W3CDTF">2015-02-19T22:16:32Z</dcterms:modified>
</cp:coreProperties>
</file>