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0" r:id="rId3"/>
    <p:sldId id="257" r:id="rId4"/>
    <p:sldId id="281" r:id="rId5"/>
    <p:sldId id="282" r:id="rId6"/>
    <p:sldId id="258" r:id="rId7"/>
    <p:sldId id="283" r:id="rId8"/>
    <p:sldId id="259" r:id="rId9"/>
    <p:sldId id="284" r:id="rId10"/>
    <p:sldId id="285" r:id="rId11"/>
    <p:sldId id="286" r:id="rId12"/>
    <p:sldId id="287" r:id="rId13"/>
    <p:sldId id="290" r:id="rId14"/>
    <p:sldId id="269" r:id="rId15"/>
    <p:sldId id="270" r:id="rId16"/>
    <p:sldId id="268" r:id="rId17"/>
    <p:sldId id="271" r:id="rId18"/>
    <p:sldId id="260" r:id="rId19"/>
    <p:sldId id="261" r:id="rId20"/>
    <p:sldId id="277" r:id="rId21"/>
    <p:sldId id="265" r:id="rId22"/>
    <p:sldId id="267" r:id="rId23"/>
    <p:sldId id="275" r:id="rId24"/>
    <p:sldId id="276" r:id="rId25"/>
    <p:sldId id="266" r:id="rId26"/>
    <p:sldId id="272" r:id="rId27"/>
    <p:sldId id="279" r:id="rId28"/>
    <p:sldId id="278" r:id="rId29"/>
    <p:sldId id="288" r:id="rId30"/>
    <p:sldId id="289" r:id="rId31"/>
    <p:sldId id="262" r:id="rId32"/>
    <p:sldId id="263" r:id="rId33"/>
    <p:sldId id="274" r:id="rId34"/>
    <p:sldId id="27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D44"/>
    <a:srgbClr val="988DAB"/>
    <a:srgbClr val="7B1B18"/>
    <a:srgbClr val="48BD79"/>
    <a:srgbClr val="655810"/>
    <a:srgbClr val="230CFF"/>
    <a:srgbClr val="EE9EFF"/>
    <a:srgbClr val="1DA5AB"/>
    <a:srgbClr val="C816E4"/>
    <a:srgbClr val="980A9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008A-7E5C-3C41-80B4-3DF6DF2E87B3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E359-81F5-414C-9C54-579D4E5ED3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0E359-81F5-414C-9C54-579D4E5ED3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0E359-81F5-414C-9C54-579D4E5ED35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3A34-AAA4-4943-AB20-2222E79D4184}" type="datetimeFigureOut">
              <a:rPr lang="en-US" smtClean="0"/>
              <a:pPr/>
              <a:t>8/21/14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C843-90DB-694B-9160-EA128CD6B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> in Cancer Genomes Direct Cancer/Somatic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60400"/>
          </a:xfrm>
        </p:spPr>
        <p:txBody>
          <a:bodyPr/>
          <a:lstStyle/>
          <a:p>
            <a:r>
              <a:rPr lang="en-US" dirty="0" smtClean="0"/>
              <a:t>Cody Weinberger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flanking FASTA files with bowtie2</a:t>
            </a:r>
          </a:p>
          <a:p>
            <a:r>
              <a:rPr lang="en-US" sz="2400" dirty="0" smtClean="0">
                <a:latin typeface="Courier"/>
                <a:cs typeface="Courier"/>
              </a:rPr>
              <a:t>command: bowtie2-build</a:t>
            </a:r>
            <a:r>
              <a:rPr lang="en-US" sz="2400" dirty="0" smtClean="0">
                <a:latin typeface="Courier"/>
                <a:cs typeface="Courier"/>
              </a:rPr>
              <a:t> &lt;breakpoint sequences </a:t>
            </a:r>
            <a:r>
              <a:rPr lang="en-US" sz="2400" dirty="0" err="1" smtClean="0">
                <a:latin typeface="Courier"/>
                <a:cs typeface="Courier"/>
              </a:rPr>
              <a:t>fasta</a:t>
            </a:r>
            <a:r>
              <a:rPr lang="en-US" sz="2400" dirty="0" smtClean="0">
                <a:latin typeface="Courier"/>
                <a:cs typeface="Courier"/>
              </a:rPr>
              <a:t>&gt; </a:t>
            </a:r>
            <a:r>
              <a:rPr lang="en-US" sz="2400" dirty="0" smtClean="0">
                <a:latin typeface="Courier"/>
                <a:cs typeface="Courier"/>
              </a:rPr>
              <a:t>&lt;output name root&gt;</a:t>
            </a: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flanking </a:t>
            </a:r>
            <a:r>
              <a:rPr lang="en-US" dirty="0" err="1" smtClean="0"/>
              <a:t>fasta</a:t>
            </a:r>
            <a:r>
              <a:rPr lang="en-US" dirty="0" smtClean="0"/>
              <a:t> sequences (from opposing) to own flanking fast sequences (DO EACH WAY</a:t>
            </a:r>
            <a:r>
              <a:rPr lang="en-US" dirty="0" smtClean="0"/>
              <a:t>)</a:t>
            </a:r>
          </a:p>
          <a:p>
            <a:r>
              <a:rPr lang="en-US" sz="2400" dirty="0" smtClean="0">
                <a:latin typeface="Courier"/>
                <a:cs typeface="Courier"/>
              </a:rPr>
              <a:t>command</a:t>
            </a:r>
            <a:r>
              <a:rPr lang="en-US" sz="2400" dirty="0" smtClean="0">
                <a:latin typeface="Courier"/>
                <a:cs typeface="Courier"/>
              </a:rPr>
              <a:t>: bowtie2 -</a:t>
            </a:r>
            <a:r>
              <a:rPr lang="en-US" sz="2400" dirty="0" err="1" smtClean="0">
                <a:latin typeface="Courier"/>
                <a:cs typeface="Courier"/>
              </a:rPr>
              <a:t>x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&lt;flanking FASTA bowtie root&gt;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 err="1" smtClean="0"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 -</a:t>
            </a:r>
            <a:r>
              <a:rPr lang="en-US" sz="2400" dirty="0" err="1" smtClean="0">
                <a:latin typeface="Courier"/>
                <a:cs typeface="Courier"/>
              </a:rPr>
              <a:t>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&lt;flanking FASTA </a:t>
            </a:r>
            <a:r>
              <a:rPr lang="en-US" sz="2400" dirty="0" smtClean="0">
                <a:latin typeface="Courier"/>
                <a:cs typeface="Courier"/>
              </a:rPr>
              <a:t>to align&gt; &gt; &lt;output file name&gt;</a:t>
            </a: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into matched and unmatched breakpoints (using java)</a:t>
            </a:r>
          </a:p>
          <a:p>
            <a:r>
              <a:rPr lang="en-US" sz="2400" dirty="0" smtClean="0"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ommand: java </a:t>
            </a:r>
            <a:r>
              <a:rPr lang="en-US" sz="2400" dirty="0" err="1" smtClean="0">
                <a:latin typeface="Courier"/>
                <a:cs typeface="Courier"/>
              </a:rPr>
              <a:t>exportMatches</a:t>
            </a:r>
            <a:r>
              <a:rPr lang="en-US" sz="2400" dirty="0" smtClean="0">
                <a:latin typeface="Courier"/>
                <a:cs typeface="Courier"/>
              </a:rPr>
              <a:t> &lt;remapped somatic reads SAM&gt; &lt;remapped cancer reads SAM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+mj-lt"/>
                <a:cs typeface="Courier"/>
              </a:rPr>
              <a:t>Output lists of matched and unmatched breakpoints </a:t>
            </a:r>
            <a:endParaRPr lang="en-US" dirty="0">
              <a:latin typeface="+mj-lt"/>
              <a:cs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Driver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you have somatic and cancer assemblies:</a:t>
            </a:r>
          </a:p>
          <a:p>
            <a:r>
              <a:rPr lang="en-US" sz="2400" dirty="0" smtClean="0"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ommand: </a:t>
            </a:r>
            <a:r>
              <a:rPr lang="en-US" sz="2400" dirty="0" smtClean="0">
                <a:latin typeface="Courier"/>
                <a:cs typeface="Courier"/>
              </a:rPr>
              <a:t>python </a:t>
            </a:r>
            <a:r>
              <a:rPr lang="en-US" sz="2400" dirty="0" err="1" smtClean="0">
                <a:latin typeface="Courier"/>
                <a:cs typeface="Courier"/>
              </a:rPr>
              <a:t>main.py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s_ref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&lt;somatic reference bowtie root</a:t>
            </a:r>
            <a:r>
              <a:rPr lang="en-US" sz="2400" dirty="0" smtClean="0">
                <a:latin typeface="Courier"/>
                <a:cs typeface="Courier"/>
              </a:rPr>
              <a:t>&gt; --</a:t>
            </a:r>
            <a:r>
              <a:rPr lang="en-US" sz="2400" dirty="0" err="1" smtClean="0">
                <a:latin typeface="Courier"/>
                <a:cs typeface="Courier"/>
              </a:rPr>
              <a:t>c_ref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&lt;cancer reference bowtie root</a:t>
            </a:r>
            <a:r>
              <a:rPr lang="en-US" sz="2400" dirty="0" smtClean="0">
                <a:latin typeface="Courier"/>
                <a:cs typeface="Courier"/>
              </a:rPr>
              <a:t>&gt; --</a:t>
            </a:r>
            <a:r>
              <a:rPr lang="en-US" sz="2400" dirty="0" err="1" smtClean="0">
                <a:latin typeface="Courier"/>
                <a:cs typeface="Courier"/>
              </a:rPr>
              <a:t>s_reads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&lt;somatic reads&gt;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c_reads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&lt;cancer reads</a:t>
            </a:r>
            <a:r>
              <a:rPr lang="en-US" sz="2400" dirty="0" smtClean="0">
                <a:latin typeface="Courier"/>
                <a:cs typeface="Courier"/>
              </a:rPr>
              <a:t>&gt;</a:t>
            </a:r>
          </a:p>
          <a:p>
            <a:r>
              <a:rPr lang="en-US" sz="2400" dirty="0" smtClean="0">
                <a:latin typeface="Courier"/>
                <a:cs typeface="Courier"/>
              </a:rPr>
              <a:t>output: </a:t>
            </a:r>
            <a:r>
              <a:rPr lang="en-US" sz="2400" dirty="0" err="1" smtClean="0">
                <a:latin typeface="Courier"/>
                <a:cs typeface="Courier"/>
              </a:rPr>
              <a:t>matchedBPs.txt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unmatchedBPs.text</a:t>
            </a: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1) Detect more novel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Socrates only detected 65% of novel insertions</a:t>
            </a:r>
          </a:p>
          <a:p>
            <a:pPr lvl="1"/>
            <a:r>
              <a:rPr lang="en-US" dirty="0" smtClean="0"/>
              <a:t>PRISM detected 97%</a:t>
            </a:r>
          </a:p>
          <a:p>
            <a:pPr lvl="1"/>
            <a:r>
              <a:rPr lang="en-US" dirty="0" err="1" smtClean="0"/>
              <a:t>Pindel</a:t>
            </a:r>
            <a:r>
              <a:rPr lang="en-US" dirty="0" smtClean="0"/>
              <a:t> detected 93%</a:t>
            </a:r>
          </a:p>
          <a:p>
            <a:r>
              <a:rPr lang="en-US" dirty="0" smtClean="0"/>
              <a:t>CREST, another soft-clip cancer genome tool, has same difficulty with novel insertions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1) Detect more novel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mapping onto both genomes, novel insertions will also be detected as a deletion in one genome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1) Detect more novel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99830" y="448488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57864" y="4484879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959388" y="4768182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Minus 9"/>
          <p:cNvSpPr/>
          <p:nvPr/>
        </p:nvSpPr>
        <p:spPr>
          <a:xfrm>
            <a:off x="3244279" y="4486948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391526" y="4770250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Minus 36"/>
          <p:cNvSpPr/>
          <p:nvPr/>
        </p:nvSpPr>
        <p:spPr>
          <a:xfrm>
            <a:off x="1499830" y="2686883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inus 37"/>
          <p:cNvSpPr/>
          <p:nvPr/>
        </p:nvSpPr>
        <p:spPr>
          <a:xfrm>
            <a:off x="2777709" y="2686883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956211" y="297728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42117" y="2787022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3579" y="4574307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</a:p>
        </p:txBody>
      </p:sp>
      <p:sp>
        <p:nvSpPr>
          <p:cNvPr id="45" name="Minus 44"/>
          <p:cNvSpPr/>
          <p:nvPr/>
        </p:nvSpPr>
        <p:spPr>
          <a:xfrm>
            <a:off x="2777709" y="3156354"/>
            <a:ext cx="505267" cy="568189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Minus 45"/>
          <p:cNvSpPr/>
          <p:nvPr/>
        </p:nvSpPr>
        <p:spPr>
          <a:xfrm>
            <a:off x="3620583" y="3156354"/>
            <a:ext cx="29985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15963" y="323697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</a:p>
        </p:txBody>
      </p:sp>
      <p:sp>
        <p:nvSpPr>
          <p:cNvPr id="48" name="Minus 47"/>
          <p:cNvSpPr/>
          <p:nvPr/>
        </p:nvSpPr>
        <p:spPr>
          <a:xfrm>
            <a:off x="2799687" y="4004045"/>
            <a:ext cx="483289" cy="570262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inus 48"/>
          <p:cNvSpPr/>
          <p:nvPr/>
        </p:nvSpPr>
        <p:spPr>
          <a:xfrm>
            <a:off x="3620583" y="4006114"/>
            <a:ext cx="30447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49"/>
          <p:cNvSpPr/>
          <p:nvPr/>
        </p:nvSpPr>
        <p:spPr>
          <a:xfrm>
            <a:off x="2633155" y="22395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Minus 50"/>
          <p:cNvSpPr/>
          <p:nvPr/>
        </p:nvSpPr>
        <p:spPr>
          <a:xfrm>
            <a:off x="4278171" y="2218833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Minus 51"/>
          <p:cNvSpPr/>
          <p:nvPr/>
        </p:nvSpPr>
        <p:spPr>
          <a:xfrm>
            <a:off x="3469658" y="22395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Minus 52"/>
          <p:cNvSpPr/>
          <p:nvPr/>
        </p:nvSpPr>
        <p:spPr>
          <a:xfrm>
            <a:off x="2258362" y="20871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2224187" y="3455138"/>
            <a:ext cx="15365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1"/>
            <a:endCxn id="49" idx="3"/>
          </p:cNvCxnSpPr>
          <p:nvPr/>
        </p:nvCxnSpPr>
        <p:spPr>
          <a:xfrm rot="16200000" flipH="1">
            <a:off x="2611196" y="3061764"/>
            <a:ext cx="1632939" cy="690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Minus 59"/>
          <p:cNvSpPr/>
          <p:nvPr/>
        </p:nvSpPr>
        <p:spPr>
          <a:xfrm>
            <a:off x="2708510" y="5119672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Minus 60"/>
          <p:cNvSpPr/>
          <p:nvPr/>
        </p:nvSpPr>
        <p:spPr>
          <a:xfrm>
            <a:off x="3770512" y="5119673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Minus 61"/>
          <p:cNvSpPr/>
          <p:nvPr/>
        </p:nvSpPr>
        <p:spPr>
          <a:xfrm>
            <a:off x="3242690" y="494363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Minus 62"/>
          <p:cNvSpPr/>
          <p:nvPr/>
        </p:nvSpPr>
        <p:spPr>
          <a:xfrm>
            <a:off x="2093733" y="494363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Minus 63"/>
          <p:cNvSpPr/>
          <p:nvPr/>
        </p:nvSpPr>
        <p:spPr>
          <a:xfrm>
            <a:off x="3082508" y="20871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inus 64"/>
          <p:cNvSpPr/>
          <p:nvPr/>
        </p:nvSpPr>
        <p:spPr>
          <a:xfrm>
            <a:off x="4368366" y="4943639"/>
            <a:ext cx="898708" cy="568189"/>
          </a:xfrm>
          <a:prstGeom prst="mathMinu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/>
          <p:cNvCxnSpPr>
            <a:stCxn id="60" idx="3"/>
          </p:cNvCxnSpPr>
          <p:nvPr/>
        </p:nvCxnSpPr>
        <p:spPr>
          <a:xfrm rot="5400000" flipH="1" flipV="1">
            <a:off x="2292545" y="4471628"/>
            <a:ext cx="1730639" cy="158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3"/>
            <a:endCxn id="47" idx="2"/>
          </p:cNvCxnSpPr>
          <p:nvPr/>
        </p:nvCxnSpPr>
        <p:spPr>
          <a:xfrm rot="5400000" flipH="1" flipV="1">
            <a:off x="2597714" y="4166459"/>
            <a:ext cx="1730639" cy="61033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Minus 78"/>
          <p:cNvSpPr/>
          <p:nvPr/>
        </p:nvSpPr>
        <p:spPr>
          <a:xfrm>
            <a:off x="3981216" y="2087138"/>
            <a:ext cx="898708" cy="568189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981216" y="32621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NOT MAP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2) Improve confidence of putative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alling 2 of every breakpoint (1 for each genome)</a:t>
            </a:r>
          </a:p>
          <a:p>
            <a:r>
              <a:rPr lang="en-US" dirty="0"/>
              <a:t>G</a:t>
            </a:r>
            <a:r>
              <a:rPr lang="en-US" dirty="0" smtClean="0"/>
              <a:t>reater confidence in breakpoints predicted by both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Breakpoints on 2 Genomes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3683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902286" y="26404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904826" y="2072230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787863" y="264042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339260" y="2356327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208128" y="26404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3993451" y="235632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327631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7630" y="2640422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330170" y="23563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881567" y="20722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881567" y="2640424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897168" y="2924520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952413" y="54145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403556" y="5130448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286593" y="569864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837990" y="5414545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723567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492181" y="541454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826361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3826360" y="5698640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4828900" y="54145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380297" y="51304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380297" y="5698642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897168" y="4846349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497879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89387" y="3923019"/>
            <a:ext cx="1768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95711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95885" y="3923019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(inversion)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501055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991332" y="3541211"/>
            <a:ext cx="565677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40186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694123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048127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70370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3975" y="3923019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37783" y="3304077"/>
            <a:ext cx="85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&lt;deletion&gt;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7323622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6492937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38736" y="4724561"/>
            <a:ext cx="89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&lt;insertion&gt;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 flipH="1" flipV="1">
            <a:off x="6489761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1998" y="3923019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</a:p>
        </p:txBody>
      </p:sp>
      <p:sp>
        <p:nvSpPr>
          <p:cNvPr id="63" name="Minus 62"/>
          <p:cNvSpPr/>
          <p:nvPr/>
        </p:nvSpPr>
        <p:spPr>
          <a:xfrm>
            <a:off x="300762" y="23563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6528209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00762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5976812" y="5414542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6700308" y="5698642"/>
            <a:ext cx="1431105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6483091" y="51304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339260" y="1232972"/>
            <a:ext cx="452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r>
              <a:rPr lang="en-US" dirty="0" smtClean="0"/>
              <a:t> flanking regions for </a:t>
            </a:r>
            <a:r>
              <a:rPr lang="en-US" dirty="0" smtClean="0"/>
              <a:t>sequence similarity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837990" y="3304077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07506" y="5010912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06885" y="3305665"/>
            <a:ext cx="495401" cy="1588"/>
          </a:xfrm>
          <a:prstGeom prst="line">
            <a:avLst/>
          </a:prstGeom>
          <a:ln>
            <a:solidFill>
              <a:srgbClr val="980A9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252728" y="5010912"/>
            <a:ext cx="495401" cy="1588"/>
          </a:xfrm>
          <a:prstGeom prst="line">
            <a:avLst/>
          </a:prstGeom>
          <a:ln>
            <a:solidFill>
              <a:srgbClr val="980A9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33754" y="3307253"/>
            <a:ext cx="495401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33754" y="5010912"/>
            <a:ext cx="495401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80297" y="3308841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80297" y="5010912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35390" y="3310429"/>
            <a:ext cx="495401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35390" y="5010912"/>
            <a:ext cx="495401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31905" y="3312017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636013" y="5010912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706858" y="3313605"/>
            <a:ext cx="495401" cy="1588"/>
          </a:xfrm>
          <a:prstGeom prst="line">
            <a:avLst/>
          </a:prstGeom>
          <a:ln>
            <a:solidFill>
              <a:srgbClr val="EE9E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30960" y="3316781"/>
            <a:ext cx="495401" cy="1588"/>
          </a:xfrm>
          <a:prstGeom prst="line">
            <a:avLst/>
          </a:prstGeom>
          <a:ln>
            <a:solidFill>
              <a:srgbClr val="230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337011" y="3729677"/>
            <a:ext cx="1353636" cy="8797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1378389" y="4169532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4047582" y="4182018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4969372" y="4182019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010912" y="5010912"/>
            <a:ext cx="283464" cy="1588"/>
          </a:xfrm>
          <a:prstGeom prst="line">
            <a:avLst/>
          </a:prstGeom>
          <a:ln>
            <a:solidFill>
              <a:srgbClr val="48BD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010912" y="3310128"/>
            <a:ext cx="283464" cy="1588"/>
          </a:xfrm>
          <a:prstGeom prst="line">
            <a:avLst/>
          </a:prstGeom>
          <a:ln>
            <a:solidFill>
              <a:srgbClr val="48BD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5851391" y="4182020"/>
            <a:ext cx="135363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6200000" flipH="1">
            <a:off x="6793739" y="3778579"/>
            <a:ext cx="1366127" cy="7943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005027" y="3302489"/>
            <a:ext cx="495401" cy="1588"/>
          </a:xfrm>
          <a:prstGeom prst="line">
            <a:avLst/>
          </a:prstGeom>
          <a:ln>
            <a:solidFill>
              <a:srgbClr val="7B1B1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252727" y="3337560"/>
            <a:ext cx="495401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821424" y="5010912"/>
            <a:ext cx="495401" cy="1588"/>
          </a:xfrm>
          <a:prstGeom prst="line">
            <a:avLst/>
          </a:prstGeom>
          <a:ln>
            <a:solidFill>
              <a:srgbClr val="988D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077456" y="4974336"/>
            <a:ext cx="495401" cy="1588"/>
          </a:xfrm>
          <a:prstGeom prst="line">
            <a:avLst/>
          </a:prstGeom>
          <a:ln>
            <a:solidFill>
              <a:srgbClr val="000D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 orphan breakpoints (translocations)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3683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902286" y="26404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904826" y="2072230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787863" y="264042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468880" y="2356320"/>
            <a:ext cx="612648" cy="568193"/>
          </a:xfrm>
          <a:prstGeom prst="mathMin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208128" y="2640424"/>
            <a:ext cx="694944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3993451" y="235632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327631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7630" y="2640422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330170" y="23563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881567" y="20722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881567" y="2640424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897168" y="2924520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952413" y="54145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403556" y="5130448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286593" y="569864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837990" y="5414545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723567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492181" y="541454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826361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3826360" y="5698640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4828900" y="54145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380297" y="51304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380297" y="5698642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897168" y="4846349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497879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89387" y="3923019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95711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95885" y="3923019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(inversion)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501055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743200" y="3541210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40186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694123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048127" y="4791456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70370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3975" y="3923019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37783" y="3304077"/>
            <a:ext cx="85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&lt;deletion&gt;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7323622" y="4791456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6492937" y="4791456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75704" y="4724561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99045" y="3923019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</a:p>
        </p:txBody>
      </p:sp>
      <p:sp>
        <p:nvSpPr>
          <p:cNvPr id="63" name="Minus 62"/>
          <p:cNvSpPr/>
          <p:nvPr/>
        </p:nvSpPr>
        <p:spPr>
          <a:xfrm>
            <a:off x="300762" y="23563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6528209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00762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5976812" y="5414542"/>
            <a:ext cx="950976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6700308" y="5698642"/>
            <a:ext cx="1088136" cy="568191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6675120" y="5130445"/>
            <a:ext cx="885576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69"/>
          <p:cNvSpPr/>
          <p:nvPr/>
        </p:nvSpPr>
        <p:spPr>
          <a:xfrm>
            <a:off x="7598664" y="5698638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inus 70"/>
          <p:cNvSpPr/>
          <p:nvPr/>
        </p:nvSpPr>
        <p:spPr>
          <a:xfrm>
            <a:off x="6635491" y="5130449"/>
            <a:ext cx="164592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inus 71"/>
          <p:cNvSpPr/>
          <p:nvPr/>
        </p:nvSpPr>
        <p:spPr>
          <a:xfrm>
            <a:off x="6729984" y="5414538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inus 72"/>
          <p:cNvSpPr/>
          <p:nvPr/>
        </p:nvSpPr>
        <p:spPr>
          <a:xfrm>
            <a:off x="2926080" y="2356320"/>
            <a:ext cx="680745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75" idx="2"/>
          </p:cNvCxnSpPr>
          <p:nvPr/>
        </p:nvCxnSpPr>
        <p:spPr>
          <a:xfrm rot="16200000" flipH="1">
            <a:off x="4740184" y="2261899"/>
            <a:ext cx="1143484" cy="37818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3542728" y="3541211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764908" y="2640424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001661" y="3304077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063240" y="3313605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12280" y="5026818"/>
            <a:ext cx="495401" cy="1588"/>
          </a:xfrm>
          <a:prstGeom prst="line">
            <a:avLst/>
          </a:prstGeom>
          <a:ln>
            <a:solidFill>
              <a:srgbClr val="C816E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91840" y="3355848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77456" y="4995208"/>
            <a:ext cx="495401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67912" y="3302489"/>
            <a:ext cx="495401" cy="1588"/>
          </a:xfrm>
          <a:prstGeom prst="line">
            <a:avLst/>
          </a:prstGeom>
          <a:ln>
            <a:solidFill>
              <a:srgbClr val="1DA5A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87168" y="3313605"/>
            <a:ext cx="495401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245352" y="5027612"/>
            <a:ext cx="495401" cy="1588"/>
          </a:xfrm>
          <a:prstGeom prst="line">
            <a:avLst/>
          </a:prstGeom>
          <a:ln>
            <a:solidFill>
              <a:srgbClr val="655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44384" y="5026024"/>
            <a:ext cx="495401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/>
          <a:lstStyle/>
          <a:p>
            <a:r>
              <a:rPr lang="en-US" dirty="0" smtClean="0"/>
              <a:t>Reference guided assembly of somatic reads to human reference genome</a:t>
            </a:r>
          </a:p>
          <a:p>
            <a:r>
              <a:rPr lang="en-US" dirty="0" smtClean="0"/>
              <a:t>Reference guided assembly of cancer reads to resulting assembled somatic genome</a:t>
            </a:r>
          </a:p>
          <a:p>
            <a:r>
              <a:rPr lang="en-US" dirty="0" smtClean="0"/>
              <a:t>Possibly use SHEAR</a:t>
            </a:r>
            <a:endParaRPr lang="en-US" dirty="0"/>
          </a:p>
        </p:txBody>
      </p:sp>
      <p:pic>
        <p:nvPicPr>
          <p:cNvPr id="6" name="Picture 5" descr="Screen Shot 2014-08-21 at 9.49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4431364"/>
            <a:ext cx="4927600" cy="21421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 smtClean="0"/>
              <a:t>3) Detect nested insertions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err="1" smtClean="0"/>
              <a:t>indels</a:t>
            </a:r>
            <a:r>
              <a:rPr lang="en-US" dirty="0" smtClean="0"/>
              <a:t> in a region inserted in the somatic genome relative to (human reference) cannot be detected indirectly</a:t>
            </a:r>
          </a:p>
          <a:p>
            <a:r>
              <a:rPr lang="en-US" dirty="0" smtClean="0"/>
              <a:t>But they can be easily detected directly comparing somatic to cancer genome</a:t>
            </a:r>
          </a:p>
          <a:p>
            <a:r>
              <a:rPr lang="en-US" dirty="0" smtClean="0"/>
              <a:t>Expect preference for same regions to vary (e.g. transposable elements)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Traditional Soft-Clip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09872" y="323797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67906" y="3237973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588530" y="3237977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inus 8"/>
          <p:cNvSpPr/>
          <p:nvPr/>
        </p:nvSpPr>
        <p:spPr>
          <a:xfrm>
            <a:off x="1509872" y="2073036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9430" y="352127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inus 30"/>
          <p:cNvSpPr/>
          <p:nvPr/>
        </p:nvSpPr>
        <p:spPr>
          <a:xfrm>
            <a:off x="2787751" y="2073036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959352" y="3240042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125954" y="3523344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Minus 64"/>
          <p:cNvSpPr/>
          <p:nvPr/>
        </p:nvSpPr>
        <p:spPr>
          <a:xfrm>
            <a:off x="1509872" y="4507356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Minus 65"/>
          <p:cNvSpPr/>
          <p:nvPr/>
        </p:nvSpPr>
        <p:spPr>
          <a:xfrm>
            <a:off x="3167906" y="4507352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4154813" y="4505287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rot="5400000">
            <a:off x="3979166" y="4788586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Minus 71"/>
          <p:cNvSpPr/>
          <p:nvPr/>
        </p:nvSpPr>
        <p:spPr>
          <a:xfrm>
            <a:off x="4553712" y="4507347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692237" y="4790654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604746" y="4507356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98131" y="5073476"/>
            <a:ext cx="4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66160" y="507347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967842" y="4790659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3414471" y="4790660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128326" y="507555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33705" y="5073476"/>
            <a:ext cx="4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?/S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2966253" y="2363439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16059" y="3523345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419955" y="2456563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799778" y="3655076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20509" y="4890885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Proposed Direct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678846" y="2669784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336880" y="2669780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757504" y="2669784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4128326" y="2671849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1678846" y="393916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inus 10"/>
          <p:cNvSpPr/>
          <p:nvPr/>
        </p:nvSpPr>
        <p:spPr>
          <a:xfrm>
            <a:off x="3336880" y="3939159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3787" y="3937094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148140" y="4220393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inus 13"/>
          <p:cNvSpPr/>
          <p:nvPr/>
        </p:nvSpPr>
        <p:spPr>
          <a:xfrm>
            <a:off x="4722686" y="3939154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3773720" y="3939163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35134" y="4505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583445" y="4222467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7300" y="450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3585033" y="2955152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3782992" y="3593829"/>
            <a:ext cx="511871" cy="17879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39473" y="3057960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60204" y="4293769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Traditional Soft-Clip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99830" y="4980629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157864" y="4980625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578488" y="4980629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inus 8"/>
          <p:cNvSpPr/>
          <p:nvPr/>
        </p:nvSpPr>
        <p:spPr>
          <a:xfrm>
            <a:off x="1509872" y="2357132"/>
            <a:ext cx="1975104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59388" y="526392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inus 30"/>
          <p:cNvSpPr/>
          <p:nvPr/>
        </p:nvSpPr>
        <p:spPr>
          <a:xfrm>
            <a:off x="2787751" y="2357132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3949310" y="4982694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115912" y="526599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Minus 64"/>
          <p:cNvSpPr/>
          <p:nvPr/>
        </p:nvSpPr>
        <p:spPr>
          <a:xfrm>
            <a:off x="1509872" y="3569830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Minus 65"/>
          <p:cNvSpPr/>
          <p:nvPr/>
        </p:nvSpPr>
        <p:spPr>
          <a:xfrm>
            <a:off x="3167906" y="3569826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4154813" y="3567761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Minus 71"/>
          <p:cNvSpPr/>
          <p:nvPr/>
        </p:nvSpPr>
        <p:spPr>
          <a:xfrm>
            <a:off x="4553712" y="3569821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692237" y="385312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604746" y="3569830"/>
            <a:ext cx="758952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09310" y="5550888"/>
            <a:ext cx="4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S/?</a:t>
            </a: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2967842" y="3853133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57380" y="5550888"/>
            <a:ext cx="4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?/S</a:t>
            </a:r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 rot="5400000">
            <a:off x="2966253" y="264753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3406017" y="5265997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5280" y="5550888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53712" y="2740659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9025" y="3945746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52159" y="5364152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Proposed Direct Approach</a:t>
            </a:r>
            <a:br>
              <a:rPr lang="en-US" dirty="0" smtClean="0"/>
            </a:br>
            <a:r>
              <a:rPr lang="en-US" dirty="0" smtClean="0"/>
              <a:t>Nested Insertions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66366" y="4077570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inus 4"/>
          <p:cNvSpPr/>
          <p:nvPr/>
        </p:nvSpPr>
        <p:spPr>
          <a:xfrm>
            <a:off x="3224400" y="4077566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645024" y="4077570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4015846" y="4079635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1566366" y="2997499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Minus 10"/>
          <p:cNvSpPr/>
          <p:nvPr/>
        </p:nvSpPr>
        <p:spPr>
          <a:xfrm>
            <a:off x="3224400" y="2997495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215384" y="2999232"/>
            <a:ext cx="932688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035660" y="3278729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inus 13"/>
          <p:cNvSpPr/>
          <p:nvPr/>
        </p:nvSpPr>
        <p:spPr>
          <a:xfrm>
            <a:off x="4610206" y="2997490"/>
            <a:ext cx="32644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3661240" y="2997499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00991" y="4647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470965" y="3280803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472553" y="4362938"/>
            <a:ext cx="568193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68439" y="3639312"/>
            <a:ext cx="516018" cy="178799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59102" y="3381028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65642" y="4463163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Traditional Soft-Clip Approach</a:t>
            </a:r>
            <a:br>
              <a:rPr lang="en-US" dirty="0" smtClean="0"/>
            </a:br>
            <a:r>
              <a:rPr lang="en-US" dirty="0" smtClean="0"/>
              <a:t>Multiple Deletions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9090" y="379996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inus 9"/>
          <p:cNvSpPr/>
          <p:nvPr/>
        </p:nvSpPr>
        <p:spPr>
          <a:xfrm>
            <a:off x="3073414" y="3806158"/>
            <a:ext cx="4073001" cy="568194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1459090" y="2300446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Minus 12"/>
          <p:cNvSpPr/>
          <p:nvPr/>
        </p:nvSpPr>
        <p:spPr>
          <a:xfrm>
            <a:off x="3117124" y="2300442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4088795" y="2300448"/>
            <a:ext cx="4085941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3987652" y="2304288"/>
            <a:ext cx="740664" cy="568193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27604" y="575981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7" name="Minus 26"/>
          <p:cNvSpPr/>
          <p:nvPr/>
        </p:nvSpPr>
        <p:spPr>
          <a:xfrm>
            <a:off x="3117124" y="3806158"/>
            <a:ext cx="576072" cy="568193"/>
          </a:xfrm>
          <a:prstGeom prst="mathMinus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3593591" y="2304288"/>
            <a:ext cx="576072" cy="568193"/>
          </a:xfrm>
          <a:prstGeom prst="mathMinus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803904" y="2583750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325848" y="4089461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Minus 38"/>
          <p:cNvSpPr/>
          <p:nvPr/>
        </p:nvSpPr>
        <p:spPr>
          <a:xfrm>
            <a:off x="1459090" y="519162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Minus 41"/>
          <p:cNvSpPr/>
          <p:nvPr/>
        </p:nvSpPr>
        <p:spPr>
          <a:xfrm>
            <a:off x="2628392" y="5197822"/>
            <a:ext cx="4080252" cy="568194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2888077" y="548112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2907792" y="2587594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3374136" y="257752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09380" y="408326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370832" y="258759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980" y="6129149"/>
            <a:ext cx="704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Breakpoint detected in both cancer and somatic genomes so not counted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67006" y="2687819"/>
            <a:ext cx="112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75012" y="4189686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Somatic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4529" y="5581350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Compare Directly</a:t>
            </a:r>
            <a:br>
              <a:rPr lang="en-US" dirty="0" smtClean="0"/>
            </a:br>
            <a:r>
              <a:rPr lang="en-US" dirty="0"/>
              <a:t>4</a:t>
            </a:r>
            <a:r>
              <a:rPr lang="en-US" dirty="0" smtClean="0"/>
              <a:t>) Work with full cancer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start using methods that</a:t>
            </a:r>
            <a:r>
              <a:rPr lang="en-US" dirty="0" smtClean="0"/>
              <a:t> output </a:t>
            </a:r>
            <a:r>
              <a:rPr lang="en-US" dirty="0" err="1" smtClean="0"/>
              <a:t>SVs</a:t>
            </a:r>
            <a:r>
              <a:rPr lang="en-US" dirty="0" smtClean="0"/>
              <a:t> on a </a:t>
            </a:r>
            <a:r>
              <a:rPr lang="en-US" dirty="0" smtClean="0"/>
              <a:t>full</a:t>
            </a:r>
            <a:r>
              <a:rPr lang="en-US" dirty="0" smtClean="0"/>
              <a:t> personalized genome</a:t>
            </a:r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</a:t>
            </a:r>
            <a:endParaRPr lang="en-US" dirty="0"/>
          </a:p>
        </p:txBody>
      </p:sp>
      <p:pic>
        <p:nvPicPr>
          <p:cNvPr id="4" name="Content Placeholder 3" descr="Screen Shot 2014-08-21 at 9.48.02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125" r="-1125"/>
          <a:stretch>
            <a:fillRect/>
          </a:stretch>
        </p:blipFill>
        <p:spPr/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 Guided Assembly of Genomes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57642" y="2723650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1006245" y="243955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2008785" y="2439553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891822" y="300774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443219" y="2723650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328796" y="243955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4097410" y="2723649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431590" y="243955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431589" y="3007745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434129" y="272364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985526" y="243955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-692954" y="3291841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43219" y="3575939"/>
            <a:ext cx="435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Reference-guided somatic genome assembly</a:t>
            </a:r>
          </a:p>
        </p:txBody>
      </p:sp>
      <p:sp>
        <p:nvSpPr>
          <p:cNvPr id="17" name="Minus 16"/>
          <p:cNvSpPr/>
          <p:nvPr/>
        </p:nvSpPr>
        <p:spPr>
          <a:xfrm>
            <a:off x="-995036" y="2072227"/>
            <a:ext cx="11053761" cy="568193"/>
          </a:xfrm>
          <a:prstGeom prst="mathMinus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0755" y="1870674"/>
            <a:ext cx="45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Reference Genome (</a:t>
            </a:r>
            <a:r>
              <a:rPr lang="en-US" dirty="0" err="1" smtClean="0"/>
              <a:t>Ensembl</a:t>
            </a:r>
            <a:r>
              <a:rPr lang="en-US" dirty="0" smtClean="0"/>
              <a:t> GRCh37)</a:t>
            </a:r>
            <a:endParaRPr lang="en-US" dirty="0"/>
          </a:p>
        </p:txBody>
      </p:sp>
      <p:sp>
        <p:nvSpPr>
          <p:cNvPr id="19" name="Minus 18"/>
          <p:cNvSpPr/>
          <p:nvPr/>
        </p:nvSpPr>
        <p:spPr>
          <a:xfrm>
            <a:off x="1223462" y="414413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674605" y="3860036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557642" y="442822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109039" y="4144133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2994616" y="3860037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763230" y="4144132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4097410" y="3860037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4097409" y="4428228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099949" y="414413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651346" y="386003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5651346" y="4428230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692954" y="4846351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37624" y="5138928"/>
            <a:ext cx="424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Reference-guided cancer genome assembly</a:t>
            </a:r>
          </a:p>
          <a:p>
            <a:pPr algn="ctr"/>
            <a:r>
              <a:rPr lang="en-US" dirty="0" smtClean="0"/>
              <a:t>(to assembled somatic genome)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Overlapping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Traditional Soft-Clip Approach</a:t>
            </a:r>
            <a:br>
              <a:rPr lang="en-US" dirty="0" smtClean="0"/>
            </a:br>
            <a:r>
              <a:rPr lang="en-US" dirty="0" smtClean="0"/>
              <a:t>Double Translocation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62726" y="2072235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3220760" y="2072231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3641384" y="2072235"/>
            <a:ext cx="914400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5479328" y="2072231"/>
            <a:ext cx="1102794" cy="568193"/>
          </a:xfrm>
          <a:prstGeom prst="mathMinu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6311432" y="2072239"/>
            <a:ext cx="1069848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1562726" y="343258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221224" y="3432595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3547872" y="3432591"/>
            <a:ext cx="1042416" cy="566928"/>
          </a:xfrm>
          <a:prstGeom prst="mathMin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641848" y="3432599"/>
            <a:ext cx="901112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Minus 13"/>
          <p:cNvSpPr/>
          <p:nvPr/>
        </p:nvSpPr>
        <p:spPr>
          <a:xfrm>
            <a:off x="4343400" y="3432595"/>
            <a:ext cx="1102794" cy="568193"/>
          </a:xfrm>
          <a:prstGeom prst="mathMinu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6281928" y="3432591"/>
            <a:ext cx="1102794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017520" y="2356336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020056" y="371670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153912" y="3715902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Minus 20"/>
          <p:cNvSpPr/>
          <p:nvPr/>
        </p:nvSpPr>
        <p:spPr>
          <a:xfrm>
            <a:off x="1592230" y="478357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4452966" y="4784392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255264" y="4783577"/>
            <a:ext cx="5212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5671352" y="4783585"/>
            <a:ext cx="901112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/>
          <p:cNvSpPr/>
          <p:nvPr/>
        </p:nvSpPr>
        <p:spPr>
          <a:xfrm>
            <a:off x="3575142" y="4784392"/>
            <a:ext cx="1102794" cy="568193"/>
          </a:xfrm>
          <a:prstGeom prst="mathMinu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311432" y="4783577"/>
            <a:ext cx="1102794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4242654" y="5068505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83416" y="5066888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187952" y="3715890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458968" y="3716709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Minus 30"/>
          <p:cNvSpPr/>
          <p:nvPr/>
        </p:nvSpPr>
        <p:spPr>
          <a:xfrm>
            <a:off x="4855464" y="4783573"/>
            <a:ext cx="1069848" cy="568193"/>
          </a:xfrm>
          <a:prstGeom prst="mathMin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3429000" y="5068506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09160" y="5068507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Minus 33"/>
          <p:cNvSpPr/>
          <p:nvPr/>
        </p:nvSpPr>
        <p:spPr>
          <a:xfrm>
            <a:off x="3227832" y="3432587"/>
            <a:ext cx="5212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36"/>
          <p:cNvSpPr/>
          <p:nvPr/>
        </p:nvSpPr>
        <p:spPr>
          <a:xfrm>
            <a:off x="4718304" y="2074299"/>
            <a:ext cx="1042416" cy="566928"/>
          </a:xfrm>
          <a:prstGeom prst="mathMin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inus 37"/>
          <p:cNvSpPr/>
          <p:nvPr/>
        </p:nvSpPr>
        <p:spPr>
          <a:xfrm>
            <a:off x="4398264" y="2074295"/>
            <a:ext cx="5212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4178808" y="2357602"/>
            <a:ext cx="568193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33408" y="2640424"/>
            <a:ext cx="2091904" cy="792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4339097" y="4058686"/>
            <a:ext cx="785685" cy="66735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019108" y="3714627"/>
            <a:ext cx="56819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035808" y="5068508"/>
            <a:ext cx="56819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486400" y="5068509"/>
            <a:ext cx="56819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3401568" y="3714626"/>
            <a:ext cx="56819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82112" y="5349240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45936" y="5351766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5142" y="535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87209" y="5353400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55464" y="5349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14838" y="535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82558" y="6040777"/>
            <a:ext cx="711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be called as somatic, but really cancer (depends which side anchored)</a:t>
            </a:r>
            <a:endParaRPr lang="en-US" dirty="0"/>
          </a:p>
        </p:txBody>
      </p:sp>
      <p:cxnSp>
        <p:nvCxnSpPr>
          <p:cNvPr id="56" name="Straight Connector 55"/>
          <p:cNvCxnSpPr>
            <a:stCxn id="50" idx="2"/>
          </p:cNvCxnSpPr>
          <p:nvPr/>
        </p:nvCxnSpPr>
        <p:spPr>
          <a:xfrm rot="5400000">
            <a:off x="3531793" y="5906980"/>
            <a:ext cx="384051" cy="1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5494377" y="5858889"/>
            <a:ext cx="384050" cy="111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Detects Complex Overlapping </a:t>
            </a:r>
            <a:r>
              <a:rPr lang="en-US" dirty="0" err="1" smtClean="0"/>
              <a:t>SVs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Proposed Direct Comparison Approach</a:t>
            </a:r>
            <a:br>
              <a:rPr lang="en-US" dirty="0" smtClean="0"/>
            </a:br>
            <a:r>
              <a:rPr lang="en-US" dirty="0" smtClean="0"/>
              <a:t>Double Translocation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589996" y="2504077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248494" y="2504085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3575142" y="2504081"/>
            <a:ext cx="1042416" cy="566928"/>
          </a:xfrm>
          <a:prstGeom prst="mathMin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5669118" y="2504089"/>
            <a:ext cx="901112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Minus 7"/>
          <p:cNvSpPr/>
          <p:nvPr/>
        </p:nvSpPr>
        <p:spPr>
          <a:xfrm>
            <a:off x="4370670" y="2504085"/>
            <a:ext cx="1102794" cy="568193"/>
          </a:xfrm>
          <a:prstGeom prst="mathMinu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6309198" y="2504081"/>
            <a:ext cx="1102794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1619500" y="3855063"/>
            <a:ext cx="1985146" cy="568193"/>
          </a:xfrm>
          <a:prstGeom prst="mathMinus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4480236" y="3855882"/>
            <a:ext cx="612648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3282534" y="3855067"/>
            <a:ext cx="5212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698622" y="3855075"/>
            <a:ext cx="901112" cy="568197"/>
          </a:xfrm>
          <a:prstGeom prst="mathMinus">
            <a:avLst>
              <a:gd name="adj1" fmla="val 23520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inus 15"/>
          <p:cNvSpPr/>
          <p:nvPr/>
        </p:nvSpPr>
        <p:spPr>
          <a:xfrm>
            <a:off x="3602412" y="3855882"/>
            <a:ext cx="1102794" cy="568193"/>
          </a:xfrm>
          <a:prstGeom prst="mathMinus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6338702" y="3855067"/>
            <a:ext cx="1102794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215222" y="2787380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486238" y="2788199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Minus 21"/>
          <p:cNvSpPr/>
          <p:nvPr/>
        </p:nvSpPr>
        <p:spPr>
          <a:xfrm>
            <a:off x="4882734" y="3855063"/>
            <a:ext cx="1069848" cy="568193"/>
          </a:xfrm>
          <a:prstGeom prst="mathMinus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3456270" y="4139996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736430" y="4139997"/>
            <a:ext cx="568193" cy="1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Minus 24"/>
          <p:cNvSpPr/>
          <p:nvPr/>
        </p:nvSpPr>
        <p:spPr>
          <a:xfrm>
            <a:off x="3255102" y="2504077"/>
            <a:ext cx="521208" cy="568193"/>
          </a:xfrm>
          <a:prstGeom prst="mathMinu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5513670" y="4139999"/>
            <a:ext cx="56819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428838" y="2786116"/>
            <a:ext cx="56819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3521895" y="3467461"/>
            <a:ext cx="436945" cy="15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03744" y="3073092"/>
            <a:ext cx="1078990" cy="78197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19632" y="3074725"/>
            <a:ext cx="1078990" cy="78197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720622" y="3205015"/>
            <a:ext cx="780336" cy="51976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5019070" y="3201295"/>
            <a:ext cx="780336" cy="51976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5584656" y="3463691"/>
            <a:ext cx="429405" cy="15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 orphan breakpoints (translocations)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3683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902286" y="26404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904826" y="2072230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787863" y="264042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468880" y="2356320"/>
            <a:ext cx="612648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208128" y="2640424"/>
            <a:ext cx="694944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3993451" y="235632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327631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7630" y="2640422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330170" y="23563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881567" y="20722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881567" y="2640424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897168" y="2924520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952413" y="54145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403556" y="5130448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286593" y="569864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837990" y="5414545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723567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492181" y="541454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826361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3826360" y="5698640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4828900" y="54145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380297" y="51304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380297" y="5698642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897168" y="4846349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497879" y="475906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89387" y="3923019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95711" y="475906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95885" y="3923019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(inversion)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501055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743200" y="3541210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040186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694123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048127" y="4759060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70370" y="3541211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3975" y="3923019"/>
            <a:ext cx="1759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Breakpoints (</a:t>
            </a:r>
            <a:r>
              <a:rPr lang="en-US" sz="1600" dirty="0" err="1" smtClean="0"/>
              <a:t>indel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37783" y="3304077"/>
            <a:ext cx="85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&lt;deletion&gt;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7323622" y="4759061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6492937" y="4759061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75704" y="4724561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99045" y="3923019"/>
            <a:ext cx="1848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Orphan breakpoints</a:t>
            </a:r>
          </a:p>
        </p:txBody>
      </p:sp>
      <p:sp>
        <p:nvSpPr>
          <p:cNvPr id="63" name="Minus 62"/>
          <p:cNvSpPr/>
          <p:nvPr/>
        </p:nvSpPr>
        <p:spPr>
          <a:xfrm>
            <a:off x="300762" y="2356324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63"/>
          <p:cNvSpPr/>
          <p:nvPr/>
        </p:nvSpPr>
        <p:spPr>
          <a:xfrm>
            <a:off x="6528209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300762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inus 65"/>
          <p:cNvSpPr/>
          <p:nvPr/>
        </p:nvSpPr>
        <p:spPr>
          <a:xfrm>
            <a:off x="5976812" y="5414542"/>
            <a:ext cx="950976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66"/>
          <p:cNvSpPr/>
          <p:nvPr/>
        </p:nvSpPr>
        <p:spPr>
          <a:xfrm>
            <a:off x="6700308" y="5698642"/>
            <a:ext cx="1088136" cy="568191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inus 67"/>
          <p:cNvSpPr/>
          <p:nvPr/>
        </p:nvSpPr>
        <p:spPr>
          <a:xfrm>
            <a:off x="6675120" y="5130445"/>
            <a:ext cx="885576" cy="568193"/>
          </a:xfrm>
          <a:prstGeom prst="mathMinus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69"/>
          <p:cNvSpPr/>
          <p:nvPr/>
        </p:nvSpPr>
        <p:spPr>
          <a:xfrm>
            <a:off x="7598664" y="5698638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inus 70"/>
          <p:cNvSpPr/>
          <p:nvPr/>
        </p:nvSpPr>
        <p:spPr>
          <a:xfrm>
            <a:off x="6635491" y="5130449"/>
            <a:ext cx="164592" cy="568193"/>
          </a:xfrm>
          <a:prstGeom prst="mathMinu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inus 71"/>
          <p:cNvSpPr/>
          <p:nvPr/>
        </p:nvSpPr>
        <p:spPr>
          <a:xfrm>
            <a:off x="6729984" y="5414538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inus 72"/>
          <p:cNvSpPr/>
          <p:nvPr/>
        </p:nvSpPr>
        <p:spPr>
          <a:xfrm>
            <a:off x="2926080" y="2356320"/>
            <a:ext cx="680745" cy="568197"/>
          </a:xfrm>
          <a:prstGeom prst="mathMinus">
            <a:avLst>
              <a:gd name="adj1" fmla="val 235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75" idx="2"/>
          </p:cNvCxnSpPr>
          <p:nvPr/>
        </p:nvCxnSpPr>
        <p:spPr>
          <a:xfrm rot="16200000" flipH="1">
            <a:off x="4740184" y="2261899"/>
            <a:ext cx="1143484" cy="37818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3542728" y="3541211"/>
            <a:ext cx="565677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inus 73"/>
          <p:cNvSpPr/>
          <p:nvPr/>
        </p:nvSpPr>
        <p:spPr>
          <a:xfrm>
            <a:off x="3764908" y="2640424"/>
            <a:ext cx="472862" cy="568197"/>
          </a:xfrm>
          <a:prstGeom prst="mathMinus">
            <a:avLst>
              <a:gd name="adj1" fmla="val 2352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001661" y="3304077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transloc</a:t>
            </a:r>
            <a:r>
              <a:rPr lang="en-US" sz="12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ncerGenomeCom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38229" y="-969675"/>
            <a:ext cx="6636528" cy="8588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assembled somatic and cancer genome with bowtie2</a:t>
            </a:r>
          </a:p>
          <a:p>
            <a:r>
              <a:rPr lang="en-US" sz="2400" dirty="0" smtClean="0">
                <a:latin typeface="Courier"/>
                <a:cs typeface="Courier"/>
              </a:rPr>
              <a:t>Command: bowtie2-build &lt;reference sequence </a:t>
            </a:r>
            <a:r>
              <a:rPr lang="en-US" sz="2400" dirty="0" err="1" smtClean="0">
                <a:latin typeface="Courier"/>
                <a:cs typeface="Courier"/>
              </a:rPr>
              <a:t>fastas</a:t>
            </a:r>
            <a:r>
              <a:rPr lang="en-US" sz="2400" dirty="0" smtClean="0">
                <a:latin typeface="Courier"/>
                <a:cs typeface="Courier"/>
              </a:rPr>
              <a:t>&gt; &lt;output name root&gt;</a:t>
            </a: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alignments of reads to opposing genome</a:t>
            </a:r>
          </a:p>
          <a:p>
            <a:r>
              <a:rPr lang="en-US" sz="2400" dirty="0" smtClean="0">
                <a:latin typeface="Courier"/>
                <a:cs typeface="Courier"/>
              </a:rPr>
              <a:t>Command: bowtie2 –</a:t>
            </a:r>
            <a:r>
              <a:rPr lang="en-US" sz="2400" dirty="0" err="1" smtClean="0">
                <a:latin typeface="Courier"/>
                <a:cs typeface="Courier"/>
              </a:rPr>
              <a:t>x</a:t>
            </a:r>
            <a:r>
              <a:rPr lang="en-US" sz="2400" dirty="0" smtClean="0">
                <a:latin typeface="Courier"/>
                <a:cs typeface="Courier"/>
              </a:rPr>
              <a:t> &lt;reference sequence root&gt; -</a:t>
            </a:r>
            <a:r>
              <a:rPr lang="en-US" sz="2400" dirty="0" err="1" smtClean="0">
                <a:latin typeface="Courier"/>
                <a:cs typeface="Courier"/>
              </a:rPr>
              <a:t>l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fastq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reads 1st mate pairs&gt; -2 &lt;</a:t>
            </a:r>
            <a:r>
              <a:rPr lang="en-US" sz="2400" dirty="0" err="1" smtClean="0">
                <a:latin typeface="Courier"/>
                <a:cs typeface="Courier"/>
              </a:rPr>
              <a:t>fastq</a:t>
            </a:r>
            <a:r>
              <a:rPr lang="en-US" sz="2400" dirty="0" smtClean="0">
                <a:latin typeface="Courier"/>
                <a:cs typeface="Courier"/>
              </a:rPr>
              <a:t> reads 2nd mate pairs&gt; -U &lt;unpaired reads&gt; -S &lt;choose SAM output root name&gt;</a:t>
            </a:r>
            <a:endParaRPr lang="en-US" sz="24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soft-clipped reads to opposing assembly</a:t>
            </a:r>
            <a:endParaRPr lang="en-US" dirty="0"/>
          </a:p>
        </p:txBody>
      </p:sp>
      <p:sp>
        <p:nvSpPr>
          <p:cNvPr id="4" name="Minus 3"/>
          <p:cNvSpPr/>
          <p:nvPr/>
        </p:nvSpPr>
        <p:spPr>
          <a:xfrm>
            <a:off x="1453683" y="2356327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902286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1904826" y="2072230"/>
            <a:ext cx="1303302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787863" y="2640423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339260" y="2356327"/>
            <a:ext cx="143697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3224837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3993451" y="2356326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4327631" y="2072231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327630" y="2640422"/>
            <a:ext cx="1553937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5330170" y="2356325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881567" y="2072228"/>
            <a:ext cx="1102794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881567" y="2640424"/>
            <a:ext cx="1370139" cy="568193"/>
          </a:xfrm>
          <a:prstGeom prst="mathMinus">
            <a:avLst>
              <a:gd name="adj1" fmla="val 23520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-897168" y="2924520"/>
            <a:ext cx="10041168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952413" y="5414545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/>
          <p:cNvSpPr/>
          <p:nvPr/>
        </p:nvSpPr>
        <p:spPr>
          <a:xfrm>
            <a:off x="1403556" y="5130448"/>
            <a:ext cx="1303302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1286593" y="5698641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/>
          <p:cNvSpPr/>
          <p:nvPr/>
        </p:nvSpPr>
        <p:spPr>
          <a:xfrm>
            <a:off x="1837990" y="5414545"/>
            <a:ext cx="143697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2723567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3492181" y="5414544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3826361" y="5130449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3826360" y="5698640"/>
            <a:ext cx="1553937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4828900" y="5414543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5380297" y="5130446"/>
            <a:ext cx="110279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27"/>
          <p:cNvSpPr/>
          <p:nvPr/>
        </p:nvSpPr>
        <p:spPr>
          <a:xfrm>
            <a:off x="5380297" y="5698642"/>
            <a:ext cx="1370139" cy="568193"/>
          </a:xfrm>
          <a:prstGeom prst="mathMinus">
            <a:avLst>
              <a:gd name="adj1" fmla="val 2352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-897168" y="4846349"/>
            <a:ext cx="10041168" cy="568196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1086085" y="3208609"/>
            <a:ext cx="651651" cy="568193"/>
          </a:xfrm>
          <a:prstGeom prst="mathMinu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1555956" y="3208611"/>
            <a:ext cx="783304" cy="568193"/>
          </a:xfrm>
          <a:prstGeom prst="mathMinu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34"/>
          <p:cNvSpPr/>
          <p:nvPr/>
        </p:nvSpPr>
        <p:spPr>
          <a:xfrm>
            <a:off x="4177249" y="4576450"/>
            <a:ext cx="918995" cy="568193"/>
          </a:xfrm>
          <a:prstGeom prst="mathMin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35"/>
          <p:cNvSpPr/>
          <p:nvPr/>
        </p:nvSpPr>
        <p:spPr>
          <a:xfrm>
            <a:off x="4929155" y="4576452"/>
            <a:ext cx="501270" cy="568193"/>
          </a:xfrm>
          <a:prstGeom prst="mathMin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26361" y="4477017"/>
            <a:ext cx="10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6166" y="4477017"/>
            <a:ext cx="127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Unmatched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86890" y="3542008"/>
            <a:ext cx="10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4220" y="3542008"/>
            <a:ext cx="127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Unmatched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 flipH="1" flipV="1">
            <a:off x="1370012" y="3910545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1227" y="41076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Putative breakpoint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95711" y="4476222"/>
            <a:ext cx="56567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13492" y="38248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Putative breakpoint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Socrates on resulting </a:t>
            </a:r>
            <a:r>
              <a:rPr lang="en-US" dirty="0" err="1" smtClean="0"/>
              <a:t>SAMs</a:t>
            </a:r>
            <a:endParaRPr lang="en-US" dirty="0" smtClean="0"/>
          </a:p>
          <a:p>
            <a:r>
              <a:rPr lang="en-US" sz="2400" dirty="0" smtClean="0">
                <a:latin typeface="Courier"/>
                <a:cs typeface="Courier"/>
              </a:rPr>
              <a:t>command: ./Socrates all &lt;input bam file&gt;</a:t>
            </a:r>
            <a:r>
              <a:rPr lang="en-US" sz="2400" dirty="0" smtClean="0">
                <a:latin typeface="Courier"/>
                <a:cs typeface="Courier"/>
              </a:rPr>
              <a:t>  --bowtie2_db </a:t>
            </a:r>
            <a:r>
              <a:rPr lang="en-US" sz="2400" dirty="0" smtClean="0">
                <a:latin typeface="Courier"/>
                <a:cs typeface="Courier"/>
              </a:rPr>
              <a:t>&lt;root of</a:t>
            </a:r>
            <a:r>
              <a:rPr lang="en-US" sz="2400" dirty="0" smtClean="0">
                <a:latin typeface="Courier"/>
                <a:cs typeface="Courier"/>
              </a:rPr>
              <a:t> opposing bowtie ref&gt;</a:t>
            </a:r>
          </a:p>
          <a:p>
            <a:r>
              <a:rPr lang="en-US" dirty="0" smtClean="0">
                <a:latin typeface="+mj-lt"/>
                <a:cs typeface="Courier"/>
              </a:rPr>
              <a:t>Output: putative breakpoints</a:t>
            </a:r>
            <a:endParaRPr lang="en-US" dirty="0">
              <a:latin typeface="+mj-lt"/>
              <a:cs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Socrates</a:t>
            </a:r>
            <a:br>
              <a:rPr lang="en-US" dirty="0" smtClean="0"/>
            </a:br>
            <a:r>
              <a:rPr lang="en-US" sz="2000" dirty="0" smtClean="0"/>
              <a:t>Schroeder and Hsu </a:t>
            </a:r>
            <a:r>
              <a:rPr lang="en-US" sz="2000" i="1" dirty="0" smtClean="0"/>
              <a:t>et. al. </a:t>
            </a:r>
            <a:r>
              <a:rPr lang="en-US" sz="2000" dirty="0" smtClean="0"/>
              <a:t>2014</a:t>
            </a:r>
            <a:endParaRPr lang="en-US" sz="2000" dirty="0"/>
          </a:p>
        </p:txBody>
      </p:sp>
      <p:pic>
        <p:nvPicPr>
          <p:cNvPr id="4" name="Content Placeholder 3" descr="SuppFigure1_Workflow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4474" r="-34474"/>
              <a:stretch>
                <a:fillRect/>
              </a:stretch>
            </p:blipFill>
          </mc:Choice>
          <mc:Fallback>
            <p:blipFill>
              <a:blip r:embed="rId3"/>
              <a:srcRect l="-34474" r="-34474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flanking bases to FASTA from each set of breakpoints (using java)</a:t>
            </a:r>
          </a:p>
          <a:p>
            <a:r>
              <a:rPr lang="en-US" sz="2400" dirty="0" smtClean="0"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ommand: </a:t>
            </a:r>
            <a:r>
              <a:rPr lang="en-US" sz="2400" dirty="0" err="1" smtClean="0">
                <a:latin typeface="Courier"/>
                <a:cs typeface="Courier"/>
              </a:rPr>
              <a:t>exportFlanks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&lt;input file&gt; &lt;char genome type (‘C’ or ’S’</a:t>
            </a:r>
            <a:r>
              <a:rPr lang="en-US" sz="2400" dirty="0" smtClean="0">
                <a:latin typeface="Courier"/>
                <a:cs typeface="Courier"/>
              </a:rPr>
              <a:t>)&gt; </a:t>
            </a:r>
            <a:r>
              <a:rPr lang="en-US" sz="2400" dirty="0" smtClean="0">
                <a:latin typeface="Courier"/>
                <a:cs typeface="Courier"/>
              </a:rPr>
              <a:t>&lt;output file name&gt;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Output:</a:t>
            </a:r>
            <a:r>
              <a:rPr lang="en-US" dirty="0" smtClean="0">
                <a:cs typeface="Courier"/>
              </a:rPr>
              <a:t> all short sequences flanking putative breakpoints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831</Words>
  <Application>Microsoft Macintosh PowerPoint</Application>
  <PresentationFormat>On-screen Show (4:3)</PresentationFormat>
  <Paragraphs>135</Paragraphs>
  <Slides>34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Detecting SVs in Cancer Genomes Direct Cancer/Somatic Comparison</vt:lpstr>
      <vt:lpstr>Step 1</vt:lpstr>
      <vt:lpstr>Reference Guided Assembly of Genomes</vt:lpstr>
      <vt:lpstr>Step 2</vt:lpstr>
      <vt:lpstr>Step 3</vt:lpstr>
      <vt:lpstr>Map soft-clipped reads to opposing assembly</vt:lpstr>
      <vt:lpstr>Step 4</vt:lpstr>
      <vt:lpstr>Socrates Schroeder and Hsu et. al. 2014</vt:lpstr>
      <vt:lpstr>Step 5</vt:lpstr>
      <vt:lpstr>Step 6</vt:lpstr>
      <vt:lpstr>Step 7</vt:lpstr>
      <vt:lpstr>Step 8</vt:lpstr>
      <vt:lpstr>Python Driver Script</vt:lpstr>
      <vt:lpstr>Why Compare Directly 1) Detect more novel insertions</vt:lpstr>
      <vt:lpstr>Why Compare Directly 1) Detect more novel insertions</vt:lpstr>
      <vt:lpstr>Why Compare Directly 1) Detect more novel insertions</vt:lpstr>
      <vt:lpstr>Why Compare Directly 2) Improve confidence of putative breakpoints</vt:lpstr>
      <vt:lpstr>Match Breakpoints on 2 Genomes</vt:lpstr>
      <vt:lpstr>Match orphan breakpoints (translocations)</vt:lpstr>
      <vt:lpstr>Why Compare Directly 3) Detect nested insertions</vt:lpstr>
      <vt:lpstr>Detecting SVs Traditional Soft-Clip Approach Nested Insertions</vt:lpstr>
      <vt:lpstr>Detecting SVs Proposed Direct Approach Nested Insertions</vt:lpstr>
      <vt:lpstr>Detecting SVs Traditional Soft-Clip Approach Nested Insertions</vt:lpstr>
      <vt:lpstr>Detecting SVs Proposed Direct Approach Nested Insertions</vt:lpstr>
      <vt:lpstr>Detecting SVs Traditional Soft-Clip Approach Multiple Deletions</vt:lpstr>
      <vt:lpstr>Why Compare Directly 4) Work with full cancer genome</vt:lpstr>
      <vt:lpstr>SHEAR</vt:lpstr>
      <vt:lpstr>Slide 28</vt:lpstr>
      <vt:lpstr>Slide 29</vt:lpstr>
      <vt:lpstr>Slide 30</vt:lpstr>
      <vt:lpstr>Complex Overlapping SVs Traditional Soft-Clip Approach Double Translocation</vt:lpstr>
      <vt:lpstr>Detects Complex Overlapping SVs Proposed Direct Comparison Approach Double Translocation</vt:lpstr>
      <vt:lpstr>Match orphan breakpoints (translocations)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SVs in Cancer Genomes Through Direct Cancer/Somatic Comparison</dc:title>
  <dc:creator>Cody Weinberger</dc:creator>
  <cp:lastModifiedBy>Cody Weinberger</cp:lastModifiedBy>
  <cp:revision>218</cp:revision>
  <dcterms:created xsi:type="dcterms:W3CDTF">2014-08-21T06:49:11Z</dcterms:created>
  <dcterms:modified xsi:type="dcterms:W3CDTF">2014-08-22T04:29:30Z</dcterms:modified>
</cp:coreProperties>
</file>