
<file path=[Content_Types].xml><?xml version="1.0" encoding="utf-8"?>
<Types xmlns="http://schemas.openxmlformats.org/package/2006/content-types">
  <Override PartName="/docProps/core.xml" ContentType="application/vnd.openxmlformats-package.core-properties+xml"/>
  <Default Extension="rels" ContentType="application/vnd.openxmlformats-package.relationships+xml"/>
  <Override PartName="/ppt/slideLayouts/slideLayout6.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handoutMasters/handoutMaster1.xml" ContentType="application/vnd.openxmlformats-officedocument.presentationml.handoutMaster+xml"/>
  <Override PartName="/ppt/slideLayouts/slideLayout1.xml" ContentType="application/vnd.openxmlformats-officedocument.presentationml.slideLayout+xml"/>
  <Default Extension="png" ContentType="image/png"/>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docProps/app.xml" ContentType="application/vnd.openxmlformats-officedocument.extended-properties+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theme/theme2.xml" ContentType="application/vnd.openxmlformats-officedocument.theme+xml"/>
  <Override PartName="/ppt/viewProps.xml" ContentType="application/vnd.openxmlformats-officedocument.presentationml.viewProps+xml"/>
  <Override PartName="/ppt/slideLayouts/slideLayout7.xml" ContentType="application/vnd.openxmlformats-officedocument.presentationml.slideLayout+xml"/>
  <Default Extension="pdf" ContentType="application/pdf"/>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Default Extension="jpeg" ContentType="image/jpeg"/>
  <Override PartName="/ppt/tableStyles.xml" ContentType="application/vnd.openxmlformats-officedocument.presentationml.tableStyles+xml"/>
  <Override PartName="/ppt/slideLayouts/slideLayout4.xml" ContentType="application/vnd.openxmlformats-officedocument.presentationml.slideLayout+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3"/>
  </p:notesMasterIdLst>
  <p:handoutMasterIdLst>
    <p:handoutMasterId r:id="rId4"/>
  </p:handoutMasterIdLst>
  <p:sldIdLst>
    <p:sldId id="257" r:id="rId2"/>
  </p:sldIdLst>
  <p:sldSz cx="43891200" cy="32918400"/>
  <p:notesSz cx="6858000" cy="9144000"/>
  <p:defaultTextStyle>
    <a:defPPr>
      <a:defRPr lang="en-US"/>
    </a:defPPr>
    <a:lvl1pPr marL="0" algn="l" defTabSz="2194032" rtl="0" eaLnBrk="1" latinLnBrk="0" hangingPunct="1">
      <a:defRPr sz="8600" kern="1200">
        <a:solidFill>
          <a:schemeClr val="tx1"/>
        </a:solidFill>
        <a:latin typeface="+mn-lt"/>
        <a:ea typeface="+mn-ea"/>
        <a:cs typeface="+mn-cs"/>
      </a:defRPr>
    </a:lvl1pPr>
    <a:lvl2pPr marL="2194032" algn="l" defTabSz="2194032" rtl="0" eaLnBrk="1" latinLnBrk="0" hangingPunct="1">
      <a:defRPr sz="8600" kern="1200">
        <a:solidFill>
          <a:schemeClr val="tx1"/>
        </a:solidFill>
        <a:latin typeface="+mn-lt"/>
        <a:ea typeface="+mn-ea"/>
        <a:cs typeface="+mn-cs"/>
      </a:defRPr>
    </a:lvl2pPr>
    <a:lvl3pPr marL="4388062" algn="l" defTabSz="2194032" rtl="0" eaLnBrk="1" latinLnBrk="0" hangingPunct="1">
      <a:defRPr sz="8600" kern="1200">
        <a:solidFill>
          <a:schemeClr val="tx1"/>
        </a:solidFill>
        <a:latin typeface="+mn-lt"/>
        <a:ea typeface="+mn-ea"/>
        <a:cs typeface="+mn-cs"/>
      </a:defRPr>
    </a:lvl3pPr>
    <a:lvl4pPr marL="6582093" algn="l" defTabSz="2194032" rtl="0" eaLnBrk="1" latinLnBrk="0" hangingPunct="1">
      <a:defRPr sz="8600" kern="1200">
        <a:solidFill>
          <a:schemeClr val="tx1"/>
        </a:solidFill>
        <a:latin typeface="+mn-lt"/>
        <a:ea typeface="+mn-ea"/>
        <a:cs typeface="+mn-cs"/>
      </a:defRPr>
    </a:lvl4pPr>
    <a:lvl5pPr marL="8776124" algn="l" defTabSz="2194032" rtl="0" eaLnBrk="1" latinLnBrk="0" hangingPunct="1">
      <a:defRPr sz="8600" kern="1200">
        <a:solidFill>
          <a:schemeClr val="tx1"/>
        </a:solidFill>
        <a:latin typeface="+mn-lt"/>
        <a:ea typeface="+mn-ea"/>
        <a:cs typeface="+mn-cs"/>
      </a:defRPr>
    </a:lvl5pPr>
    <a:lvl6pPr marL="10970155" algn="l" defTabSz="2194032" rtl="0" eaLnBrk="1" latinLnBrk="0" hangingPunct="1">
      <a:defRPr sz="8600" kern="1200">
        <a:solidFill>
          <a:schemeClr val="tx1"/>
        </a:solidFill>
        <a:latin typeface="+mn-lt"/>
        <a:ea typeface="+mn-ea"/>
        <a:cs typeface="+mn-cs"/>
      </a:defRPr>
    </a:lvl6pPr>
    <a:lvl7pPr marL="13164186" algn="l" defTabSz="2194032" rtl="0" eaLnBrk="1" latinLnBrk="0" hangingPunct="1">
      <a:defRPr sz="8600" kern="1200">
        <a:solidFill>
          <a:schemeClr val="tx1"/>
        </a:solidFill>
        <a:latin typeface="+mn-lt"/>
        <a:ea typeface="+mn-ea"/>
        <a:cs typeface="+mn-cs"/>
      </a:defRPr>
    </a:lvl7pPr>
    <a:lvl8pPr marL="15358218" algn="l" defTabSz="2194032" rtl="0" eaLnBrk="1" latinLnBrk="0" hangingPunct="1">
      <a:defRPr sz="8600" kern="1200">
        <a:solidFill>
          <a:schemeClr val="tx1"/>
        </a:solidFill>
        <a:latin typeface="+mn-lt"/>
        <a:ea typeface="+mn-ea"/>
        <a:cs typeface="+mn-cs"/>
      </a:defRPr>
    </a:lvl8pPr>
    <a:lvl9pPr marL="17552247" algn="l" defTabSz="2194032"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clrMru>
    <a:srgbClr val="12908D"/>
    <a:srgbClr val="382790"/>
    <a:srgbClr val="A80A27"/>
    <a:srgbClr val="300028"/>
    <a:srgbClr val="F3376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43541" autoAdjust="0"/>
    <p:restoredTop sz="94660"/>
  </p:normalViewPr>
  <p:slideViewPr>
    <p:cSldViewPr snapToGrid="0" snapToObjects="1">
      <p:cViewPr>
        <p:scale>
          <a:sx n="20" d="100"/>
          <a:sy n="20" d="100"/>
        </p:scale>
        <p:origin x="1064" y="-88"/>
      </p:cViewPr>
      <p:guideLst>
        <p:guide orient="horz" pos="10368"/>
        <p:guide pos="13824"/>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A100CE-F773-014D-9B8D-39FAED8B681E}" type="datetimeFigureOut">
              <a:rPr lang="en-US" smtClean="0"/>
              <a:pPr/>
              <a:t>12/22/14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03A169C-E18D-E445-ABE8-2D7366FA1650}"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A002FA-8C20-0C4C-95F0-378FB7D38CF4}" type="datetimeFigureOut">
              <a:rPr lang="en-US" smtClean="0"/>
              <a:pPr/>
              <a:t>12/22/14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C9DD4B-92D6-F24B-B9C7-75D57E029A0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64443" rtl="0" eaLnBrk="1" latinLnBrk="0" hangingPunct="1">
      <a:defRPr sz="1200" kern="1200">
        <a:solidFill>
          <a:schemeClr val="tx1"/>
        </a:solidFill>
        <a:latin typeface="+mn-lt"/>
        <a:ea typeface="+mn-ea"/>
        <a:cs typeface="+mn-cs"/>
      </a:defRPr>
    </a:lvl1pPr>
    <a:lvl2pPr marL="464443" algn="l" defTabSz="464443" rtl="0" eaLnBrk="1" latinLnBrk="0" hangingPunct="1">
      <a:defRPr sz="1200" kern="1200">
        <a:solidFill>
          <a:schemeClr val="tx1"/>
        </a:solidFill>
        <a:latin typeface="+mn-lt"/>
        <a:ea typeface="+mn-ea"/>
        <a:cs typeface="+mn-cs"/>
      </a:defRPr>
    </a:lvl2pPr>
    <a:lvl3pPr marL="928886" algn="l" defTabSz="464443" rtl="0" eaLnBrk="1" latinLnBrk="0" hangingPunct="1">
      <a:defRPr sz="1200" kern="1200">
        <a:solidFill>
          <a:schemeClr val="tx1"/>
        </a:solidFill>
        <a:latin typeface="+mn-lt"/>
        <a:ea typeface="+mn-ea"/>
        <a:cs typeface="+mn-cs"/>
      </a:defRPr>
    </a:lvl3pPr>
    <a:lvl4pPr marL="1393331" algn="l" defTabSz="464443" rtl="0" eaLnBrk="1" latinLnBrk="0" hangingPunct="1">
      <a:defRPr sz="1200" kern="1200">
        <a:solidFill>
          <a:schemeClr val="tx1"/>
        </a:solidFill>
        <a:latin typeface="+mn-lt"/>
        <a:ea typeface="+mn-ea"/>
        <a:cs typeface="+mn-cs"/>
      </a:defRPr>
    </a:lvl4pPr>
    <a:lvl5pPr marL="1857774" algn="l" defTabSz="464443" rtl="0" eaLnBrk="1" latinLnBrk="0" hangingPunct="1">
      <a:defRPr sz="1200" kern="1200">
        <a:solidFill>
          <a:schemeClr val="tx1"/>
        </a:solidFill>
        <a:latin typeface="+mn-lt"/>
        <a:ea typeface="+mn-ea"/>
        <a:cs typeface="+mn-cs"/>
      </a:defRPr>
    </a:lvl5pPr>
    <a:lvl6pPr marL="2322217" algn="l" defTabSz="464443" rtl="0" eaLnBrk="1" latinLnBrk="0" hangingPunct="1">
      <a:defRPr sz="1200" kern="1200">
        <a:solidFill>
          <a:schemeClr val="tx1"/>
        </a:solidFill>
        <a:latin typeface="+mn-lt"/>
        <a:ea typeface="+mn-ea"/>
        <a:cs typeface="+mn-cs"/>
      </a:defRPr>
    </a:lvl6pPr>
    <a:lvl7pPr marL="2786660" algn="l" defTabSz="464443" rtl="0" eaLnBrk="1" latinLnBrk="0" hangingPunct="1">
      <a:defRPr sz="1200" kern="1200">
        <a:solidFill>
          <a:schemeClr val="tx1"/>
        </a:solidFill>
        <a:latin typeface="+mn-lt"/>
        <a:ea typeface="+mn-ea"/>
        <a:cs typeface="+mn-cs"/>
      </a:defRPr>
    </a:lvl7pPr>
    <a:lvl8pPr marL="3251103" algn="l" defTabSz="464443" rtl="0" eaLnBrk="1" latinLnBrk="0" hangingPunct="1">
      <a:defRPr sz="1200" kern="1200">
        <a:solidFill>
          <a:schemeClr val="tx1"/>
        </a:solidFill>
        <a:latin typeface="+mn-lt"/>
        <a:ea typeface="+mn-ea"/>
        <a:cs typeface="+mn-cs"/>
      </a:defRPr>
    </a:lvl8pPr>
    <a:lvl9pPr marL="3715549" algn="l" defTabSz="46444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2" y="10226043"/>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1" y="18653759"/>
            <a:ext cx="30723841" cy="8412480"/>
          </a:xfrm>
        </p:spPr>
        <p:txBody>
          <a:bodyPr/>
          <a:lstStyle>
            <a:lvl1pPr marL="0" indent="0" algn="ctr">
              <a:buNone/>
              <a:defRPr>
                <a:solidFill>
                  <a:schemeClr val="tx1">
                    <a:tint val="75000"/>
                  </a:schemeClr>
                </a:solidFill>
              </a:defRPr>
            </a:lvl1pPr>
            <a:lvl2pPr marL="2194032" indent="0" algn="ctr">
              <a:buNone/>
              <a:defRPr>
                <a:solidFill>
                  <a:schemeClr val="tx1">
                    <a:tint val="75000"/>
                  </a:schemeClr>
                </a:solidFill>
              </a:defRPr>
            </a:lvl2pPr>
            <a:lvl3pPr marL="4388062" indent="0" algn="ctr">
              <a:buNone/>
              <a:defRPr>
                <a:solidFill>
                  <a:schemeClr val="tx1">
                    <a:tint val="75000"/>
                  </a:schemeClr>
                </a:solidFill>
              </a:defRPr>
            </a:lvl3pPr>
            <a:lvl4pPr marL="6582093" indent="0" algn="ctr">
              <a:buNone/>
              <a:defRPr>
                <a:solidFill>
                  <a:schemeClr val="tx1">
                    <a:tint val="75000"/>
                  </a:schemeClr>
                </a:solidFill>
              </a:defRPr>
            </a:lvl4pPr>
            <a:lvl5pPr marL="8776124" indent="0" algn="ctr">
              <a:buNone/>
              <a:defRPr>
                <a:solidFill>
                  <a:schemeClr val="tx1">
                    <a:tint val="75000"/>
                  </a:schemeClr>
                </a:solidFill>
              </a:defRPr>
            </a:lvl5pPr>
            <a:lvl6pPr marL="10970155" indent="0" algn="ctr">
              <a:buNone/>
              <a:defRPr>
                <a:solidFill>
                  <a:schemeClr val="tx1">
                    <a:tint val="75000"/>
                  </a:schemeClr>
                </a:solidFill>
              </a:defRPr>
            </a:lvl6pPr>
            <a:lvl7pPr marL="13164186" indent="0" algn="ctr">
              <a:buNone/>
              <a:defRPr>
                <a:solidFill>
                  <a:schemeClr val="tx1">
                    <a:tint val="75000"/>
                  </a:schemeClr>
                </a:solidFill>
              </a:defRPr>
            </a:lvl7pPr>
            <a:lvl8pPr marL="15358218" indent="0" algn="ctr">
              <a:buNone/>
              <a:defRPr>
                <a:solidFill>
                  <a:schemeClr val="tx1">
                    <a:tint val="75000"/>
                  </a:schemeClr>
                </a:solidFill>
              </a:defRPr>
            </a:lvl8pPr>
            <a:lvl9pPr marL="1755224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896EA4-6E83-EA49-ACDA-95A0332BD6C6}" type="datetimeFigureOut">
              <a:rPr lang="en-US" smtClean="0"/>
              <a:pPr/>
              <a:t>12/22/14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D5A11-5AE4-1D4D-87BB-0C764308EF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896EA4-6E83-EA49-ACDA-95A0332BD6C6}" type="datetimeFigureOut">
              <a:rPr lang="en-US" smtClean="0"/>
              <a:pPr/>
              <a:t>12/22/14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D5A11-5AE4-1D4D-87BB-0C764308EF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1" y="1318267"/>
            <a:ext cx="9875521" cy="2808731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2" y="1318267"/>
            <a:ext cx="28895041" cy="2808731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896EA4-6E83-EA49-ACDA-95A0332BD6C6}" type="datetimeFigureOut">
              <a:rPr lang="en-US" smtClean="0"/>
              <a:pPr/>
              <a:t>12/22/14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D5A11-5AE4-1D4D-87BB-0C764308EF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896EA4-6E83-EA49-ACDA-95A0332BD6C6}" type="datetimeFigureOut">
              <a:rPr lang="en-US" smtClean="0"/>
              <a:pPr/>
              <a:t>12/22/14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D5A11-5AE4-1D4D-87BB-0C764308EF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3"/>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4032" indent="0">
              <a:buNone/>
              <a:defRPr sz="8600">
                <a:solidFill>
                  <a:schemeClr val="tx1">
                    <a:tint val="75000"/>
                  </a:schemeClr>
                </a:solidFill>
              </a:defRPr>
            </a:lvl2pPr>
            <a:lvl3pPr marL="4388062" indent="0">
              <a:buNone/>
              <a:defRPr sz="7700">
                <a:solidFill>
                  <a:schemeClr val="tx1">
                    <a:tint val="75000"/>
                  </a:schemeClr>
                </a:solidFill>
              </a:defRPr>
            </a:lvl3pPr>
            <a:lvl4pPr marL="6582093" indent="0">
              <a:buNone/>
              <a:defRPr sz="6700">
                <a:solidFill>
                  <a:schemeClr val="tx1">
                    <a:tint val="75000"/>
                  </a:schemeClr>
                </a:solidFill>
              </a:defRPr>
            </a:lvl4pPr>
            <a:lvl5pPr marL="8776124" indent="0">
              <a:buNone/>
              <a:defRPr sz="6700">
                <a:solidFill>
                  <a:schemeClr val="tx1">
                    <a:tint val="75000"/>
                  </a:schemeClr>
                </a:solidFill>
              </a:defRPr>
            </a:lvl5pPr>
            <a:lvl6pPr marL="10970155" indent="0">
              <a:buNone/>
              <a:defRPr sz="6700">
                <a:solidFill>
                  <a:schemeClr val="tx1">
                    <a:tint val="75000"/>
                  </a:schemeClr>
                </a:solidFill>
              </a:defRPr>
            </a:lvl6pPr>
            <a:lvl7pPr marL="13164186" indent="0">
              <a:buNone/>
              <a:defRPr sz="6700">
                <a:solidFill>
                  <a:schemeClr val="tx1">
                    <a:tint val="75000"/>
                  </a:schemeClr>
                </a:solidFill>
              </a:defRPr>
            </a:lvl7pPr>
            <a:lvl8pPr marL="15358218" indent="0">
              <a:buNone/>
              <a:defRPr sz="6700">
                <a:solidFill>
                  <a:schemeClr val="tx1">
                    <a:tint val="75000"/>
                  </a:schemeClr>
                </a:solidFill>
              </a:defRPr>
            </a:lvl8pPr>
            <a:lvl9pPr marL="17552247"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896EA4-6E83-EA49-ACDA-95A0332BD6C6}" type="datetimeFigureOut">
              <a:rPr lang="en-US" smtClean="0"/>
              <a:pPr/>
              <a:t>12/22/14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D5A11-5AE4-1D4D-87BB-0C764308EF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4"/>
            <a:ext cx="19385280" cy="21724623"/>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4"/>
            <a:ext cx="19385280" cy="21724623"/>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896EA4-6E83-EA49-ACDA-95A0332BD6C6}" type="datetimeFigureOut">
              <a:rPr lang="en-US" smtClean="0"/>
              <a:pPr/>
              <a:t>12/22/14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1D5A11-5AE4-1D4D-87BB-0C764308EF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1" y="7368543"/>
            <a:ext cx="19392903" cy="3070858"/>
          </a:xfrm>
        </p:spPr>
        <p:txBody>
          <a:bodyPr anchor="b"/>
          <a:lstStyle>
            <a:lvl1pPr marL="0" indent="0">
              <a:buNone/>
              <a:defRPr sz="11500" b="1"/>
            </a:lvl1pPr>
            <a:lvl2pPr marL="2194032" indent="0">
              <a:buNone/>
              <a:defRPr sz="9600" b="1"/>
            </a:lvl2pPr>
            <a:lvl3pPr marL="4388062" indent="0">
              <a:buNone/>
              <a:defRPr sz="8600" b="1"/>
            </a:lvl3pPr>
            <a:lvl4pPr marL="6582093" indent="0">
              <a:buNone/>
              <a:defRPr sz="7700" b="1"/>
            </a:lvl4pPr>
            <a:lvl5pPr marL="8776124" indent="0">
              <a:buNone/>
              <a:defRPr sz="7700" b="1"/>
            </a:lvl5pPr>
            <a:lvl6pPr marL="10970155" indent="0">
              <a:buNone/>
              <a:defRPr sz="7700" b="1"/>
            </a:lvl6pPr>
            <a:lvl7pPr marL="13164186" indent="0">
              <a:buNone/>
              <a:defRPr sz="7700" b="1"/>
            </a:lvl7pPr>
            <a:lvl8pPr marL="15358218" indent="0">
              <a:buNone/>
              <a:defRPr sz="7700" b="1"/>
            </a:lvl8pPr>
            <a:lvl9pPr marL="17552247"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1" y="10439402"/>
            <a:ext cx="19392903" cy="1896618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5" y="7368543"/>
            <a:ext cx="19400519" cy="3070858"/>
          </a:xfrm>
        </p:spPr>
        <p:txBody>
          <a:bodyPr anchor="b"/>
          <a:lstStyle>
            <a:lvl1pPr marL="0" indent="0">
              <a:buNone/>
              <a:defRPr sz="11500" b="1"/>
            </a:lvl1pPr>
            <a:lvl2pPr marL="2194032" indent="0">
              <a:buNone/>
              <a:defRPr sz="9600" b="1"/>
            </a:lvl2pPr>
            <a:lvl3pPr marL="4388062" indent="0">
              <a:buNone/>
              <a:defRPr sz="8600" b="1"/>
            </a:lvl3pPr>
            <a:lvl4pPr marL="6582093" indent="0">
              <a:buNone/>
              <a:defRPr sz="7700" b="1"/>
            </a:lvl4pPr>
            <a:lvl5pPr marL="8776124" indent="0">
              <a:buNone/>
              <a:defRPr sz="7700" b="1"/>
            </a:lvl5pPr>
            <a:lvl6pPr marL="10970155" indent="0">
              <a:buNone/>
              <a:defRPr sz="7700" b="1"/>
            </a:lvl6pPr>
            <a:lvl7pPr marL="13164186" indent="0">
              <a:buNone/>
              <a:defRPr sz="7700" b="1"/>
            </a:lvl7pPr>
            <a:lvl8pPr marL="15358218" indent="0">
              <a:buNone/>
              <a:defRPr sz="7700" b="1"/>
            </a:lvl8pPr>
            <a:lvl9pPr marL="17552247"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5" y="10439402"/>
            <a:ext cx="19400519" cy="1896618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896EA4-6E83-EA49-ACDA-95A0332BD6C6}" type="datetimeFigureOut">
              <a:rPr lang="en-US" smtClean="0"/>
              <a:pPr/>
              <a:t>12/22/14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1D5A11-5AE4-1D4D-87BB-0C764308EF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896EA4-6E83-EA49-ACDA-95A0332BD6C6}" type="datetimeFigureOut">
              <a:rPr lang="en-US" smtClean="0"/>
              <a:pPr/>
              <a:t>12/22/14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1D5A11-5AE4-1D4D-87BB-0C764308EF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896EA4-6E83-EA49-ACDA-95A0332BD6C6}" type="datetimeFigureOut">
              <a:rPr lang="en-US" smtClean="0"/>
              <a:pPr/>
              <a:t>12/22/14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1D5A11-5AE4-1D4D-87BB-0C764308EF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4"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4"/>
            <a:ext cx="24536400" cy="28094943"/>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4" y="6888484"/>
            <a:ext cx="14439902" cy="22517102"/>
          </a:xfrm>
        </p:spPr>
        <p:txBody>
          <a:bodyPr/>
          <a:lstStyle>
            <a:lvl1pPr marL="0" indent="0">
              <a:buNone/>
              <a:defRPr sz="6700"/>
            </a:lvl1pPr>
            <a:lvl2pPr marL="2194032" indent="0">
              <a:buNone/>
              <a:defRPr sz="5800"/>
            </a:lvl2pPr>
            <a:lvl3pPr marL="4388062" indent="0">
              <a:buNone/>
              <a:defRPr sz="4800"/>
            </a:lvl3pPr>
            <a:lvl4pPr marL="6582093" indent="0">
              <a:buNone/>
              <a:defRPr sz="4400"/>
            </a:lvl4pPr>
            <a:lvl5pPr marL="8776124" indent="0">
              <a:buNone/>
              <a:defRPr sz="4400"/>
            </a:lvl5pPr>
            <a:lvl6pPr marL="10970155" indent="0">
              <a:buNone/>
              <a:defRPr sz="4400"/>
            </a:lvl6pPr>
            <a:lvl7pPr marL="13164186" indent="0">
              <a:buNone/>
              <a:defRPr sz="4400"/>
            </a:lvl7pPr>
            <a:lvl8pPr marL="15358218" indent="0">
              <a:buNone/>
              <a:defRPr sz="4400"/>
            </a:lvl8pPr>
            <a:lvl9pPr marL="17552247" indent="0">
              <a:buNone/>
              <a:defRPr sz="4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896EA4-6E83-EA49-ACDA-95A0332BD6C6}" type="datetimeFigureOut">
              <a:rPr lang="en-US" smtClean="0"/>
              <a:pPr/>
              <a:t>12/22/14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1D5A11-5AE4-1D4D-87BB-0C764308EF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3" y="2941321"/>
            <a:ext cx="26334720" cy="19751040"/>
          </a:xfrm>
        </p:spPr>
        <p:txBody>
          <a:bodyPr/>
          <a:lstStyle>
            <a:lvl1pPr marL="0" indent="0">
              <a:buNone/>
              <a:defRPr sz="15300"/>
            </a:lvl1pPr>
            <a:lvl2pPr marL="2194032" indent="0">
              <a:buNone/>
              <a:defRPr sz="13400"/>
            </a:lvl2pPr>
            <a:lvl3pPr marL="4388062" indent="0">
              <a:buNone/>
              <a:defRPr sz="11500"/>
            </a:lvl3pPr>
            <a:lvl4pPr marL="6582093" indent="0">
              <a:buNone/>
              <a:defRPr sz="9600"/>
            </a:lvl4pPr>
            <a:lvl5pPr marL="8776124" indent="0">
              <a:buNone/>
              <a:defRPr sz="9600"/>
            </a:lvl5pPr>
            <a:lvl6pPr marL="10970155" indent="0">
              <a:buNone/>
              <a:defRPr sz="9600"/>
            </a:lvl6pPr>
            <a:lvl7pPr marL="13164186" indent="0">
              <a:buNone/>
              <a:defRPr sz="9600"/>
            </a:lvl7pPr>
            <a:lvl8pPr marL="15358218" indent="0">
              <a:buNone/>
              <a:defRPr sz="9600"/>
            </a:lvl8pPr>
            <a:lvl9pPr marL="17552247" indent="0">
              <a:buNone/>
              <a:defRPr sz="9600"/>
            </a:lvl9pPr>
          </a:lstStyle>
          <a:p>
            <a:endParaRPr lang="en-US"/>
          </a:p>
        </p:txBody>
      </p:sp>
      <p:sp>
        <p:nvSpPr>
          <p:cNvPr id="4" name="Text Placeholder 3"/>
          <p:cNvSpPr>
            <a:spLocks noGrp="1"/>
          </p:cNvSpPr>
          <p:nvPr>
            <p:ph type="body" sz="half" idx="2"/>
          </p:nvPr>
        </p:nvSpPr>
        <p:spPr>
          <a:xfrm>
            <a:off x="8602983" y="25763223"/>
            <a:ext cx="26334720" cy="3863338"/>
          </a:xfrm>
        </p:spPr>
        <p:txBody>
          <a:bodyPr/>
          <a:lstStyle>
            <a:lvl1pPr marL="0" indent="0">
              <a:buNone/>
              <a:defRPr sz="6700"/>
            </a:lvl1pPr>
            <a:lvl2pPr marL="2194032" indent="0">
              <a:buNone/>
              <a:defRPr sz="5800"/>
            </a:lvl2pPr>
            <a:lvl3pPr marL="4388062" indent="0">
              <a:buNone/>
              <a:defRPr sz="4800"/>
            </a:lvl3pPr>
            <a:lvl4pPr marL="6582093" indent="0">
              <a:buNone/>
              <a:defRPr sz="4400"/>
            </a:lvl4pPr>
            <a:lvl5pPr marL="8776124" indent="0">
              <a:buNone/>
              <a:defRPr sz="4400"/>
            </a:lvl5pPr>
            <a:lvl6pPr marL="10970155" indent="0">
              <a:buNone/>
              <a:defRPr sz="4400"/>
            </a:lvl6pPr>
            <a:lvl7pPr marL="13164186" indent="0">
              <a:buNone/>
              <a:defRPr sz="4400"/>
            </a:lvl7pPr>
            <a:lvl8pPr marL="15358218" indent="0">
              <a:buNone/>
              <a:defRPr sz="4400"/>
            </a:lvl8pPr>
            <a:lvl9pPr marL="17552247" indent="0">
              <a:buNone/>
              <a:defRPr sz="4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896EA4-6E83-EA49-ACDA-95A0332BD6C6}" type="datetimeFigureOut">
              <a:rPr lang="en-US" smtClean="0"/>
              <a:pPr/>
              <a:t>12/22/14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1D5A11-5AE4-1D4D-87BB-0C764308EF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5"/>
            <a:ext cx="39502081" cy="5486400"/>
          </a:xfrm>
          <a:prstGeom prst="rect">
            <a:avLst/>
          </a:prstGeom>
        </p:spPr>
        <p:txBody>
          <a:bodyPr vert="horz" lIns="438806" tIns="219403" rIns="438806" bIns="219403"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4"/>
            <a:ext cx="39502081" cy="21724623"/>
          </a:xfrm>
          <a:prstGeom prst="rect">
            <a:avLst/>
          </a:prstGeom>
        </p:spPr>
        <p:txBody>
          <a:bodyPr vert="horz" lIns="438806" tIns="219403" rIns="438806" bIns="21940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2" y="30510485"/>
            <a:ext cx="10241279" cy="1752599"/>
          </a:xfrm>
          <a:prstGeom prst="rect">
            <a:avLst/>
          </a:prstGeom>
        </p:spPr>
        <p:txBody>
          <a:bodyPr vert="horz" lIns="438806" tIns="219403" rIns="438806" bIns="219403" rtlCol="0" anchor="ctr"/>
          <a:lstStyle>
            <a:lvl1pPr algn="l">
              <a:defRPr sz="5800">
                <a:solidFill>
                  <a:schemeClr val="tx1">
                    <a:tint val="75000"/>
                  </a:schemeClr>
                </a:solidFill>
              </a:defRPr>
            </a:lvl1pPr>
          </a:lstStyle>
          <a:p>
            <a:fld id="{24896EA4-6E83-EA49-ACDA-95A0332BD6C6}" type="datetimeFigureOut">
              <a:rPr lang="en-US" smtClean="0"/>
              <a:pPr/>
              <a:t>12/22/14</a:t>
            </a:fld>
            <a:endParaRPr lang="en-US"/>
          </a:p>
        </p:txBody>
      </p:sp>
      <p:sp>
        <p:nvSpPr>
          <p:cNvPr id="5" name="Footer Placeholder 4"/>
          <p:cNvSpPr>
            <a:spLocks noGrp="1"/>
          </p:cNvSpPr>
          <p:nvPr>
            <p:ph type="ftr" sz="quarter" idx="3"/>
          </p:nvPr>
        </p:nvSpPr>
        <p:spPr>
          <a:xfrm>
            <a:off x="14996161" y="30510485"/>
            <a:ext cx="13898880" cy="1752599"/>
          </a:xfrm>
          <a:prstGeom prst="rect">
            <a:avLst/>
          </a:prstGeom>
        </p:spPr>
        <p:txBody>
          <a:bodyPr vert="horz" lIns="438806" tIns="219403" rIns="438806" bIns="219403"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3" y="30510485"/>
            <a:ext cx="10241279" cy="1752599"/>
          </a:xfrm>
          <a:prstGeom prst="rect">
            <a:avLst/>
          </a:prstGeom>
        </p:spPr>
        <p:txBody>
          <a:bodyPr vert="horz" lIns="438806" tIns="219403" rIns="438806" bIns="219403" rtlCol="0" anchor="ctr"/>
          <a:lstStyle>
            <a:lvl1pPr algn="r">
              <a:defRPr sz="5800">
                <a:solidFill>
                  <a:schemeClr val="tx1">
                    <a:tint val="75000"/>
                  </a:schemeClr>
                </a:solidFill>
              </a:defRPr>
            </a:lvl1pPr>
          </a:lstStyle>
          <a:p>
            <a:fld id="{F41D5A11-5AE4-1D4D-87BB-0C764308EF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032" rtl="0" eaLnBrk="1" latinLnBrk="0" hangingPunct="1">
        <a:spcBef>
          <a:spcPct val="0"/>
        </a:spcBef>
        <a:buNone/>
        <a:defRPr sz="21100" kern="1200">
          <a:solidFill>
            <a:schemeClr val="tx1"/>
          </a:solidFill>
          <a:latin typeface="+mj-lt"/>
          <a:ea typeface="+mj-ea"/>
          <a:cs typeface="+mj-cs"/>
        </a:defRPr>
      </a:lvl1pPr>
    </p:titleStyle>
    <p:bodyStyle>
      <a:lvl1pPr marL="1645524" indent="-1645524" algn="l" defTabSz="2194032" rtl="0" eaLnBrk="1" latinLnBrk="0" hangingPunct="1">
        <a:spcBef>
          <a:spcPct val="20000"/>
        </a:spcBef>
        <a:buFont typeface="Arial"/>
        <a:buChar char="•"/>
        <a:defRPr sz="15300" kern="1200">
          <a:solidFill>
            <a:schemeClr val="tx1"/>
          </a:solidFill>
          <a:latin typeface="+mn-lt"/>
          <a:ea typeface="+mn-ea"/>
          <a:cs typeface="+mn-cs"/>
        </a:defRPr>
      </a:lvl1pPr>
      <a:lvl2pPr marL="3565300" indent="-1371269" algn="l" defTabSz="2194032" rtl="0" eaLnBrk="1" latinLnBrk="0" hangingPunct="1">
        <a:spcBef>
          <a:spcPct val="20000"/>
        </a:spcBef>
        <a:buFont typeface="Arial"/>
        <a:buChar char="–"/>
        <a:defRPr sz="13400" kern="1200">
          <a:solidFill>
            <a:schemeClr val="tx1"/>
          </a:solidFill>
          <a:latin typeface="+mn-lt"/>
          <a:ea typeface="+mn-ea"/>
          <a:cs typeface="+mn-cs"/>
        </a:defRPr>
      </a:lvl2pPr>
      <a:lvl3pPr marL="5485078" indent="-1097015" algn="l" defTabSz="2194032" rtl="0" eaLnBrk="1" latinLnBrk="0" hangingPunct="1">
        <a:spcBef>
          <a:spcPct val="20000"/>
        </a:spcBef>
        <a:buFont typeface="Arial"/>
        <a:buChar char="•"/>
        <a:defRPr sz="11500" kern="1200">
          <a:solidFill>
            <a:schemeClr val="tx1"/>
          </a:solidFill>
          <a:latin typeface="+mn-lt"/>
          <a:ea typeface="+mn-ea"/>
          <a:cs typeface="+mn-cs"/>
        </a:defRPr>
      </a:lvl3pPr>
      <a:lvl4pPr marL="7679109" indent="-1097015" algn="l" defTabSz="2194032" rtl="0" eaLnBrk="1" latinLnBrk="0" hangingPunct="1">
        <a:spcBef>
          <a:spcPct val="20000"/>
        </a:spcBef>
        <a:buFont typeface="Arial"/>
        <a:buChar char="–"/>
        <a:defRPr sz="9600" kern="1200">
          <a:solidFill>
            <a:schemeClr val="tx1"/>
          </a:solidFill>
          <a:latin typeface="+mn-lt"/>
          <a:ea typeface="+mn-ea"/>
          <a:cs typeface="+mn-cs"/>
        </a:defRPr>
      </a:lvl4pPr>
      <a:lvl5pPr marL="9873141" indent="-1097015" algn="l" defTabSz="2194032" rtl="0" eaLnBrk="1" latinLnBrk="0" hangingPunct="1">
        <a:spcBef>
          <a:spcPct val="20000"/>
        </a:spcBef>
        <a:buFont typeface="Arial"/>
        <a:buChar char="»"/>
        <a:defRPr sz="9600" kern="1200">
          <a:solidFill>
            <a:schemeClr val="tx1"/>
          </a:solidFill>
          <a:latin typeface="+mn-lt"/>
          <a:ea typeface="+mn-ea"/>
          <a:cs typeface="+mn-cs"/>
        </a:defRPr>
      </a:lvl5pPr>
      <a:lvl6pPr marL="12067170" indent="-1097015" algn="l" defTabSz="2194032" rtl="0" eaLnBrk="1" latinLnBrk="0" hangingPunct="1">
        <a:spcBef>
          <a:spcPct val="20000"/>
        </a:spcBef>
        <a:buFont typeface="Arial"/>
        <a:buChar char="•"/>
        <a:defRPr sz="9600" kern="1200">
          <a:solidFill>
            <a:schemeClr val="tx1"/>
          </a:solidFill>
          <a:latin typeface="+mn-lt"/>
          <a:ea typeface="+mn-ea"/>
          <a:cs typeface="+mn-cs"/>
        </a:defRPr>
      </a:lvl6pPr>
      <a:lvl7pPr marL="14261202" indent="-1097015" algn="l" defTabSz="2194032" rtl="0" eaLnBrk="1" latinLnBrk="0" hangingPunct="1">
        <a:spcBef>
          <a:spcPct val="20000"/>
        </a:spcBef>
        <a:buFont typeface="Arial"/>
        <a:buChar char="•"/>
        <a:defRPr sz="9600" kern="1200">
          <a:solidFill>
            <a:schemeClr val="tx1"/>
          </a:solidFill>
          <a:latin typeface="+mn-lt"/>
          <a:ea typeface="+mn-ea"/>
          <a:cs typeface="+mn-cs"/>
        </a:defRPr>
      </a:lvl7pPr>
      <a:lvl8pPr marL="16455233" indent="-1097015" algn="l" defTabSz="2194032" rtl="0" eaLnBrk="1" latinLnBrk="0" hangingPunct="1">
        <a:spcBef>
          <a:spcPct val="20000"/>
        </a:spcBef>
        <a:buFont typeface="Arial"/>
        <a:buChar char="•"/>
        <a:defRPr sz="9600" kern="1200">
          <a:solidFill>
            <a:schemeClr val="tx1"/>
          </a:solidFill>
          <a:latin typeface="+mn-lt"/>
          <a:ea typeface="+mn-ea"/>
          <a:cs typeface="+mn-cs"/>
        </a:defRPr>
      </a:lvl8pPr>
      <a:lvl9pPr marL="18649264" indent="-1097015" algn="l" defTabSz="2194032"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032" rtl="0" eaLnBrk="1" latinLnBrk="0" hangingPunct="1">
        <a:defRPr sz="8600" kern="1200">
          <a:solidFill>
            <a:schemeClr val="tx1"/>
          </a:solidFill>
          <a:latin typeface="+mn-lt"/>
          <a:ea typeface="+mn-ea"/>
          <a:cs typeface="+mn-cs"/>
        </a:defRPr>
      </a:lvl1pPr>
      <a:lvl2pPr marL="2194032" algn="l" defTabSz="2194032" rtl="0" eaLnBrk="1" latinLnBrk="0" hangingPunct="1">
        <a:defRPr sz="8600" kern="1200">
          <a:solidFill>
            <a:schemeClr val="tx1"/>
          </a:solidFill>
          <a:latin typeface="+mn-lt"/>
          <a:ea typeface="+mn-ea"/>
          <a:cs typeface="+mn-cs"/>
        </a:defRPr>
      </a:lvl2pPr>
      <a:lvl3pPr marL="4388062" algn="l" defTabSz="2194032" rtl="0" eaLnBrk="1" latinLnBrk="0" hangingPunct="1">
        <a:defRPr sz="8600" kern="1200">
          <a:solidFill>
            <a:schemeClr val="tx1"/>
          </a:solidFill>
          <a:latin typeface="+mn-lt"/>
          <a:ea typeface="+mn-ea"/>
          <a:cs typeface="+mn-cs"/>
        </a:defRPr>
      </a:lvl3pPr>
      <a:lvl4pPr marL="6582093" algn="l" defTabSz="2194032" rtl="0" eaLnBrk="1" latinLnBrk="0" hangingPunct="1">
        <a:defRPr sz="8600" kern="1200">
          <a:solidFill>
            <a:schemeClr val="tx1"/>
          </a:solidFill>
          <a:latin typeface="+mn-lt"/>
          <a:ea typeface="+mn-ea"/>
          <a:cs typeface="+mn-cs"/>
        </a:defRPr>
      </a:lvl4pPr>
      <a:lvl5pPr marL="8776124" algn="l" defTabSz="2194032" rtl="0" eaLnBrk="1" latinLnBrk="0" hangingPunct="1">
        <a:defRPr sz="8600" kern="1200">
          <a:solidFill>
            <a:schemeClr val="tx1"/>
          </a:solidFill>
          <a:latin typeface="+mn-lt"/>
          <a:ea typeface="+mn-ea"/>
          <a:cs typeface="+mn-cs"/>
        </a:defRPr>
      </a:lvl5pPr>
      <a:lvl6pPr marL="10970155" algn="l" defTabSz="2194032" rtl="0" eaLnBrk="1" latinLnBrk="0" hangingPunct="1">
        <a:defRPr sz="8600" kern="1200">
          <a:solidFill>
            <a:schemeClr val="tx1"/>
          </a:solidFill>
          <a:latin typeface="+mn-lt"/>
          <a:ea typeface="+mn-ea"/>
          <a:cs typeface="+mn-cs"/>
        </a:defRPr>
      </a:lvl6pPr>
      <a:lvl7pPr marL="13164186" algn="l" defTabSz="2194032" rtl="0" eaLnBrk="1" latinLnBrk="0" hangingPunct="1">
        <a:defRPr sz="8600" kern="1200">
          <a:solidFill>
            <a:schemeClr val="tx1"/>
          </a:solidFill>
          <a:latin typeface="+mn-lt"/>
          <a:ea typeface="+mn-ea"/>
          <a:cs typeface="+mn-cs"/>
        </a:defRPr>
      </a:lvl7pPr>
      <a:lvl8pPr marL="15358218" algn="l" defTabSz="2194032" rtl="0" eaLnBrk="1" latinLnBrk="0" hangingPunct="1">
        <a:defRPr sz="8600" kern="1200">
          <a:solidFill>
            <a:schemeClr val="tx1"/>
          </a:solidFill>
          <a:latin typeface="+mn-lt"/>
          <a:ea typeface="+mn-ea"/>
          <a:cs typeface="+mn-cs"/>
        </a:defRPr>
      </a:lvl8pPr>
      <a:lvl9pPr marL="17552247" algn="l" defTabSz="2194032"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pdf"/><Relationship Id="rId6"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86" name="Picture 485" descr="UC_BS_Horiz_2C_CMYK.jpg"/>
          <p:cNvPicPr>
            <a:picLocks noChangeAspect="1"/>
          </p:cNvPicPr>
          <p:nvPr/>
        </p:nvPicPr>
        <p:blipFill>
          <a:blip r:embed="rId2"/>
          <a:stretch>
            <a:fillRect/>
          </a:stretch>
        </p:blipFill>
        <p:spPr>
          <a:xfrm>
            <a:off x="296713" y="30163371"/>
            <a:ext cx="18372629" cy="2755030"/>
          </a:xfrm>
          <a:prstGeom prst="rect">
            <a:avLst/>
          </a:prstGeom>
        </p:spPr>
      </p:pic>
      <p:pic>
        <p:nvPicPr>
          <p:cNvPr id="485" name="Picture 484" descr="tigp_logo.jpg"/>
          <p:cNvPicPr>
            <a:picLocks noChangeAspect="1"/>
          </p:cNvPicPr>
          <p:nvPr/>
        </p:nvPicPr>
        <p:blipFill>
          <a:blip r:embed="rId3"/>
          <a:stretch>
            <a:fillRect/>
          </a:stretch>
        </p:blipFill>
        <p:spPr>
          <a:xfrm>
            <a:off x="37623970" y="-9304"/>
            <a:ext cx="6625635" cy="3420861"/>
          </a:xfrm>
          <a:prstGeom prst="rect">
            <a:avLst/>
          </a:prstGeom>
        </p:spPr>
      </p:pic>
      <p:pic>
        <p:nvPicPr>
          <p:cNvPr id="484" name="Picture 483" descr="sincia logo.jpg"/>
          <p:cNvPicPr>
            <a:picLocks noChangeAspect="1"/>
          </p:cNvPicPr>
          <p:nvPr/>
        </p:nvPicPr>
        <p:blipFill>
          <a:blip r:embed="rId4"/>
          <a:stretch>
            <a:fillRect/>
          </a:stretch>
        </p:blipFill>
        <p:spPr>
          <a:xfrm>
            <a:off x="95938" y="160539"/>
            <a:ext cx="3718283" cy="3718192"/>
          </a:xfrm>
          <a:prstGeom prst="rect">
            <a:avLst/>
          </a:prstGeom>
        </p:spPr>
      </p:pic>
      <p:sp>
        <p:nvSpPr>
          <p:cNvPr id="2" name="TextBox 1"/>
          <p:cNvSpPr txBox="1"/>
          <p:nvPr/>
        </p:nvSpPr>
        <p:spPr>
          <a:xfrm>
            <a:off x="529567" y="5813437"/>
            <a:ext cx="23179130" cy="5532964"/>
          </a:xfrm>
          <a:prstGeom prst="rect">
            <a:avLst/>
          </a:prstGeom>
          <a:noFill/>
          <a:ln>
            <a:solidFill>
              <a:schemeClr val="tx1"/>
            </a:solidFill>
          </a:ln>
        </p:spPr>
        <p:txBody>
          <a:bodyPr wrap="square" lIns="92889" tIns="46444" rIns="92889" bIns="46444" rtlCol="0">
            <a:spAutoFit/>
          </a:bodyPr>
          <a:lstStyle/>
          <a:p>
            <a:r>
              <a:rPr lang="en-US" sz="3500" b="1" dirty="0" smtClean="0">
                <a:solidFill>
                  <a:schemeClr val="accent5"/>
                </a:solidFill>
              </a:rPr>
              <a:t>As next generation sequencing technology (NGS) increasingly allows for cheap sequencing of entire genomes, the challenge of obtaining accurate sequences is largely computational. While it has become routine to detect single nucleotide polymorphisms, detecting large scale structural variants (</a:t>
            </a:r>
            <a:r>
              <a:rPr lang="en-US" sz="3500" b="1" dirty="0" err="1" smtClean="0">
                <a:solidFill>
                  <a:schemeClr val="accent5"/>
                </a:solidFill>
              </a:rPr>
              <a:t>SVs</a:t>
            </a:r>
            <a:r>
              <a:rPr lang="en-US" sz="3500" b="1" dirty="0" smtClean="0">
                <a:solidFill>
                  <a:schemeClr val="accent5"/>
                </a:solidFill>
              </a:rPr>
              <a:t>) is a much more complex issue primarily due to short read length. A promising avenue of SV detection is using soft-clipped reads, which allows for single nucleotide resolution of potential breakpoints. When using NGS to detect somatic mutations, the traditional approach has been to compare both somatic and cancer soft-clipped reads to a reference and subtract the somatic breakpoints from the cancer breakpoints to obtain those that have occurred only in somatic cells. However, comparing the cancer and somatic genomes indirectly prevents detection of some types of mutations, e.g. any mutation nested within a novel insertion. There is also a large bias towards detecting deletions over insertions using this method, as novel regions of soft-clipped reads cannot map to the reference. A method for comparing cancer and somatic genomes directly is presented here to avoid these issues.</a:t>
            </a:r>
            <a:endParaRPr lang="en-US" sz="3500" dirty="0">
              <a:solidFill>
                <a:schemeClr val="accent5"/>
              </a:solidFill>
            </a:endParaRPr>
          </a:p>
        </p:txBody>
      </p:sp>
      <p:sp>
        <p:nvSpPr>
          <p:cNvPr id="3" name="TextBox 2"/>
          <p:cNvSpPr txBox="1"/>
          <p:nvPr/>
        </p:nvSpPr>
        <p:spPr>
          <a:xfrm>
            <a:off x="529566" y="4390547"/>
            <a:ext cx="23179131" cy="1422890"/>
          </a:xfrm>
          <a:prstGeom prst="rect">
            <a:avLst/>
          </a:prstGeom>
          <a:ln>
            <a:solidFill>
              <a:schemeClr val="tx1"/>
            </a:solidFill>
          </a:ln>
        </p:spPr>
        <p:style>
          <a:lnRef idx="3">
            <a:schemeClr val="lt1"/>
          </a:lnRef>
          <a:fillRef idx="1">
            <a:schemeClr val="accent5"/>
          </a:fillRef>
          <a:effectRef idx="1">
            <a:schemeClr val="accent5"/>
          </a:effectRef>
          <a:fontRef idx="minor">
            <a:schemeClr val="lt1"/>
          </a:fontRef>
        </p:style>
        <p:txBody>
          <a:bodyPr wrap="square" lIns="92889" tIns="46444" rIns="92889" bIns="46444" rtlCol="0">
            <a:spAutoFit/>
          </a:bodyPr>
          <a:lstStyle/>
          <a:p>
            <a:pPr algn="ctr"/>
            <a:r>
              <a:rPr lang="en-US" dirty="0" smtClean="0"/>
              <a:t>Introduction</a:t>
            </a:r>
            <a:endParaRPr lang="en-US" dirty="0"/>
          </a:p>
        </p:txBody>
      </p:sp>
      <p:sp>
        <p:nvSpPr>
          <p:cNvPr id="6" name="TextBox 5"/>
          <p:cNvSpPr txBox="1"/>
          <p:nvPr/>
        </p:nvSpPr>
        <p:spPr>
          <a:xfrm>
            <a:off x="529564" y="13520622"/>
            <a:ext cx="28663514" cy="16642749"/>
          </a:xfrm>
          <a:prstGeom prst="rect">
            <a:avLst/>
          </a:prstGeom>
          <a:noFill/>
          <a:ln>
            <a:solidFill>
              <a:schemeClr val="tx1"/>
            </a:solidFill>
          </a:ln>
        </p:spPr>
        <p:txBody>
          <a:bodyPr wrap="square" lIns="92889" tIns="46444" rIns="92889" bIns="46444" rtlCol="0">
            <a:spAutoFit/>
          </a:bodyPr>
          <a:lstStyle/>
          <a:p>
            <a:endParaRPr lang="en-US" sz="3300" dirty="0"/>
          </a:p>
        </p:txBody>
      </p:sp>
      <p:sp>
        <p:nvSpPr>
          <p:cNvPr id="5" name="TextBox 4"/>
          <p:cNvSpPr txBox="1"/>
          <p:nvPr/>
        </p:nvSpPr>
        <p:spPr>
          <a:xfrm>
            <a:off x="533400" y="11811000"/>
            <a:ext cx="28663514" cy="1709622"/>
          </a:xfrm>
          <a:prstGeom prst="rect">
            <a:avLst/>
          </a:prstGeom>
          <a:ln>
            <a:solidFill>
              <a:schemeClr val="tx1"/>
            </a:solidFill>
          </a:ln>
        </p:spPr>
        <p:style>
          <a:lnRef idx="3">
            <a:schemeClr val="lt1"/>
          </a:lnRef>
          <a:fillRef idx="1">
            <a:schemeClr val="accent5"/>
          </a:fillRef>
          <a:effectRef idx="1">
            <a:schemeClr val="accent5"/>
          </a:effectRef>
          <a:fontRef idx="minor">
            <a:schemeClr val="lt1"/>
          </a:fontRef>
        </p:style>
        <p:txBody>
          <a:bodyPr wrap="square" lIns="92889" tIns="46444" rIns="92889" bIns="46444" rtlCol="0">
            <a:spAutoFit/>
          </a:bodyPr>
          <a:lstStyle/>
          <a:p>
            <a:pPr algn="ctr"/>
            <a:r>
              <a:rPr lang="en-US" sz="10500" dirty="0" smtClean="0"/>
              <a:t>Method</a:t>
            </a:r>
            <a:endParaRPr lang="en-US" sz="10500" dirty="0"/>
          </a:p>
        </p:txBody>
      </p:sp>
      <p:sp>
        <p:nvSpPr>
          <p:cNvPr id="7" name="Title 1"/>
          <p:cNvSpPr txBox="1">
            <a:spLocks/>
          </p:cNvSpPr>
          <p:nvPr/>
        </p:nvSpPr>
        <p:spPr>
          <a:xfrm>
            <a:off x="945994" y="14104826"/>
            <a:ext cx="8818962" cy="1161558"/>
          </a:xfrm>
          <a:prstGeom prst="rect">
            <a:avLst/>
          </a:prstGeom>
          <a:solidFill>
            <a:srgbClr val="3366FF"/>
          </a:solidFill>
          <a:ln>
            <a:solidFill>
              <a:schemeClr val="tx1"/>
            </a:solidFill>
          </a:ln>
        </p:spPr>
        <p:style>
          <a:lnRef idx="1">
            <a:schemeClr val="accent6"/>
          </a:lnRef>
          <a:fillRef idx="3">
            <a:schemeClr val="accent6"/>
          </a:fillRef>
          <a:effectRef idx="2">
            <a:schemeClr val="accent6"/>
          </a:effectRef>
          <a:fontRef idx="minor">
            <a:schemeClr val="lt1"/>
          </a:fontRef>
        </p:style>
        <p:txBody>
          <a:bodyPr vert="horz" lIns="92889" tIns="46444" rIns="92889" bIns="46444" rtlCol="0" anchor="ctr">
            <a:normAutofit/>
          </a:bodyPr>
          <a:lstStyle/>
          <a:p>
            <a:pPr algn="ctr" defTabSz="464443">
              <a:spcBef>
                <a:spcPct val="0"/>
              </a:spcBef>
              <a:defRPr/>
            </a:pPr>
            <a:r>
              <a:rPr lang="en-US" sz="4500" b="1" dirty="0" smtClean="0">
                <a:solidFill>
                  <a:schemeClr val="bg1"/>
                </a:solidFill>
                <a:latin typeface="+mj-lt"/>
                <a:ea typeface="+mj-ea"/>
                <a:cs typeface="+mj-cs"/>
              </a:rPr>
              <a:t>Step 1</a:t>
            </a:r>
            <a:endParaRPr lang="en-US" sz="4500" b="1" dirty="0">
              <a:solidFill>
                <a:schemeClr val="bg1"/>
              </a:solidFill>
              <a:latin typeface="+mj-lt"/>
              <a:ea typeface="+mj-ea"/>
              <a:cs typeface="+mj-cs"/>
            </a:endParaRPr>
          </a:p>
        </p:txBody>
      </p:sp>
      <p:sp>
        <p:nvSpPr>
          <p:cNvPr id="8" name="Content Placeholder 2"/>
          <p:cNvSpPr txBox="1">
            <a:spLocks/>
          </p:cNvSpPr>
          <p:nvPr/>
        </p:nvSpPr>
        <p:spPr>
          <a:xfrm>
            <a:off x="945994" y="15266385"/>
            <a:ext cx="8818962" cy="6374543"/>
          </a:xfrm>
          <a:prstGeom prst="rect">
            <a:avLst/>
          </a:prstGeom>
          <a:ln>
            <a:solidFill>
              <a:schemeClr val="tx1"/>
            </a:solidFill>
          </a:ln>
        </p:spPr>
        <p:txBody>
          <a:bodyPr vert="horz" lIns="92889" tIns="46444" rIns="92889" bIns="46444" rtlCol="0">
            <a:normAutofit/>
          </a:bodyPr>
          <a:lstStyle/>
          <a:p>
            <a:pPr marL="348333" indent="-348333" defTabSz="464443">
              <a:spcBef>
                <a:spcPct val="20000"/>
              </a:spcBef>
              <a:buFont typeface="Arial"/>
              <a:buChar char="•"/>
              <a:defRPr/>
            </a:pPr>
            <a:r>
              <a:rPr lang="en-US" sz="3300" b="1" dirty="0" smtClean="0">
                <a:solidFill>
                  <a:srgbClr val="4BACC6"/>
                </a:solidFill>
              </a:rPr>
              <a:t>Reference guided assembly of somatic reads to human reference genome (using SHEAR)</a:t>
            </a:r>
          </a:p>
          <a:p>
            <a:pPr marL="348333" indent="-348333" defTabSz="464443">
              <a:spcBef>
                <a:spcPct val="20000"/>
              </a:spcBef>
              <a:buFont typeface="Arial"/>
              <a:buChar char="•"/>
              <a:defRPr/>
            </a:pPr>
            <a:r>
              <a:rPr lang="en-US" sz="3300" b="1" dirty="0" smtClean="0">
                <a:solidFill>
                  <a:schemeClr val="accent5"/>
                </a:solidFill>
              </a:rPr>
              <a:t>Reference guided assembly of cancer reads to resulting assembled somatic genome</a:t>
            </a:r>
            <a:endParaRPr lang="en-US" sz="3300" b="1" dirty="0">
              <a:solidFill>
                <a:schemeClr val="accent5"/>
              </a:solidFill>
            </a:endParaRPr>
          </a:p>
        </p:txBody>
      </p:sp>
      <p:sp>
        <p:nvSpPr>
          <p:cNvPr id="9" name="Minus 8"/>
          <p:cNvSpPr/>
          <p:nvPr/>
        </p:nvSpPr>
        <p:spPr>
          <a:xfrm>
            <a:off x="2371094" y="18672240"/>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0" name="Minus 9"/>
          <p:cNvSpPr/>
          <p:nvPr/>
        </p:nvSpPr>
        <p:spPr>
          <a:xfrm>
            <a:off x="1810821" y="18383578"/>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1" name="Minus 10"/>
          <p:cNvSpPr/>
          <p:nvPr/>
        </p:nvSpPr>
        <p:spPr>
          <a:xfrm>
            <a:off x="2829499" y="18383577"/>
            <a:ext cx="1324281"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2" name="Minus 11"/>
          <p:cNvSpPr/>
          <p:nvPr/>
        </p:nvSpPr>
        <p:spPr>
          <a:xfrm>
            <a:off x="2710653" y="18960902"/>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3" name="Minus 12"/>
          <p:cNvSpPr/>
          <p:nvPr/>
        </p:nvSpPr>
        <p:spPr>
          <a:xfrm>
            <a:off x="3270926" y="18672240"/>
            <a:ext cx="1460105"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4" name="Minus 13"/>
          <p:cNvSpPr/>
          <p:nvPr/>
        </p:nvSpPr>
        <p:spPr>
          <a:xfrm>
            <a:off x="4170758" y="18383578"/>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5" name="Minus 14"/>
          <p:cNvSpPr/>
          <p:nvPr/>
        </p:nvSpPr>
        <p:spPr>
          <a:xfrm>
            <a:off x="4951744" y="18672239"/>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6" name="Minus 15"/>
          <p:cNvSpPr/>
          <p:nvPr/>
        </p:nvSpPr>
        <p:spPr>
          <a:xfrm>
            <a:off x="5291304" y="18383578"/>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7" name="Minus 16"/>
          <p:cNvSpPr/>
          <p:nvPr/>
        </p:nvSpPr>
        <p:spPr>
          <a:xfrm>
            <a:off x="5291304" y="18960901"/>
            <a:ext cx="1578951"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8" name="Minus 17"/>
          <p:cNvSpPr/>
          <p:nvPr/>
        </p:nvSpPr>
        <p:spPr>
          <a:xfrm>
            <a:off x="6309981" y="18672238"/>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9" name="Minus 18"/>
          <p:cNvSpPr/>
          <p:nvPr/>
        </p:nvSpPr>
        <p:spPr>
          <a:xfrm>
            <a:off x="6870254" y="18383575"/>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0" name="Minus 19"/>
          <p:cNvSpPr/>
          <p:nvPr/>
        </p:nvSpPr>
        <p:spPr>
          <a:xfrm>
            <a:off x="84270" y="19249563"/>
            <a:ext cx="10202801"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1" name="Minus 20"/>
          <p:cNvSpPr/>
          <p:nvPr/>
        </p:nvSpPr>
        <p:spPr>
          <a:xfrm>
            <a:off x="-222674" y="18010347"/>
            <a:ext cx="11231694" cy="577325"/>
          </a:xfrm>
          <a:prstGeom prst="mathMinus">
            <a:avLst/>
          </a:prstGeom>
          <a:solidFill>
            <a:srgbClr val="0000FF"/>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2" name="Minus 21"/>
          <p:cNvSpPr/>
          <p:nvPr/>
        </p:nvSpPr>
        <p:spPr>
          <a:xfrm>
            <a:off x="2031534" y="20115553"/>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3" name="Minus 22"/>
          <p:cNvSpPr/>
          <p:nvPr/>
        </p:nvSpPr>
        <p:spPr>
          <a:xfrm>
            <a:off x="2489940" y="19826890"/>
            <a:ext cx="1324281"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4" name="Minus 23"/>
          <p:cNvSpPr/>
          <p:nvPr/>
        </p:nvSpPr>
        <p:spPr>
          <a:xfrm>
            <a:off x="2371094" y="20404215"/>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5" name="Minus 24"/>
          <p:cNvSpPr/>
          <p:nvPr/>
        </p:nvSpPr>
        <p:spPr>
          <a:xfrm>
            <a:off x="2931367" y="20115553"/>
            <a:ext cx="1460105"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6" name="Minus 25"/>
          <p:cNvSpPr/>
          <p:nvPr/>
        </p:nvSpPr>
        <p:spPr>
          <a:xfrm>
            <a:off x="3831199" y="19826891"/>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7" name="Minus 26"/>
          <p:cNvSpPr/>
          <p:nvPr/>
        </p:nvSpPr>
        <p:spPr>
          <a:xfrm>
            <a:off x="4612185" y="20115552"/>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8" name="Minus 27"/>
          <p:cNvSpPr/>
          <p:nvPr/>
        </p:nvSpPr>
        <p:spPr>
          <a:xfrm>
            <a:off x="4951744" y="19826891"/>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9" name="Minus 28"/>
          <p:cNvSpPr/>
          <p:nvPr/>
        </p:nvSpPr>
        <p:spPr>
          <a:xfrm>
            <a:off x="4951745" y="20404214"/>
            <a:ext cx="1578951"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30" name="Minus 29"/>
          <p:cNvSpPr/>
          <p:nvPr/>
        </p:nvSpPr>
        <p:spPr>
          <a:xfrm>
            <a:off x="5970421" y="20115551"/>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31" name="Minus 30"/>
          <p:cNvSpPr/>
          <p:nvPr/>
        </p:nvSpPr>
        <p:spPr>
          <a:xfrm>
            <a:off x="6530694" y="19826888"/>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32" name="Minus 31"/>
          <p:cNvSpPr/>
          <p:nvPr/>
        </p:nvSpPr>
        <p:spPr>
          <a:xfrm>
            <a:off x="6530695" y="20404216"/>
            <a:ext cx="1392194" cy="577325"/>
          </a:xfrm>
          <a:prstGeom prst="mathMinus">
            <a:avLst>
              <a:gd name="adj1" fmla="val 23520"/>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33" name="Minus 32"/>
          <p:cNvSpPr/>
          <p:nvPr/>
        </p:nvSpPr>
        <p:spPr>
          <a:xfrm>
            <a:off x="84270" y="20829056"/>
            <a:ext cx="10202801" cy="577328"/>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34" name="TextBox 33"/>
          <p:cNvSpPr txBox="1"/>
          <p:nvPr/>
        </p:nvSpPr>
        <p:spPr>
          <a:xfrm>
            <a:off x="3491640" y="17866976"/>
            <a:ext cx="3200346" cy="1610524"/>
          </a:xfrm>
          <a:prstGeom prst="rect">
            <a:avLst/>
          </a:prstGeom>
          <a:noFill/>
        </p:spPr>
        <p:txBody>
          <a:bodyPr wrap="square" lIns="92889" tIns="46444" rIns="92889" bIns="46444" rtlCol="0">
            <a:spAutoFit/>
          </a:bodyPr>
          <a:lstStyle/>
          <a:p>
            <a:r>
              <a:rPr lang="en-US" sz="1200" dirty="0" smtClean="0"/>
              <a:t>Human Reference Genome (</a:t>
            </a:r>
            <a:r>
              <a:rPr lang="en-US" sz="1200" dirty="0" err="1" smtClean="0"/>
              <a:t>Ensembl</a:t>
            </a:r>
            <a:r>
              <a:rPr lang="en-US" sz="1200" dirty="0" smtClean="0"/>
              <a:t> GRCh37)</a:t>
            </a:r>
          </a:p>
          <a:p>
            <a:endParaRPr lang="en-US" dirty="0"/>
          </a:p>
        </p:txBody>
      </p:sp>
      <p:sp>
        <p:nvSpPr>
          <p:cNvPr id="35" name="TextBox 34"/>
          <p:cNvSpPr txBox="1"/>
          <p:nvPr/>
        </p:nvSpPr>
        <p:spPr>
          <a:xfrm>
            <a:off x="3502419" y="19581299"/>
            <a:ext cx="3028277" cy="469085"/>
          </a:xfrm>
          <a:prstGeom prst="rect">
            <a:avLst/>
          </a:prstGeom>
          <a:noFill/>
        </p:spPr>
        <p:txBody>
          <a:bodyPr wrap="none" lIns="92889" tIns="46444" rIns="92889" bIns="46444" rtlCol="0">
            <a:spAutoFit/>
          </a:bodyPr>
          <a:lstStyle/>
          <a:p>
            <a:r>
              <a:rPr lang="en-US" sz="1200" dirty="0" smtClean="0"/>
              <a:t>Reference-guided somatic genome assembly</a:t>
            </a:r>
          </a:p>
          <a:p>
            <a:endParaRPr lang="en-US" sz="1200" dirty="0"/>
          </a:p>
        </p:txBody>
      </p:sp>
      <p:sp>
        <p:nvSpPr>
          <p:cNvPr id="36" name="TextBox 35"/>
          <p:cNvSpPr txBox="1"/>
          <p:nvPr/>
        </p:nvSpPr>
        <p:spPr>
          <a:xfrm>
            <a:off x="3562379" y="21171843"/>
            <a:ext cx="2950094" cy="469085"/>
          </a:xfrm>
          <a:prstGeom prst="rect">
            <a:avLst/>
          </a:prstGeom>
          <a:noFill/>
        </p:spPr>
        <p:txBody>
          <a:bodyPr wrap="none" lIns="92889" tIns="46444" rIns="92889" bIns="46444" rtlCol="0">
            <a:spAutoFit/>
          </a:bodyPr>
          <a:lstStyle/>
          <a:p>
            <a:pPr algn="ctr"/>
            <a:r>
              <a:rPr lang="en-US" sz="1200" dirty="0" smtClean="0"/>
              <a:t>Reference-guided cancer genome assembly</a:t>
            </a:r>
          </a:p>
          <a:p>
            <a:pPr algn="ctr"/>
            <a:r>
              <a:rPr lang="en-US" sz="1200" dirty="0" smtClean="0"/>
              <a:t>(to assembled somatic genome)</a:t>
            </a:r>
            <a:endParaRPr lang="en-US" sz="1200" dirty="0"/>
          </a:p>
        </p:txBody>
      </p:sp>
      <p:sp>
        <p:nvSpPr>
          <p:cNvPr id="38" name="Title 1"/>
          <p:cNvSpPr txBox="1">
            <a:spLocks/>
          </p:cNvSpPr>
          <p:nvPr/>
        </p:nvSpPr>
        <p:spPr>
          <a:xfrm>
            <a:off x="10287071" y="14104826"/>
            <a:ext cx="8818962" cy="1161558"/>
          </a:xfrm>
          <a:prstGeom prst="rect">
            <a:avLst/>
          </a:prstGeom>
          <a:solidFill>
            <a:srgbClr val="3366FF"/>
          </a:solidFill>
          <a:ln>
            <a:solidFill>
              <a:schemeClr val="tx1"/>
            </a:solidFill>
          </a:ln>
        </p:spPr>
        <p:style>
          <a:lnRef idx="1">
            <a:schemeClr val="accent6"/>
          </a:lnRef>
          <a:fillRef idx="3">
            <a:schemeClr val="accent6"/>
          </a:fillRef>
          <a:effectRef idx="2">
            <a:schemeClr val="accent6"/>
          </a:effectRef>
          <a:fontRef idx="minor">
            <a:schemeClr val="lt1"/>
          </a:fontRef>
        </p:style>
        <p:txBody>
          <a:bodyPr vert="horz" lIns="92889" tIns="46444" rIns="92889" bIns="46444" rtlCol="0" anchor="ctr">
            <a:normAutofit/>
          </a:bodyPr>
          <a:lstStyle/>
          <a:p>
            <a:pPr algn="ctr" defTabSz="464443">
              <a:spcBef>
                <a:spcPct val="0"/>
              </a:spcBef>
              <a:defRPr/>
            </a:pPr>
            <a:r>
              <a:rPr lang="en-US" sz="4500" b="1" dirty="0" smtClean="0">
                <a:solidFill>
                  <a:schemeClr val="bg1"/>
                </a:solidFill>
                <a:latin typeface="+mj-lt"/>
                <a:ea typeface="+mj-ea"/>
                <a:cs typeface="+mj-cs"/>
              </a:rPr>
              <a:t>Step 2</a:t>
            </a:r>
            <a:endParaRPr lang="en-US" sz="4500" b="1" dirty="0">
              <a:solidFill>
                <a:schemeClr val="bg1"/>
              </a:solidFill>
              <a:latin typeface="+mj-lt"/>
              <a:ea typeface="+mj-ea"/>
              <a:cs typeface="+mj-cs"/>
            </a:endParaRPr>
          </a:p>
        </p:txBody>
      </p:sp>
      <p:sp>
        <p:nvSpPr>
          <p:cNvPr id="39" name="Content Placeholder 2"/>
          <p:cNvSpPr txBox="1">
            <a:spLocks/>
          </p:cNvSpPr>
          <p:nvPr/>
        </p:nvSpPr>
        <p:spPr>
          <a:xfrm>
            <a:off x="10287071" y="15266385"/>
            <a:ext cx="8818962" cy="6374543"/>
          </a:xfrm>
          <a:prstGeom prst="rect">
            <a:avLst/>
          </a:prstGeom>
          <a:ln>
            <a:solidFill>
              <a:schemeClr val="tx1"/>
            </a:solidFill>
          </a:ln>
        </p:spPr>
        <p:txBody>
          <a:bodyPr vert="horz" lIns="92889" tIns="46444" rIns="92889" bIns="46444" rtlCol="0">
            <a:normAutofit/>
          </a:bodyPr>
          <a:lstStyle/>
          <a:p>
            <a:pPr marL="348333" indent="-348333" defTabSz="464443">
              <a:spcBef>
                <a:spcPct val="20000"/>
              </a:spcBef>
              <a:buFont typeface="Arial"/>
              <a:buChar char="•"/>
              <a:defRPr/>
            </a:pPr>
            <a:r>
              <a:rPr lang="en-US" sz="4500" b="1" dirty="0" smtClean="0">
                <a:solidFill>
                  <a:srgbClr val="4BACC6"/>
                </a:solidFill>
              </a:rPr>
              <a:t>Build alignments of reads to opposing genome</a:t>
            </a:r>
          </a:p>
        </p:txBody>
      </p:sp>
      <p:sp>
        <p:nvSpPr>
          <p:cNvPr id="41" name="Minus 40"/>
          <p:cNvSpPr/>
          <p:nvPr/>
        </p:nvSpPr>
        <p:spPr>
          <a:xfrm>
            <a:off x="11935424" y="17320715"/>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42" name="Minus 41"/>
          <p:cNvSpPr/>
          <p:nvPr/>
        </p:nvSpPr>
        <p:spPr>
          <a:xfrm>
            <a:off x="11375151" y="17032053"/>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43" name="Minus 42"/>
          <p:cNvSpPr/>
          <p:nvPr/>
        </p:nvSpPr>
        <p:spPr>
          <a:xfrm>
            <a:off x="12393830" y="17032052"/>
            <a:ext cx="1324281"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44" name="Minus 43"/>
          <p:cNvSpPr/>
          <p:nvPr/>
        </p:nvSpPr>
        <p:spPr>
          <a:xfrm>
            <a:off x="12274983" y="17609377"/>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45" name="Minus 44"/>
          <p:cNvSpPr/>
          <p:nvPr/>
        </p:nvSpPr>
        <p:spPr>
          <a:xfrm>
            <a:off x="12835257" y="17320715"/>
            <a:ext cx="1460105"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46" name="Minus 45"/>
          <p:cNvSpPr/>
          <p:nvPr/>
        </p:nvSpPr>
        <p:spPr>
          <a:xfrm>
            <a:off x="13735088" y="17032053"/>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47" name="Minus 46"/>
          <p:cNvSpPr/>
          <p:nvPr/>
        </p:nvSpPr>
        <p:spPr>
          <a:xfrm>
            <a:off x="14516075" y="17320714"/>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48" name="Minus 47"/>
          <p:cNvSpPr/>
          <p:nvPr/>
        </p:nvSpPr>
        <p:spPr>
          <a:xfrm>
            <a:off x="14855634" y="17032053"/>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49" name="Minus 48"/>
          <p:cNvSpPr/>
          <p:nvPr/>
        </p:nvSpPr>
        <p:spPr>
          <a:xfrm>
            <a:off x="14855635" y="17609376"/>
            <a:ext cx="1578951"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50" name="Minus 49"/>
          <p:cNvSpPr/>
          <p:nvPr/>
        </p:nvSpPr>
        <p:spPr>
          <a:xfrm>
            <a:off x="15874311" y="17320713"/>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51" name="Minus 50"/>
          <p:cNvSpPr/>
          <p:nvPr/>
        </p:nvSpPr>
        <p:spPr>
          <a:xfrm>
            <a:off x="16434584" y="17032050"/>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52" name="Minus 51"/>
          <p:cNvSpPr/>
          <p:nvPr/>
        </p:nvSpPr>
        <p:spPr>
          <a:xfrm>
            <a:off x="16434586" y="17609378"/>
            <a:ext cx="1392194" cy="577325"/>
          </a:xfrm>
          <a:prstGeom prst="mathMinus">
            <a:avLst>
              <a:gd name="adj1" fmla="val 23520"/>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53" name="Minus 52"/>
          <p:cNvSpPr/>
          <p:nvPr/>
        </p:nvSpPr>
        <p:spPr>
          <a:xfrm>
            <a:off x="9546732" y="17898040"/>
            <a:ext cx="10202801"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54" name="Minus 53"/>
          <p:cNvSpPr/>
          <p:nvPr/>
        </p:nvSpPr>
        <p:spPr>
          <a:xfrm>
            <a:off x="11426085" y="20428085"/>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55" name="Minus 54"/>
          <p:cNvSpPr/>
          <p:nvPr/>
        </p:nvSpPr>
        <p:spPr>
          <a:xfrm>
            <a:off x="11884491" y="20139422"/>
            <a:ext cx="1324281"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56" name="Minus 55"/>
          <p:cNvSpPr/>
          <p:nvPr/>
        </p:nvSpPr>
        <p:spPr>
          <a:xfrm>
            <a:off x="11765644" y="20716747"/>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57" name="Minus 56"/>
          <p:cNvSpPr/>
          <p:nvPr/>
        </p:nvSpPr>
        <p:spPr>
          <a:xfrm>
            <a:off x="12325918" y="20428085"/>
            <a:ext cx="1460105"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58" name="Minus 57"/>
          <p:cNvSpPr/>
          <p:nvPr/>
        </p:nvSpPr>
        <p:spPr>
          <a:xfrm>
            <a:off x="13225749" y="20139423"/>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59" name="Minus 58"/>
          <p:cNvSpPr/>
          <p:nvPr/>
        </p:nvSpPr>
        <p:spPr>
          <a:xfrm>
            <a:off x="14006736" y="20428084"/>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60" name="Minus 59"/>
          <p:cNvSpPr/>
          <p:nvPr/>
        </p:nvSpPr>
        <p:spPr>
          <a:xfrm>
            <a:off x="14346295" y="20139423"/>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61" name="Minus 60"/>
          <p:cNvSpPr/>
          <p:nvPr/>
        </p:nvSpPr>
        <p:spPr>
          <a:xfrm>
            <a:off x="14346296" y="20716746"/>
            <a:ext cx="1578951"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62" name="Minus 61"/>
          <p:cNvSpPr/>
          <p:nvPr/>
        </p:nvSpPr>
        <p:spPr>
          <a:xfrm>
            <a:off x="15364972" y="20428083"/>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63" name="Minus 62"/>
          <p:cNvSpPr/>
          <p:nvPr/>
        </p:nvSpPr>
        <p:spPr>
          <a:xfrm>
            <a:off x="15925245" y="20139420"/>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64" name="Minus 63"/>
          <p:cNvSpPr/>
          <p:nvPr/>
        </p:nvSpPr>
        <p:spPr>
          <a:xfrm>
            <a:off x="15925247" y="20716748"/>
            <a:ext cx="1392194" cy="577325"/>
          </a:xfrm>
          <a:prstGeom prst="mathMinus">
            <a:avLst>
              <a:gd name="adj1" fmla="val 23520"/>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65" name="Minus 64"/>
          <p:cNvSpPr/>
          <p:nvPr/>
        </p:nvSpPr>
        <p:spPr>
          <a:xfrm>
            <a:off x="9546732" y="19850755"/>
            <a:ext cx="10202801" cy="577328"/>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66" name="Minus 65"/>
          <p:cNvSpPr/>
          <p:nvPr/>
        </p:nvSpPr>
        <p:spPr>
          <a:xfrm>
            <a:off x="11561910" y="18186695"/>
            <a:ext cx="662141" cy="577325"/>
          </a:xfrm>
          <a:prstGeom prst="mathMinus">
            <a:avLst/>
          </a:prstGeom>
          <a:solidFill>
            <a:srgbClr val="FF66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67" name="Minus 66"/>
          <p:cNvSpPr/>
          <p:nvPr/>
        </p:nvSpPr>
        <p:spPr>
          <a:xfrm>
            <a:off x="12039344" y="18186697"/>
            <a:ext cx="795913"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68" name="Minus 67"/>
          <p:cNvSpPr/>
          <p:nvPr/>
        </p:nvSpPr>
        <p:spPr>
          <a:xfrm>
            <a:off x="14702832" y="19576520"/>
            <a:ext cx="933788"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69" name="Minus 68"/>
          <p:cNvSpPr/>
          <p:nvPr/>
        </p:nvSpPr>
        <p:spPr>
          <a:xfrm>
            <a:off x="15466841" y="19576522"/>
            <a:ext cx="509339" cy="577325"/>
          </a:xfrm>
          <a:prstGeom prst="mathMinus">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70" name="TextBox 69"/>
          <p:cNvSpPr txBox="1"/>
          <p:nvPr/>
        </p:nvSpPr>
        <p:spPr>
          <a:xfrm>
            <a:off x="14750547" y="19481422"/>
            <a:ext cx="753470" cy="281451"/>
          </a:xfrm>
          <a:prstGeom prst="rect">
            <a:avLst/>
          </a:prstGeom>
          <a:noFill/>
        </p:spPr>
        <p:txBody>
          <a:bodyPr wrap="none" lIns="92889" tIns="46444" rIns="92889" bIns="46444" rtlCol="0">
            <a:spAutoFit/>
          </a:bodyPr>
          <a:lstStyle/>
          <a:p>
            <a:r>
              <a:rPr lang="en-US" sz="1200" dirty="0" smtClean="0"/>
              <a:t>Matched</a:t>
            </a:r>
          </a:p>
        </p:txBody>
      </p:sp>
      <p:sp>
        <p:nvSpPr>
          <p:cNvPr id="71" name="TextBox 70"/>
          <p:cNvSpPr txBox="1"/>
          <p:nvPr/>
        </p:nvSpPr>
        <p:spPr>
          <a:xfrm>
            <a:off x="15512597" y="19481422"/>
            <a:ext cx="927167" cy="281451"/>
          </a:xfrm>
          <a:prstGeom prst="rect">
            <a:avLst/>
          </a:prstGeom>
          <a:noFill/>
        </p:spPr>
        <p:txBody>
          <a:bodyPr wrap="none" lIns="92889" tIns="46444" rIns="92889" bIns="46444" rtlCol="0">
            <a:spAutoFit/>
          </a:bodyPr>
          <a:lstStyle/>
          <a:p>
            <a:r>
              <a:rPr lang="en-US" sz="1200" dirty="0" smtClean="0"/>
              <a:t>Unmatched</a:t>
            </a:r>
          </a:p>
        </p:txBody>
      </p:sp>
      <p:sp>
        <p:nvSpPr>
          <p:cNvPr id="72" name="TextBox 71"/>
          <p:cNvSpPr txBox="1"/>
          <p:nvPr/>
        </p:nvSpPr>
        <p:spPr>
          <a:xfrm>
            <a:off x="12136991" y="18525452"/>
            <a:ext cx="753470" cy="281451"/>
          </a:xfrm>
          <a:prstGeom prst="rect">
            <a:avLst/>
          </a:prstGeom>
          <a:noFill/>
        </p:spPr>
        <p:txBody>
          <a:bodyPr wrap="none" lIns="92889" tIns="46444" rIns="92889" bIns="46444" rtlCol="0">
            <a:spAutoFit/>
          </a:bodyPr>
          <a:lstStyle/>
          <a:p>
            <a:r>
              <a:rPr lang="en-US" sz="1200" dirty="0" smtClean="0"/>
              <a:t>Matched</a:t>
            </a:r>
          </a:p>
        </p:txBody>
      </p:sp>
      <p:sp>
        <p:nvSpPr>
          <p:cNvPr id="73" name="TextBox 72"/>
          <p:cNvSpPr txBox="1"/>
          <p:nvPr/>
        </p:nvSpPr>
        <p:spPr>
          <a:xfrm>
            <a:off x="11211439" y="18525452"/>
            <a:ext cx="927167" cy="281451"/>
          </a:xfrm>
          <a:prstGeom prst="rect">
            <a:avLst/>
          </a:prstGeom>
          <a:noFill/>
        </p:spPr>
        <p:txBody>
          <a:bodyPr wrap="none" lIns="92889" tIns="46444" rIns="92889" bIns="46444" rtlCol="0">
            <a:spAutoFit/>
          </a:bodyPr>
          <a:lstStyle/>
          <a:p>
            <a:r>
              <a:rPr lang="en-US" sz="1200" dirty="0" smtClean="0"/>
              <a:t>Unmatched</a:t>
            </a:r>
            <a:endParaRPr lang="en-US" sz="1200" dirty="0"/>
          </a:p>
        </p:txBody>
      </p:sp>
      <p:cxnSp>
        <p:nvCxnSpPr>
          <p:cNvPr id="74" name="Straight Connector 73"/>
          <p:cNvCxnSpPr/>
          <p:nvPr/>
        </p:nvCxnSpPr>
        <p:spPr>
          <a:xfrm rot="5400000" flipH="1" flipV="1">
            <a:off x="11850415" y="18899911"/>
            <a:ext cx="574769" cy="1614"/>
          </a:xfrm>
          <a:prstGeom prst="line">
            <a:avLst/>
          </a:prstGeom>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11487294" y="19132717"/>
            <a:ext cx="1438562" cy="281451"/>
          </a:xfrm>
          <a:prstGeom prst="rect">
            <a:avLst/>
          </a:prstGeom>
          <a:noFill/>
        </p:spPr>
        <p:txBody>
          <a:bodyPr wrap="none" lIns="92889" tIns="46444" rIns="92889" bIns="46444" rtlCol="0">
            <a:spAutoFit/>
          </a:bodyPr>
          <a:lstStyle/>
          <a:p>
            <a:r>
              <a:rPr lang="en-US" sz="1200" dirty="0" smtClean="0"/>
              <a:t>Putative breakpoint</a:t>
            </a:r>
            <a:endParaRPr lang="en-US" sz="1200" dirty="0"/>
          </a:p>
        </p:txBody>
      </p:sp>
      <p:cxnSp>
        <p:nvCxnSpPr>
          <p:cNvPr id="76" name="Straight Connector 75"/>
          <p:cNvCxnSpPr/>
          <p:nvPr/>
        </p:nvCxnSpPr>
        <p:spPr>
          <a:xfrm rot="5400000" flipH="1" flipV="1">
            <a:off x="15229648" y="19474679"/>
            <a:ext cx="574769" cy="1614"/>
          </a:xfrm>
          <a:prstGeom prst="line">
            <a:avLst/>
          </a:prstGeom>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14855633" y="18900212"/>
            <a:ext cx="1438562" cy="281451"/>
          </a:xfrm>
          <a:prstGeom prst="rect">
            <a:avLst/>
          </a:prstGeom>
          <a:noFill/>
        </p:spPr>
        <p:txBody>
          <a:bodyPr wrap="none" lIns="92889" tIns="46444" rIns="92889" bIns="46444" rtlCol="0">
            <a:spAutoFit/>
          </a:bodyPr>
          <a:lstStyle/>
          <a:p>
            <a:r>
              <a:rPr lang="en-US" sz="1200" dirty="0" smtClean="0"/>
              <a:t>Putative breakpoint</a:t>
            </a:r>
          </a:p>
        </p:txBody>
      </p:sp>
      <p:sp>
        <p:nvSpPr>
          <p:cNvPr id="82" name="Title 1"/>
          <p:cNvSpPr txBox="1">
            <a:spLocks/>
          </p:cNvSpPr>
          <p:nvPr/>
        </p:nvSpPr>
        <p:spPr>
          <a:xfrm>
            <a:off x="19714880" y="14104827"/>
            <a:ext cx="8818962" cy="1161558"/>
          </a:xfrm>
          <a:prstGeom prst="rect">
            <a:avLst/>
          </a:prstGeom>
          <a:solidFill>
            <a:srgbClr val="3366FF"/>
          </a:solidFill>
          <a:ln>
            <a:solidFill>
              <a:schemeClr val="tx1"/>
            </a:solidFill>
          </a:ln>
        </p:spPr>
        <p:style>
          <a:lnRef idx="1">
            <a:schemeClr val="accent6"/>
          </a:lnRef>
          <a:fillRef idx="3">
            <a:schemeClr val="accent6"/>
          </a:fillRef>
          <a:effectRef idx="2">
            <a:schemeClr val="accent6"/>
          </a:effectRef>
          <a:fontRef idx="minor">
            <a:schemeClr val="lt1"/>
          </a:fontRef>
        </p:style>
        <p:txBody>
          <a:bodyPr vert="horz" lIns="92889" tIns="46444" rIns="92889" bIns="46444" rtlCol="0" anchor="ctr">
            <a:normAutofit/>
          </a:bodyPr>
          <a:lstStyle/>
          <a:p>
            <a:pPr algn="ctr" defTabSz="464443">
              <a:spcBef>
                <a:spcPct val="0"/>
              </a:spcBef>
              <a:defRPr/>
            </a:pPr>
            <a:r>
              <a:rPr lang="en-US" sz="4500" b="1" dirty="0" smtClean="0">
                <a:solidFill>
                  <a:schemeClr val="bg1"/>
                </a:solidFill>
                <a:latin typeface="+mj-lt"/>
                <a:ea typeface="+mj-ea"/>
                <a:cs typeface="+mj-cs"/>
              </a:rPr>
              <a:t>Step 3</a:t>
            </a:r>
            <a:endParaRPr lang="en-US" sz="4500" b="1" dirty="0">
              <a:solidFill>
                <a:schemeClr val="bg1"/>
              </a:solidFill>
              <a:latin typeface="+mj-lt"/>
              <a:ea typeface="+mj-ea"/>
              <a:cs typeface="+mj-cs"/>
            </a:endParaRPr>
          </a:p>
        </p:txBody>
      </p:sp>
      <p:sp>
        <p:nvSpPr>
          <p:cNvPr id="83" name="Content Placeholder 2"/>
          <p:cNvSpPr txBox="1">
            <a:spLocks/>
          </p:cNvSpPr>
          <p:nvPr/>
        </p:nvSpPr>
        <p:spPr>
          <a:xfrm>
            <a:off x="19714880" y="15266386"/>
            <a:ext cx="8818962" cy="6374543"/>
          </a:xfrm>
          <a:prstGeom prst="rect">
            <a:avLst/>
          </a:prstGeom>
          <a:ln>
            <a:solidFill>
              <a:schemeClr val="tx1"/>
            </a:solidFill>
          </a:ln>
        </p:spPr>
        <p:txBody>
          <a:bodyPr vert="horz" lIns="92889" tIns="46444" rIns="92889" bIns="46444" rtlCol="0">
            <a:normAutofit/>
          </a:bodyPr>
          <a:lstStyle/>
          <a:p>
            <a:pPr marL="348333" indent="-348333" defTabSz="464443">
              <a:spcBef>
                <a:spcPct val="20000"/>
              </a:spcBef>
              <a:buFont typeface="Arial"/>
              <a:buChar char="•"/>
              <a:defRPr/>
            </a:pPr>
            <a:r>
              <a:rPr lang="en-US" sz="3300" b="1" dirty="0" smtClean="0">
                <a:solidFill>
                  <a:srgbClr val="4BACC6"/>
                </a:solidFill>
              </a:rPr>
              <a:t>Run Socrates on resulting </a:t>
            </a:r>
            <a:r>
              <a:rPr lang="en-US" sz="3300" b="1" dirty="0" err="1" smtClean="0">
                <a:solidFill>
                  <a:srgbClr val="4BACC6"/>
                </a:solidFill>
              </a:rPr>
              <a:t>SAMs</a:t>
            </a:r>
            <a:r>
              <a:rPr lang="en-US" sz="3300" b="1" dirty="0" smtClean="0">
                <a:solidFill>
                  <a:srgbClr val="4BACC6"/>
                </a:solidFill>
              </a:rPr>
              <a:t> to output putative breakpoints</a:t>
            </a:r>
          </a:p>
        </p:txBody>
      </p:sp>
      <p:pic>
        <p:nvPicPr>
          <p:cNvPr id="85" name="Content Placeholder 3" descr="SuppFigure1_Workflow.pdf"/>
          <p:cNvPicPr>
            <a:picLocks noChangeAspect="1"/>
          </p:cNvPicPr>
          <p:nvPr/>
        </p:nvPicPr>
        <mc:AlternateContent xmlns:ma="http://schemas.microsoft.com/office/mac/drawingml/2008/main">
          <mc:Choice Requires="ma">
            <p:blipFill>
              <a:blip r:embed="rId5"/>
              <a:srcRect l="-34474" r="-34474"/>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6"/>
              <a:srcRect l="-34474" r="-34474"/>
              <a:stretch>
                <a:fillRect/>
              </a:stretch>
            </p:blipFill>
          </mc:Fallback>
        </mc:AlternateContent>
        <p:spPr>
          <a:xfrm>
            <a:off x="18263132" y="16660839"/>
            <a:ext cx="8362072" cy="4598705"/>
          </a:xfrm>
          <a:prstGeom prst="rect">
            <a:avLst/>
          </a:prstGeom>
        </p:spPr>
      </p:pic>
      <p:sp>
        <p:nvSpPr>
          <p:cNvPr id="84" name="Title 1"/>
          <p:cNvSpPr txBox="1">
            <a:spLocks/>
          </p:cNvSpPr>
          <p:nvPr/>
        </p:nvSpPr>
        <p:spPr>
          <a:xfrm>
            <a:off x="22009520" y="16472989"/>
            <a:ext cx="8362072" cy="1161370"/>
          </a:xfrm>
          <a:prstGeom prst="rect">
            <a:avLst/>
          </a:prstGeom>
        </p:spPr>
        <p:txBody>
          <a:bodyPr vert="horz" lIns="92889" tIns="46444" rIns="92889" bIns="46444" rtlCol="0" anchor="ctr">
            <a:normAutofit/>
          </a:bodyPr>
          <a:lstStyle/>
          <a:p>
            <a:pPr algn="ctr" defTabSz="464443">
              <a:spcBef>
                <a:spcPct val="0"/>
              </a:spcBef>
              <a:defRPr/>
            </a:pPr>
            <a:r>
              <a:rPr lang="en-US" sz="4500" dirty="0" smtClean="0">
                <a:latin typeface="+mj-lt"/>
                <a:ea typeface="+mj-ea"/>
                <a:cs typeface="+mj-cs"/>
              </a:rPr>
              <a:t>Socrates</a:t>
            </a:r>
            <a:br>
              <a:rPr lang="en-US" sz="4500" dirty="0" smtClean="0">
                <a:latin typeface="+mj-lt"/>
                <a:ea typeface="+mj-ea"/>
                <a:cs typeface="+mj-cs"/>
              </a:rPr>
            </a:br>
            <a:r>
              <a:rPr lang="en-US" sz="2000" dirty="0" smtClean="0">
                <a:latin typeface="+mj-lt"/>
                <a:ea typeface="+mj-ea"/>
                <a:cs typeface="+mj-cs"/>
              </a:rPr>
              <a:t>Schroeder and Hsu </a:t>
            </a:r>
            <a:r>
              <a:rPr lang="en-US" sz="2000" i="1" dirty="0" smtClean="0">
                <a:latin typeface="+mj-lt"/>
                <a:ea typeface="+mj-ea"/>
                <a:cs typeface="+mj-cs"/>
              </a:rPr>
              <a:t>et. al. </a:t>
            </a:r>
            <a:r>
              <a:rPr lang="en-US" sz="2000" dirty="0" smtClean="0">
                <a:latin typeface="+mj-lt"/>
                <a:ea typeface="+mj-ea"/>
                <a:cs typeface="+mj-cs"/>
              </a:rPr>
              <a:t>2014</a:t>
            </a:r>
            <a:endParaRPr lang="en-US" sz="2000" dirty="0">
              <a:latin typeface="+mj-lt"/>
              <a:ea typeface="+mj-ea"/>
              <a:cs typeface="+mj-cs"/>
            </a:endParaRPr>
          </a:p>
        </p:txBody>
      </p:sp>
      <p:sp>
        <p:nvSpPr>
          <p:cNvPr id="86" name="Title 1"/>
          <p:cNvSpPr txBox="1">
            <a:spLocks/>
          </p:cNvSpPr>
          <p:nvPr/>
        </p:nvSpPr>
        <p:spPr>
          <a:xfrm>
            <a:off x="945994" y="22192651"/>
            <a:ext cx="8818962" cy="1161558"/>
          </a:xfrm>
          <a:prstGeom prst="rect">
            <a:avLst/>
          </a:prstGeom>
          <a:solidFill>
            <a:srgbClr val="3366FF"/>
          </a:solidFill>
          <a:ln>
            <a:solidFill>
              <a:schemeClr val="tx1"/>
            </a:solidFill>
          </a:ln>
        </p:spPr>
        <p:style>
          <a:lnRef idx="1">
            <a:schemeClr val="accent6"/>
          </a:lnRef>
          <a:fillRef idx="3">
            <a:schemeClr val="accent6"/>
          </a:fillRef>
          <a:effectRef idx="2">
            <a:schemeClr val="accent6"/>
          </a:effectRef>
          <a:fontRef idx="minor">
            <a:schemeClr val="lt1"/>
          </a:fontRef>
        </p:style>
        <p:txBody>
          <a:bodyPr vert="horz" lIns="92889" tIns="46444" rIns="92889" bIns="46444" rtlCol="0" anchor="ctr">
            <a:normAutofit/>
          </a:bodyPr>
          <a:lstStyle/>
          <a:p>
            <a:pPr algn="ctr" defTabSz="464443">
              <a:spcBef>
                <a:spcPct val="0"/>
              </a:spcBef>
              <a:defRPr/>
            </a:pPr>
            <a:r>
              <a:rPr lang="en-US" sz="4500" b="1" dirty="0" smtClean="0">
                <a:solidFill>
                  <a:schemeClr val="bg1"/>
                </a:solidFill>
                <a:latin typeface="+mj-lt"/>
                <a:ea typeface="+mj-ea"/>
                <a:cs typeface="+mj-cs"/>
              </a:rPr>
              <a:t>Step 4</a:t>
            </a:r>
            <a:endParaRPr lang="en-US" sz="4500" b="1" dirty="0">
              <a:solidFill>
                <a:schemeClr val="bg1"/>
              </a:solidFill>
              <a:latin typeface="+mj-lt"/>
              <a:ea typeface="+mj-ea"/>
              <a:cs typeface="+mj-cs"/>
            </a:endParaRPr>
          </a:p>
        </p:txBody>
      </p:sp>
      <p:sp>
        <p:nvSpPr>
          <p:cNvPr id="87" name="Content Placeholder 2"/>
          <p:cNvSpPr txBox="1">
            <a:spLocks/>
          </p:cNvSpPr>
          <p:nvPr/>
        </p:nvSpPr>
        <p:spPr>
          <a:xfrm>
            <a:off x="945994" y="23354208"/>
            <a:ext cx="8818962" cy="6374543"/>
          </a:xfrm>
          <a:prstGeom prst="rect">
            <a:avLst/>
          </a:prstGeom>
          <a:ln>
            <a:solidFill>
              <a:schemeClr val="tx1"/>
            </a:solidFill>
          </a:ln>
        </p:spPr>
        <p:txBody>
          <a:bodyPr vert="horz" lIns="92889" tIns="46444" rIns="92889" bIns="46444" rtlCol="0">
            <a:normAutofit/>
          </a:bodyPr>
          <a:lstStyle/>
          <a:p>
            <a:pPr marL="348333" indent="-348333" defTabSz="464443">
              <a:spcBef>
                <a:spcPct val="20000"/>
              </a:spcBef>
              <a:buFont typeface="Arial"/>
              <a:buChar char="•"/>
              <a:defRPr/>
            </a:pPr>
            <a:r>
              <a:rPr lang="en-US" sz="3300" b="1" dirty="0" smtClean="0">
                <a:solidFill>
                  <a:srgbClr val="4BACC6"/>
                </a:solidFill>
              </a:rPr>
              <a:t>Output flanking bases to FASTA from each set of breakpoints (using java) and index with bowtie2</a:t>
            </a:r>
          </a:p>
        </p:txBody>
      </p:sp>
      <p:sp>
        <p:nvSpPr>
          <p:cNvPr id="88" name="Title 1"/>
          <p:cNvSpPr txBox="1">
            <a:spLocks/>
          </p:cNvSpPr>
          <p:nvPr/>
        </p:nvSpPr>
        <p:spPr>
          <a:xfrm>
            <a:off x="10287071" y="22192650"/>
            <a:ext cx="8818962" cy="1161558"/>
          </a:xfrm>
          <a:prstGeom prst="rect">
            <a:avLst/>
          </a:prstGeom>
          <a:solidFill>
            <a:srgbClr val="3366FF"/>
          </a:solidFill>
          <a:ln>
            <a:solidFill>
              <a:schemeClr val="tx1"/>
            </a:solidFill>
          </a:ln>
        </p:spPr>
        <p:style>
          <a:lnRef idx="1">
            <a:schemeClr val="accent6"/>
          </a:lnRef>
          <a:fillRef idx="3">
            <a:schemeClr val="accent6"/>
          </a:fillRef>
          <a:effectRef idx="2">
            <a:schemeClr val="accent6"/>
          </a:effectRef>
          <a:fontRef idx="minor">
            <a:schemeClr val="lt1"/>
          </a:fontRef>
        </p:style>
        <p:txBody>
          <a:bodyPr vert="horz" lIns="92889" tIns="46444" rIns="92889" bIns="46444" rtlCol="0" anchor="ctr">
            <a:normAutofit/>
          </a:bodyPr>
          <a:lstStyle/>
          <a:p>
            <a:pPr algn="ctr" defTabSz="464443">
              <a:spcBef>
                <a:spcPct val="0"/>
              </a:spcBef>
              <a:defRPr/>
            </a:pPr>
            <a:r>
              <a:rPr lang="en-US" sz="4500" b="1" dirty="0" smtClean="0">
                <a:solidFill>
                  <a:schemeClr val="bg1"/>
                </a:solidFill>
                <a:latin typeface="+mj-lt"/>
                <a:ea typeface="+mj-ea"/>
                <a:cs typeface="+mj-cs"/>
              </a:rPr>
              <a:t>Step 5</a:t>
            </a:r>
            <a:endParaRPr lang="en-US" sz="4500" b="1" dirty="0">
              <a:solidFill>
                <a:schemeClr val="bg1"/>
              </a:solidFill>
              <a:latin typeface="+mj-lt"/>
              <a:ea typeface="+mj-ea"/>
              <a:cs typeface="+mj-cs"/>
            </a:endParaRPr>
          </a:p>
        </p:txBody>
      </p:sp>
      <p:sp>
        <p:nvSpPr>
          <p:cNvPr id="89" name="Content Placeholder 2"/>
          <p:cNvSpPr txBox="1">
            <a:spLocks/>
          </p:cNvSpPr>
          <p:nvPr/>
        </p:nvSpPr>
        <p:spPr>
          <a:xfrm>
            <a:off x="10287071" y="23354207"/>
            <a:ext cx="8818962" cy="6374543"/>
          </a:xfrm>
          <a:prstGeom prst="rect">
            <a:avLst/>
          </a:prstGeom>
          <a:ln>
            <a:solidFill>
              <a:schemeClr val="tx1"/>
            </a:solidFill>
          </a:ln>
        </p:spPr>
        <p:txBody>
          <a:bodyPr vert="horz" lIns="92889" tIns="46444" rIns="92889" bIns="46444" rtlCol="0">
            <a:normAutofit/>
          </a:bodyPr>
          <a:lstStyle/>
          <a:p>
            <a:pPr marL="348333" indent="-348333" defTabSz="464443">
              <a:spcBef>
                <a:spcPct val="20000"/>
              </a:spcBef>
              <a:buFont typeface="Arial"/>
              <a:buChar char="•"/>
              <a:defRPr/>
            </a:pPr>
            <a:r>
              <a:rPr lang="en-US" sz="4100" b="1" dirty="0" err="1" smtClean="0">
                <a:solidFill>
                  <a:srgbClr val="4BACC6"/>
                </a:solidFill>
              </a:rPr>
              <a:t>Crossmap</a:t>
            </a:r>
            <a:r>
              <a:rPr lang="en-US" sz="4100" b="1" dirty="0" smtClean="0">
                <a:solidFill>
                  <a:srgbClr val="4BACC6"/>
                </a:solidFill>
              </a:rPr>
              <a:t> flanking sequences (short </a:t>
            </a:r>
            <a:r>
              <a:rPr lang="en-US" sz="4100" b="1" dirty="0" err="1" smtClean="0">
                <a:solidFill>
                  <a:srgbClr val="4BACC6"/>
                </a:solidFill>
              </a:rPr>
              <a:t>fasta</a:t>
            </a:r>
            <a:r>
              <a:rPr lang="en-US" sz="4100" b="1" dirty="0" smtClean="0">
                <a:solidFill>
                  <a:srgbClr val="4BACC6"/>
                </a:solidFill>
              </a:rPr>
              <a:t> sequences) to look for matches</a:t>
            </a:r>
          </a:p>
        </p:txBody>
      </p:sp>
      <p:sp>
        <p:nvSpPr>
          <p:cNvPr id="90" name="Minus 89"/>
          <p:cNvSpPr/>
          <p:nvPr/>
        </p:nvSpPr>
        <p:spPr>
          <a:xfrm>
            <a:off x="11900772" y="25124681"/>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91" name="Minus 90"/>
          <p:cNvSpPr/>
          <p:nvPr/>
        </p:nvSpPr>
        <p:spPr>
          <a:xfrm>
            <a:off x="11340499" y="25413344"/>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92" name="Minus 91"/>
          <p:cNvSpPr/>
          <p:nvPr/>
        </p:nvSpPr>
        <p:spPr>
          <a:xfrm>
            <a:off x="12359178" y="24836018"/>
            <a:ext cx="1324281"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93" name="Minus 92"/>
          <p:cNvSpPr/>
          <p:nvPr/>
        </p:nvSpPr>
        <p:spPr>
          <a:xfrm>
            <a:off x="12240331" y="25413343"/>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94" name="Minus 93"/>
          <p:cNvSpPr/>
          <p:nvPr/>
        </p:nvSpPr>
        <p:spPr>
          <a:xfrm>
            <a:off x="12800605" y="25124681"/>
            <a:ext cx="1460105"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95" name="Minus 94"/>
          <p:cNvSpPr/>
          <p:nvPr/>
        </p:nvSpPr>
        <p:spPr>
          <a:xfrm>
            <a:off x="13683458" y="25413344"/>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96" name="Minus 95"/>
          <p:cNvSpPr/>
          <p:nvPr/>
        </p:nvSpPr>
        <p:spPr>
          <a:xfrm>
            <a:off x="14481423" y="25124680"/>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97" name="Minus 96"/>
          <p:cNvSpPr/>
          <p:nvPr/>
        </p:nvSpPr>
        <p:spPr>
          <a:xfrm>
            <a:off x="14820982" y="24836019"/>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98" name="Minus 97"/>
          <p:cNvSpPr/>
          <p:nvPr/>
        </p:nvSpPr>
        <p:spPr>
          <a:xfrm>
            <a:off x="14820983" y="25413342"/>
            <a:ext cx="1578951"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99" name="Minus 98"/>
          <p:cNvSpPr/>
          <p:nvPr/>
        </p:nvSpPr>
        <p:spPr>
          <a:xfrm>
            <a:off x="15839659" y="25124679"/>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00" name="Minus 99"/>
          <p:cNvSpPr/>
          <p:nvPr/>
        </p:nvSpPr>
        <p:spPr>
          <a:xfrm>
            <a:off x="16399932" y="24836016"/>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01" name="Minus 100"/>
          <p:cNvSpPr/>
          <p:nvPr/>
        </p:nvSpPr>
        <p:spPr>
          <a:xfrm>
            <a:off x="16399934" y="25413344"/>
            <a:ext cx="1392194" cy="577325"/>
          </a:xfrm>
          <a:prstGeom prst="mathMinus">
            <a:avLst>
              <a:gd name="adj1" fmla="val 23520"/>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02" name="Minus 101"/>
          <p:cNvSpPr/>
          <p:nvPr/>
        </p:nvSpPr>
        <p:spPr>
          <a:xfrm>
            <a:off x="11391433" y="28232051"/>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03" name="Minus 102"/>
          <p:cNvSpPr/>
          <p:nvPr/>
        </p:nvSpPr>
        <p:spPr>
          <a:xfrm>
            <a:off x="11849839" y="27943388"/>
            <a:ext cx="1324281"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04" name="Minus 103"/>
          <p:cNvSpPr/>
          <p:nvPr/>
        </p:nvSpPr>
        <p:spPr>
          <a:xfrm>
            <a:off x="11730992" y="28520713"/>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05" name="Minus 104"/>
          <p:cNvSpPr/>
          <p:nvPr/>
        </p:nvSpPr>
        <p:spPr>
          <a:xfrm>
            <a:off x="12291266" y="28232051"/>
            <a:ext cx="1460105"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06" name="Minus 105"/>
          <p:cNvSpPr/>
          <p:nvPr/>
        </p:nvSpPr>
        <p:spPr>
          <a:xfrm>
            <a:off x="13191097" y="27943389"/>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07" name="Minus 106"/>
          <p:cNvSpPr/>
          <p:nvPr/>
        </p:nvSpPr>
        <p:spPr>
          <a:xfrm>
            <a:off x="13972084" y="28232050"/>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08" name="Minus 107"/>
          <p:cNvSpPr/>
          <p:nvPr/>
        </p:nvSpPr>
        <p:spPr>
          <a:xfrm>
            <a:off x="14311643" y="27943389"/>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09" name="Minus 108"/>
          <p:cNvSpPr/>
          <p:nvPr/>
        </p:nvSpPr>
        <p:spPr>
          <a:xfrm>
            <a:off x="14311644" y="28520712"/>
            <a:ext cx="1578951"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10" name="Minus 109"/>
          <p:cNvSpPr/>
          <p:nvPr/>
        </p:nvSpPr>
        <p:spPr>
          <a:xfrm>
            <a:off x="15330320" y="28232049"/>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11" name="Minus 110"/>
          <p:cNvSpPr/>
          <p:nvPr/>
        </p:nvSpPr>
        <p:spPr>
          <a:xfrm>
            <a:off x="15890593" y="27943386"/>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12" name="Minus 111"/>
          <p:cNvSpPr/>
          <p:nvPr/>
        </p:nvSpPr>
        <p:spPr>
          <a:xfrm>
            <a:off x="15890595" y="28520714"/>
            <a:ext cx="1392194" cy="577325"/>
          </a:xfrm>
          <a:prstGeom prst="mathMinus">
            <a:avLst>
              <a:gd name="adj1" fmla="val 23520"/>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cxnSp>
        <p:nvCxnSpPr>
          <p:cNvPr id="113" name="Straight Connector 112"/>
          <p:cNvCxnSpPr/>
          <p:nvPr/>
        </p:nvCxnSpPr>
        <p:spPr>
          <a:xfrm rot="5400000" flipH="1" flipV="1">
            <a:off x="11945688" y="27598946"/>
            <a:ext cx="574769" cy="1614"/>
          </a:xfrm>
          <a:prstGeom prst="line">
            <a:avLst/>
          </a:prstGeom>
        </p:spPr>
        <p:style>
          <a:lnRef idx="2">
            <a:schemeClr val="accent1"/>
          </a:lnRef>
          <a:fillRef idx="0">
            <a:schemeClr val="accent1"/>
          </a:fillRef>
          <a:effectRef idx="1">
            <a:schemeClr val="accent1"/>
          </a:effectRef>
          <a:fontRef idx="minor">
            <a:schemeClr val="tx1"/>
          </a:fontRef>
        </p:style>
      </p:cxnSp>
      <p:sp>
        <p:nvSpPr>
          <p:cNvPr id="114" name="TextBox 113"/>
          <p:cNvSpPr txBox="1"/>
          <p:nvPr/>
        </p:nvSpPr>
        <p:spPr>
          <a:xfrm>
            <a:off x="12851538" y="26716553"/>
            <a:ext cx="1796594" cy="343995"/>
          </a:xfrm>
          <a:prstGeom prst="rect">
            <a:avLst/>
          </a:prstGeom>
          <a:noFill/>
        </p:spPr>
        <p:txBody>
          <a:bodyPr wrap="none" lIns="92889" tIns="46444" rIns="92889" bIns="46444" rtlCol="0">
            <a:spAutoFit/>
          </a:bodyPr>
          <a:lstStyle/>
          <a:p>
            <a:r>
              <a:rPr lang="en-US" sz="1600" dirty="0" smtClean="0"/>
              <a:t>Orphan breakpoint</a:t>
            </a:r>
            <a:endParaRPr lang="en-US" sz="1600" dirty="0"/>
          </a:p>
        </p:txBody>
      </p:sp>
      <p:cxnSp>
        <p:nvCxnSpPr>
          <p:cNvPr id="115" name="Straight Connector 114"/>
          <p:cNvCxnSpPr/>
          <p:nvPr/>
        </p:nvCxnSpPr>
        <p:spPr>
          <a:xfrm rot="5400000" flipH="1" flipV="1">
            <a:off x="15194996" y="27598946"/>
            <a:ext cx="574769" cy="1614"/>
          </a:xfrm>
          <a:prstGeom prst="line">
            <a:avLst/>
          </a:prstGeom>
        </p:spPr>
        <p:style>
          <a:lnRef idx="2">
            <a:schemeClr val="accent1"/>
          </a:lnRef>
          <a:fillRef idx="0">
            <a:schemeClr val="accent1"/>
          </a:fillRef>
          <a:effectRef idx="1">
            <a:schemeClr val="accent1"/>
          </a:effectRef>
          <a:fontRef idx="minor">
            <a:schemeClr val="tx1"/>
          </a:fontRef>
        </p:style>
      </p:cxnSp>
      <p:sp>
        <p:nvSpPr>
          <p:cNvPr id="116" name="TextBox 115"/>
          <p:cNvSpPr txBox="1"/>
          <p:nvPr/>
        </p:nvSpPr>
        <p:spPr>
          <a:xfrm>
            <a:off x="14687116" y="26716553"/>
            <a:ext cx="2137015" cy="343995"/>
          </a:xfrm>
          <a:prstGeom prst="rect">
            <a:avLst/>
          </a:prstGeom>
          <a:noFill/>
        </p:spPr>
        <p:txBody>
          <a:bodyPr wrap="none" lIns="92889" tIns="46444" rIns="92889" bIns="46444" rtlCol="0">
            <a:spAutoFit/>
          </a:bodyPr>
          <a:lstStyle/>
          <a:p>
            <a:r>
              <a:rPr lang="en-US" sz="1600" dirty="0" smtClean="0"/>
              <a:t>Breakpoints (inversion)</a:t>
            </a:r>
          </a:p>
        </p:txBody>
      </p:sp>
      <p:cxnSp>
        <p:nvCxnSpPr>
          <p:cNvPr id="117" name="Straight Connector 116"/>
          <p:cNvCxnSpPr/>
          <p:nvPr/>
        </p:nvCxnSpPr>
        <p:spPr>
          <a:xfrm rot="5400000" flipH="1" flipV="1">
            <a:off x="11948915" y="26328607"/>
            <a:ext cx="574769" cy="1614"/>
          </a:xfrm>
          <a:prstGeom prst="line">
            <a:avLst/>
          </a:prstGeom>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a:xfrm rot="5400000" flipH="1" flipV="1">
            <a:off x="13463181" y="26328607"/>
            <a:ext cx="574769" cy="1614"/>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rot="5400000" flipH="1" flipV="1">
            <a:off x="15545016" y="26328607"/>
            <a:ext cx="574769" cy="1614"/>
          </a:xfrm>
          <a:prstGeom prst="line">
            <a:avLst/>
          </a:prstGeom>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rot="5400000" flipH="1" flipV="1">
            <a:off x="15193382" y="26328607"/>
            <a:ext cx="574769" cy="1614"/>
          </a:xfrm>
          <a:prstGeom prst="line">
            <a:avLst/>
          </a:prstGeom>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rot="5400000" flipH="1" flipV="1">
            <a:off x="15553084" y="27598946"/>
            <a:ext cx="574769" cy="1614"/>
          </a:xfrm>
          <a:prstGeom prst="line">
            <a:avLst/>
          </a:prstGeom>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rot="5400000" flipH="1" flipV="1">
            <a:off x="11104859" y="26328607"/>
            <a:ext cx="574769" cy="1614"/>
          </a:xfrm>
          <a:prstGeom prst="line">
            <a:avLst/>
          </a:prstGeom>
        </p:spPr>
        <p:style>
          <a:lnRef idx="2">
            <a:schemeClr val="accent1"/>
          </a:lnRef>
          <a:fillRef idx="0">
            <a:schemeClr val="accent1"/>
          </a:fillRef>
          <a:effectRef idx="1">
            <a:schemeClr val="accent1"/>
          </a:effectRef>
          <a:fontRef idx="minor">
            <a:schemeClr val="tx1"/>
          </a:fontRef>
        </p:style>
      </p:cxnSp>
      <p:sp>
        <p:nvSpPr>
          <p:cNvPr id="123" name="TextBox 122"/>
          <p:cNvSpPr txBox="1"/>
          <p:nvPr/>
        </p:nvSpPr>
        <p:spPr>
          <a:xfrm>
            <a:off x="11006904" y="26716553"/>
            <a:ext cx="1787737" cy="343995"/>
          </a:xfrm>
          <a:prstGeom prst="rect">
            <a:avLst/>
          </a:prstGeom>
          <a:noFill/>
        </p:spPr>
        <p:txBody>
          <a:bodyPr wrap="none" lIns="92889" tIns="46444" rIns="92889" bIns="46444" rtlCol="0">
            <a:spAutoFit/>
          </a:bodyPr>
          <a:lstStyle/>
          <a:p>
            <a:r>
              <a:rPr lang="en-US" sz="1600" dirty="0" smtClean="0"/>
              <a:t>Breakpoints (</a:t>
            </a:r>
            <a:r>
              <a:rPr lang="en-US" sz="1600" dirty="0" err="1" smtClean="0"/>
              <a:t>indel</a:t>
            </a:r>
            <a:r>
              <a:rPr lang="en-US" sz="1600" dirty="0" smtClean="0"/>
              <a:t>)</a:t>
            </a:r>
            <a:endParaRPr lang="en-US" sz="1600" dirty="0"/>
          </a:p>
        </p:txBody>
      </p:sp>
      <p:sp>
        <p:nvSpPr>
          <p:cNvPr id="124" name="TextBox 123"/>
          <p:cNvSpPr txBox="1"/>
          <p:nvPr/>
        </p:nvSpPr>
        <p:spPr>
          <a:xfrm>
            <a:off x="11376569" y="26087664"/>
            <a:ext cx="868760" cy="281451"/>
          </a:xfrm>
          <a:prstGeom prst="rect">
            <a:avLst/>
          </a:prstGeom>
          <a:noFill/>
        </p:spPr>
        <p:txBody>
          <a:bodyPr wrap="none" lIns="92889" tIns="46444" rIns="92889" bIns="46444" rtlCol="0">
            <a:spAutoFit/>
          </a:bodyPr>
          <a:lstStyle/>
          <a:p>
            <a:r>
              <a:rPr lang="en-US" sz="1200" dirty="0" smtClean="0"/>
              <a:t>&lt;deletion&gt;</a:t>
            </a:r>
          </a:p>
        </p:txBody>
      </p:sp>
      <p:cxnSp>
        <p:nvCxnSpPr>
          <p:cNvPr id="125" name="Straight Connector 124"/>
          <p:cNvCxnSpPr/>
          <p:nvPr/>
        </p:nvCxnSpPr>
        <p:spPr>
          <a:xfrm rot="5400000" flipH="1" flipV="1">
            <a:off x="17865208" y="27598946"/>
            <a:ext cx="574769" cy="1614"/>
          </a:xfrm>
          <a:prstGeom prst="line">
            <a:avLst/>
          </a:prstGeom>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rot="5400000" flipH="1" flipV="1">
            <a:off x="17021152" y="27598946"/>
            <a:ext cx="574769" cy="1614"/>
          </a:xfrm>
          <a:prstGeom prst="line">
            <a:avLst/>
          </a:prstGeom>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7270900" y="27530978"/>
            <a:ext cx="906630" cy="281451"/>
          </a:xfrm>
          <a:prstGeom prst="rect">
            <a:avLst/>
          </a:prstGeom>
          <a:noFill/>
        </p:spPr>
        <p:txBody>
          <a:bodyPr wrap="none" lIns="92889" tIns="46444" rIns="92889" bIns="46444" rtlCol="0">
            <a:spAutoFit/>
          </a:bodyPr>
          <a:lstStyle/>
          <a:p>
            <a:r>
              <a:rPr lang="en-US" sz="1200" dirty="0" smtClean="0"/>
              <a:t>&lt;insertion&gt;</a:t>
            </a:r>
          </a:p>
        </p:txBody>
      </p:sp>
      <p:cxnSp>
        <p:nvCxnSpPr>
          <p:cNvPr id="128" name="Straight Connector 127"/>
          <p:cNvCxnSpPr/>
          <p:nvPr/>
        </p:nvCxnSpPr>
        <p:spPr>
          <a:xfrm rot="5400000" flipH="1" flipV="1">
            <a:off x="17017924" y="26328607"/>
            <a:ext cx="574769" cy="1614"/>
          </a:xfrm>
          <a:prstGeom prst="line">
            <a:avLst/>
          </a:prstGeom>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16898259" y="26716553"/>
            <a:ext cx="1787737" cy="343995"/>
          </a:xfrm>
          <a:prstGeom prst="rect">
            <a:avLst/>
          </a:prstGeom>
          <a:noFill/>
        </p:spPr>
        <p:txBody>
          <a:bodyPr wrap="none" lIns="92889" tIns="46444" rIns="92889" bIns="46444" rtlCol="0">
            <a:spAutoFit/>
          </a:bodyPr>
          <a:lstStyle/>
          <a:p>
            <a:r>
              <a:rPr lang="en-US" sz="1600" dirty="0" smtClean="0"/>
              <a:t>Breakpoints (</a:t>
            </a:r>
            <a:r>
              <a:rPr lang="en-US" sz="1600" dirty="0" err="1" smtClean="0"/>
              <a:t>indel</a:t>
            </a:r>
            <a:r>
              <a:rPr lang="en-US" sz="1600" dirty="0" smtClean="0"/>
              <a:t>)</a:t>
            </a:r>
          </a:p>
        </p:txBody>
      </p:sp>
      <p:sp>
        <p:nvSpPr>
          <p:cNvPr id="130" name="Minus 129"/>
          <p:cNvSpPr/>
          <p:nvPr/>
        </p:nvSpPr>
        <p:spPr>
          <a:xfrm>
            <a:off x="10729292" y="25124678"/>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31" name="Minus 130"/>
          <p:cNvSpPr/>
          <p:nvPr/>
        </p:nvSpPr>
        <p:spPr>
          <a:xfrm>
            <a:off x="17056983" y="25124681"/>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32" name="Minus 131"/>
          <p:cNvSpPr/>
          <p:nvPr/>
        </p:nvSpPr>
        <p:spPr>
          <a:xfrm>
            <a:off x="10729292" y="27943389"/>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33" name="Minus 132"/>
          <p:cNvSpPr/>
          <p:nvPr/>
        </p:nvSpPr>
        <p:spPr>
          <a:xfrm>
            <a:off x="16496710" y="28232048"/>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34" name="Minus 133"/>
          <p:cNvSpPr/>
          <p:nvPr/>
        </p:nvSpPr>
        <p:spPr>
          <a:xfrm>
            <a:off x="17231854" y="28520714"/>
            <a:ext cx="1454142"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35" name="Minus 134"/>
          <p:cNvSpPr/>
          <p:nvPr/>
        </p:nvSpPr>
        <p:spPr>
          <a:xfrm>
            <a:off x="17011139" y="27943385"/>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cxnSp>
        <p:nvCxnSpPr>
          <p:cNvPr id="136" name="Straight Connector 135"/>
          <p:cNvCxnSpPr/>
          <p:nvPr/>
        </p:nvCxnSpPr>
        <p:spPr>
          <a:xfrm>
            <a:off x="12291267" y="26087662"/>
            <a:ext cx="503375" cy="1614"/>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12260292" y="27821929"/>
            <a:ext cx="503375" cy="1614"/>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10837126" y="26089275"/>
            <a:ext cx="503375" cy="1614"/>
          </a:xfrm>
          <a:prstGeom prst="line">
            <a:avLst/>
          </a:prstGeom>
          <a:ln>
            <a:solidFill>
              <a:srgbClr val="980A9C"/>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11696584" y="27821929"/>
            <a:ext cx="503375" cy="1614"/>
          </a:xfrm>
          <a:prstGeom prst="line">
            <a:avLst/>
          </a:prstGeom>
          <a:ln>
            <a:solidFill>
              <a:srgbClr val="980A9C"/>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4928815" y="26090889"/>
            <a:ext cx="503375" cy="1614"/>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14928815" y="27821929"/>
            <a:ext cx="503375" cy="1614"/>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a:off x="15890595" y="26092502"/>
            <a:ext cx="503375" cy="1614"/>
          </a:xfrm>
          <a:prstGeom prst="line">
            <a:avLst/>
          </a:prstGeom>
          <a:ln>
            <a:solidFill>
              <a:srgbClr val="C816E4"/>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a:off x="15890595" y="27821929"/>
            <a:ext cx="503375" cy="1614"/>
          </a:xfrm>
          <a:prstGeom prst="line">
            <a:avLst/>
          </a:prstGeom>
          <a:ln>
            <a:solidFill>
              <a:srgbClr val="C816E4"/>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16759452" y="26094116"/>
            <a:ext cx="503375" cy="1614"/>
          </a:xfrm>
          <a:prstGeom prst="line">
            <a:avLst/>
          </a:prstGeom>
          <a:ln>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5" name="Straight Connector 144"/>
          <p:cNvCxnSpPr/>
          <p:nvPr/>
        </p:nvCxnSpPr>
        <p:spPr>
          <a:xfrm>
            <a:off x="16759452" y="27821929"/>
            <a:ext cx="503375" cy="1614"/>
          </a:xfrm>
          <a:prstGeom prst="line">
            <a:avLst/>
          </a:prstGeom>
          <a:ln>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17365569" y="26095729"/>
            <a:ext cx="503375" cy="1614"/>
          </a:xfrm>
          <a:prstGeom prst="line">
            <a:avLst/>
          </a:prstGeom>
          <a:ln>
            <a:solidFill>
              <a:srgbClr val="1DA5AB"/>
            </a:solidFill>
          </a:ln>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a:off x="18182621" y="27821929"/>
            <a:ext cx="503375" cy="1614"/>
          </a:xfrm>
          <a:prstGeom prst="line">
            <a:avLst/>
          </a:prstGeom>
          <a:ln>
            <a:solidFill>
              <a:srgbClr val="1DA5AB"/>
            </a:solidFill>
          </a:ln>
        </p:spPr>
        <p:style>
          <a:lnRef idx="2">
            <a:schemeClr val="accent1"/>
          </a:lnRef>
          <a:fillRef idx="0">
            <a:schemeClr val="accent1"/>
          </a:fillRef>
          <a:effectRef idx="1">
            <a:schemeClr val="accent1"/>
          </a:effectRef>
          <a:fontRef idx="minor">
            <a:schemeClr val="tx1"/>
          </a:fontRef>
        </p:style>
      </p:cxnSp>
      <p:cxnSp>
        <p:nvCxnSpPr>
          <p:cNvPr id="148" name="Straight Connector 147"/>
          <p:cNvCxnSpPr/>
          <p:nvPr/>
        </p:nvCxnSpPr>
        <p:spPr>
          <a:xfrm>
            <a:off x="13174121" y="26097343"/>
            <a:ext cx="503375" cy="1614"/>
          </a:xfrm>
          <a:prstGeom prst="line">
            <a:avLst/>
          </a:prstGeom>
          <a:ln>
            <a:solidFill>
              <a:srgbClr val="EE9EFF"/>
            </a:solidFill>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13808270" y="26100570"/>
            <a:ext cx="503375" cy="1614"/>
          </a:xfrm>
          <a:prstGeom prst="line">
            <a:avLst/>
          </a:prstGeom>
          <a:ln>
            <a:solidFill>
              <a:srgbClr val="230CFF"/>
            </a:solidFill>
          </a:ln>
        </p:spPr>
        <p:style>
          <a:lnRef idx="2">
            <a:schemeClr val="accent1"/>
          </a:lnRef>
          <a:fillRef idx="0">
            <a:schemeClr val="accent1"/>
          </a:fillRef>
          <a:effectRef idx="1">
            <a:schemeClr val="accent1"/>
          </a:effectRef>
          <a:fontRef idx="minor">
            <a:schemeClr val="tx1"/>
          </a:fontRef>
        </p:style>
      </p:cxnSp>
      <p:cxnSp>
        <p:nvCxnSpPr>
          <p:cNvPr id="150" name="Straight Arrow Connector 149"/>
          <p:cNvCxnSpPr/>
          <p:nvPr/>
        </p:nvCxnSpPr>
        <p:spPr>
          <a:xfrm rot="16200000" flipH="1">
            <a:off x="10766142" y="26520091"/>
            <a:ext cx="1375392" cy="893869"/>
          </a:xfrm>
          <a:prstGeom prst="straightConnector1">
            <a:avLst/>
          </a:prstGeom>
          <a:ln>
            <a:solidFill>
              <a:schemeClr val="tx1">
                <a:lumMod val="95000"/>
                <a:lumOff val="5000"/>
              </a:schemeClr>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rot="5400000">
            <a:off x="11824283" y="26967028"/>
            <a:ext cx="1375392" cy="1"/>
          </a:xfrm>
          <a:prstGeom prst="straightConnector1">
            <a:avLst/>
          </a:prstGeom>
          <a:ln>
            <a:solidFill>
              <a:schemeClr val="tx1">
                <a:lumMod val="95000"/>
                <a:lumOff val="5000"/>
              </a:schemeClr>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52" name="Straight Arrow Connector 151"/>
          <p:cNvCxnSpPr/>
          <p:nvPr/>
        </p:nvCxnSpPr>
        <p:spPr>
          <a:xfrm rot="5400000">
            <a:off x="14536442" y="26979715"/>
            <a:ext cx="1375392" cy="1"/>
          </a:xfrm>
          <a:prstGeom prst="straightConnector1">
            <a:avLst/>
          </a:prstGeom>
          <a:ln>
            <a:solidFill>
              <a:schemeClr val="tx1">
                <a:lumMod val="95000"/>
                <a:lumOff val="5000"/>
              </a:schemeClr>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rot="5400000">
            <a:off x="15473070" y="26979716"/>
            <a:ext cx="1375392" cy="1"/>
          </a:xfrm>
          <a:prstGeom prst="straightConnector1">
            <a:avLst/>
          </a:prstGeom>
          <a:ln>
            <a:solidFill>
              <a:schemeClr val="tx1">
                <a:lumMod val="95000"/>
                <a:lumOff val="5000"/>
              </a:schemeClr>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54" name="Straight Connector 153"/>
          <p:cNvCxnSpPr/>
          <p:nvPr/>
        </p:nvCxnSpPr>
        <p:spPr>
          <a:xfrm>
            <a:off x="15515262" y="27821929"/>
            <a:ext cx="288027" cy="1614"/>
          </a:xfrm>
          <a:prstGeom prst="line">
            <a:avLst/>
          </a:prstGeom>
          <a:ln>
            <a:solidFill>
              <a:srgbClr val="48BD79"/>
            </a:solidFill>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15515262" y="26093810"/>
            <a:ext cx="288027" cy="1614"/>
          </a:xfrm>
          <a:prstGeom prst="line">
            <a:avLst/>
          </a:prstGeom>
          <a:ln>
            <a:solidFill>
              <a:srgbClr val="48BD79"/>
            </a:solidFill>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rot="5400000">
            <a:off x="16369287" y="26979717"/>
            <a:ext cx="1375392" cy="1"/>
          </a:xfrm>
          <a:prstGeom prst="straightConnector1">
            <a:avLst/>
          </a:prstGeom>
          <a:ln>
            <a:solidFill>
              <a:schemeClr val="tx1">
                <a:lumMod val="95000"/>
                <a:lumOff val="5000"/>
              </a:schemeClr>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rot="16200000" flipH="1">
            <a:off x="17326806" y="26569781"/>
            <a:ext cx="1388084" cy="807182"/>
          </a:xfrm>
          <a:prstGeom prst="straightConnector1">
            <a:avLst/>
          </a:prstGeom>
          <a:ln>
            <a:solidFill>
              <a:schemeClr val="tx1">
                <a:lumMod val="95000"/>
                <a:lumOff val="5000"/>
              </a:schemeClr>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58" name="Straight Connector 157"/>
          <p:cNvCxnSpPr/>
          <p:nvPr/>
        </p:nvCxnSpPr>
        <p:spPr>
          <a:xfrm>
            <a:off x="11444896" y="26086048"/>
            <a:ext cx="503375" cy="1614"/>
          </a:xfrm>
          <a:prstGeom prst="line">
            <a:avLst/>
          </a:prstGeom>
          <a:ln>
            <a:solidFill>
              <a:srgbClr val="7B1B18"/>
            </a:solidFill>
          </a:ln>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a:off x="11696583" y="26121683"/>
            <a:ext cx="503375" cy="1614"/>
          </a:xfrm>
          <a:prstGeom prst="line">
            <a:avLst/>
          </a:prstGeom>
          <a:ln>
            <a:solidFill>
              <a:schemeClr val="accent2">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17354920" y="27821929"/>
            <a:ext cx="503375" cy="1614"/>
          </a:xfrm>
          <a:prstGeom prst="line">
            <a:avLst/>
          </a:prstGeom>
          <a:ln>
            <a:solidFill>
              <a:srgbClr val="988DAB"/>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17615073" y="27784765"/>
            <a:ext cx="503375" cy="1614"/>
          </a:xfrm>
          <a:prstGeom prst="line">
            <a:avLst/>
          </a:prstGeom>
          <a:ln>
            <a:solidFill>
              <a:srgbClr val="000D44"/>
            </a:solidFill>
          </a:ln>
        </p:spPr>
        <p:style>
          <a:lnRef idx="2">
            <a:schemeClr val="accent1"/>
          </a:lnRef>
          <a:fillRef idx="0">
            <a:schemeClr val="accent1"/>
          </a:fillRef>
          <a:effectRef idx="1">
            <a:schemeClr val="accent1"/>
          </a:effectRef>
          <a:fontRef idx="minor">
            <a:schemeClr val="tx1"/>
          </a:fontRef>
        </p:style>
      </p:cxnSp>
      <p:sp>
        <p:nvSpPr>
          <p:cNvPr id="162" name="Minus 161"/>
          <p:cNvSpPr/>
          <p:nvPr/>
        </p:nvSpPr>
        <p:spPr>
          <a:xfrm>
            <a:off x="9210242" y="25702007"/>
            <a:ext cx="10504638"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63" name="Minus 162"/>
          <p:cNvSpPr/>
          <p:nvPr/>
        </p:nvSpPr>
        <p:spPr>
          <a:xfrm>
            <a:off x="8971374" y="27667413"/>
            <a:ext cx="11431485" cy="577328"/>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164" name="Title 1"/>
          <p:cNvSpPr txBox="1">
            <a:spLocks/>
          </p:cNvSpPr>
          <p:nvPr/>
        </p:nvSpPr>
        <p:spPr>
          <a:xfrm>
            <a:off x="19714879" y="22192649"/>
            <a:ext cx="8818962" cy="1161558"/>
          </a:xfrm>
          <a:prstGeom prst="rect">
            <a:avLst/>
          </a:prstGeom>
          <a:solidFill>
            <a:srgbClr val="3366FF"/>
          </a:solidFill>
          <a:ln>
            <a:solidFill>
              <a:schemeClr val="tx1"/>
            </a:solidFill>
          </a:ln>
        </p:spPr>
        <p:style>
          <a:lnRef idx="1">
            <a:schemeClr val="accent6"/>
          </a:lnRef>
          <a:fillRef idx="3">
            <a:schemeClr val="accent6"/>
          </a:fillRef>
          <a:effectRef idx="2">
            <a:schemeClr val="accent6"/>
          </a:effectRef>
          <a:fontRef idx="minor">
            <a:schemeClr val="lt1"/>
          </a:fontRef>
        </p:style>
        <p:txBody>
          <a:bodyPr vert="horz" lIns="92889" tIns="46444" rIns="92889" bIns="46444" rtlCol="0" anchor="ctr">
            <a:normAutofit/>
          </a:bodyPr>
          <a:lstStyle/>
          <a:p>
            <a:pPr algn="ctr" defTabSz="464443">
              <a:spcBef>
                <a:spcPct val="0"/>
              </a:spcBef>
              <a:defRPr/>
            </a:pPr>
            <a:r>
              <a:rPr lang="en-US" sz="4500" b="1" dirty="0" smtClean="0">
                <a:solidFill>
                  <a:schemeClr val="bg1"/>
                </a:solidFill>
                <a:latin typeface="+mj-lt"/>
                <a:ea typeface="+mj-ea"/>
                <a:cs typeface="+mj-cs"/>
              </a:rPr>
              <a:t>Step 6</a:t>
            </a:r>
            <a:endParaRPr lang="en-US" sz="4500" b="1" dirty="0">
              <a:solidFill>
                <a:schemeClr val="bg1"/>
              </a:solidFill>
              <a:latin typeface="+mj-lt"/>
              <a:ea typeface="+mj-ea"/>
              <a:cs typeface="+mj-cs"/>
            </a:endParaRPr>
          </a:p>
        </p:txBody>
      </p:sp>
      <p:sp>
        <p:nvSpPr>
          <p:cNvPr id="165" name="Content Placeholder 2"/>
          <p:cNvSpPr txBox="1">
            <a:spLocks/>
          </p:cNvSpPr>
          <p:nvPr/>
        </p:nvSpPr>
        <p:spPr>
          <a:xfrm>
            <a:off x="19714879" y="23354206"/>
            <a:ext cx="8818962" cy="6374543"/>
          </a:xfrm>
          <a:prstGeom prst="rect">
            <a:avLst/>
          </a:prstGeom>
          <a:ln>
            <a:solidFill>
              <a:schemeClr val="tx1"/>
            </a:solidFill>
          </a:ln>
        </p:spPr>
        <p:txBody>
          <a:bodyPr vert="horz" lIns="92889" tIns="46444" rIns="92889" bIns="46444" rtlCol="0">
            <a:normAutofit/>
          </a:bodyPr>
          <a:lstStyle/>
          <a:p>
            <a:pPr marL="348333" indent="-348333" defTabSz="464443">
              <a:spcBef>
                <a:spcPct val="20000"/>
              </a:spcBef>
              <a:buFont typeface="Arial"/>
              <a:buChar char="•"/>
              <a:defRPr/>
            </a:pPr>
            <a:r>
              <a:rPr lang="en-US" sz="4100" b="1" dirty="0" smtClean="0">
                <a:solidFill>
                  <a:srgbClr val="4BACC6"/>
                </a:solidFill>
              </a:rPr>
              <a:t>Sort and output matched and unmatched breakpoints (using java)</a:t>
            </a:r>
          </a:p>
        </p:txBody>
      </p:sp>
      <p:sp>
        <p:nvSpPr>
          <p:cNvPr id="227" name="Minus 226"/>
          <p:cNvSpPr/>
          <p:nvPr/>
        </p:nvSpPr>
        <p:spPr>
          <a:xfrm>
            <a:off x="21398313" y="25124678"/>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28" name="Minus 227"/>
          <p:cNvSpPr/>
          <p:nvPr/>
        </p:nvSpPr>
        <p:spPr>
          <a:xfrm>
            <a:off x="20838040" y="25413341"/>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29" name="Minus 228"/>
          <p:cNvSpPr/>
          <p:nvPr/>
        </p:nvSpPr>
        <p:spPr>
          <a:xfrm>
            <a:off x="21856720" y="24836015"/>
            <a:ext cx="1324281"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30" name="Minus 229"/>
          <p:cNvSpPr/>
          <p:nvPr/>
        </p:nvSpPr>
        <p:spPr>
          <a:xfrm>
            <a:off x="21737873" y="25413340"/>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31" name="Minus 230"/>
          <p:cNvSpPr/>
          <p:nvPr/>
        </p:nvSpPr>
        <p:spPr>
          <a:xfrm>
            <a:off x="22429852" y="25124671"/>
            <a:ext cx="622510" cy="577325"/>
          </a:xfrm>
          <a:prstGeom prst="mathMinus">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32" name="Minus 231"/>
          <p:cNvSpPr/>
          <p:nvPr/>
        </p:nvSpPr>
        <p:spPr>
          <a:xfrm>
            <a:off x="23181001" y="25413341"/>
            <a:ext cx="706131" cy="577325"/>
          </a:xfrm>
          <a:prstGeom prst="mathMinus">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33" name="Minus 232"/>
          <p:cNvSpPr/>
          <p:nvPr/>
        </p:nvSpPr>
        <p:spPr>
          <a:xfrm>
            <a:off x="23978964" y="25124677"/>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34" name="Minus 233"/>
          <p:cNvSpPr/>
          <p:nvPr/>
        </p:nvSpPr>
        <p:spPr>
          <a:xfrm>
            <a:off x="24318523" y="24836016"/>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35" name="Minus 234"/>
          <p:cNvSpPr/>
          <p:nvPr/>
        </p:nvSpPr>
        <p:spPr>
          <a:xfrm>
            <a:off x="24318524" y="25413339"/>
            <a:ext cx="1578951"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36" name="Minus 235"/>
          <p:cNvSpPr/>
          <p:nvPr/>
        </p:nvSpPr>
        <p:spPr>
          <a:xfrm>
            <a:off x="25337200" y="25124676"/>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37" name="Minus 236"/>
          <p:cNvSpPr/>
          <p:nvPr/>
        </p:nvSpPr>
        <p:spPr>
          <a:xfrm>
            <a:off x="25897473" y="24836013"/>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38" name="Minus 237"/>
          <p:cNvSpPr/>
          <p:nvPr/>
        </p:nvSpPr>
        <p:spPr>
          <a:xfrm>
            <a:off x="25897474" y="25413341"/>
            <a:ext cx="1392194" cy="577325"/>
          </a:xfrm>
          <a:prstGeom prst="mathMinus">
            <a:avLst>
              <a:gd name="adj1" fmla="val 23520"/>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39" name="Minus 238"/>
          <p:cNvSpPr/>
          <p:nvPr/>
        </p:nvSpPr>
        <p:spPr>
          <a:xfrm>
            <a:off x="19009622" y="25702003"/>
            <a:ext cx="10202801"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40" name="Minus 239"/>
          <p:cNvSpPr/>
          <p:nvPr/>
        </p:nvSpPr>
        <p:spPr>
          <a:xfrm>
            <a:off x="20888974" y="28232048"/>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41" name="Minus 240"/>
          <p:cNvSpPr/>
          <p:nvPr/>
        </p:nvSpPr>
        <p:spPr>
          <a:xfrm>
            <a:off x="21347381" y="27943385"/>
            <a:ext cx="1324281"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42" name="Minus 241"/>
          <p:cNvSpPr/>
          <p:nvPr/>
        </p:nvSpPr>
        <p:spPr>
          <a:xfrm>
            <a:off x="21228534" y="28520710"/>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43" name="Minus 242"/>
          <p:cNvSpPr/>
          <p:nvPr/>
        </p:nvSpPr>
        <p:spPr>
          <a:xfrm>
            <a:off x="21788808" y="28232048"/>
            <a:ext cx="1460105"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44" name="Minus 243"/>
          <p:cNvSpPr/>
          <p:nvPr/>
        </p:nvSpPr>
        <p:spPr>
          <a:xfrm>
            <a:off x="22688639" y="27943386"/>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45" name="Minus 244"/>
          <p:cNvSpPr/>
          <p:nvPr/>
        </p:nvSpPr>
        <p:spPr>
          <a:xfrm>
            <a:off x="23469625" y="28232047"/>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46" name="Minus 245"/>
          <p:cNvSpPr/>
          <p:nvPr/>
        </p:nvSpPr>
        <p:spPr>
          <a:xfrm>
            <a:off x="23809184" y="27943386"/>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47" name="Minus 246"/>
          <p:cNvSpPr/>
          <p:nvPr/>
        </p:nvSpPr>
        <p:spPr>
          <a:xfrm>
            <a:off x="23809185" y="28520709"/>
            <a:ext cx="1578951"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48" name="Minus 247"/>
          <p:cNvSpPr/>
          <p:nvPr/>
        </p:nvSpPr>
        <p:spPr>
          <a:xfrm>
            <a:off x="24827861" y="28232046"/>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49" name="Minus 248"/>
          <p:cNvSpPr/>
          <p:nvPr/>
        </p:nvSpPr>
        <p:spPr>
          <a:xfrm>
            <a:off x="25388134" y="27943383"/>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50" name="Minus 249"/>
          <p:cNvSpPr/>
          <p:nvPr/>
        </p:nvSpPr>
        <p:spPr>
          <a:xfrm>
            <a:off x="25388135" y="28520711"/>
            <a:ext cx="1392194" cy="577325"/>
          </a:xfrm>
          <a:prstGeom prst="mathMinus">
            <a:avLst>
              <a:gd name="adj1" fmla="val 23520"/>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51" name="Minus 250"/>
          <p:cNvSpPr/>
          <p:nvPr/>
        </p:nvSpPr>
        <p:spPr>
          <a:xfrm>
            <a:off x="19009622" y="27654719"/>
            <a:ext cx="10202801" cy="577328"/>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cxnSp>
        <p:nvCxnSpPr>
          <p:cNvPr id="252" name="Straight Connector 251"/>
          <p:cNvCxnSpPr/>
          <p:nvPr/>
        </p:nvCxnSpPr>
        <p:spPr>
          <a:xfrm rot="5400000" flipH="1" flipV="1">
            <a:off x="21443229" y="27598943"/>
            <a:ext cx="574769" cy="1614"/>
          </a:xfrm>
          <a:prstGeom prst="line">
            <a:avLst/>
          </a:prstGeom>
        </p:spPr>
        <p:style>
          <a:lnRef idx="2">
            <a:schemeClr val="accent1"/>
          </a:lnRef>
          <a:fillRef idx="0">
            <a:schemeClr val="accent1"/>
          </a:fillRef>
          <a:effectRef idx="1">
            <a:schemeClr val="accent1"/>
          </a:effectRef>
          <a:fontRef idx="minor">
            <a:schemeClr val="tx1"/>
          </a:fontRef>
        </p:style>
      </p:cxnSp>
      <p:sp>
        <p:nvSpPr>
          <p:cNvPr id="253" name="TextBox 252"/>
          <p:cNvSpPr txBox="1"/>
          <p:nvPr/>
        </p:nvSpPr>
        <p:spPr>
          <a:xfrm>
            <a:off x="22349080" y="26716550"/>
            <a:ext cx="1878136" cy="343995"/>
          </a:xfrm>
          <a:prstGeom prst="rect">
            <a:avLst/>
          </a:prstGeom>
          <a:noFill/>
        </p:spPr>
        <p:txBody>
          <a:bodyPr wrap="none" lIns="92889" tIns="46444" rIns="92889" bIns="46444" rtlCol="0">
            <a:spAutoFit/>
          </a:bodyPr>
          <a:lstStyle/>
          <a:p>
            <a:r>
              <a:rPr lang="en-US" sz="1600" dirty="0" smtClean="0"/>
              <a:t>Orphan breakpoints</a:t>
            </a:r>
            <a:endParaRPr lang="en-US" sz="1600" dirty="0"/>
          </a:p>
        </p:txBody>
      </p:sp>
      <p:cxnSp>
        <p:nvCxnSpPr>
          <p:cNvPr id="254" name="Straight Connector 253"/>
          <p:cNvCxnSpPr/>
          <p:nvPr/>
        </p:nvCxnSpPr>
        <p:spPr>
          <a:xfrm rot="5400000" flipH="1" flipV="1">
            <a:off x="24692537" y="27598943"/>
            <a:ext cx="574769" cy="1614"/>
          </a:xfrm>
          <a:prstGeom prst="line">
            <a:avLst/>
          </a:prstGeom>
        </p:spPr>
        <p:style>
          <a:lnRef idx="2">
            <a:schemeClr val="accent1"/>
          </a:lnRef>
          <a:fillRef idx="0">
            <a:schemeClr val="accent1"/>
          </a:fillRef>
          <a:effectRef idx="1">
            <a:schemeClr val="accent1"/>
          </a:effectRef>
          <a:fontRef idx="minor">
            <a:schemeClr val="tx1"/>
          </a:fontRef>
        </p:style>
      </p:cxnSp>
      <p:sp>
        <p:nvSpPr>
          <p:cNvPr id="255" name="TextBox 254"/>
          <p:cNvSpPr txBox="1"/>
          <p:nvPr/>
        </p:nvSpPr>
        <p:spPr>
          <a:xfrm>
            <a:off x="24184657" y="26716550"/>
            <a:ext cx="2137015" cy="343995"/>
          </a:xfrm>
          <a:prstGeom prst="rect">
            <a:avLst/>
          </a:prstGeom>
          <a:noFill/>
        </p:spPr>
        <p:txBody>
          <a:bodyPr wrap="none" lIns="92889" tIns="46444" rIns="92889" bIns="46444" rtlCol="0">
            <a:spAutoFit/>
          </a:bodyPr>
          <a:lstStyle/>
          <a:p>
            <a:r>
              <a:rPr lang="en-US" sz="1600" dirty="0" smtClean="0"/>
              <a:t>Breakpoints (inversion)</a:t>
            </a:r>
          </a:p>
        </p:txBody>
      </p:sp>
      <p:cxnSp>
        <p:nvCxnSpPr>
          <p:cNvPr id="256" name="Straight Connector 255"/>
          <p:cNvCxnSpPr/>
          <p:nvPr/>
        </p:nvCxnSpPr>
        <p:spPr>
          <a:xfrm rot="5400000" flipH="1" flipV="1">
            <a:off x="21446456" y="26328604"/>
            <a:ext cx="574769" cy="1614"/>
          </a:xfrm>
          <a:prstGeom prst="line">
            <a:avLst/>
          </a:prstGeom>
        </p:spPr>
        <p:style>
          <a:lnRef idx="2">
            <a:schemeClr val="accent1"/>
          </a:lnRef>
          <a:fillRef idx="0">
            <a:schemeClr val="accent1"/>
          </a:fillRef>
          <a:effectRef idx="1">
            <a:schemeClr val="accent1"/>
          </a:effectRef>
          <a:fontRef idx="minor">
            <a:schemeClr val="tx1"/>
          </a:fontRef>
        </p:style>
      </p:cxnSp>
      <p:cxnSp>
        <p:nvCxnSpPr>
          <p:cNvPr id="257" name="Straight Connector 256"/>
          <p:cNvCxnSpPr/>
          <p:nvPr/>
        </p:nvCxnSpPr>
        <p:spPr>
          <a:xfrm rot="5400000" flipH="1" flipV="1">
            <a:off x="22708596" y="26328603"/>
            <a:ext cx="574769" cy="1614"/>
          </a:xfrm>
          <a:prstGeom prst="line">
            <a:avLst/>
          </a:prstGeom>
          <a:ln>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cxnSp>
        <p:nvCxnSpPr>
          <p:cNvPr id="258" name="Straight Connector 257"/>
          <p:cNvCxnSpPr/>
          <p:nvPr/>
        </p:nvCxnSpPr>
        <p:spPr>
          <a:xfrm rot="5400000" flipH="1" flipV="1">
            <a:off x="25042557" y="26328604"/>
            <a:ext cx="574769" cy="1614"/>
          </a:xfrm>
          <a:prstGeom prst="line">
            <a:avLst/>
          </a:prstGeom>
        </p:spPr>
        <p:style>
          <a:lnRef idx="2">
            <a:schemeClr val="accent1"/>
          </a:lnRef>
          <a:fillRef idx="0">
            <a:schemeClr val="accent1"/>
          </a:fillRef>
          <a:effectRef idx="1">
            <a:schemeClr val="accent1"/>
          </a:effectRef>
          <a:fontRef idx="minor">
            <a:schemeClr val="tx1"/>
          </a:fontRef>
        </p:style>
      </p:cxnSp>
      <p:cxnSp>
        <p:nvCxnSpPr>
          <p:cNvPr id="259" name="Straight Connector 258"/>
          <p:cNvCxnSpPr/>
          <p:nvPr/>
        </p:nvCxnSpPr>
        <p:spPr>
          <a:xfrm rot="5400000" flipH="1" flipV="1">
            <a:off x="24690923" y="26328604"/>
            <a:ext cx="574769" cy="1614"/>
          </a:xfrm>
          <a:prstGeom prst="line">
            <a:avLst/>
          </a:prstGeom>
        </p:spPr>
        <p:style>
          <a:lnRef idx="2">
            <a:schemeClr val="accent1"/>
          </a:lnRef>
          <a:fillRef idx="0">
            <a:schemeClr val="accent1"/>
          </a:fillRef>
          <a:effectRef idx="1">
            <a:schemeClr val="accent1"/>
          </a:effectRef>
          <a:fontRef idx="minor">
            <a:schemeClr val="tx1"/>
          </a:fontRef>
        </p:style>
      </p:cxnSp>
      <p:cxnSp>
        <p:nvCxnSpPr>
          <p:cNvPr id="260" name="Straight Connector 259"/>
          <p:cNvCxnSpPr/>
          <p:nvPr/>
        </p:nvCxnSpPr>
        <p:spPr>
          <a:xfrm rot="5400000" flipH="1" flipV="1">
            <a:off x="25050626" y="27598943"/>
            <a:ext cx="574769" cy="1614"/>
          </a:xfrm>
          <a:prstGeom prst="line">
            <a:avLst/>
          </a:prstGeom>
        </p:spPr>
        <p:style>
          <a:lnRef idx="2">
            <a:schemeClr val="accent1"/>
          </a:lnRef>
          <a:fillRef idx="0">
            <a:schemeClr val="accent1"/>
          </a:fillRef>
          <a:effectRef idx="1">
            <a:schemeClr val="accent1"/>
          </a:effectRef>
          <a:fontRef idx="minor">
            <a:schemeClr val="tx1"/>
          </a:fontRef>
        </p:style>
      </p:cxnSp>
      <p:cxnSp>
        <p:nvCxnSpPr>
          <p:cNvPr id="261" name="Straight Connector 260"/>
          <p:cNvCxnSpPr/>
          <p:nvPr/>
        </p:nvCxnSpPr>
        <p:spPr>
          <a:xfrm rot="5400000" flipH="1" flipV="1">
            <a:off x="20602400" y="26328604"/>
            <a:ext cx="574769" cy="1614"/>
          </a:xfrm>
          <a:prstGeom prst="line">
            <a:avLst/>
          </a:prstGeom>
        </p:spPr>
        <p:style>
          <a:lnRef idx="2">
            <a:schemeClr val="accent1"/>
          </a:lnRef>
          <a:fillRef idx="0">
            <a:schemeClr val="accent1"/>
          </a:fillRef>
          <a:effectRef idx="1">
            <a:schemeClr val="accent1"/>
          </a:effectRef>
          <a:fontRef idx="minor">
            <a:schemeClr val="tx1"/>
          </a:fontRef>
        </p:style>
      </p:cxnSp>
      <p:sp>
        <p:nvSpPr>
          <p:cNvPr id="262" name="TextBox 261"/>
          <p:cNvSpPr txBox="1"/>
          <p:nvPr/>
        </p:nvSpPr>
        <p:spPr>
          <a:xfrm>
            <a:off x="20504445" y="26716550"/>
            <a:ext cx="1787737" cy="343995"/>
          </a:xfrm>
          <a:prstGeom prst="rect">
            <a:avLst/>
          </a:prstGeom>
          <a:noFill/>
        </p:spPr>
        <p:txBody>
          <a:bodyPr wrap="none" lIns="92889" tIns="46444" rIns="92889" bIns="46444" rtlCol="0">
            <a:spAutoFit/>
          </a:bodyPr>
          <a:lstStyle/>
          <a:p>
            <a:r>
              <a:rPr lang="en-US" sz="1600" dirty="0" smtClean="0"/>
              <a:t>Breakpoints (</a:t>
            </a:r>
            <a:r>
              <a:rPr lang="en-US" sz="1600" dirty="0" err="1" smtClean="0"/>
              <a:t>indel</a:t>
            </a:r>
            <a:r>
              <a:rPr lang="en-US" sz="1600" dirty="0" smtClean="0"/>
              <a:t>)</a:t>
            </a:r>
            <a:endParaRPr lang="en-US" sz="1600" dirty="0"/>
          </a:p>
        </p:txBody>
      </p:sp>
      <p:sp>
        <p:nvSpPr>
          <p:cNvPr id="263" name="TextBox 262"/>
          <p:cNvSpPr txBox="1"/>
          <p:nvPr/>
        </p:nvSpPr>
        <p:spPr>
          <a:xfrm>
            <a:off x="20874110" y="26087661"/>
            <a:ext cx="868760" cy="281451"/>
          </a:xfrm>
          <a:prstGeom prst="rect">
            <a:avLst/>
          </a:prstGeom>
          <a:noFill/>
        </p:spPr>
        <p:txBody>
          <a:bodyPr wrap="none" lIns="92889" tIns="46444" rIns="92889" bIns="46444" rtlCol="0">
            <a:spAutoFit/>
          </a:bodyPr>
          <a:lstStyle/>
          <a:p>
            <a:r>
              <a:rPr lang="en-US" sz="1200" dirty="0" smtClean="0"/>
              <a:t>&lt;deletion&gt;</a:t>
            </a:r>
          </a:p>
        </p:txBody>
      </p:sp>
      <p:cxnSp>
        <p:nvCxnSpPr>
          <p:cNvPr id="264" name="Straight Connector 263"/>
          <p:cNvCxnSpPr/>
          <p:nvPr/>
        </p:nvCxnSpPr>
        <p:spPr>
          <a:xfrm rot="5400000" flipH="1" flipV="1">
            <a:off x="27362749" y="25446695"/>
            <a:ext cx="574769" cy="1614"/>
          </a:xfrm>
          <a:prstGeom prst="line">
            <a:avLst/>
          </a:prstGeom>
          <a:ln>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cxnSp>
        <p:nvCxnSpPr>
          <p:cNvPr id="265" name="Straight Connector 264"/>
          <p:cNvCxnSpPr/>
          <p:nvPr/>
        </p:nvCxnSpPr>
        <p:spPr>
          <a:xfrm rot="5400000" flipH="1" flipV="1">
            <a:off x="26518693" y="27598943"/>
            <a:ext cx="574769" cy="1614"/>
          </a:xfrm>
          <a:prstGeom prst="line">
            <a:avLst/>
          </a:prstGeom>
          <a:ln>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sp>
        <p:nvSpPr>
          <p:cNvPr id="266" name="TextBox 265"/>
          <p:cNvSpPr txBox="1"/>
          <p:nvPr/>
        </p:nvSpPr>
        <p:spPr>
          <a:xfrm>
            <a:off x="26806005" y="27530975"/>
            <a:ext cx="852191" cy="281451"/>
          </a:xfrm>
          <a:prstGeom prst="rect">
            <a:avLst/>
          </a:prstGeom>
          <a:noFill/>
        </p:spPr>
        <p:txBody>
          <a:bodyPr wrap="none" lIns="92889" tIns="46444" rIns="92889" bIns="46444" rtlCol="0">
            <a:spAutoFit/>
          </a:bodyPr>
          <a:lstStyle/>
          <a:p>
            <a:r>
              <a:rPr lang="en-US" sz="1200" dirty="0" smtClean="0"/>
              <a:t>&lt;</a:t>
            </a:r>
            <a:r>
              <a:rPr lang="en-US" sz="1200" dirty="0" err="1" smtClean="0"/>
              <a:t>transloc</a:t>
            </a:r>
            <a:r>
              <a:rPr lang="en-US" sz="1200" dirty="0" smtClean="0"/>
              <a:t>&gt;</a:t>
            </a:r>
          </a:p>
        </p:txBody>
      </p:sp>
      <p:sp>
        <p:nvSpPr>
          <p:cNvPr id="267" name="TextBox 266"/>
          <p:cNvSpPr txBox="1"/>
          <p:nvPr/>
        </p:nvSpPr>
        <p:spPr>
          <a:xfrm>
            <a:off x="26321672" y="26716550"/>
            <a:ext cx="1878136" cy="343995"/>
          </a:xfrm>
          <a:prstGeom prst="rect">
            <a:avLst/>
          </a:prstGeom>
          <a:noFill/>
        </p:spPr>
        <p:txBody>
          <a:bodyPr wrap="none" lIns="92889" tIns="46444" rIns="92889" bIns="46444" rtlCol="0">
            <a:spAutoFit/>
          </a:bodyPr>
          <a:lstStyle/>
          <a:p>
            <a:r>
              <a:rPr lang="en-US" sz="1600" dirty="0" smtClean="0"/>
              <a:t>Orphan breakpoints</a:t>
            </a:r>
          </a:p>
        </p:txBody>
      </p:sp>
      <p:sp>
        <p:nvSpPr>
          <p:cNvPr id="268" name="Minus 267"/>
          <p:cNvSpPr/>
          <p:nvPr/>
        </p:nvSpPr>
        <p:spPr>
          <a:xfrm>
            <a:off x="20226834" y="25124675"/>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69" name="Minus 268"/>
          <p:cNvSpPr/>
          <p:nvPr/>
        </p:nvSpPr>
        <p:spPr>
          <a:xfrm>
            <a:off x="26554524" y="25124678"/>
            <a:ext cx="1120546" cy="577325"/>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70" name="Minus 269"/>
          <p:cNvSpPr/>
          <p:nvPr/>
        </p:nvSpPr>
        <p:spPr>
          <a:xfrm>
            <a:off x="20226834" y="27943386"/>
            <a:ext cx="1120546" cy="577325"/>
          </a:xfrm>
          <a:prstGeom prst="mathMinus">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71" name="Minus 270"/>
          <p:cNvSpPr/>
          <p:nvPr/>
        </p:nvSpPr>
        <p:spPr>
          <a:xfrm>
            <a:off x="25994251" y="28232045"/>
            <a:ext cx="966284" cy="577325"/>
          </a:xfrm>
          <a:prstGeom prst="mathMinus">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72" name="Minus 271"/>
          <p:cNvSpPr/>
          <p:nvPr/>
        </p:nvSpPr>
        <p:spPr>
          <a:xfrm>
            <a:off x="26729393" y="28520711"/>
            <a:ext cx="1105652" cy="577323"/>
          </a:xfrm>
          <a:prstGeom prst="mathMinus">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73" name="Minus 272"/>
          <p:cNvSpPr/>
          <p:nvPr/>
        </p:nvSpPr>
        <p:spPr>
          <a:xfrm>
            <a:off x="26703800" y="27943382"/>
            <a:ext cx="899831" cy="577325"/>
          </a:xfrm>
          <a:prstGeom prst="mathMinus">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74" name="Minus 273"/>
          <p:cNvSpPr/>
          <p:nvPr/>
        </p:nvSpPr>
        <p:spPr>
          <a:xfrm>
            <a:off x="27642210" y="26368459"/>
            <a:ext cx="480474" cy="577329"/>
          </a:xfrm>
          <a:prstGeom prst="mathMinus">
            <a:avLst>
              <a:gd name="adj1" fmla="val 23520"/>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75" name="Minus 274"/>
          <p:cNvSpPr/>
          <p:nvPr/>
        </p:nvSpPr>
        <p:spPr>
          <a:xfrm>
            <a:off x="26663534" y="27943386"/>
            <a:ext cx="167241" cy="577325"/>
          </a:xfrm>
          <a:prstGeom prst="mathMinus">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76" name="Minus 275"/>
          <p:cNvSpPr/>
          <p:nvPr/>
        </p:nvSpPr>
        <p:spPr>
          <a:xfrm>
            <a:off x="26759547" y="28232041"/>
            <a:ext cx="480474" cy="577329"/>
          </a:xfrm>
          <a:prstGeom prst="mathMinus">
            <a:avLst>
              <a:gd name="adj1" fmla="val 23520"/>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277" name="Minus 276"/>
          <p:cNvSpPr/>
          <p:nvPr/>
        </p:nvSpPr>
        <p:spPr>
          <a:xfrm>
            <a:off x="22894413" y="25124671"/>
            <a:ext cx="691703" cy="577329"/>
          </a:xfrm>
          <a:prstGeom prst="mathMinus">
            <a:avLst>
              <a:gd name="adj1" fmla="val 23520"/>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cxnSp>
        <p:nvCxnSpPr>
          <p:cNvPr id="278" name="Straight Arrow Connector 277"/>
          <p:cNvCxnSpPr>
            <a:stCxn id="281" idx="2"/>
          </p:cNvCxnSpPr>
          <p:nvPr/>
        </p:nvCxnSpPr>
        <p:spPr>
          <a:xfrm rot="16200000" flipH="1">
            <a:off x="24737732" y="25028684"/>
            <a:ext cx="1161862" cy="3842714"/>
          </a:xfrm>
          <a:prstGeom prst="straightConnector1">
            <a:avLst/>
          </a:prstGeom>
          <a:ln>
            <a:solidFill>
              <a:schemeClr val="accent6">
                <a:lumMod val="75000"/>
              </a:schemeClr>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79" name="Straight Connector 278"/>
          <p:cNvCxnSpPr/>
          <p:nvPr/>
        </p:nvCxnSpPr>
        <p:spPr>
          <a:xfrm rot="5400000" flipH="1" flipV="1">
            <a:off x="23520994" y="26328604"/>
            <a:ext cx="574769" cy="1614"/>
          </a:xfrm>
          <a:prstGeom prst="line">
            <a:avLst/>
          </a:prstGeom>
          <a:ln>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sp>
        <p:nvSpPr>
          <p:cNvPr id="280" name="Minus 279"/>
          <p:cNvSpPr/>
          <p:nvPr/>
        </p:nvSpPr>
        <p:spPr>
          <a:xfrm>
            <a:off x="23746742" y="25413341"/>
            <a:ext cx="480474" cy="577329"/>
          </a:xfrm>
          <a:prstGeom prst="mathMinus">
            <a:avLst>
              <a:gd name="adj1" fmla="val 23520"/>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sp>
        <p:nvSpPr>
          <p:cNvPr id="281" name="TextBox 280"/>
          <p:cNvSpPr txBox="1"/>
          <p:nvPr/>
        </p:nvSpPr>
        <p:spPr>
          <a:xfrm>
            <a:off x="22971211" y="26087661"/>
            <a:ext cx="852191" cy="281451"/>
          </a:xfrm>
          <a:prstGeom prst="rect">
            <a:avLst/>
          </a:prstGeom>
          <a:noFill/>
        </p:spPr>
        <p:txBody>
          <a:bodyPr wrap="none" lIns="92889" tIns="46444" rIns="92889" bIns="46444" rtlCol="0">
            <a:spAutoFit/>
          </a:bodyPr>
          <a:lstStyle/>
          <a:p>
            <a:r>
              <a:rPr lang="en-US" sz="1200" dirty="0" smtClean="0"/>
              <a:t>&lt;</a:t>
            </a:r>
            <a:r>
              <a:rPr lang="en-US" sz="1200" dirty="0" err="1" smtClean="0"/>
              <a:t>transloc</a:t>
            </a:r>
            <a:r>
              <a:rPr lang="en-US" sz="1200" dirty="0" smtClean="0"/>
              <a:t>&gt;</a:t>
            </a:r>
          </a:p>
        </p:txBody>
      </p:sp>
      <p:cxnSp>
        <p:nvCxnSpPr>
          <p:cNvPr id="282" name="Straight Connector 281"/>
          <p:cNvCxnSpPr/>
          <p:nvPr/>
        </p:nvCxnSpPr>
        <p:spPr>
          <a:xfrm>
            <a:off x="23033781" y="26097340"/>
            <a:ext cx="503375" cy="1614"/>
          </a:xfrm>
          <a:prstGeom prst="line">
            <a:avLst/>
          </a:prstGeom>
          <a:ln>
            <a:solidFill>
              <a:srgbClr val="C816E4"/>
            </a:solidFill>
          </a:ln>
        </p:spPr>
        <p:style>
          <a:lnRef idx="2">
            <a:schemeClr val="accent1"/>
          </a:lnRef>
          <a:fillRef idx="0">
            <a:schemeClr val="accent1"/>
          </a:fillRef>
          <a:effectRef idx="1">
            <a:schemeClr val="accent1"/>
          </a:effectRef>
          <a:fontRef idx="minor">
            <a:schemeClr val="tx1"/>
          </a:fontRef>
        </p:style>
      </p:cxnSp>
      <p:cxnSp>
        <p:nvCxnSpPr>
          <p:cNvPr id="283" name="Straight Connector 282"/>
          <p:cNvCxnSpPr/>
          <p:nvPr/>
        </p:nvCxnSpPr>
        <p:spPr>
          <a:xfrm>
            <a:off x="26843170" y="27838088"/>
            <a:ext cx="503375" cy="1614"/>
          </a:xfrm>
          <a:prstGeom prst="line">
            <a:avLst/>
          </a:prstGeom>
          <a:ln>
            <a:solidFill>
              <a:srgbClr val="C816E4"/>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23266061" y="26140262"/>
            <a:ext cx="503375" cy="1614"/>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85" name="Straight Connector 284"/>
          <p:cNvCxnSpPr/>
          <p:nvPr/>
        </p:nvCxnSpPr>
        <p:spPr>
          <a:xfrm>
            <a:off x="27112614" y="27805970"/>
            <a:ext cx="503375" cy="1614"/>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86" name="Straight Connector 285"/>
          <p:cNvCxnSpPr/>
          <p:nvPr/>
        </p:nvCxnSpPr>
        <p:spPr>
          <a:xfrm>
            <a:off x="23851406" y="26086045"/>
            <a:ext cx="503375" cy="1614"/>
          </a:xfrm>
          <a:prstGeom prst="line">
            <a:avLst/>
          </a:prstGeom>
          <a:ln>
            <a:solidFill>
              <a:srgbClr val="1DA5AB"/>
            </a:solidFill>
          </a:ln>
        </p:spPr>
        <p:style>
          <a:lnRef idx="2">
            <a:schemeClr val="accent1"/>
          </a:lnRef>
          <a:fillRef idx="0">
            <a:schemeClr val="accent1"/>
          </a:fillRef>
          <a:effectRef idx="1">
            <a:schemeClr val="accent1"/>
          </a:effectRef>
          <a:fontRef idx="minor">
            <a:schemeClr val="tx1"/>
          </a:fontRef>
        </p:style>
      </p:cxnSp>
      <p:cxnSp>
        <p:nvCxnSpPr>
          <p:cNvPr id="287" name="Straight Connector 286"/>
          <p:cNvCxnSpPr/>
          <p:nvPr/>
        </p:nvCxnSpPr>
        <p:spPr>
          <a:xfrm>
            <a:off x="22448436" y="26097340"/>
            <a:ext cx="503375" cy="1614"/>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288" name="Straight Connector 287"/>
          <p:cNvCxnSpPr/>
          <p:nvPr/>
        </p:nvCxnSpPr>
        <p:spPr>
          <a:xfrm>
            <a:off x="26267116" y="27838895"/>
            <a:ext cx="503375" cy="1614"/>
          </a:xfrm>
          <a:prstGeom prst="line">
            <a:avLst/>
          </a:prstGeom>
          <a:ln>
            <a:solidFill>
              <a:srgbClr val="655810"/>
            </a:solidFill>
          </a:ln>
        </p:spPr>
        <p:style>
          <a:lnRef idx="2">
            <a:schemeClr val="accent1"/>
          </a:lnRef>
          <a:fillRef idx="0">
            <a:schemeClr val="accent1"/>
          </a:fillRef>
          <a:effectRef idx="1">
            <a:schemeClr val="accent1"/>
          </a:effectRef>
          <a:fontRef idx="minor">
            <a:schemeClr val="tx1"/>
          </a:fontRef>
        </p:style>
      </p:cxnSp>
      <p:cxnSp>
        <p:nvCxnSpPr>
          <p:cNvPr id="289" name="Straight Connector 288"/>
          <p:cNvCxnSpPr/>
          <p:nvPr/>
        </p:nvCxnSpPr>
        <p:spPr>
          <a:xfrm>
            <a:off x="27688668" y="25685033"/>
            <a:ext cx="503375" cy="1614"/>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
        <p:nvSpPr>
          <p:cNvPr id="290" name="TextBox 289"/>
          <p:cNvSpPr txBox="1"/>
          <p:nvPr/>
        </p:nvSpPr>
        <p:spPr>
          <a:xfrm>
            <a:off x="0" y="504739"/>
            <a:ext cx="43891200" cy="1324901"/>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lIns="92889" tIns="46444" rIns="92889" bIns="46444" rtlCol="0" anchor="ctr">
            <a:spAutoFit/>
          </a:bodyPr>
          <a:lstStyle/>
          <a:p>
            <a:pPr lvl="0" algn="ctr"/>
            <a:r>
              <a:rPr lang="en-US" sz="8000" b="1" dirty="0" smtClean="0">
                <a:solidFill>
                  <a:schemeClr val="tx1"/>
                </a:solidFill>
              </a:rPr>
              <a:t>Detecting </a:t>
            </a:r>
            <a:r>
              <a:rPr lang="en-US" sz="8000" b="1" dirty="0" err="1" smtClean="0">
                <a:solidFill>
                  <a:schemeClr val="tx1"/>
                </a:solidFill>
              </a:rPr>
              <a:t>SVs</a:t>
            </a:r>
            <a:r>
              <a:rPr lang="en-US" sz="8000" b="1" dirty="0" smtClean="0">
                <a:solidFill>
                  <a:schemeClr val="tx1"/>
                </a:solidFill>
              </a:rPr>
              <a:t> in Cancer Genomes</a:t>
            </a:r>
            <a:r>
              <a:rPr lang="en-US" sz="8000" b="1" dirty="0" smtClean="0">
                <a:solidFill>
                  <a:schemeClr val="tx1"/>
                </a:solidFill>
              </a:rPr>
              <a:t> </a:t>
            </a:r>
            <a:r>
              <a:rPr lang="en-US" sz="8000" b="1" dirty="0" smtClean="0">
                <a:solidFill>
                  <a:schemeClr val="tx1"/>
                </a:solidFill>
              </a:rPr>
              <a:t>Through </a:t>
            </a:r>
            <a:r>
              <a:rPr lang="en-US" sz="8000" b="1" dirty="0" smtClean="0">
                <a:solidFill>
                  <a:schemeClr val="tx1"/>
                </a:solidFill>
              </a:rPr>
              <a:t>Direct </a:t>
            </a:r>
            <a:r>
              <a:rPr lang="en-US" sz="8000" b="1" dirty="0" smtClean="0">
                <a:solidFill>
                  <a:schemeClr val="tx1"/>
                </a:solidFill>
              </a:rPr>
              <a:t>Cancer/Somatic Comparison</a:t>
            </a:r>
          </a:p>
        </p:txBody>
      </p:sp>
      <p:sp>
        <p:nvSpPr>
          <p:cNvPr id="292" name="TextBox 291"/>
          <p:cNvSpPr txBox="1"/>
          <p:nvPr/>
        </p:nvSpPr>
        <p:spPr>
          <a:xfrm>
            <a:off x="24354781" y="4390549"/>
            <a:ext cx="18940224" cy="1422888"/>
          </a:xfrm>
          <a:prstGeom prst="rect">
            <a:avLst/>
          </a:prstGeom>
          <a:ln>
            <a:solidFill>
              <a:schemeClr val="tx1"/>
            </a:solidFill>
          </a:ln>
        </p:spPr>
        <p:style>
          <a:lnRef idx="3">
            <a:schemeClr val="lt1"/>
          </a:lnRef>
          <a:fillRef idx="1">
            <a:schemeClr val="accent5"/>
          </a:fillRef>
          <a:effectRef idx="1">
            <a:schemeClr val="accent5"/>
          </a:effectRef>
          <a:fontRef idx="minor">
            <a:schemeClr val="lt1"/>
          </a:fontRef>
        </p:style>
        <p:txBody>
          <a:bodyPr wrap="square" lIns="92889" tIns="46444" rIns="92889" bIns="46444" rtlCol="0">
            <a:spAutoFit/>
          </a:bodyPr>
          <a:lstStyle/>
          <a:p>
            <a:pPr algn="ctr"/>
            <a:r>
              <a:rPr lang="en-US" dirty="0" smtClean="0"/>
              <a:t>Advantages</a:t>
            </a:r>
            <a:endParaRPr lang="en-US" dirty="0"/>
          </a:p>
        </p:txBody>
      </p:sp>
      <p:cxnSp>
        <p:nvCxnSpPr>
          <p:cNvPr id="295" name="Straight Connector 294"/>
          <p:cNvCxnSpPr/>
          <p:nvPr/>
        </p:nvCxnSpPr>
        <p:spPr>
          <a:xfrm rot="5400000">
            <a:off x="21589912" y="8579919"/>
            <a:ext cx="5528123" cy="161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7" name="Straight Connector 296"/>
          <p:cNvCxnSpPr/>
          <p:nvPr/>
        </p:nvCxnSpPr>
        <p:spPr>
          <a:xfrm>
            <a:off x="24318523" y="11344787"/>
            <a:ext cx="5249523" cy="161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9" name="Straight Connector 298"/>
          <p:cNvCxnSpPr/>
          <p:nvPr/>
        </p:nvCxnSpPr>
        <p:spPr>
          <a:xfrm rot="16200000" flipH="1">
            <a:off x="19042416" y="21873645"/>
            <a:ext cx="21062286" cy="779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2" name="Straight Connector 301"/>
          <p:cNvCxnSpPr/>
          <p:nvPr/>
        </p:nvCxnSpPr>
        <p:spPr>
          <a:xfrm rot="16200000" flipH="1">
            <a:off x="30004506" y="19106359"/>
            <a:ext cx="26590413" cy="779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flipV="1">
            <a:off x="29577459" y="32405459"/>
            <a:ext cx="13726153" cy="322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06" name="Title 1"/>
          <p:cNvSpPr txBox="1">
            <a:spLocks/>
          </p:cNvSpPr>
          <p:nvPr/>
        </p:nvSpPr>
        <p:spPr>
          <a:xfrm>
            <a:off x="24557932" y="6036110"/>
            <a:ext cx="18318494" cy="874918"/>
          </a:xfrm>
          <a:prstGeom prst="rect">
            <a:avLst/>
          </a:prstGeom>
          <a:solidFill>
            <a:srgbClr val="3366FF"/>
          </a:solidFill>
          <a:ln>
            <a:solidFill>
              <a:schemeClr val="tx1"/>
            </a:solidFill>
          </a:ln>
        </p:spPr>
        <p:style>
          <a:lnRef idx="1">
            <a:schemeClr val="accent6"/>
          </a:lnRef>
          <a:fillRef idx="3">
            <a:schemeClr val="accent6"/>
          </a:fillRef>
          <a:effectRef idx="2">
            <a:schemeClr val="accent6"/>
          </a:effectRef>
          <a:fontRef idx="minor">
            <a:schemeClr val="lt1"/>
          </a:fontRef>
        </p:style>
        <p:txBody>
          <a:bodyPr vert="horz" lIns="92889" tIns="46444" rIns="92889" bIns="46444" rtlCol="0" anchor="ctr">
            <a:normAutofit/>
          </a:bodyPr>
          <a:lstStyle/>
          <a:p>
            <a:pPr algn="ctr" defTabSz="464443">
              <a:spcBef>
                <a:spcPct val="0"/>
              </a:spcBef>
              <a:defRPr/>
            </a:pPr>
            <a:r>
              <a:rPr lang="en-US" sz="4500" b="1" dirty="0" smtClean="0">
                <a:solidFill>
                  <a:schemeClr val="bg1"/>
                </a:solidFill>
                <a:latin typeface="+mj-lt"/>
                <a:ea typeface="+mj-ea"/>
                <a:cs typeface="+mj-cs"/>
              </a:rPr>
              <a:t>1) Detect More Novel Insertions</a:t>
            </a:r>
            <a:endParaRPr lang="en-US" sz="4500" b="1" dirty="0">
              <a:solidFill>
                <a:schemeClr val="bg1"/>
              </a:solidFill>
              <a:latin typeface="+mj-lt"/>
              <a:ea typeface="+mj-ea"/>
              <a:cs typeface="+mj-cs"/>
            </a:endParaRPr>
          </a:p>
        </p:txBody>
      </p:sp>
      <p:sp>
        <p:nvSpPr>
          <p:cNvPr id="307" name="Content Placeholder 2"/>
          <p:cNvSpPr txBox="1">
            <a:spLocks/>
          </p:cNvSpPr>
          <p:nvPr/>
        </p:nvSpPr>
        <p:spPr>
          <a:xfrm>
            <a:off x="24550799" y="6911028"/>
            <a:ext cx="10648359" cy="4235112"/>
          </a:xfrm>
          <a:prstGeom prst="rect">
            <a:avLst/>
          </a:prstGeom>
          <a:ln>
            <a:solidFill>
              <a:schemeClr val="tx1"/>
            </a:solidFill>
          </a:ln>
        </p:spPr>
        <p:txBody>
          <a:bodyPr vert="horz" lIns="92889" tIns="46444" rIns="92889" bIns="46444" rtlCol="0">
            <a:normAutofit/>
          </a:bodyPr>
          <a:lstStyle/>
          <a:p>
            <a:pPr marL="348333" indent="-348333" defTabSz="464443">
              <a:spcBef>
                <a:spcPct val="20000"/>
              </a:spcBef>
              <a:buFont typeface="Arial"/>
              <a:buChar char="•"/>
              <a:defRPr/>
            </a:pPr>
            <a:r>
              <a:rPr lang="en-US" sz="3300" b="1" dirty="0" smtClean="0">
                <a:solidFill>
                  <a:schemeClr val="accent5"/>
                </a:solidFill>
              </a:rPr>
              <a:t>Socrates only detected 65% of novel insertions</a:t>
            </a:r>
          </a:p>
          <a:p>
            <a:pPr marL="754720" lvl="1" indent="-290277" defTabSz="464443">
              <a:spcBef>
                <a:spcPct val="20000"/>
              </a:spcBef>
              <a:buFont typeface="Arial"/>
              <a:buChar char="–"/>
              <a:defRPr/>
            </a:pPr>
            <a:r>
              <a:rPr lang="en-US" sz="2800" b="1" dirty="0" smtClean="0">
                <a:solidFill>
                  <a:schemeClr val="accent5"/>
                </a:solidFill>
              </a:rPr>
              <a:t>PRISM detected 97%</a:t>
            </a:r>
          </a:p>
          <a:p>
            <a:pPr marL="754720" lvl="1" indent="-290277" defTabSz="464443">
              <a:spcBef>
                <a:spcPct val="20000"/>
              </a:spcBef>
              <a:buFont typeface="Arial"/>
              <a:buChar char="–"/>
              <a:defRPr/>
            </a:pPr>
            <a:r>
              <a:rPr lang="en-US" sz="2800" b="1" dirty="0" err="1" smtClean="0">
                <a:solidFill>
                  <a:schemeClr val="accent5"/>
                </a:solidFill>
              </a:rPr>
              <a:t>Pindel</a:t>
            </a:r>
            <a:r>
              <a:rPr lang="en-US" sz="2800" b="1" dirty="0" smtClean="0">
                <a:solidFill>
                  <a:schemeClr val="accent5"/>
                </a:solidFill>
              </a:rPr>
              <a:t> detected 93%</a:t>
            </a:r>
          </a:p>
          <a:p>
            <a:pPr marL="348333" indent="-348333" defTabSz="464443">
              <a:spcBef>
                <a:spcPct val="20000"/>
              </a:spcBef>
              <a:buFont typeface="Arial"/>
              <a:buChar char="•"/>
              <a:defRPr/>
            </a:pPr>
            <a:r>
              <a:rPr lang="en-US" sz="3300" b="1" dirty="0" smtClean="0">
                <a:solidFill>
                  <a:schemeClr val="accent5"/>
                </a:solidFill>
              </a:rPr>
              <a:t>CREST, another soft-clip cancer genome tool, has same difficulty with novel insertions</a:t>
            </a:r>
          </a:p>
          <a:p>
            <a:pPr marL="348333" indent="-348333" defTabSz="464443">
              <a:spcBef>
                <a:spcPct val="20000"/>
              </a:spcBef>
              <a:buFont typeface="Arial"/>
              <a:buChar char="•"/>
            </a:pPr>
            <a:r>
              <a:rPr lang="en-US" sz="3300" b="1" dirty="0" smtClean="0">
                <a:solidFill>
                  <a:schemeClr val="accent5"/>
                </a:solidFill>
              </a:rPr>
              <a:t>By mapping onto both genomes, novel insertions will also be detected as a deletion in one genome</a:t>
            </a:r>
          </a:p>
        </p:txBody>
      </p:sp>
      <p:sp>
        <p:nvSpPr>
          <p:cNvPr id="308" name="Content Placeholder 2"/>
          <p:cNvSpPr txBox="1">
            <a:spLocks/>
          </p:cNvSpPr>
          <p:nvPr/>
        </p:nvSpPr>
        <p:spPr>
          <a:xfrm>
            <a:off x="35199159" y="6911029"/>
            <a:ext cx="7677268" cy="4235113"/>
          </a:xfrm>
          <a:prstGeom prst="rect">
            <a:avLst/>
          </a:prstGeom>
          <a:ln>
            <a:solidFill>
              <a:schemeClr val="tx1"/>
            </a:solidFill>
          </a:ln>
        </p:spPr>
        <p:txBody>
          <a:bodyPr vert="horz" lIns="92889" tIns="46444" rIns="92889" bIns="46444" rtlCol="0">
            <a:normAutofit/>
          </a:bodyPr>
          <a:lstStyle/>
          <a:p>
            <a:pPr marL="348333" indent="-348333" defTabSz="464443">
              <a:spcBef>
                <a:spcPct val="20000"/>
              </a:spcBef>
              <a:defRPr/>
            </a:pPr>
            <a:endParaRPr lang="en-US" sz="3300" b="1" dirty="0" smtClean="0">
              <a:solidFill>
                <a:schemeClr val="accent5"/>
              </a:solidFill>
            </a:endParaRPr>
          </a:p>
        </p:txBody>
      </p:sp>
      <p:sp>
        <p:nvSpPr>
          <p:cNvPr id="340" name="Minus 339"/>
          <p:cNvSpPr/>
          <p:nvPr/>
        </p:nvSpPr>
        <p:spPr>
          <a:xfrm>
            <a:off x="36252776" y="9701542"/>
            <a:ext cx="2017101" cy="577325"/>
          </a:xfrm>
          <a:prstGeom prst="mathMinus">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sp>
        <p:nvSpPr>
          <p:cNvPr id="341" name="Minus 340"/>
          <p:cNvSpPr/>
          <p:nvPr/>
        </p:nvSpPr>
        <p:spPr>
          <a:xfrm>
            <a:off x="37937499" y="9701537"/>
            <a:ext cx="622510" cy="577325"/>
          </a:xfrm>
          <a:prstGeom prst="mathMinus">
            <a:avLst>
              <a:gd name="adj1" fmla="val 23520"/>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cxnSp>
        <p:nvCxnSpPr>
          <p:cNvPr id="342" name="Straight Connector 341"/>
          <p:cNvCxnSpPr/>
          <p:nvPr/>
        </p:nvCxnSpPr>
        <p:spPr>
          <a:xfrm rot="5400000">
            <a:off x="37735837" y="9989392"/>
            <a:ext cx="577325" cy="161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343" name="Minus 342"/>
          <p:cNvSpPr/>
          <p:nvPr/>
        </p:nvSpPr>
        <p:spPr>
          <a:xfrm>
            <a:off x="38025307" y="9703640"/>
            <a:ext cx="3316955" cy="577325"/>
          </a:xfrm>
          <a:prstGeom prst="mathMinus">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cxnSp>
        <p:nvCxnSpPr>
          <p:cNvPr id="344" name="Straight Connector 343"/>
          <p:cNvCxnSpPr/>
          <p:nvPr/>
        </p:nvCxnSpPr>
        <p:spPr>
          <a:xfrm rot="5400000">
            <a:off x="38174931" y="9991493"/>
            <a:ext cx="577325" cy="161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345" name="Minus 344"/>
          <p:cNvSpPr/>
          <p:nvPr/>
        </p:nvSpPr>
        <p:spPr>
          <a:xfrm>
            <a:off x="36252776" y="7874644"/>
            <a:ext cx="2006897" cy="577325"/>
          </a:xfrm>
          <a:prstGeom prst="mathMinus">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346" name="Minus 345"/>
          <p:cNvSpPr/>
          <p:nvPr/>
        </p:nvSpPr>
        <p:spPr>
          <a:xfrm>
            <a:off x="37551225" y="7874644"/>
            <a:ext cx="3316955" cy="577325"/>
          </a:xfrm>
          <a:prstGeom prst="mathMinus">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cxnSp>
        <p:nvCxnSpPr>
          <p:cNvPr id="347" name="Straight Connector 346"/>
          <p:cNvCxnSpPr/>
          <p:nvPr/>
        </p:nvCxnSpPr>
        <p:spPr>
          <a:xfrm rot="5400000">
            <a:off x="37732609" y="8169712"/>
            <a:ext cx="577325" cy="161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348" name="TextBox 347"/>
          <p:cNvSpPr txBox="1"/>
          <p:nvPr/>
        </p:nvSpPr>
        <p:spPr>
          <a:xfrm>
            <a:off x="40456416" y="8010381"/>
            <a:ext cx="695826" cy="281451"/>
          </a:xfrm>
          <a:prstGeom prst="rect">
            <a:avLst/>
          </a:prstGeom>
          <a:noFill/>
        </p:spPr>
        <p:txBody>
          <a:bodyPr wrap="none" lIns="92889" tIns="46444" rIns="92889" bIns="46444" rtlCol="0">
            <a:spAutoFit/>
          </a:bodyPr>
          <a:lstStyle/>
          <a:p>
            <a:r>
              <a:rPr lang="en-US" sz="1200" dirty="0" smtClean="0"/>
              <a:t>Somatic</a:t>
            </a:r>
          </a:p>
        </p:txBody>
      </p:sp>
      <p:sp>
        <p:nvSpPr>
          <p:cNvPr id="349" name="TextBox 348"/>
          <p:cNvSpPr txBox="1"/>
          <p:nvPr/>
        </p:nvSpPr>
        <p:spPr>
          <a:xfrm>
            <a:off x="40923174" y="9831410"/>
            <a:ext cx="626500" cy="281451"/>
          </a:xfrm>
          <a:prstGeom prst="rect">
            <a:avLst/>
          </a:prstGeom>
          <a:noFill/>
        </p:spPr>
        <p:txBody>
          <a:bodyPr wrap="none" lIns="92889" tIns="46444" rIns="92889" bIns="46444" rtlCol="0">
            <a:spAutoFit/>
          </a:bodyPr>
          <a:lstStyle/>
          <a:p>
            <a:r>
              <a:rPr lang="en-US" sz="1200" dirty="0" smtClean="0"/>
              <a:t>Cancer</a:t>
            </a:r>
          </a:p>
        </p:txBody>
      </p:sp>
      <p:sp>
        <p:nvSpPr>
          <p:cNvPr id="350" name="Minus 349"/>
          <p:cNvSpPr/>
          <p:nvPr/>
        </p:nvSpPr>
        <p:spPr>
          <a:xfrm>
            <a:off x="37551227" y="8351660"/>
            <a:ext cx="513400" cy="577321"/>
          </a:xfrm>
          <a:prstGeom prst="mathMinus">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sp>
        <p:nvSpPr>
          <p:cNvPr id="351" name="Minus 350"/>
          <p:cNvSpPr/>
          <p:nvPr/>
        </p:nvSpPr>
        <p:spPr>
          <a:xfrm>
            <a:off x="38407667" y="8351660"/>
            <a:ext cx="304685" cy="577325"/>
          </a:xfrm>
          <a:prstGeom prst="mathMinus">
            <a:avLst>
              <a:gd name="adj1" fmla="val 23520"/>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352" name="TextBox 351"/>
          <p:cNvSpPr txBox="1"/>
          <p:nvPr/>
        </p:nvSpPr>
        <p:spPr>
          <a:xfrm>
            <a:off x="38425611" y="8484220"/>
            <a:ext cx="268799" cy="281451"/>
          </a:xfrm>
          <a:prstGeom prst="rect">
            <a:avLst/>
          </a:prstGeom>
          <a:noFill/>
        </p:spPr>
        <p:txBody>
          <a:bodyPr wrap="none" lIns="92889" tIns="46444" rIns="92889" bIns="46444" rtlCol="0">
            <a:spAutoFit/>
          </a:bodyPr>
          <a:lstStyle/>
          <a:p>
            <a:r>
              <a:rPr lang="en-US" sz="1200" dirty="0" smtClean="0"/>
              <a:t>X</a:t>
            </a:r>
          </a:p>
        </p:txBody>
      </p:sp>
      <p:sp>
        <p:nvSpPr>
          <p:cNvPr id="353" name="Minus 352"/>
          <p:cNvSpPr/>
          <p:nvPr/>
        </p:nvSpPr>
        <p:spPr>
          <a:xfrm>
            <a:off x="37573558" y="9212974"/>
            <a:ext cx="491069" cy="579427"/>
          </a:xfrm>
          <a:prstGeom prst="mathMinus">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354" name="Minus 353"/>
          <p:cNvSpPr/>
          <p:nvPr/>
        </p:nvSpPr>
        <p:spPr>
          <a:xfrm>
            <a:off x="38407667" y="9215078"/>
            <a:ext cx="309379" cy="577325"/>
          </a:xfrm>
          <a:prstGeom prst="mathMinus">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355" name="Minus 354"/>
          <p:cNvSpPr/>
          <p:nvPr/>
        </p:nvSpPr>
        <p:spPr>
          <a:xfrm>
            <a:off x="37404344" y="7420109"/>
            <a:ext cx="913175" cy="577321"/>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sp>
        <p:nvSpPr>
          <p:cNvPr id="356" name="Minus 355"/>
          <p:cNvSpPr/>
          <p:nvPr/>
        </p:nvSpPr>
        <p:spPr>
          <a:xfrm>
            <a:off x="39075840" y="7399071"/>
            <a:ext cx="913175" cy="577321"/>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sp>
        <p:nvSpPr>
          <p:cNvPr id="357" name="Minus 356"/>
          <p:cNvSpPr/>
          <p:nvPr/>
        </p:nvSpPr>
        <p:spPr>
          <a:xfrm>
            <a:off x="38254312" y="7420109"/>
            <a:ext cx="913175" cy="577321"/>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sp>
        <p:nvSpPr>
          <p:cNvPr id="358" name="Minus 357"/>
          <p:cNvSpPr/>
          <p:nvPr/>
        </p:nvSpPr>
        <p:spPr>
          <a:xfrm>
            <a:off x="37023518" y="7265260"/>
            <a:ext cx="913175" cy="577321"/>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cxnSp>
        <p:nvCxnSpPr>
          <p:cNvPr id="359" name="Straight Arrow Connector 358"/>
          <p:cNvCxnSpPr/>
          <p:nvPr/>
        </p:nvCxnSpPr>
        <p:spPr>
          <a:xfrm rot="5400000">
            <a:off x="36988812" y="8655245"/>
            <a:ext cx="1561203" cy="161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60" name="Straight Arrow Connector 359"/>
          <p:cNvCxnSpPr>
            <a:stCxn id="355" idx="1"/>
            <a:endCxn id="354" idx="3"/>
          </p:cNvCxnSpPr>
          <p:nvPr/>
        </p:nvCxnSpPr>
        <p:spPr>
          <a:xfrm rot="16200000" flipH="1">
            <a:off x="37382053" y="8255541"/>
            <a:ext cx="1659184" cy="70142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61" name="Minus 360"/>
          <p:cNvSpPr/>
          <p:nvPr/>
        </p:nvSpPr>
        <p:spPr>
          <a:xfrm>
            <a:off x="37480912" y="10346533"/>
            <a:ext cx="913175" cy="577321"/>
          </a:xfrm>
          <a:prstGeom prst="mathMinus">
            <a:avLst/>
          </a:prstGeom>
          <a:solidFill>
            <a:schemeClr val="accent6">
              <a:lumMod val="5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sp>
        <p:nvSpPr>
          <p:cNvPr id="362" name="Minus 361"/>
          <p:cNvSpPr/>
          <p:nvPr/>
        </p:nvSpPr>
        <p:spPr>
          <a:xfrm>
            <a:off x="38560009" y="10346534"/>
            <a:ext cx="913175" cy="577321"/>
          </a:xfrm>
          <a:prstGeom prst="mathMinus">
            <a:avLst/>
          </a:prstGeom>
          <a:solidFill>
            <a:schemeClr val="accent6">
              <a:lumMod val="5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sp>
        <p:nvSpPr>
          <p:cNvPr id="363" name="Minus 362"/>
          <p:cNvSpPr/>
          <p:nvPr/>
        </p:nvSpPr>
        <p:spPr>
          <a:xfrm>
            <a:off x="38023692" y="10167671"/>
            <a:ext cx="913175" cy="577321"/>
          </a:xfrm>
          <a:prstGeom prst="mathMinus">
            <a:avLst/>
          </a:prstGeom>
          <a:solidFill>
            <a:schemeClr val="accent6">
              <a:lumMod val="5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sp>
        <p:nvSpPr>
          <p:cNvPr id="364" name="Minus 363"/>
          <p:cNvSpPr/>
          <p:nvPr/>
        </p:nvSpPr>
        <p:spPr>
          <a:xfrm>
            <a:off x="36856239" y="10167671"/>
            <a:ext cx="913175" cy="577321"/>
          </a:xfrm>
          <a:prstGeom prst="mathMinus">
            <a:avLst/>
          </a:prstGeom>
          <a:solidFill>
            <a:schemeClr val="accent6">
              <a:lumMod val="5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sp>
        <p:nvSpPr>
          <p:cNvPr id="365" name="Minus 364"/>
          <p:cNvSpPr/>
          <p:nvPr/>
        </p:nvSpPr>
        <p:spPr>
          <a:xfrm>
            <a:off x="37860930" y="7265260"/>
            <a:ext cx="913175" cy="577321"/>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sp>
        <p:nvSpPr>
          <p:cNvPr id="366" name="Minus 365"/>
          <p:cNvSpPr/>
          <p:nvPr/>
        </p:nvSpPr>
        <p:spPr>
          <a:xfrm>
            <a:off x="39167488" y="10167671"/>
            <a:ext cx="913175" cy="577321"/>
          </a:xfrm>
          <a:prstGeom prst="mathMinus">
            <a:avLst/>
          </a:prstGeom>
          <a:solidFill>
            <a:schemeClr val="accent6">
              <a:lumMod val="5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cxnSp>
        <p:nvCxnSpPr>
          <p:cNvPr id="367" name="Straight Arrow Connector 366"/>
          <p:cNvCxnSpPr>
            <a:stCxn id="361" idx="3"/>
          </p:cNvCxnSpPr>
          <p:nvPr/>
        </p:nvCxnSpPr>
        <p:spPr>
          <a:xfrm rot="5400000" flipH="1" flipV="1">
            <a:off x="37058274" y="9688072"/>
            <a:ext cx="1758454" cy="1614"/>
          </a:xfrm>
          <a:prstGeom prst="straightConnector1">
            <a:avLst/>
          </a:prstGeom>
          <a:ln>
            <a:solidFill>
              <a:schemeClr val="accent6">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a:stCxn id="361" idx="3"/>
            <a:endCxn id="352" idx="2"/>
          </p:cNvCxnSpPr>
          <p:nvPr/>
        </p:nvCxnSpPr>
        <p:spPr>
          <a:xfrm rot="5400000" flipH="1" flipV="1">
            <a:off x="37347942" y="9355229"/>
            <a:ext cx="1801629" cy="622510"/>
          </a:xfrm>
          <a:prstGeom prst="straightConnector1">
            <a:avLst/>
          </a:prstGeom>
          <a:ln>
            <a:solidFill>
              <a:schemeClr val="accent6">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69" name="Minus 368"/>
          <p:cNvSpPr/>
          <p:nvPr/>
        </p:nvSpPr>
        <p:spPr>
          <a:xfrm>
            <a:off x="38774106" y="7265260"/>
            <a:ext cx="913175" cy="577321"/>
          </a:xfrm>
          <a:prstGeom prst="mathMinus">
            <a:avLst/>
          </a:prstGeom>
          <a:solidFill>
            <a:schemeClr val="tx1"/>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sp>
        <p:nvSpPr>
          <p:cNvPr id="370" name="TextBox 369"/>
          <p:cNvSpPr txBox="1"/>
          <p:nvPr/>
        </p:nvSpPr>
        <p:spPr>
          <a:xfrm>
            <a:off x="38774106" y="8459184"/>
            <a:ext cx="1186148" cy="281451"/>
          </a:xfrm>
          <a:prstGeom prst="rect">
            <a:avLst/>
          </a:prstGeom>
          <a:noFill/>
        </p:spPr>
        <p:txBody>
          <a:bodyPr wrap="none" lIns="92889" tIns="46444" rIns="92889" bIns="46444" rtlCol="0">
            <a:spAutoFit/>
          </a:bodyPr>
          <a:lstStyle/>
          <a:p>
            <a:r>
              <a:rPr lang="en-US" sz="1200" dirty="0" smtClean="0"/>
              <a:t>DOES NOT MAP</a:t>
            </a:r>
            <a:endParaRPr lang="en-US" sz="1200" dirty="0"/>
          </a:p>
        </p:txBody>
      </p:sp>
      <p:sp>
        <p:nvSpPr>
          <p:cNvPr id="372" name="Title 1"/>
          <p:cNvSpPr txBox="1">
            <a:spLocks/>
          </p:cNvSpPr>
          <p:nvPr/>
        </p:nvSpPr>
        <p:spPr>
          <a:xfrm>
            <a:off x="29999843" y="11344789"/>
            <a:ext cx="12876584" cy="978758"/>
          </a:xfrm>
          <a:prstGeom prst="rect">
            <a:avLst/>
          </a:prstGeom>
          <a:solidFill>
            <a:srgbClr val="3366FF"/>
          </a:solidFill>
          <a:ln>
            <a:solidFill>
              <a:schemeClr val="tx1"/>
            </a:solidFill>
          </a:ln>
        </p:spPr>
        <p:style>
          <a:lnRef idx="1">
            <a:schemeClr val="accent6"/>
          </a:lnRef>
          <a:fillRef idx="3">
            <a:schemeClr val="accent6"/>
          </a:fillRef>
          <a:effectRef idx="2">
            <a:schemeClr val="accent6"/>
          </a:effectRef>
          <a:fontRef idx="minor">
            <a:schemeClr val="lt1"/>
          </a:fontRef>
        </p:style>
        <p:txBody>
          <a:bodyPr vert="horz" lIns="92889" tIns="46444" rIns="92889" bIns="46444" rtlCol="0" anchor="ctr">
            <a:normAutofit/>
          </a:bodyPr>
          <a:lstStyle/>
          <a:p>
            <a:pPr algn="ctr" defTabSz="464443">
              <a:spcBef>
                <a:spcPct val="0"/>
              </a:spcBef>
              <a:defRPr/>
            </a:pPr>
            <a:r>
              <a:rPr lang="en-US" sz="4500" b="1" dirty="0" smtClean="0">
                <a:solidFill>
                  <a:schemeClr val="bg1"/>
                </a:solidFill>
                <a:latin typeface="+mj-lt"/>
                <a:ea typeface="+mj-ea"/>
                <a:cs typeface="+mj-cs"/>
              </a:rPr>
              <a:t>2) Improve Confidence of Putative Breakpoints</a:t>
            </a:r>
            <a:endParaRPr lang="en-US" sz="4500" b="1" dirty="0">
              <a:solidFill>
                <a:schemeClr val="bg1"/>
              </a:solidFill>
              <a:latin typeface="+mj-lt"/>
              <a:ea typeface="+mj-ea"/>
              <a:cs typeface="+mj-cs"/>
            </a:endParaRPr>
          </a:p>
        </p:txBody>
      </p:sp>
      <p:sp>
        <p:nvSpPr>
          <p:cNvPr id="373" name="Content Placeholder 2"/>
          <p:cNvSpPr txBox="1">
            <a:spLocks/>
          </p:cNvSpPr>
          <p:nvPr/>
        </p:nvSpPr>
        <p:spPr>
          <a:xfrm>
            <a:off x="29999843" y="12323548"/>
            <a:ext cx="12876584" cy="1781280"/>
          </a:xfrm>
          <a:prstGeom prst="rect">
            <a:avLst/>
          </a:prstGeom>
          <a:ln>
            <a:solidFill>
              <a:schemeClr val="tx1"/>
            </a:solidFill>
          </a:ln>
        </p:spPr>
        <p:txBody>
          <a:bodyPr vert="horz" lIns="92889" tIns="46444" rIns="92889" bIns="46444" rtlCol="0">
            <a:normAutofit/>
          </a:bodyPr>
          <a:lstStyle/>
          <a:p>
            <a:pPr marL="348333" indent="-348333" defTabSz="464443">
              <a:spcBef>
                <a:spcPct val="20000"/>
              </a:spcBef>
              <a:buFont typeface="Arial"/>
              <a:buChar char="•"/>
              <a:defRPr/>
            </a:pPr>
            <a:r>
              <a:rPr lang="en-US" sz="4300" b="1" dirty="0" smtClean="0">
                <a:solidFill>
                  <a:srgbClr val="4BACC6"/>
                </a:solidFill>
              </a:rPr>
              <a:t>Calling 2 of every breakpoint (1 for each genome)</a:t>
            </a:r>
          </a:p>
          <a:p>
            <a:pPr marL="348333" indent="-348333" defTabSz="464443">
              <a:spcBef>
                <a:spcPct val="20000"/>
              </a:spcBef>
              <a:buFont typeface="Arial"/>
              <a:buChar char="•"/>
              <a:defRPr/>
            </a:pPr>
            <a:r>
              <a:rPr lang="en-US" sz="4300" b="1" dirty="0" smtClean="0">
                <a:solidFill>
                  <a:srgbClr val="4BACC6"/>
                </a:solidFill>
              </a:rPr>
              <a:t>Greater confidence in breakpoints predicted by both</a:t>
            </a:r>
          </a:p>
          <a:p>
            <a:pPr marL="348333" indent="-348333" defTabSz="464443">
              <a:spcBef>
                <a:spcPct val="20000"/>
              </a:spcBef>
              <a:defRPr/>
            </a:pPr>
            <a:endParaRPr lang="en-US" sz="4300" b="1" dirty="0">
              <a:solidFill>
                <a:srgbClr val="4BACC6"/>
              </a:solidFill>
            </a:endParaRPr>
          </a:p>
        </p:txBody>
      </p:sp>
      <p:sp>
        <p:nvSpPr>
          <p:cNvPr id="374" name="Title 1"/>
          <p:cNvSpPr txBox="1">
            <a:spLocks/>
          </p:cNvSpPr>
          <p:nvPr/>
        </p:nvSpPr>
        <p:spPr>
          <a:xfrm>
            <a:off x="30001949" y="14320555"/>
            <a:ext cx="12877591" cy="1161558"/>
          </a:xfrm>
          <a:prstGeom prst="rect">
            <a:avLst/>
          </a:prstGeom>
          <a:solidFill>
            <a:srgbClr val="3366FF"/>
          </a:solidFill>
          <a:ln>
            <a:solidFill>
              <a:schemeClr val="tx1"/>
            </a:solidFill>
          </a:ln>
        </p:spPr>
        <p:style>
          <a:lnRef idx="1">
            <a:schemeClr val="accent6"/>
          </a:lnRef>
          <a:fillRef idx="3">
            <a:schemeClr val="accent6"/>
          </a:fillRef>
          <a:effectRef idx="2">
            <a:schemeClr val="accent6"/>
          </a:effectRef>
          <a:fontRef idx="minor">
            <a:schemeClr val="lt1"/>
          </a:fontRef>
        </p:style>
        <p:txBody>
          <a:bodyPr vert="horz" lIns="92889" tIns="46444" rIns="92889" bIns="46444" rtlCol="0" anchor="ctr">
            <a:normAutofit/>
          </a:bodyPr>
          <a:lstStyle/>
          <a:p>
            <a:pPr algn="ctr" defTabSz="464443">
              <a:spcBef>
                <a:spcPct val="0"/>
              </a:spcBef>
              <a:defRPr/>
            </a:pPr>
            <a:r>
              <a:rPr lang="en-US" sz="4500" b="1" dirty="0" smtClean="0">
                <a:solidFill>
                  <a:schemeClr val="bg1"/>
                </a:solidFill>
                <a:latin typeface="+mj-lt"/>
                <a:ea typeface="+mj-ea"/>
                <a:cs typeface="+mj-cs"/>
              </a:rPr>
              <a:t>3) Detect nested </a:t>
            </a:r>
            <a:r>
              <a:rPr lang="en-US" sz="4500" b="1" dirty="0" err="1" smtClean="0">
                <a:solidFill>
                  <a:schemeClr val="bg1"/>
                </a:solidFill>
                <a:latin typeface="+mj-lt"/>
                <a:ea typeface="+mj-ea"/>
                <a:cs typeface="+mj-cs"/>
              </a:rPr>
              <a:t>SVs</a:t>
            </a:r>
            <a:endParaRPr lang="en-US" sz="4500" b="1" dirty="0">
              <a:solidFill>
                <a:schemeClr val="bg1"/>
              </a:solidFill>
              <a:latin typeface="+mj-lt"/>
              <a:ea typeface="+mj-ea"/>
              <a:cs typeface="+mj-cs"/>
            </a:endParaRPr>
          </a:p>
        </p:txBody>
      </p:sp>
      <p:sp>
        <p:nvSpPr>
          <p:cNvPr id="375" name="Content Placeholder 2"/>
          <p:cNvSpPr txBox="1">
            <a:spLocks/>
          </p:cNvSpPr>
          <p:nvPr/>
        </p:nvSpPr>
        <p:spPr>
          <a:xfrm>
            <a:off x="30001949" y="15482112"/>
            <a:ext cx="12877591" cy="12421556"/>
          </a:xfrm>
          <a:prstGeom prst="rect">
            <a:avLst/>
          </a:prstGeom>
          <a:ln>
            <a:solidFill>
              <a:schemeClr val="tx1"/>
            </a:solidFill>
          </a:ln>
        </p:spPr>
        <p:txBody>
          <a:bodyPr vert="horz" lIns="92889" tIns="46444" rIns="92889" bIns="46444" rtlCol="0">
            <a:normAutofit/>
          </a:bodyPr>
          <a:lstStyle/>
          <a:p>
            <a:pPr marL="348333" indent="-348333" defTabSz="464443">
              <a:spcBef>
                <a:spcPct val="20000"/>
              </a:spcBef>
              <a:buFont typeface="Arial"/>
              <a:buChar char="•"/>
              <a:defRPr/>
            </a:pPr>
            <a:r>
              <a:rPr lang="en-US" sz="3300" b="1" dirty="0" smtClean="0">
                <a:solidFill>
                  <a:srgbClr val="4BACC6"/>
                </a:solidFill>
              </a:rPr>
              <a:t>Any </a:t>
            </a:r>
            <a:r>
              <a:rPr lang="en-US" sz="3300" b="1" dirty="0" err="1" smtClean="0">
                <a:solidFill>
                  <a:srgbClr val="4BACC6"/>
                </a:solidFill>
              </a:rPr>
              <a:t>indels</a:t>
            </a:r>
            <a:r>
              <a:rPr lang="en-US" sz="3300" b="1" dirty="0" smtClean="0">
                <a:solidFill>
                  <a:srgbClr val="4BACC6"/>
                </a:solidFill>
              </a:rPr>
              <a:t> in a region inserted in the somatic genome relative to (human reference) cannot be detected indirectly</a:t>
            </a:r>
          </a:p>
          <a:p>
            <a:pPr marL="348333" indent="-348333" defTabSz="464443">
              <a:spcBef>
                <a:spcPct val="20000"/>
              </a:spcBef>
              <a:buFont typeface="Arial"/>
              <a:buChar char="•"/>
              <a:defRPr/>
            </a:pPr>
            <a:r>
              <a:rPr lang="en-US" sz="3300" b="1" dirty="0" smtClean="0">
                <a:solidFill>
                  <a:srgbClr val="4BACC6"/>
                </a:solidFill>
              </a:rPr>
              <a:t>But they can be easily detected directly comparing somatic to cancer genome</a:t>
            </a:r>
          </a:p>
          <a:p>
            <a:pPr marL="348333" indent="-348333" defTabSz="464443">
              <a:spcBef>
                <a:spcPct val="20000"/>
              </a:spcBef>
              <a:buFont typeface="Arial"/>
              <a:buChar char="•"/>
              <a:defRPr/>
            </a:pPr>
            <a:r>
              <a:rPr lang="en-US" sz="3300" b="1" dirty="0" smtClean="0">
                <a:solidFill>
                  <a:srgbClr val="4BACC6"/>
                </a:solidFill>
              </a:rPr>
              <a:t>Expect preference for same regions to vary (e.g. transposable elements)</a:t>
            </a:r>
          </a:p>
        </p:txBody>
      </p:sp>
      <p:sp>
        <p:nvSpPr>
          <p:cNvPr id="377" name="Title 1"/>
          <p:cNvSpPr txBox="1">
            <a:spLocks/>
          </p:cNvSpPr>
          <p:nvPr/>
        </p:nvSpPr>
        <p:spPr>
          <a:xfrm>
            <a:off x="28434362" y="18475364"/>
            <a:ext cx="8362072" cy="1161370"/>
          </a:xfrm>
          <a:prstGeom prst="rect">
            <a:avLst/>
          </a:prstGeom>
        </p:spPr>
        <p:txBody>
          <a:bodyPr vert="horz" lIns="92889" tIns="46444" rIns="92889" bIns="46444" rtlCol="0" anchor="ctr">
            <a:normAutofit fontScale="60000" lnSpcReduction="20000"/>
          </a:bodyPr>
          <a:lstStyle/>
          <a:p>
            <a:pPr algn="ctr" defTabSz="464443">
              <a:spcBef>
                <a:spcPct val="0"/>
              </a:spcBef>
              <a:defRPr/>
            </a:pPr>
            <a:r>
              <a:rPr lang="en-US" sz="4500" b="1" dirty="0" smtClean="0">
                <a:solidFill>
                  <a:srgbClr val="4BACC6"/>
                </a:solidFill>
                <a:latin typeface="+mj-lt"/>
                <a:ea typeface="+mj-ea"/>
                <a:cs typeface="+mj-cs"/>
              </a:rPr>
              <a:t>Detecting </a:t>
            </a:r>
            <a:r>
              <a:rPr lang="en-US" sz="4500" b="1" dirty="0" err="1" smtClean="0">
                <a:solidFill>
                  <a:srgbClr val="4BACC6"/>
                </a:solidFill>
                <a:latin typeface="+mj-lt"/>
                <a:ea typeface="+mj-ea"/>
                <a:cs typeface="+mj-cs"/>
              </a:rPr>
              <a:t>SVs</a:t>
            </a:r>
            <a:r>
              <a:rPr lang="en-US" sz="4500" b="1" dirty="0" smtClean="0">
                <a:solidFill>
                  <a:srgbClr val="4BACC6"/>
                </a:solidFill>
                <a:latin typeface="+mj-lt"/>
                <a:ea typeface="+mj-ea"/>
                <a:cs typeface="+mj-cs"/>
              </a:rPr>
              <a:t/>
            </a:r>
            <a:br>
              <a:rPr lang="en-US" sz="4500" b="1" dirty="0" smtClean="0">
                <a:solidFill>
                  <a:srgbClr val="4BACC6"/>
                </a:solidFill>
                <a:latin typeface="+mj-lt"/>
                <a:ea typeface="+mj-ea"/>
                <a:cs typeface="+mj-cs"/>
              </a:rPr>
            </a:br>
            <a:r>
              <a:rPr lang="en-US" sz="4500" b="1" dirty="0" smtClean="0">
                <a:solidFill>
                  <a:srgbClr val="4BACC6"/>
                </a:solidFill>
                <a:latin typeface="+mj-lt"/>
                <a:ea typeface="+mj-ea"/>
                <a:cs typeface="+mj-cs"/>
              </a:rPr>
              <a:t>Traditional Soft-Clip Approach</a:t>
            </a:r>
            <a:br>
              <a:rPr lang="en-US" sz="4500" b="1" dirty="0" smtClean="0">
                <a:solidFill>
                  <a:srgbClr val="4BACC6"/>
                </a:solidFill>
                <a:latin typeface="+mj-lt"/>
                <a:ea typeface="+mj-ea"/>
                <a:cs typeface="+mj-cs"/>
              </a:rPr>
            </a:br>
            <a:r>
              <a:rPr lang="en-US" sz="4500" b="1" dirty="0" smtClean="0">
                <a:solidFill>
                  <a:srgbClr val="4BACC6"/>
                </a:solidFill>
                <a:latin typeface="+mj-lt"/>
                <a:ea typeface="+mj-ea"/>
                <a:cs typeface="+mj-cs"/>
              </a:rPr>
              <a:t>Nested Insertions</a:t>
            </a:r>
            <a:endParaRPr lang="en-US" sz="4500" b="1" dirty="0">
              <a:solidFill>
                <a:srgbClr val="4BACC6"/>
              </a:solidFill>
              <a:latin typeface="+mj-lt"/>
              <a:ea typeface="+mj-ea"/>
              <a:cs typeface="+mj-cs"/>
            </a:endParaRPr>
          </a:p>
        </p:txBody>
      </p:sp>
      <p:sp>
        <p:nvSpPr>
          <p:cNvPr id="378" name="Minus 377"/>
          <p:cNvSpPr/>
          <p:nvPr/>
        </p:nvSpPr>
        <p:spPr>
          <a:xfrm>
            <a:off x="30209474" y="20824735"/>
            <a:ext cx="2017101" cy="577325"/>
          </a:xfrm>
          <a:prstGeom prst="mathMinus">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sp>
        <p:nvSpPr>
          <p:cNvPr id="379" name="Minus 378"/>
          <p:cNvSpPr/>
          <p:nvPr/>
        </p:nvSpPr>
        <p:spPr>
          <a:xfrm>
            <a:off x="31894197" y="20824731"/>
            <a:ext cx="622510" cy="577325"/>
          </a:xfrm>
          <a:prstGeom prst="mathMinus">
            <a:avLst>
              <a:gd name="adj1" fmla="val 23520"/>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380" name="Minus 379"/>
          <p:cNvSpPr/>
          <p:nvPr/>
        </p:nvSpPr>
        <p:spPr>
          <a:xfrm>
            <a:off x="32321592" y="20824735"/>
            <a:ext cx="929119" cy="577329"/>
          </a:xfrm>
          <a:prstGeom prst="mathMinus">
            <a:avLst>
              <a:gd name="adj1" fmla="val 23520"/>
            </a:avLst>
          </a:prstGeom>
          <a:solidFill>
            <a:srgbClr val="008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sp>
        <p:nvSpPr>
          <p:cNvPr id="381" name="Minus 380"/>
          <p:cNvSpPr/>
          <p:nvPr/>
        </p:nvSpPr>
        <p:spPr>
          <a:xfrm>
            <a:off x="30209474" y="19641071"/>
            <a:ext cx="2006897" cy="577325"/>
          </a:xfrm>
          <a:prstGeom prst="mathMinus">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cxnSp>
        <p:nvCxnSpPr>
          <p:cNvPr id="382" name="Straight Connector 381"/>
          <p:cNvCxnSpPr/>
          <p:nvPr/>
        </p:nvCxnSpPr>
        <p:spPr>
          <a:xfrm rot="5400000">
            <a:off x="31692535" y="21112586"/>
            <a:ext cx="577325" cy="161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383" name="Minus 382"/>
          <p:cNvSpPr/>
          <p:nvPr/>
        </p:nvSpPr>
        <p:spPr>
          <a:xfrm>
            <a:off x="31507923" y="19641071"/>
            <a:ext cx="3316955" cy="577325"/>
          </a:xfrm>
          <a:prstGeom prst="mathMinus">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384" name="Minus 383"/>
          <p:cNvSpPr/>
          <p:nvPr/>
        </p:nvSpPr>
        <p:spPr>
          <a:xfrm>
            <a:off x="32698384" y="20826833"/>
            <a:ext cx="3316955" cy="577325"/>
          </a:xfrm>
          <a:prstGeom prst="mathMinus">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cxnSp>
        <p:nvCxnSpPr>
          <p:cNvPr id="385" name="Straight Connector 384"/>
          <p:cNvCxnSpPr/>
          <p:nvPr/>
        </p:nvCxnSpPr>
        <p:spPr>
          <a:xfrm rot="5400000">
            <a:off x="32867676" y="21114687"/>
            <a:ext cx="577325" cy="161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386" name="Minus 385"/>
          <p:cNvSpPr/>
          <p:nvPr/>
        </p:nvSpPr>
        <p:spPr>
          <a:xfrm>
            <a:off x="30209474" y="22114516"/>
            <a:ext cx="2017101" cy="577325"/>
          </a:xfrm>
          <a:prstGeom prst="mathMinus">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sp>
        <p:nvSpPr>
          <p:cNvPr id="387" name="Minus 386"/>
          <p:cNvSpPr/>
          <p:nvPr/>
        </p:nvSpPr>
        <p:spPr>
          <a:xfrm>
            <a:off x="31894197" y="22114512"/>
            <a:ext cx="622510" cy="577325"/>
          </a:xfrm>
          <a:prstGeom prst="mathMinus">
            <a:avLst>
              <a:gd name="adj1" fmla="val 23520"/>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388" name="Minus 387"/>
          <p:cNvSpPr/>
          <p:nvPr/>
        </p:nvSpPr>
        <p:spPr>
          <a:xfrm>
            <a:off x="32896992" y="22112414"/>
            <a:ext cx="929119" cy="577329"/>
          </a:xfrm>
          <a:prstGeom prst="mathMinus">
            <a:avLst>
              <a:gd name="adj1" fmla="val 23520"/>
            </a:avLst>
          </a:prstGeom>
          <a:solidFill>
            <a:srgbClr val="008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cxnSp>
        <p:nvCxnSpPr>
          <p:cNvPr id="389" name="Straight Connector 388"/>
          <p:cNvCxnSpPr/>
          <p:nvPr/>
        </p:nvCxnSpPr>
        <p:spPr>
          <a:xfrm rot="5400000">
            <a:off x="32718525" y="22400264"/>
            <a:ext cx="577325" cy="1614"/>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
        <p:nvSpPr>
          <p:cNvPr id="390" name="Minus 389"/>
          <p:cNvSpPr/>
          <p:nvPr/>
        </p:nvSpPr>
        <p:spPr>
          <a:xfrm>
            <a:off x="33302311" y="22114507"/>
            <a:ext cx="3316955" cy="577325"/>
          </a:xfrm>
          <a:prstGeom prst="mathMinus">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cxnSp>
        <p:nvCxnSpPr>
          <p:cNvPr id="391" name="Straight Connector 390"/>
          <p:cNvCxnSpPr/>
          <p:nvPr/>
        </p:nvCxnSpPr>
        <p:spPr>
          <a:xfrm rot="5400000">
            <a:off x="33443074" y="22402365"/>
            <a:ext cx="577325" cy="161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392" name="Minus 391"/>
          <p:cNvSpPr/>
          <p:nvPr/>
        </p:nvSpPr>
        <p:spPr>
          <a:xfrm>
            <a:off x="32338069" y="22114516"/>
            <a:ext cx="752586" cy="577325"/>
          </a:xfrm>
          <a:prstGeom prst="mathMinus">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393" name="TextBox 392"/>
          <p:cNvSpPr txBox="1"/>
          <p:nvPr/>
        </p:nvSpPr>
        <p:spPr>
          <a:xfrm>
            <a:off x="31758921" y="22691843"/>
            <a:ext cx="392333" cy="281451"/>
          </a:xfrm>
          <a:prstGeom prst="rect">
            <a:avLst/>
          </a:prstGeom>
          <a:noFill/>
        </p:spPr>
        <p:txBody>
          <a:bodyPr wrap="none" lIns="92889" tIns="46444" rIns="92889" bIns="46444" rtlCol="0">
            <a:spAutoFit/>
          </a:bodyPr>
          <a:lstStyle/>
          <a:p>
            <a:r>
              <a:rPr lang="en-US" sz="1200" dirty="0" smtClean="0"/>
              <a:t>S/?</a:t>
            </a:r>
          </a:p>
        </p:txBody>
      </p:sp>
      <p:sp>
        <p:nvSpPr>
          <p:cNvPr id="394" name="TextBox 393"/>
          <p:cNvSpPr txBox="1"/>
          <p:nvPr/>
        </p:nvSpPr>
        <p:spPr>
          <a:xfrm>
            <a:off x="32298864" y="22689734"/>
            <a:ext cx="260095" cy="281451"/>
          </a:xfrm>
          <a:prstGeom prst="rect">
            <a:avLst/>
          </a:prstGeom>
          <a:noFill/>
        </p:spPr>
        <p:txBody>
          <a:bodyPr wrap="none" lIns="92889" tIns="46444" rIns="92889" bIns="46444" rtlCol="0">
            <a:spAutoFit/>
          </a:bodyPr>
          <a:lstStyle/>
          <a:p>
            <a:r>
              <a:rPr lang="en-US" sz="1200" dirty="0" smtClean="0"/>
              <a:t>?</a:t>
            </a:r>
            <a:endParaRPr lang="en-US" sz="1200" dirty="0"/>
          </a:p>
        </p:txBody>
      </p:sp>
      <p:cxnSp>
        <p:nvCxnSpPr>
          <p:cNvPr id="395" name="Straight Connector 394"/>
          <p:cNvCxnSpPr/>
          <p:nvPr/>
        </p:nvCxnSpPr>
        <p:spPr>
          <a:xfrm rot="5400000">
            <a:off x="31690922" y="22402370"/>
            <a:ext cx="577325" cy="161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rot="5400000">
            <a:off x="32144740" y="22402371"/>
            <a:ext cx="577325" cy="1614"/>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
        <p:nvSpPr>
          <p:cNvPr id="397" name="TextBox 396"/>
          <p:cNvSpPr txBox="1"/>
          <p:nvPr/>
        </p:nvSpPr>
        <p:spPr>
          <a:xfrm>
            <a:off x="32870079" y="22691843"/>
            <a:ext cx="260095" cy="281451"/>
          </a:xfrm>
          <a:prstGeom prst="rect">
            <a:avLst/>
          </a:prstGeom>
          <a:noFill/>
        </p:spPr>
        <p:txBody>
          <a:bodyPr wrap="none" lIns="92889" tIns="46444" rIns="92889" bIns="46444" rtlCol="0">
            <a:spAutoFit/>
          </a:bodyPr>
          <a:lstStyle/>
          <a:p>
            <a:r>
              <a:rPr lang="en-US" sz="1200" dirty="0" smtClean="0"/>
              <a:t>?</a:t>
            </a:r>
            <a:endParaRPr lang="en-US" sz="1200" dirty="0"/>
          </a:p>
        </p:txBody>
      </p:sp>
      <p:sp>
        <p:nvSpPr>
          <p:cNvPr id="398" name="TextBox 397"/>
          <p:cNvSpPr txBox="1"/>
          <p:nvPr/>
        </p:nvSpPr>
        <p:spPr>
          <a:xfrm>
            <a:off x="33525632" y="22687626"/>
            <a:ext cx="507330" cy="283559"/>
          </a:xfrm>
          <a:prstGeom prst="rect">
            <a:avLst/>
          </a:prstGeom>
          <a:noFill/>
        </p:spPr>
        <p:txBody>
          <a:bodyPr wrap="square" lIns="92889" tIns="46444" rIns="92889" bIns="46444" rtlCol="0">
            <a:spAutoFit/>
          </a:bodyPr>
          <a:lstStyle/>
          <a:p>
            <a:r>
              <a:rPr lang="en-US" sz="1200" dirty="0" smtClean="0"/>
              <a:t>?/S</a:t>
            </a:r>
            <a:endParaRPr lang="en-US" sz="1200" dirty="0"/>
          </a:p>
        </p:txBody>
      </p:sp>
      <p:cxnSp>
        <p:nvCxnSpPr>
          <p:cNvPr id="399" name="Straight Connector 398"/>
          <p:cNvCxnSpPr/>
          <p:nvPr/>
        </p:nvCxnSpPr>
        <p:spPr>
          <a:xfrm rot="5400000">
            <a:off x="31689307" y="19936140"/>
            <a:ext cx="577325" cy="161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00" name="Straight Connector 399"/>
          <p:cNvCxnSpPr/>
          <p:nvPr/>
        </p:nvCxnSpPr>
        <p:spPr>
          <a:xfrm rot="5400000">
            <a:off x="32146353" y="21114688"/>
            <a:ext cx="577325" cy="1614"/>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
        <p:nvSpPr>
          <p:cNvPr id="401" name="TextBox 400"/>
          <p:cNvSpPr txBox="1"/>
          <p:nvPr/>
        </p:nvSpPr>
        <p:spPr>
          <a:xfrm>
            <a:off x="33166402" y="20030762"/>
            <a:ext cx="826131" cy="281451"/>
          </a:xfrm>
          <a:prstGeom prst="rect">
            <a:avLst/>
          </a:prstGeom>
          <a:noFill/>
        </p:spPr>
        <p:txBody>
          <a:bodyPr wrap="none" lIns="92889" tIns="46444" rIns="92889" bIns="46444" rtlCol="0">
            <a:spAutoFit/>
          </a:bodyPr>
          <a:lstStyle/>
          <a:p>
            <a:r>
              <a:rPr lang="en-US" sz="1200" dirty="0" smtClean="0"/>
              <a:t>Reference</a:t>
            </a:r>
            <a:endParaRPr lang="en-US" sz="1200" dirty="0"/>
          </a:p>
        </p:txBody>
      </p:sp>
      <p:sp>
        <p:nvSpPr>
          <p:cNvPr id="402" name="TextBox 401"/>
          <p:cNvSpPr txBox="1"/>
          <p:nvPr/>
        </p:nvSpPr>
        <p:spPr>
          <a:xfrm>
            <a:off x="34568436" y="21248538"/>
            <a:ext cx="695826" cy="281451"/>
          </a:xfrm>
          <a:prstGeom prst="rect">
            <a:avLst/>
          </a:prstGeom>
          <a:noFill/>
        </p:spPr>
        <p:txBody>
          <a:bodyPr wrap="none" lIns="92889" tIns="46444" rIns="92889" bIns="46444" rtlCol="0">
            <a:spAutoFit/>
          </a:bodyPr>
          <a:lstStyle/>
          <a:p>
            <a:r>
              <a:rPr lang="en-US" sz="1200" dirty="0" smtClean="0"/>
              <a:t>Somatic</a:t>
            </a:r>
            <a:endParaRPr lang="en-US" sz="1200" dirty="0"/>
          </a:p>
        </p:txBody>
      </p:sp>
      <p:sp>
        <p:nvSpPr>
          <p:cNvPr id="403" name="TextBox 402"/>
          <p:cNvSpPr txBox="1"/>
          <p:nvPr/>
        </p:nvSpPr>
        <p:spPr>
          <a:xfrm>
            <a:off x="35199158" y="22504209"/>
            <a:ext cx="626500" cy="281451"/>
          </a:xfrm>
          <a:prstGeom prst="rect">
            <a:avLst/>
          </a:prstGeom>
          <a:noFill/>
        </p:spPr>
        <p:txBody>
          <a:bodyPr wrap="none" lIns="92889" tIns="46444" rIns="92889" bIns="46444" rtlCol="0">
            <a:spAutoFit/>
          </a:bodyPr>
          <a:lstStyle/>
          <a:p>
            <a:r>
              <a:rPr lang="en-US" sz="1200" dirty="0" smtClean="0"/>
              <a:t>Cancer</a:t>
            </a:r>
            <a:endParaRPr lang="en-US" sz="1200" dirty="0"/>
          </a:p>
        </p:txBody>
      </p:sp>
      <p:sp>
        <p:nvSpPr>
          <p:cNvPr id="404" name="Minus 403"/>
          <p:cNvSpPr/>
          <p:nvPr/>
        </p:nvSpPr>
        <p:spPr>
          <a:xfrm>
            <a:off x="36524637" y="19545265"/>
            <a:ext cx="2017101" cy="577325"/>
          </a:xfrm>
          <a:prstGeom prst="mathMinus">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sp>
        <p:nvSpPr>
          <p:cNvPr id="405" name="Minus 404"/>
          <p:cNvSpPr/>
          <p:nvPr/>
        </p:nvSpPr>
        <p:spPr>
          <a:xfrm>
            <a:off x="38209360" y="19545261"/>
            <a:ext cx="622510" cy="577325"/>
          </a:xfrm>
          <a:prstGeom prst="mathMinus">
            <a:avLst>
              <a:gd name="adj1" fmla="val 23520"/>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406" name="Minus 405"/>
          <p:cNvSpPr/>
          <p:nvPr/>
        </p:nvSpPr>
        <p:spPr>
          <a:xfrm>
            <a:off x="38636755" y="19545265"/>
            <a:ext cx="929119" cy="577329"/>
          </a:xfrm>
          <a:prstGeom prst="mathMinus">
            <a:avLst>
              <a:gd name="adj1" fmla="val 23520"/>
            </a:avLst>
          </a:prstGeom>
          <a:solidFill>
            <a:srgbClr val="008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sp>
        <p:nvSpPr>
          <p:cNvPr id="407" name="Minus 406"/>
          <p:cNvSpPr/>
          <p:nvPr/>
        </p:nvSpPr>
        <p:spPr>
          <a:xfrm>
            <a:off x="39013547" y="19547363"/>
            <a:ext cx="3316955" cy="577325"/>
          </a:xfrm>
          <a:prstGeom prst="mathMinus">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408" name="Minus 407"/>
          <p:cNvSpPr/>
          <p:nvPr/>
        </p:nvSpPr>
        <p:spPr>
          <a:xfrm>
            <a:off x="36524637" y="20835045"/>
            <a:ext cx="2017101" cy="577325"/>
          </a:xfrm>
          <a:prstGeom prst="mathMinus">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sp>
        <p:nvSpPr>
          <p:cNvPr id="409" name="Minus 408"/>
          <p:cNvSpPr/>
          <p:nvPr/>
        </p:nvSpPr>
        <p:spPr>
          <a:xfrm>
            <a:off x="38209360" y="20835041"/>
            <a:ext cx="622510" cy="577325"/>
          </a:xfrm>
          <a:prstGeom prst="mathMinus">
            <a:avLst>
              <a:gd name="adj1" fmla="val 23520"/>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410" name="Minus 409"/>
          <p:cNvSpPr/>
          <p:nvPr/>
        </p:nvSpPr>
        <p:spPr>
          <a:xfrm>
            <a:off x="39212155" y="20832943"/>
            <a:ext cx="929119" cy="577329"/>
          </a:xfrm>
          <a:prstGeom prst="mathMinus">
            <a:avLst>
              <a:gd name="adj1" fmla="val 23520"/>
            </a:avLst>
          </a:prstGeom>
          <a:solidFill>
            <a:srgbClr val="008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cxnSp>
        <p:nvCxnSpPr>
          <p:cNvPr id="411" name="Straight Connector 410"/>
          <p:cNvCxnSpPr/>
          <p:nvPr/>
        </p:nvCxnSpPr>
        <p:spPr>
          <a:xfrm rot="5400000">
            <a:off x="39033688" y="21120793"/>
            <a:ext cx="577325" cy="1614"/>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
        <p:nvSpPr>
          <p:cNvPr id="412" name="Minus 411"/>
          <p:cNvSpPr/>
          <p:nvPr/>
        </p:nvSpPr>
        <p:spPr>
          <a:xfrm>
            <a:off x="39617474" y="20835036"/>
            <a:ext cx="3316955" cy="577325"/>
          </a:xfrm>
          <a:prstGeom prst="mathMinus">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413" name="Minus 412"/>
          <p:cNvSpPr/>
          <p:nvPr/>
        </p:nvSpPr>
        <p:spPr>
          <a:xfrm>
            <a:off x="38653232" y="20835045"/>
            <a:ext cx="752586" cy="577325"/>
          </a:xfrm>
          <a:prstGeom prst="mathMinus">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414" name="TextBox 413"/>
          <p:cNvSpPr txBox="1"/>
          <p:nvPr/>
        </p:nvSpPr>
        <p:spPr>
          <a:xfrm>
            <a:off x="38614025" y="21410264"/>
            <a:ext cx="271013" cy="281451"/>
          </a:xfrm>
          <a:prstGeom prst="rect">
            <a:avLst/>
          </a:prstGeom>
          <a:noFill/>
        </p:spPr>
        <p:txBody>
          <a:bodyPr wrap="none" lIns="92889" tIns="46444" rIns="92889" bIns="46444" rtlCol="0">
            <a:spAutoFit/>
          </a:bodyPr>
          <a:lstStyle/>
          <a:p>
            <a:r>
              <a:rPr lang="en-US" sz="1200" dirty="0"/>
              <a:t>C</a:t>
            </a:r>
          </a:p>
        </p:txBody>
      </p:sp>
      <p:cxnSp>
        <p:nvCxnSpPr>
          <p:cNvPr id="415" name="Straight Connector 414"/>
          <p:cNvCxnSpPr/>
          <p:nvPr/>
        </p:nvCxnSpPr>
        <p:spPr>
          <a:xfrm rot="5400000">
            <a:off x="38459903" y="21122901"/>
            <a:ext cx="577325" cy="1614"/>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
        <p:nvSpPr>
          <p:cNvPr id="416" name="TextBox 415"/>
          <p:cNvSpPr txBox="1"/>
          <p:nvPr/>
        </p:nvSpPr>
        <p:spPr>
          <a:xfrm>
            <a:off x="39185241" y="21412372"/>
            <a:ext cx="271013" cy="281451"/>
          </a:xfrm>
          <a:prstGeom prst="rect">
            <a:avLst/>
          </a:prstGeom>
          <a:noFill/>
        </p:spPr>
        <p:txBody>
          <a:bodyPr wrap="none" lIns="92889" tIns="46444" rIns="92889" bIns="46444" rtlCol="0">
            <a:spAutoFit/>
          </a:bodyPr>
          <a:lstStyle/>
          <a:p>
            <a:r>
              <a:rPr lang="en-US" sz="1200" dirty="0"/>
              <a:t>C</a:t>
            </a:r>
          </a:p>
        </p:txBody>
      </p:sp>
      <p:cxnSp>
        <p:nvCxnSpPr>
          <p:cNvPr id="417" name="Straight Connector 416"/>
          <p:cNvCxnSpPr/>
          <p:nvPr/>
        </p:nvCxnSpPr>
        <p:spPr>
          <a:xfrm rot="5400000">
            <a:off x="38461516" y="19835217"/>
            <a:ext cx="577325" cy="1614"/>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418" name="Straight Arrow Connector 417"/>
          <p:cNvCxnSpPr/>
          <p:nvPr/>
        </p:nvCxnSpPr>
        <p:spPr>
          <a:xfrm rot="16200000" flipH="1">
            <a:off x="38662660" y="20484157"/>
            <a:ext cx="520098" cy="181676"/>
          </a:xfrm>
          <a:prstGeom prst="straightConnector1">
            <a:avLst/>
          </a:prstGeom>
          <a:ln>
            <a:solidFill>
              <a:srgbClr val="0000FF"/>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419" name="TextBox 418"/>
          <p:cNvSpPr txBox="1"/>
          <p:nvPr/>
        </p:nvSpPr>
        <p:spPr>
          <a:xfrm>
            <a:off x="40853848" y="19939679"/>
            <a:ext cx="695826" cy="281451"/>
          </a:xfrm>
          <a:prstGeom prst="rect">
            <a:avLst/>
          </a:prstGeom>
          <a:noFill/>
        </p:spPr>
        <p:txBody>
          <a:bodyPr wrap="none" lIns="92889" tIns="46444" rIns="92889" bIns="46444" rtlCol="0">
            <a:spAutoFit/>
          </a:bodyPr>
          <a:lstStyle/>
          <a:p>
            <a:r>
              <a:rPr lang="en-US" sz="1200" dirty="0" smtClean="0"/>
              <a:t>Somatic</a:t>
            </a:r>
            <a:endParaRPr lang="en-US" sz="1200" dirty="0"/>
          </a:p>
        </p:txBody>
      </p:sp>
      <p:sp>
        <p:nvSpPr>
          <p:cNvPr id="420" name="TextBox 419"/>
          <p:cNvSpPr txBox="1"/>
          <p:nvPr/>
        </p:nvSpPr>
        <p:spPr>
          <a:xfrm>
            <a:off x="41484572" y="21195350"/>
            <a:ext cx="626500" cy="281451"/>
          </a:xfrm>
          <a:prstGeom prst="rect">
            <a:avLst/>
          </a:prstGeom>
          <a:noFill/>
        </p:spPr>
        <p:txBody>
          <a:bodyPr wrap="none" lIns="92889" tIns="46444" rIns="92889" bIns="46444" rtlCol="0">
            <a:spAutoFit/>
          </a:bodyPr>
          <a:lstStyle/>
          <a:p>
            <a:r>
              <a:rPr lang="en-US" sz="1200" dirty="0" smtClean="0"/>
              <a:t>Cancer</a:t>
            </a:r>
            <a:endParaRPr lang="en-US" sz="1200" dirty="0"/>
          </a:p>
        </p:txBody>
      </p:sp>
      <p:sp>
        <p:nvSpPr>
          <p:cNvPr id="421" name="Title 1"/>
          <p:cNvSpPr txBox="1">
            <a:spLocks/>
          </p:cNvSpPr>
          <p:nvPr/>
        </p:nvSpPr>
        <p:spPr>
          <a:xfrm>
            <a:off x="35142119" y="18475364"/>
            <a:ext cx="8362072" cy="1161370"/>
          </a:xfrm>
          <a:prstGeom prst="rect">
            <a:avLst/>
          </a:prstGeom>
        </p:spPr>
        <p:txBody>
          <a:bodyPr vert="horz" lIns="92889" tIns="46444" rIns="92889" bIns="46444" rtlCol="0" anchor="ctr">
            <a:normAutofit fontScale="60000" lnSpcReduction="20000"/>
          </a:bodyPr>
          <a:lstStyle/>
          <a:p>
            <a:pPr algn="ctr" defTabSz="464443">
              <a:spcBef>
                <a:spcPct val="0"/>
              </a:spcBef>
              <a:defRPr/>
            </a:pPr>
            <a:r>
              <a:rPr lang="en-US" sz="4500" b="1" dirty="0" smtClean="0">
                <a:solidFill>
                  <a:srgbClr val="4BACC6"/>
                </a:solidFill>
                <a:latin typeface="+mj-lt"/>
                <a:ea typeface="+mj-ea"/>
                <a:cs typeface="+mj-cs"/>
              </a:rPr>
              <a:t>Detecting </a:t>
            </a:r>
            <a:r>
              <a:rPr lang="en-US" sz="4500" b="1" dirty="0" err="1" smtClean="0">
                <a:solidFill>
                  <a:srgbClr val="4BACC6"/>
                </a:solidFill>
                <a:latin typeface="+mj-lt"/>
                <a:ea typeface="+mj-ea"/>
                <a:cs typeface="+mj-cs"/>
              </a:rPr>
              <a:t>SVs</a:t>
            </a:r>
            <a:r>
              <a:rPr lang="en-US" sz="4500" b="1" dirty="0" smtClean="0">
                <a:solidFill>
                  <a:srgbClr val="4BACC6"/>
                </a:solidFill>
                <a:latin typeface="+mj-lt"/>
                <a:ea typeface="+mj-ea"/>
                <a:cs typeface="+mj-cs"/>
              </a:rPr>
              <a:t/>
            </a:r>
            <a:br>
              <a:rPr lang="en-US" sz="4500" b="1" dirty="0" smtClean="0">
                <a:solidFill>
                  <a:srgbClr val="4BACC6"/>
                </a:solidFill>
                <a:latin typeface="+mj-lt"/>
                <a:ea typeface="+mj-ea"/>
                <a:cs typeface="+mj-cs"/>
              </a:rPr>
            </a:br>
            <a:r>
              <a:rPr lang="en-US" sz="4500" b="1" dirty="0" smtClean="0">
                <a:solidFill>
                  <a:srgbClr val="4BACC6"/>
                </a:solidFill>
                <a:latin typeface="+mj-lt"/>
                <a:ea typeface="+mj-ea"/>
                <a:cs typeface="+mj-cs"/>
              </a:rPr>
              <a:t>Proposed Direct Approach</a:t>
            </a:r>
            <a:br>
              <a:rPr lang="en-US" sz="4500" b="1" dirty="0" smtClean="0">
                <a:solidFill>
                  <a:srgbClr val="4BACC6"/>
                </a:solidFill>
                <a:latin typeface="+mj-lt"/>
                <a:ea typeface="+mj-ea"/>
                <a:cs typeface="+mj-cs"/>
              </a:rPr>
            </a:br>
            <a:r>
              <a:rPr lang="en-US" sz="4500" b="1" dirty="0" smtClean="0">
                <a:solidFill>
                  <a:srgbClr val="4BACC6"/>
                </a:solidFill>
                <a:latin typeface="+mj-lt"/>
                <a:ea typeface="+mj-ea"/>
                <a:cs typeface="+mj-cs"/>
              </a:rPr>
              <a:t>Nested Insertions</a:t>
            </a:r>
            <a:endParaRPr lang="en-US" sz="4500" b="1" dirty="0">
              <a:solidFill>
                <a:srgbClr val="4BACC6"/>
              </a:solidFill>
              <a:latin typeface="+mj-lt"/>
              <a:ea typeface="+mj-ea"/>
              <a:cs typeface="+mj-cs"/>
            </a:endParaRPr>
          </a:p>
        </p:txBody>
      </p:sp>
      <p:sp>
        <p:nvSpPr>
          <p:cNvPr id="428" name="Title 1"/>
          <p:cNvSpPr txBox="1">
            <a:spLocks/>
          </p:cNvSpPr>
          <p:nvPr/>
        </p:nvSpPr>
        <p:spPr>
          <a:xfrm>
            <a:off x="28507749" y="22973292"/>
            <a:ext cx="8362072" cy="1161370"/>
          </a:xfrm>
          <a:prstGeom prst="rect">
            <a:avLst/>
          </a:prstGeom>
        </p:spPr>
        <p:txBody>
          <a:bodyPr vert="horz" lIns="92889" tIns="46444" rIns="92889" bIns="46444" rtlCol="0" anchor="ctr">
            <a:normAutofit fontScale="60000" lnSpcReduction="20000"/>
          </a:bodyPr>
          <a:lstStyle/>
          <a:p>
            <a:pPr algn="ctr" defTabSz="464443">
              <a:spcBef>
                <a:spcPct val="0"/>
              </a:spcBef>
              <a:defRPr/>
            </a:pPr>
            <a:r>
              <a:rPr lang="en-US" sz="4500" b="1" dirty="0" smtClean="0">
                <a:solidFill>
                  <a:srgbClr val="4BACC6"/>
                </a:solidFill>
                <a:latin typeface="+mj-lt"/>
                <a:ea typeface="+mj-ea"/>
                <a:cs typeface="+mj-cs"/>
              </a:rPr>
              <a:t>Detecting </a:t>
            </a:r>
            <a:r>
              <a:rPr lang="en-US" sz="4500" b="1" dirty="0" err="1" smtClean="0">
                <a:solidFill>
                  <a:srgbClr val="4BACC6"/>
                </a:solidFill>
                <a:latin typeface="+mj-lt"/>
                <a:ea typeface="+mj-ea"/>
                <a:cs typeface="+mj-cs"/>
              </a:rPr>
              <a:t>SVs</a:t>
            </a:r>
            <a:r>
              <a:rPr lang="en-US" sz="4500" b="1" dirty="0" smtClean="0">
                <a:solidFill>
                  <a:srgbClr val="4BACC6"/>
                </a:solidFill>
                <a:latin typeface="+mj-lt"/>
                <a:ea typeface="+mj-ea"/>
                <a:cs typeface="+mj-cs"/>
              </a:rPr>
              <a:t/>
            </a:r>
            <a:br>
              <a:rPr lang="en-US" sz="4500" b="1" dirty="0" smtClean="0">
                <a:solidFill>
                  <a:srgbClr val="4BACC6"/>
                </a:solidFill>
                <a:latin typeface="+mj-lt"/>
                <a:ea typeface="+mj-ea"/>
                <a:cs typeface="+mj-cs"/>
              </a:rPr>
            </a:br>
            <a:r>
              <a:rPr lang="en-US" sz="4500" b="1" dirty="0" smtClean="0">
                <a:solidFill>
                  <a:srgbClr val="4BACC6"/>
                </a:solidFill>
                <a:latin typeface="+mj-lt"/>
                <a:ea typeface="+mj-ea"/>
                <a:cs typeface="+mj-cs"/>
              </a:rPr>
              <a:t>Traditional Soft-Clip Approach</a:t>
            </a:r>
            <a:br>
              <a:rPr lang="en-US" sz="4500" b="1" dirty="0" smtClean="0">
                <a:solidFill>
                  <a:srgbClr val="4BACC6"/>
                </a:solidFill>
                <a:latin typeface="+mj-lt"/>
                <a:ea typeface="+mj-ea"/>
                <a:cs typeface="+mj-cs"/>
              </a:rPr>
            </a:br>
            <a:r>
              <a:rPr lang="en-US" sz="4500" b="1" dirty="0" smtClean="0">
                <a:solidFill>
                  <a:srgbClr val="4BACC6"/>
                </a:solidFill>
                <a:latin typeface="+mj-lt"/>
                <a:ea typeface="+mj-ea"/>
                <a:cs typeface="+mj-cs"/>
              </a:rPr>
              <a:t>Nested Insertions</a:t>
            </a:r>
            <a:endParaRPr lang="en-US" sz="4500" b="1" dirty="0">
              <a:solidFill>
                <a:srgbClr val="4BACC6"/>
              </a:solidFill>
              <a:latin typeface="+mj-lt"/>
              <a:ea typeface="+mj-ea"/>
              <a:cs typeface="+mj-cs"/>
            </a:endParaRPr>
          </a:p>
        </p:txBody>
      </p:sp>
      <p:sp>
        <p:nvSpPr>
          <p:cNvPr id="429" name="Minus 428"/>
          <p:cNvSpPr/>
          <p:nvPr/>
        </p:nvSpPr>
        <p:spPr>
          <a:xfrm>
            <a:off x="30209474" y="26851035"/>
            <a:ext cx="2017101" cy="577325"/>
          </a:xfrm>
          <a:prstGeom prst="mathMinus">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sp>
        <p:nvSpPr>
          <p:cNvPr id="430" name="Minus 429"/>
          <p:cNvSpPr/>
          <p:nvPr/>
        </p:nvSpPr>
        <p:spPr>
          <a:xfrm>
            <a:off x="31894197" y="26851030"/>
            <a:ext cx="622510" cy="577325"/>
          </a:xfrm>
          <a:prstGeom prst="mathMinus">
            <a:avLst>
              <a:gd name="adj1" fmla="val 23520"/>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431" name="Minus 430"/>
          <p:cNvSpPr/>
          <p:nvPr/>
        </p:nvSpPr>
        <p:spPr>
          <a:xfrm>
            <a:off x="32321592" y="26851035"/>
            <a:ext cx="929119" cy="577329"/>
          </a:xfrm>
          <a:prstGeom prst="mathMinus">
            <a:avLst>
              <a:gd name="adj1" fmla="val 23520"/>
            </a:avLst>
          </a:prstGeom>
          <a:solidFill>
            <a:srgbClr val="008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sp>
        <p:nvSpPr>
          <p:cNvPr id="432" name="Minus 431"/>
          <p:cNvSpPr/>
          <p:nvPr/>
        </p:nvSpPr>
        <p:spPr>
          <a:xfrm>
            <a:off x="30219678" y="24185372"/>
            <a:ext cx="2006897" cy="577325"/>
          </a:xfrm>
          <a:prstGeom prst="mathMinus">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cxnSp>
        <p:nvCxnSpPr>
          <p:cNvPr id="433" name="Straight Connector 432"/>
          <p:cNvCxnSpPr/>
          <p:nvPr/>
        </p:nvCxnSpPr>
        <p:spPr>
          <a:xfrm rot="5400000">
            <a:off x="31692535" y="27138885"/>
            <a:ext cx="577325" cy="161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434" name="Minus 433"/>
          <p:cNvSpPr/>
          <p:nvPr/>
        </p:nvSpPr>
        <p:spPr>
          <a:xfrm>
            <a:off x="31518127" y="24185372"/>
            <a:ext cx="3316955" cy="577325"/>
          </a:xfrm>
          <a:prstGeom prst="mathMinus">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435" name="Minus 434"/>
          <p:cNvSpPr/>
          <p:nvPr/>
        </p:nvSpPr>
        <p:spPr>
          <a:xfrm>
            <a:off x="32698384" y="26853133"/>
            <a:ext cx="3316955" cy="577325"/>
          </a:xfrm>
          <a:prstGeom prst="mathMinus">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cxnSp>
        <p:nvCxnSpPr>
          <p:cNvPr id="436" name="Straight Connector 435"/>
          <p:cNvCxnSpPr/>
          <p:nvPr/>
        </p:nvCxnSpPr>
        <p:spPr>
          <a:xfrm rot="5400000">
            <a:off x="32867676" y="27140986"/>
            <a:ext cx="577325" cy="161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437" name="Minus 436"/>
          <p:cNvSpPr/>
          <p:nvPr/>
        </p:nvSpPr>
        <p:spPr>
          <a:xfrm>
            <a:off x="30219679" y="25417561"/>
            <a:ext cx="2017101" cy="577325"/>
          </a:xfrm>
          <a:prstGeom prst="mathMinus">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sp>
        <p:nvSpPr>
          <p:cNvPr id="438" name="Minus 437"/>
          <p:cNvSpPr/>
          <p:nvPr/>
        </p:nvSpPr>
        <p:spPr>
          <a:xfrm>
            <a:off x="31904401" y="25417557"/>
            <a:ext cx="622510" cy="577325"/>
          </a:xfrm>
          <a:prstGeom prst="mathMinus">
            <a:avLst>
              <a:gd name="adj1" fmla="val 23520"/>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439" name="Minus 438"/>
          <p:cNvSpPr/>
          <p:nvPr/>
        </p:nvSpPr>
        <p:spPr>
          <a:xfrm>
            <a:off x="32907195" y="25415459"/>
            <a:ext cx="929119" cy="577329"/>
          </a:xfrm>
          <a:prstGeom prst="mathMinus">
            <a:avLst>
              <a:gd name="adj1" fmla="val 23520"/>
            </a:avLst>
          </a:prstGeom>
          <a:solidFill>
            <a:srgbClr val="008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sp>
        <p:nvSpPr>
          <p:cNvPr id="440" name="Minus 439"/>
          <p:cNvSpPr/>
          <p:nvPr/>
        </p:nvSpPr>
        <p:spPr>
          <a:xfrm>
            <a:off x="33312515" y="25417552"/>
            <a:ext cx="3316955" cy="577325"/>
          </a:xfrm>
          <a:prstGeom prst="mathMinus">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cxnSp>
        <p:nvCxnSpPr>
          <p:cNvPr id="441" name="Straight Connector 440"/>
          <p:cNvCxnSpPr/>
          <p:nvPr/>
        </p:nvCxnSpPr>
        <p:spPr>
          <a:xfrm rot="5400000">
            <a:off x="33453278" y="25705410"/>
            <a:ext cx="577325" cy="161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442" name="Minus 441"/>
          <p:cNvSpPr/>
          <p:nvPr/>
        </p:nvSpPr>
        <p:spPr>
          <a:xfrm>
            <a:off x="32348273" y="25417561"/>
            <a:ext cx="771169" cy="577325"/>
          </a:xfrm>
          <a:prstGeom prst="mathMinus">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443" name="TextBox 442"/>
          <p:cNvSpPr txBox="1"/>
          <p:nvPr/>
        </p:nvSpPr>
        <p:spPr>
          <a:xfrm>
            <a:off x="31743253" y="27430459"/>
            <a:ext cx="392333" cy="281451"/>
          </a:xfrm>
          <a:prstGeom prst="rect">
            <a:avLst/>
          </a:prstGeom>
          <a:noFill/>
        </p:spPr>
        <p:txBody>
          <a:bodyPr wrap="none" lIns="92889" tIns="46444" rIns="92889" bIns="46444" rtlCol="0">
            <a:spAutoFit/>
          </a:bodyPr>
          <a:lstStyle/>
          <a:p>
            <a:r>
              <a:rPr lang="en-US" sz="1200" dirty="0" smtClean="0"/>
              <a:t>S/?</a:t>
            </a:r>
          </a:p>
        </p:txBody>
      </p:sp>
      <p:cxnSp>
        <p:nvCxnSpPr>
          <p:cNvPr id="444" name="Straight Connector 443"/>
          <p:cNvCxnSpPr/>
          <p:nvPr/>
        </p:nvCxnSpPr>
        <p:spPr>
          <a:xfrm rot="5400000">
            <a:off x="31701125" y="25705415"/>
            <a:ext cx="577325" cy="161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445" name="TextBox 444"/>
          <p:cNvSpPr txBox="1"/>
          <p:nvPr/>
        </p:nvSpPr>
        <p:spPr>
          <a:xfrm>
            <a:off x="32909803" y="27430459"/>
            <a:ext cx="494682" cy="281451"/>
          </a:xfrm>
          <a:prstGeom prst="rect">
            <a:avLst/>
          </a:prstGeom>
          <a:noFill/>
        </p:spPr>
        <p:txBody>
          <a:bodyPr wrap="square" lIns="92889" tIns="46444" rIns="92889" bIns="46444" rtlCol="0">
            <a:spAutoFit/>
          </a:bodyPr>
          <a:lstStyle/>
          <a:p>
            <a:r>
              <a:rPr lang="en-US" sz="1200" dirty="0" smtClean="0"/>
              <a:t>?/S</a:t>
            </a:r>
            <a:endParaRPr lang="en-US" sz="1200" dirty="0"/>
          </a:p>
        </p:txBody>
      </p:sp>
      <p:cxnSp>
        <p:nvCxnSpPr>
          <p:cNvPr id="446" name="Straight Connector 445"/>
          <p:cNvCxnSpPr/>
          <p:nvPr/>
        </p:nvCxnSpPr>
        <p:spPr>
          <a:xfrm rot="5400000">
            <a:off x="31699511" y="24480441"/>
            <a:ext cx="577325" cy="161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rot="5400000">
            <a:off x="32146353" y="27140987"/>
            <a:ext cx="577325" cy="1614"/>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
        <p:nvSpPr>
          <p:cNvPr id="448" name="TextBox 447"/>
          <p:cNvSpPr txBox="1"/>
          <p:nvPr/>
        </p:nvSpPr>
        <p:spPr>
          <a:xfrm>
            <a:off x="32318334" y="27430459"/>
            <a:ext cx="260095" cy="281451"/>
          </a:xfrm>
          <a:prstGeom prst="rect">
            <a:avLst/>
          </a:prstGeom>
          <a:noFill/>
        </p:spPr>
        <p:txBody>
          <a:bodyPr wrap="none" lIns="92889" tIns="46444" rIns="92889" bIns="46444" rtlCol="0">
            <a:spAutoFit/>
          </a:bodyPr>
          <a:lstStyle/>
          <a:p>
            <a:r>
              <a:rPr lang="en-US" sz="1200" dirty="0" smtClean="0"/>
              <a:t>?</a:t>
            </a:r>
            <a:endParaRPr lang="en-US" sz="1200" dirty="0"/>
          </a:p>
        </p:txBody>
      </p:sp>
      <p:sp>
        <p:nvSpPr>
          <p:cNvPr id="449" name="TextBox 448"/>
          <p:cNvSpPr txBox="1"/>
          <p:nvPr/>
        </p:nvSpPr>
        <p:spPr>
          <a:xfrm>
            <a:off x="33312516" y="24575063"/>
            <a:ext cx="826131" cy="281451"/>
          </a:xfrm>
          <a:prstGeom prst="rect">
            <a:avLst/>
          </a:prstGeom>
          <a:noFill/>
        </p:spPr>
        <p:txBody>
          <a:bodyPr wrap="none" lIns="92889" tIns="46444" rIns="92889" bIns="46444" rtlCol="0">
            <a:spAutoFit/>
          </a:bodyPr>
          <a:lstStyle/>
          <a:p>
            <a:r>
              <a:rPr lang="en-US" sz="1200" dirty="0" smtClean="0"/>
              <a:t>Reference</a:t>
            </a:r>
            <a:endParaRPr lang="en-US" sz="1200" dirty="0"/>
          </a:p>
        </p:txBody>
      </p:sp>
      <p:sp>
        <p:nvSpPr>
          <p:cNvPr id="450" name="TextBox 449"/>
          <p:cNvSpPr txBox="1"/>
          <p:nvPr/>
        </p:nvSpPr>
        <p:spPr>
          <a:xfrm>
            <a:off x="35268820" y="25799519"/>
            <a:ext cx="695826" cy="281451"/>
          </a:xfrm>
          <a:prstGeom prst="rect">
            <a:avLst/>
          </a:prstGeom>
          <a:noFill/>
        </p:spPr>
        <p:txBody>
          <a:bodyPr wrap="none" lIns="92889" tIns="46444" rIns="92889" bIns="46444" rtlCol="0">
            <a:spAutoFit/>
          </a:bodyPr>
          <a:lstStyle/>
          <a:p>
            <a:r>
              <a:rPr lang="en-US" sz="1200" dirty="0" smtClean="0"/>
              <a:t>Somatic</a:t>
            </a:r>
            <a:endParaRPr lang="en-US" sz="1200" dirty="0"/>
          </a:p>
        </p:txBody>
      </p:sp>
      <p:sp>
        <p:nvSpPr>
          <p:cNvPr id="451" name="TextBox 450"/>
          <p:cNvSpPr txBox="1"/>
          <p:nvPr/>
        </p:nvSpPr>
        <p:spPr>
          <a:xfrm>
            <a:off x="34835083" y="27240722"/>
            <a:ext cx="626500" cy="281451"/>
          </a:xfrm>
          <a:prstGeom prst="rect">
            <a:avLst/>
          </a:prstGeom>
          <a:noFill/>
        </p:spPr>
        <p:txBody>
          <a:bodyPr wrap="none" lIns="92889" tIns="46444" rIns="92889" bIns="46444" rtlCol="0">
            <a:spAutoFit/>
          </a:bodyPr>
          <a:lstStyle/>
          <a:p>
            <a:r>
              <a:rPr lang="en-US" sz="1200" dirty="0" smtClean="0"/>
              <a:t>Cancer</a:t>
            </a:r>
            <a:endParaRPr lang="en-US" sz="1200" dirty="0"/>
          </a:p>
        </p:txBody>
      </p:sp>
      <p:sp>
        <p:nvSpPr>
          <p:cNvPr id="452" name="Title 1"/>
          <p:cNvSpPr txBox="1">
            <a:spLocks/>
          </p:cNvSpPr>
          <p:nvPr/>
        </p:nvSpPr>
        <p:spPr>
          <a:xfrm>
            <a:off x="35325392" y="22978401"/>
            <a:ext cx="8362072" cy="1161370"/>
          </a:xfrm>
          <a:prstGeom prst="rect">
            <a:avLst/>
          </a:prstGeom>
        </p:spPr>
        <p:txBody>
          <a:bodyPr vert="horz" lIns="92889" tIns="46444" rIns="92889" bIns="46444" rtlCol="0" anchor="ctr">
            <a:normAutofit fontScale="60000" lnSpcReduction="20000"/>
          </a:bodyPr>
          <a:lstStyle/>
          <a:p>
            <a:pPr algn="ctr" defTabSz="464443">
              <a:spcBef>
                <a:spcPct val="0"/>
              </a:spcBef>
              <a:defRPr/>
            </a:pPr>
            <a:r>
              <a:rPr lang="en-US" sz="4500" b="1" dirty="0" smtClean="0">
                <a:solidFill>
                  <a:srgbClr val="4BACC6"/>
                </a:solidFill>
                <a:latin typeface="+mj-lt"/>
                <a:ea typeface="+mj-ea"/>
                <a:cs typeface="+mj-cs"/>
              </a:rPr>
              <a:t>Detecting </a:t>
            </a:r>
            <a:r>
              <a:rPr lang="en-US" sz="4500" b="1" dirty="0" err="1" smtClean="0">
                <a:solidFill>
                  <a:srgbClr val="4BACC6"/>
                </a:solidFill>
                <a:latin typeface="+mj-lt"/>
                <a:ea typeface="+mj-ea"/>
                <a:cs typeface="+mj-cs"/>
              </a:rPr>
              <a:t>SVs</a:t>
            </a:r>
            <a:r>
              <a:rPr lang="en-US" sz="4500" b="1" dirty="0" smtClean="0">
                <a:solidFill>
                  <a:srgbClr val="4BACC6"/>
                </a:solidFill>
                <a:latin typeface="+mj-lt"/>
                <a:ea typeface="+mj-ea"/>
                <a:cs typeface="+mj-cs"/>
              </a:rPr>
              <a:t/>
            </a:r>
            <a:br>
              <a:rPr lang="en-US" sz="4500" b="1" dirty="0" smtClean="0">
                <a:solidFill>
                  <a:srgbClr val="4BACC6"/>
                </a:solidFill>
                <a:latin typeface="+mj-lt"/>
                <a:ea typeface="+mj-ea"/>
                <a:cs typeface="+mj-cs"/>
              </a:rPr>
            </a:br>
            <a:r>
              <a:rPr lang="en-US" sz="4500" b="1" dirty="0" smtClean="0">
                <a:solidFill>
                  <a:srgbClr val="4BACC6"/>
                </a:solidFill>
                <a:latin typeface="+mj-lt"/>
                <a:ea typeface="+mj-ea"/>
                <a:cs typeface="+mj-cs"/>
              </a:rPr>
              <a:t>Proposed Direct Approach</a:t>
            </a:r>
            <a:br>
              <a:rPr lang="en-US" sz="4500" b="1" dirty="0" smtClean="0">
                <a:solidFill>
                  <a:srgbClr val="4BACC6"/>
                </a:solidFill>
                <a:latin typeface="+mj-lt"/>
                <a:ea typeface="+mj-ea"/>
                <a:cs typeface="+mj-cs"/>
              </a:rPr>
            </a:br>
            <a:r>
              <a:rPr lang="en-US" sz="4500" b="1" dirty="0" smtClean="0">
                <a:solidFill>
                  <a:srgbClr val="4BACC6"/>
                </a:solidFill>
                <a:latin typeface="+mj-lt"/>
                <a:ea typeface="+mj-ea"/>
                <a:cs typeface="+mj-cs"/>
              </a:rPr>
              <a:t>Nested Insertions</a:t>
            </a:r>
            <a:endParaRPr lang="en-US" sz="4500" b="1" dirty="0">
              <a:solidFill>
                <a:srgbClr val="4BACC6"/>
              </a:solidFill>
              <a:latin typeface="+mj-lt"/>
              <a:ea typeface="+mj-ea"/>
              <a:cs typeface="+mj-cs"/>
            </a:endParaRPr>
          </a:p>
        </p:txBody>
      </p:sp>
      <p:sp>
        <p:nvSpPr>
          <p:cNvPr id="453" name="Minus 452"/>
          <p:cNvSpPr/>
          <p:nvPr/>
        </p:nvSpPr>
        <p:spPr>
          <a:xfrm>
            <a:off x="36796435" y="25407728"/>
            <a:ext cx="2017101" cy="577325"/>
          </a:xfrm>
          <a:prstGeom prst="mathMinus">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sp>
        <p:nvSpPr>
          <p:cNvPr id="454" name="Minus 453"/>
          <p:cNvSpPr/>
          <p:nvPr/>
        </p:nvSpPr>
        <p:spPr>
          <a:xfrm>
            <a:off x="38481157" y="25407724"/>
            <a:ext cx="622510" cy="577325"/>
          </a:xfrm>
          <a:prstGeom prst="mathMinus">
            <a:avLst>
              <a:gd name="adj1" fmla="val 23520"/>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455" name="Minus 454"/>
          <p:cNvSpPr/>
          <p:nvPr/>
        </p:nvSpPr>
        <p:spPr>
          <a:xfrm>
            <a:off x="38908552" y="25407729"/>
            <a:ext cx="929119" cy="577329"/>
          </a:xfrm>
          <a:prstGeom prst="mathMinus">
            <a:avLst>
              <a:gd name="adj1" fmla="val 23520"/>
            </a:avLst>
          </a:prstGeom>
          <a:solidFill>
            <a:srgbClr val="008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sp>
        <p:nvSpPr>
          <p:cNvPr id="456" name="Minus 455"/>
          <p:cNvSpPr/>
          <p:nvPr/>
        </p:nvSpPr>
        <p:spPr>
          <a:xfrm>
            <a:off x="39285343" y="25409827"/>
            <a:ext cx="3316955" cy="577325"/>
          </a:xfrm>
          <a:prstGeom prst="mathMinus">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457" name="Minus 456"/>
          <p:cNvSpPr/>
          <p:nvPr/>
        </p:nvSpPr>
        <p:spPr>
          <a:xfrm>
            <a:off x="36814769" y="24194692"/>
            <a:ext cx="2017101" cy="577325"/>
          </a:xfrm>
          <a:prstGeom prst="mathMinus">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sp>
        <p:nvSpPr>
          <p:cNvPr id="458" name="Minus 457"/>
          <p:cNvSpPr/>
          <p:nvPr/>
        </p:nvSpPr>
        <p:spPr>
          <a:xfrm>
            <a:off x="38499492" y="24194688"/>
            <a:ext cx="622510" cy="577325"/>
          </a:xfrm>
          <a:prstGeom prst="mathMinus">
            <a:avLst>
              <a:gd name="adj1" fmla="val 23520"/>
            </a:avLst>
          </a:prstGeom>
          <a:solidFill>
            <a:srgbClr val="FF0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459" name="Minus 458"/>
          <p:cNvSpPr/>
          <p:nvPr/>
        </p:nvSpPr>
        <p:spPr>
          <a:xfrm>
            <a:off x="39506428" y="24196453"/>
            <a:ext cx="947702" cy="577329"/>
          </a:xfrm>
          <a:prstGeom prst="mathMinus">
            <a:avLst>
              <a:gd name="adj1" fmla="val 23520"/>
            </a:avLst>
          </a:prstGeom>
          <a:solidFill>
            <a:srgbClr val="008000"/>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dirty="0"/>
          </a:p>
        </p:txBody>
      </p:sp>
      <p:cxnSp>
        <p:nvCxnSpPr>
          <p:cNvPr id="460" name="Straight Connector 459"/>
          <p:cNvCxnSpPr/>
          <p:nvPr/>
        </p:nvCxnSpPr>
        <p:spPr>
          <a:xfrm rot="5400000">
            <a:off x="39323820" y="24480440"/>
            <a:ext cx="577325" cy="1614"/>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
        <p:nvSpPr>
          <p:cNvPr id="461" name="Minus 460"/>
          <p:cNvSpPr/>
          <p:nvPr/>
        </p:nvSpPr>
        <p:spPr>
          <a:xfrm>
            <a:off x="39907606" y="24194683"/>
            <a:ext cx="3316955" cy="577325"/>
          </a:xfrm>
          <a:prstGeom prst="mathMinus">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462" name="Minus 461"/>
          <p:cNvSpPr/>
          <p:nvPr/>
        </p:nvSpPr>
        <p:spPr>
          <a:xfrm>
            <a:off x="38943365" y="24194692"/>
            <a:ext cx="752586" cy="577325"/>
          </a:xfrm>
          <a:prstGeom prst="mathMinus">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463" name="TextBox 462"/>
          <p:cNvSpPr txBox="1"/>
          <p:nvPr/>
        </p:nvSpPr>
        <p:spPr>
          <a:xfrm>
            <a:off x="38882146" y="25871546"/>
            <a:ext cx="271013" cy="281451"/>
          </a:xfrm>
          <a:prstGeom prst="rect">
            <a:avLst/>
          </a:prstGeom>
          <a:noFill/>
        </p:spPr>
        <p:txBody>
          <a:bodyPr wrap="none" lIns="92889" tIns="46444" rIns="92889" bIns="46444" rtlCol="0">
            <a:spAutoFit/>
          </a:bodyPr>
          <a:lstStyle/>
          <a:p>
            <a:r>
              <a:rPr lang="en-US" sz="1200" dirty="0"/>
              <a:t>C</a:t>
            </a:r>
          </a:p>
        </p:txBody>
      </p:sp>
      <p:cxnSp>
        <p:nvCxnSpPr>
          <p:cNvPr id="464" name="Straight Connector 463"/>
          <p:cNvCxnSpPr/>
          <p:nvPr/>
        </p:nvCxnSpPr>
        <p:spPr>
          <a:xfrm rot="5400000">
            <a:off x="38750035" y="24482547"/>
            <a:ext cx="577325" cy="1614"/>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rot="5400000">
            <a:off x="38733313" y="25697681"/>
            <a:ext cx="577325" cy="1614"/>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466" name="Straight Arrow Connector 465"/>
          <p:cNvCxnSpPr/>
          <p:nvPr/>
        </p:nvCxnSpPr>
        <p:spPr>
          <a:xfrm rot="5400000">
            <a:off x="38878379" y="24881260"/>
            <a:ext cx="631060" cy="219543"/>
          </a:xfrm>
          <a:prstGeom prst="straightConnector1">
            <a:avLst/>
          </a:prstGeom>
          <a:ln>
            <a:solidFill>
              <a:srgbClr val="0000FF"/>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467" name="TextBox 466"/>
          <p:cNvSpPr txBox="1"/>
          <p:nvPr/>
        </p:nvSpPr>
        <p:spPr>
          <a:xfrm>
            <a:off x="41786265" y="24584385"/>
            <a:ext cx="695826" cy="281451"/>
          </a:xfrm>
          <a:prstGeom prst="rect">
            <a:avLst/>
          </a:prstGeom>
          <a:noFill/>
        </p:spPr>
        <p:txBody>
          <a:bodyPr wrap="none" lIns="92889" tIns="46444" rIns="92889" bIns="46444" rtlCol="0">
            <a:spAutoFit/>
          </a:bodyPr>
          <a:lstStyle/>
          <a:p>
            <a:r>
              <a:rPr lang="en-US" sz="1200" dirty="0" smtClean="0"/>
              <a:t>Somatic</a:t>
            </a:r>
            <a:endParaRPr lang="en-US" sz="1200" dirty="0"/>
          </a:p>
        </p:txBody>
      </p:sp>
      <p:sp>
        <p:nvSpPr>
          <p:cNvPr id="468" name="TextBox 467"/>
          <p:cNvSpPr txBox="1"/>
          <p:nvPr/>
        </p:nvSpPr>
        <p:spPr>
          <a:xfrm>
            <a:off x="41164917" y="25799519"/>
            <a:ext cx="626500" cy="281451"/>
          </a:xfrm>
          <a:prstGeom prst="rect">
            <a:avLst/>
          </a:prstGeom>
          <a:noFill/>
        </p:spPr>
        <p:txBody>
          <a:bodyPr wrap="none" lIns="92889" tIns="46444" rIns="92889" bIns="46444" rtlCol="0">
            <a:spAutoFit/>
          </a:bodyPr>
          <a:lstStyle/>
          <a:p>
            <a:r>
              <a:rPr lang="en-US" sz="1200" dirty="0" smtClean="0"/>
              <a:t>Cancer</a:t>
            </a:r>
            <a:endParaRPr lang="en-US" sz="1200" dirty="0"/>
          </a:p>
        </p:txBody>
      </p:sp>
      <p:sp>
        <p:nvSpPr>
          <p:cNvPr id="473" name="Title 1"/>
          <p:cNvSpPr txBox="1">
            <a:spLocks/>
          </p:cNvSpPr>
          <p:nvPr/>
        </p:nvSpPr>
        <p:spPr>
          <a:xfrm>
            <a:off x="30001950" y="28188878"/>
            <a:ext cx="12877591" cy="1161558"/>
          </a:xfrm>
          <a:prstGeom prst="rect">
            <a:avLst/>
          </a:prstGeom>
          <a:solidFill>
            <a:srgbClr val="3366FF"/>
          </a:solidFill>
          <a:ln>
            <a:solidFill>
              <a:schemeClr val="tx1"/>
            </a:solidFill>
          </a:ln>
        </p:spPr>
        <p:style>
          <a:lnRef idx="1">
            <a:schemeClr val="accent6"/>
          </a:lnRef>
          <a:fillRef idx="3">
            <a:schemeClr val="accent6"/>
          </a:fillRef>
          <a:effectRef idx="2">
            <a:schemeClr val="accent6"/>
          </a:effectRef>
          <a:fontRef idx="minor">
            <a:schemeClr val="lt1"/>
          </a:fontRef>
        </p:style>
        <p:txBody>
          <a:bodyPr vert="horz" lIns="92889" tIns="46444" rIns="92889" bIns="46444" rtlCol="0" anchor="ctr">
            <a:normAutofit/>
          </a:bodyPr>
          <a:lstStyle/>
          <a:p>
            <a:pPr algn="ctr" defTabSz="464443">
              <a:spcBef>
                <a:spcPct val="0"/>
              </a:spcBef>
              <a:defRPr/>
            </a:pPr>
            <a:r>
              <a:rPr lang="en-US" sz="4500" b="1" dirty="0" smtClean="0">
                <a:solidFill>
                  <a:schemeClr val="bg1"/>
                </a:solidFill>
                <a:latin typeface="+mj-lt"/>
                <a:ea typeface="+mj-ea"/>
                <a:cs typeface="+mj-cs"/>
              </a:rPr>
              <a:t>4) Output breakpoints on full cancer genome</a:t>
            </a:r>
            <a:endParaRPr lang="en-US" sz="4500" b="1" dirty="0">
              <a:solidFill>
                <a:schemeClr val="bg1"/>
              </a:solidFill>
              <a:latin typeface="+mj-lt"/>
              <a:ea typeface="+mj-ea"/>
              <a:cs typeface="+mj-cs"/>
            </a:endParaRPr>
          </a:p>
        </p:txBody>
      </p:sp>
      <p:sp>
        <p:nvSpPr>
          <p:cNvPr id="474" name="Content Placeholder 2"/>
          <p:cNvSpPr txBox="1">
            <a:spLocks/>
          </p:cNvSpPr>
          <p:nvPr/>
        </p:nvSpPr>
        <p:spPr>
          <a:xfrm>
            <a:off x="30001949" y="29350435"/>
            <a:ext cx="12877591" cy="2739898"/>
          </a:xfrm>
          <a:prstGeom prst="rect">
            <a:avLst/>
          </a:prstGeom>
          <a:ln>
            <a:solidFill>
              <a:schemeClr val="tx1"/>
            </a:solidFill>
          </a:ln>
        </p:spPr>
        <p:txBody>
          <a:bodyPr vert="horz" lIns="92889" tIns="46444" rIns="92889" bIns="46444" rtlCol="0">
            <a:noAutofit/>
          </a:bodyPr>
          <a:lstStyle/>
          <a:p>
            <a:pPr marL="348333" indent="-348333" defTabSz="464443">
              <a:spcBef>
                <a:spcPct val="20000"/>
              </a:spcBef>
              <a:buFont typeface="Arial"/>
              <a:buChar char="•"/>
              <a:defRPr/>
            </a:pPr>
            <a:r>
              <a:rPr lang="en-US" sz="3000" b="1" dirty="0" smtClean="0">
                <a:solidFill>
                  <a:srgbClr val="4BACC6"/>
                </a:solidFill>
              </a:rPr>
              <a:t>Traditionally only view breakpoints in the context of a reference genome which contains extraneous regions and lacks all novel regions of the individual of interest</a:t>
            </a:r>
          </a:p>
          <a:p>
            <a:pPr marL="348333" indent="-348333" defTabSz="464443">
              <a:spcBef>
                <a:spcPct val="20000"/>
              </a:spcBef>
              <a:buFont typeface="Arial"/>
              <a:buChar char="•"/>
              <a:defRPr/>
            </a:pPr>
            <a:r>
              <a:rPr lang="en-US" sz="3000" b="1" dirty="0" smtClean="0">
                <a:solidFill>
                  <a:srgbClr val="4BACC6"/>
                </a:solidFill>
              </a:rPr>
              <a:t>Instead obtain somatic and cancer genomes with breakpoints annotated on each – much more information and all pertinent to the sequenced individual</a:t>
            </a:r>
          </a:p>
        </p:txBody>
      </p:sp>
      <p:sp>
        <p:nvSpPr>
          <p:cNvPr id="487" name="TextBox 486"/>
          <p:cNvSpPr txBox="1"/>
          <p:nvPr/>
        </p:nvSpPr>
        <p:spPr>
          <a:xfrm>
            <a:off x="-169327" y="1701127"/>
            <a:ext cx="43798265" cy="2736314"/>
          </a:xfrm>
          <a:prstGeom prst="rect">
            <a:avLst/>
          </a:prstGeom>
          <a:noFill/>
        </p:spPr>
        <p:txBody>
          <a:bodyPr wrap="square" lIns="92889" tIns="46444" rIns="92889" bIns="46444" rtlCol="0">
            <a:spAutoFit/>
          </a:bodyPr>
          <a:lstStyle/>
          <a:p>
            <a:pPr algn="ctr"/>
            <a:r>
              <a:rPr lang="en-US" sz="7100" dirty="0" smtClean="0"/>
              <a:t>Cody J. Weinberger</a:t>
            </a:r>
            <a:r>
              <a:rPr lang="en-US" sz="7100" baseline="30000" dirty="0" smtClean="0"/>
              <a:t>1,*</a:t>
            </a:r>
            <a:r>
              <a:rPr lang="en-US" sz="7100" dirty="0" smtClean="0"/>
              <a:t> and </a:t>
            </a:r>
            <a:r>
              <a:rPr lang="en-US" sz="7100" dirty="0" err="1" smtClean="0"/>
              <a:t>Wen-Hsiung</a:t>
            </a:r>
            <a:r>
              <a:rPr lang="en-US" sz="7100" dirty="0" smtClean="0"/>
              <a:t> Li, PhD</a:t>
            </a:r>
            <a:r>
              <a:rPr lang="en-US" sz="7100" baseline="30000" dirty="0" smtClean="0"/>
              <a:t>2</a:t>
            </a:r>
            <a:endParaRPr lang="en-US" sz="7100" dirty="0" smtClean="0"/>
          </a:p>
          <a:p>
            <a:pPr algn="ctr"/>
            <a:r>
              <a:rPr lang="en-US" sz="4900" baseline="30000" dirty="0" smtClean="0"/>
              <a:t>1 </a:t>
            </a:r>
            <a:r>
              <a:rPr lang="en-US" sz="4900" dirty="0" smtClean="0"/>
              <a:t>The Department of Ecology and Evolution, University of Chicago, 1101 E 57</a:t>
            </a:r>
            <a:r>
              <a:rPr lang="en-US" sz="4900" baseline="30000" dirty="0" smtClean="0"/>
              <a:t>th</a:t>
            </a:r>
            <a:r>
              <a:rPr lang="en-US" sz="4900" dirty="0" smtClean="0"/>
              <a:t> Street, Chicago, IL 60615, USA; email: cweinberger@uchicago.edu </a:t>
            </a:r>
          </a:p>
          <a:p>
            <a:pPr algn="ctr"/>
            <a:r>
              <a:rPr lang="en-US" sz="4900" baseline="30000" dirty="0" smtClean="0"/>
              <a:t>2 </a:t>
            </a:r>
            <a:r>
              <a:rPr lang="en-US" sz="4900" dirty="0" smtClean="0"/>
              <a:t>Biodiversity Research Center, Academia </a:t>
            </a:r>
            <a:r>
              <a:rPr lang="en-US" sz="4900" dirty="0" err="1" smtClean="0"/>
              <a:t>Sinica</a:t>
            </a:r>
            <a:r>
              <a:rPr lang="en-US" sz="4900" dirty="0" smtClean="0"/>
              <a:t>, 128 Academia Road Sec. 2, </a:t>
            </a:r>
            <a:r>
              <a:rPr lang="en-US" sz="4900" dirty="0" err="1" smtClean="0"/>
              <a:t>Nankang</a:t>
            </a:r>
            <a:r>
              <a:rPr lang="en-US" sz="4900" dirty="0" smtClean="0"/>
              <a:t> Taipei 115, Taiwan</a:t>
            </a:r>
            <a:endParaRPr lang="en-US" sz="4900" baseline="30000" dirty="0"/>
          </a:p>
        </p:txBody>
      </p:sp>
      <p:sp>
        <p:nvSpPr>
          <p:cNvPr id="499" name="Minus 498"/>
          <p:cNvSpPr/>
          <p:nvPr/>
        </p:nvSpPr>
        <p:spPr>
          <a:xfrm>
            <a:off x="2829500" y="25417564"/>
            <a:ext cx="1889342" cy="577322"/>
          </a:xfrm>
          <a:prstGeom prst="mathMinus">
            <a:avLst/>
          </a:prstGeom>
          <a:solidFill>
            <a:srgbClr val="CCFFCC"/>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500" name="Minus 499"/>
          <p:cNvSpPr/>
          <p:nvPr/>
        </p:nvSpPr>
        <p:spPr>
          <a:xfrm>
            <a:off x="2841242" y="26283552"/>
            <a:ext cx="1889342" cy="577322"/>
          </a:xfrm>
          <a:prstGeom prst="mathMinus">
            <a:avLst/>
          </a:prstGeom>
          <a:solidFill>
            <a:srgbClr val="CCFFCC"/>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501" name="Minus 500"/>
          <p:cNvSpPr/>
          <p:nvPr/>
        </p:nvSpPr>
        <p:spPr>
          <a:xfrm>
            <a:off x="2829500" y="27116059"/>
            <a:ext cx="1889342" cy="577322"/>
          </a:xfrm>
          <a:prstGeom prst="mathMinus">
            <a:avLst/>
          </a:prstGeom>
          <a:solidFill>
            <a:srgbClr val="CCFFCC"/>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502" name="Minus 501"/>
          <p:cNvSpPr/>
          <p:nvPr/>
        </p:nvSpPr>
        <p:spPr>
          <a:xfrm>
            <a:off x="2829500" y="27963537"/>
            <a:ext cx="1889342" cy="577322"/>
          </a:xfrm>
          <a:prstGeom prst="mathMinus">
            <a:avLst/>
          </a:prstGeom>
          <a:solidFill>
            <a:srgbClr val="CCFFCC"/>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503" name="TextBox 502"/>
          <p:cNvSpPr txBox="1"/>
          <p:nvPr/>
        </p:nvSpPr>
        <p:spPr>
          <a:xfrm>
            <a:off x="4730585" y="25213078"/>
            <a:ext cx="533098" cy="781808"/>
          </a:xfrm>
          <a:prstGeom prst="rect">
            <a:avLst/>
          </a:prstGeom>
          <a:noFill/>
        </p:spPr>
        <p:txBody>
          <a:bodyPr wrap="none" lIns="92889" tIns="46444" rIns="92889" bIns="46444" rtlCol="0">
            <a:spAutoFit/>
          </a:bodyPr>
          <a:lstStyle/>
          <a:p>
            <a:r>
              <a:rPr lang="en-US" sz="4500" dirty="0" smtClean="0">
                <a:latin typeface="Lucida Console"/>
                <a:cs typeface="Lucida Console"/>
              </a:rPr>
              <a:t>1</a:t>
            </a:r>
            <a:endParaRPr lang="en-US" sz="4500" dirty="0">
              <a:latin typeface="Lucida Console"/>
              <a:cs typeface="Lucida Console"/>
            </a:endParaRPr>
          </a:p>
        </p:txBody>
      </p:sp>
      <p:sp>
        <p:nvSpPr>
          <p:cNvPr id="504" name="TextBox 503"/>
          <p:cNvSpPr txBox="1"/>
          <p:nvPr/>
        </p:nvSpPr>
        <p:spPr>
          <a:xfrm>
            <a:off x="4730585" y="26130429"/>
            <a:ext cx="533098" cy="781808"/>
          </a:xfrm>
          <a:prstGeom prst="rect">
            <a:avLst/>
          </a:prstGeom>
          <a:noFill/>
        </p:spPr>
        <p:txBody>
          <a:bodyPr wrap="none" lIns="92889" tIns="46444" rIns="92889" bIns="46444" rtlCol="0">
            <a:spAutoFit/>
          </a:bodyPr>
          <a:lstStyle/>
          <a:p>
            <a:r>
              <a:rPr lang="en-US" sz="4500" dirty="0" smtClean="0">
                <a:latin typeface="Lucida Console"/>
                <a:cs typeface="Lucida Console"/>
              </a:rPr>
              <a:t>2</a:t>
            </a:r>
            <a:endParaRPr lang="en-US" sz="4500" dirty="0">
              <a:latin typeface="Lucida Console"/>
              <a:cs typeface="Lucida Console"/>
            </a:endParaRPr>
          </a:p>
        </p:txBody>
      </p:sp>
      <p:sp>
        <p:nvSpPr>
          <p:cNvPr id="505" name="TextBox 504"/>
          <p:cNvSpPr txBox="1"/>
          <p:nvPr/>
        </p:nvSpPr>
        <p:spPr>
          <a:xfrm>
            <a:off x="4718843" y="26972391"/>
            <a:ext cx="533098" cy="781808"/>
          </a:xfrm>
          <a:prstGeom prst="rect">
            <a:avLst/>
          </a:prstGeom>
          <a:noFill/>
        </p:spPr>
        <p:txBody>
          <a:bodyPr wrap="none" lIns="92889" tIns="46444" rIns="92889" bIns="46444" rtlCol="0">
            <a:spAutoFit/>
          </a:bodyPr>
          <a:lstStyle/>
          <a:p>
            <a:r>
              <a:rPr lang="en-US" sz="4500" dirty="0" smtClean="0">
                <a:latin typeface="Lucida Console"/>
                <a:cs typeface="Lucida Console"/>
              </a:rPr>
              <a:t>3</a:t>
            </a:r>
            <a:endParaRPr lang="en-US" sz="4500" dirty="0">
              <a:latin typeface="Lucida Console"/>
              <a:cs typeface="Lucida Console"/>
            </a:endParaRPr>
          </a:p>
        </p:txBody>
      </p:sp>
      <p:sp>
        <p:nvSpPr>
          <p:cNvPr id="506" name="TextBox 505"/>
          <p:cNvSpPr txBox="1"/>
          <p:nvPr/>
        </p:nvSpPr>
        <p:spPr>
          <a:xfrm>
            <a:off x="4707101" y="27820318"/>
            <a:ext cx="544840" cy="781808"/>
          </a:xfrm>
          <a:prstGeom prst="rect">
            <a:avLst/>
          </a:prstGeom>
          <a:noFill/>
        </p:spPr>
        <p:txBody>
          <a:bodyPr wrap="square" lIns="92889" tIns="46444" rIns="92889" bIns="46444" rtlCol="0">
            <a:spAutoFit/>
          </a:bodyPr>
          <a:lstStyle/>
          <a:p>
            <a:r>
              <a:rPr lang="en-US" sz="4500" dirty="0" smtClean="0">
                <a:latin typeface="Lucida Console"/>
                <a:cs typeface="Lucida Console"/>
              </a:rPr>
              <a:t>4</a:t>
            </a:r>
            <a:endParaRPr lang="en-US" sz="4500" dirty="0">
              <a:latin typeface="Lucida Console"/>
              <a:cs typeface="Lucida Console"/>
            </a:endParaRPr>
          </a:p>
        </p:txBody>
      </p:sp>
      <p:sp>
        <p:nvSpPr>
          <p:cNvPr id="507" name="Minus 506"/>
          <p:cNvSpPr/>
          <p:nvPr/>
        </p:nvSpPr>
        <p:spPr>
          <a:xfrm>
            <a:off x="7116649" y="25407719"/>
            <a:ext cx="1889342" cy="577322"/>
          </a:xfrm>
          <a:prstGeom prst="mathMinus">
            <a:avLst/>
          </a:prstGeom>
          <a:solidFill>
            <a:srgbClr val="F3376C"/>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508" name="Minus 507"/>
          <p:cNvSpPr/>
          <p:nvPr/>
        </p:nvSpPr>
        <p:spPr>
          <a:xfrm>
            <a:off x="7128391" y="26273707"/>
            <a:ext cx="1889342" cy="577322"/>
          </a:xfrm>
          <a:prstGeom prst="mathMinus">
            <a:avLst/>
          </a:prstGeom>
          <a:solidFill>
            <a:srgbClr val="F3376C"/>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509" name="Minus 508"/>
          <p:cNvSpPr/>
          <p:nvPr/>
        </p:nvSpPr>
        <p:spPr>
          <a:xfrm>
            <a:off x="7116649" y="27106214"/>
            <a:ext cx="1889342" cy="577322"/>
          </a:xfrm>
          <a:prstGeom prst="mathMinus">
            <a:avLst/>
          </a:prstGeom>
          <a:solidFill>
            <a:srgbClr val="F3376C"/>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510" name="Minus 509"/>
          <p:cNvSpPr/>
          <p:nvPr/>
        </p:nvSpPr>
        <p:spPr>
          <a:xfrm>
            <a:off x="7116649" y="27953693"/>
            <a:ext cx="1889342" cy="577322"/>
          </a:xfrm>
          <a:prstGeom prst="mathMinus">
            <a:avLst/>
          </a:prstGeom>
          <a:solidFill>
            <a:srgbClr val="F3376C"/>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sp>
        <p:nvSpPr>
          <p:cNvPr id="511" name="TextBox 510"/>
          <p:cNvSpPr txBox="1"/>
          <p:nvPr/>
        </p:nvSpPr>
        <p:spPr>
          <a:xfrm>
            <a:off x="9017732" y="25203235"/>
            <a:ext cx="533098" cy="781808"/>
          </a:xfrm>
          <a:prstGeom prst="rect">
            <a:avLst/>
          </a:prstGeom>
          <a:noFill/>
        </p:spPr>
        <p:txBody>
          <a:bodyPr wrap="none" lIns="92889" tIns="46444" rIns="92889" bIns="46444" rtlCol="0">
            <a:spAutoFit/>
          </a:bodyPr>
          <a:lstStyle/>
          <a:p>
            <a:r>
              <a:rPr lang="en-US" sz="4500" dirty="0" smtClean="0">
                <a:latin typeface="Lucida Console"/>
                <a:cs typeface="Lucida Console"/>
              </a:rPr>
              <a:t>1</a:t>
            </a:r>
            <a:endParaRPr lang="en-US" sz="4500" dirty="0">
              <a:latin typeface="Lucida Console"/>
              <a:cs typeface="Lucida Console"/>
            </a:endParaRPr>
          </a:p>
        </p:txBody>
      </p:sp>
      <p:sp>
        <p:nvSpPr>
          <p:cNvPr id="512" name="TextBox 511"/>
          <p:cNvSpPr txBox="1"/>
          <p:nvPr/>
        </p:nvSpPr>
        <p:spPr>
          <a:xfrm>
            <a:off x="9017732" y="26120583"/>
            <a:ext cx="533098" cy="781808"/>
          </a:xfrm>
          <a:prstGeom prst="rect">
            <a:avLst/>
          </a:prstGeom>
          <a:noFill/>
        </p:spPr>
        <p:txBody>
          <a:bodyPr wrap="none" lIns="92889" tIns="46444" rIns="92889" bIns="46444" rtlCol="0">
            <a:spAutoFit/>
          </a:bodyPr>
          <a:lstStyle/>
          <a:p>
            <a:r>
              <a:rPr lang="en-US" sz="4500" dirty="0" smtClean="0">
                <a:latin typeface="Lucida Console"/>
                <a:cs typeface="Lucida Console"/>
              </a:rPr>
              <a:t>2</a:t>
            </a:r>
            <a:endParaRPr lang="en-US" sz="4500" dirty="0">
              <a:latin typeface="Lucida Console"/>
              <a:cs typeface="Lucida Console"/>
            </a:endParaRPr>
          </a:p>
        </p:txBody>
      </p:sp>
      <p:sp>
        <p:nvSpPr>
          <p:cNvPr id="513" name="TextBox 512"/>
          <p:cNvSpPr txBox="1"/>
          <p:nvPr/>
        </p:nvSpPr>
        <p:spPr>
          <a:xfrm>
            <a:off x="9005990" y="26962545"/>
            <a:ext cx="533098" cy="781808"/>
          </a:xfrm>
          <a:prstGeom prst="rect">
            <a:avLst/>
          </a:prstGeom>
          <a:noFill/>
        </p:spPr>
        <p:txBody>
          <a:bodyPr wrap="none" lIns="92889" tIns="46444" rIns="92889" bIns="46444" rtlCol="0">
            <a:spAutoFit/>
          </a:bodyPr>
          <a:lstStyle/>
          <a:p>
            <a:r>
              <a:rPr lang="en-US" sz="4500" dirty="0" smtClean="0">
                <a:latin typeface="Lucida Console"/>
                <a:cs typeface="Lucida Console"/>
              </a:rPr>
              <a:t>3</a:t>
            </a:r>
            <a:endParaRPr lang="en-US" sz="4500" dirty="0">
              <a:latin typeface="Lucida Console"/>
              <a:cs typeface="Lucida Console"/>
            </a:endParaRPr>
          </a:p>
        </p:txBody>
      </p:sp>
      <p:sp>
        <p:nvSpPr>
          <p:cNvPr id="514" name="TextBox 513"/>
          <p:cNvSpPr txBox="1"/>
          <p:nvPr/>
        </p:nvSpPr>
        <p:spPr>
          <a:xfrm>
            <a:off x="8994249" y="27810475"/>
            <a:ext cx="544840" cy="781808"/>
          </a:xfrm>
          <a:prstGeom prst="rect">
            <a:avLst/>
          </a:prstGeom>
          <a:noFill/>
        </p:spPr>
        <p:txBody>
          <a:bodyPr wrap="square" lIns="92889" tIns="46444" rIns="92889" bIns="46444" rtlCol="0">
            <a:spAutoFit/>
          </a:bodyPr>
          <a:lstStyle/>
          <a:p>
            <a:r>
              <a:rPr lang="en-US" sz="4500" dirty="0" smtClean="0">
                <a:latin typeface="Lucida Console"/>
                <a:cs typeface="Lucida Console"/>
              </a:rPr>
              <a:t>4</a:t>
            </a:r>
            <a:endParaRPr lang="en-US" sz="4500" dirty="0">
              <a:latin typeface="Lucida Console"/>
              <a:cs typeface="Lucida Console"/>
            </a:endParaRPr>
          </a:p>
        </p:txBody>
      </p:sp>
      <p:sp>
        <p:nvSpPr>
          <p:cNvPr id="515" name="Minus 514"/>
          <p:cNvSpPr/>
          <p:nvPr/>
        </p:nvSpPr>
        <p:spPr>
          <a:xfrm rot="16200000">
            <a:off x="-1577789" y="26633764"/>
            <a:ext cx="5618771" cy="571201"/>
          </a:xfrm>
          <a:prstGeom prst="mathMinus">
            <a:avLst/>
          </a:prstGeom>
          <a:solidFill>
            <a:srgbClr val="CCFFCC"/>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cxnSp>
        <p:nvCxnSpPr>
          <p:cNvPr id="516" name="Straight Connector 515"/>
          <p:cNvCxnSpPr/>
          <p:nvPr/>
        </p:nvCxnSpPr>
        <p:spPr>
          <a:xfrm rot="10800000">
            <a:off x="1301462" y="25363040"/>
            <a:ext cx="324997" cy="1614"/>
          </a:xfrm>
          <a:prstGeom prst="line">
            <a:avLst/>
          </a:prstGeom>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rot="10800000" flipV="1">
            <a:off x="1301462" y="27237493"/>
            <a:ext cx="324997" cy="1614"/>
          </a:xfrm>
          <a:prstGeom prst="line">
            <a:avLst/>
          </a:prstGeom>
        </p:spPr>
        <p:style>
          <a:lnRef idx="2">
            <a:schemeClr val="accent1"/>
          </a:lnRef>
          <a:fillRef idx="0">
            <a:schemeClr val="accent1"/>
          </a:fillRef>
          <a:effectRef idx="1">
            <a:schemeClr val="accent1"/>
          </a:effectRef>
          <a:fontRef idx="minor">
            <a:schemeClr val="tx1"/>
          </a:fontRef>
        </p:style>
      </p:cxnSp>
      <p:cxnSp>
        <p:nvCxnSpPr>
          <p:cNvPr id="528" name="Straight Arrow Connector 527"/>
          <p:cNvCxnSpPr/>
          <p:nvPr/>
        </p:nvCxnSpPr>
        <p:spPr>
          <a:xfrm>
            <a:off x="1363888" y="25160119"/>
            <a:ext cx="1656249" cy="512622"/>
          </a:xfrm>
          <a:prstGeom prst="straightConnector1">
            <a:avLst/>
          </a:prstGeom>
          <a:ln>
            <a:solidFill>
              <a:schemeClr val="tx1">
                <a:lumMod val="95000"/>
                <a:lumOff val="5000"/>
              </a:schemeClr>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30" name="Straight Arrow Connector 529"/>
          <p:cNvCxnSpPr/>
          <p:nvPr/>
        </p:nvCxnSpPr>
        <p:spPr>
          <a:xfrm>
            <a:off x="1394178" y="25517889"/>
            <a:ext cx="1625958" cy="1006521"/>
          </a:xfrm>
          <a:prstGeom prst="straightConnector1">
            <a:avLst/>
          </a:prstGeom>
          <a:ln>
            <a:solidFill>
              <a:schemeClr val="tx1">
                <a:lumMod val="95000"/>
                <a:lumOff val="5000"/>
              </a:schemeClr>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33" name="Straight Arrow Connector 532"/>
          <p:cNvCxnSpPr/>
          <p:nvPr/>
        </p:nvCxnSpPr>
        <p:spPr>
          <a:xfrm>
            <a:off x="1363888" y="27106216"/>
            <a:ext cx="1656249" cy="269868"/>
          </a:xfrm>
          <a:prstGeom prst="straightConnector1">
            <a:avLst/>
          </a:prstGeom>
          <a:ln>
            <a:solidFill>
              <a:schemeClr val="tx1">
                <a:lumMod val="95000"/>
                <a:lumOff val="5000"/>
              </a:schemeClr>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35" name="Straight Arrow Connector 534"/>
          <p:cNvCxnSpPr/>
          <p:nvPr/>
        </p:nvCxnSpPr>
        <p:spPr>
          <a:xfrm>
            <a:off x="1394178" y="27376082"/>
            <a:ext cx="1625958" cy="851672"/>
          </a:xfrm>
          <a:prstGeom prst="straightConnector1">
            <a:avLst/>
          </a:prstGeom>
          <a:ln>
            <a:solidFill>
              <a:schemeClr val="tx1">
                <a:lumMod val="95000"/>
                <a:lumOff val="5000"/>
              </a:schemeClr>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537" name="Minus 536"/>
          <p:cNvSpPr/>
          <p:nvPr/>
        </p:nvSpPr>
        <p:spPr>
          <a:xfrm rot="16200000">
            <a:off x="2875437" y="26633764"/>
            <a:ext cx="5618771" cy="571201"/>
          </a:xfrm>
          <a:prstGeom prst="mathMinus">
            <a:avLst/>
          </a:prstGeom>
          <a:solidFill>
            <a:srgbClr val="F3376C"/>
          </a:solidFill>
        </p:spPr>
        <p:style>
          <a:lnRef idx="1">
            <a:schemeClr val="accent1"/>
          </a:lnRef>
          <a:fillRef idx="3">
            <a:schemeClr val="accent1"/>
          </a:fillRef>
          <a:effectRef idx="2">
            <a:schemeClr val="accent1"/>
          </a:effectRef>
          <a:fontRef idx="minor">
            <a:schemeClr val="lt1"/>
          </a:fontRef>
        </p:style>
        <p:txBody>
          <a:bodyPr lIns="92889" tIns="46444" rIns="92889" bIns="46444" rtlCol="0" anchor="ctr"/>
          <a:lstStyle/>
          <a:p>
            <a:pPr algn="ctr"/>
            <a:endParaRPr lang="en-US"/>
          </a:p>
        </p:txBody>
      </p:sp>
      <p:cxnSp>
        <p:nvCxnSpPr>
          <p:cNvPr id="538" name="Straight Connector 537"/>
          <p:cNvCxnSpPr/>
          <p:nvPr/>
        </p:nvCxnSpPr>
        <p:spPr>
          <a:xfrm rot="10800000">
            <a:off x="5757432" y="25797903"/>
            <a:ext cx="317604" cy="1614"/>
          </a:xfrm>
          <a:prstGeom prst="line">
            <a:avLst/>
          </a:prstGeom>
        </p:spPr>
        <p:style>
          <a:lnRef idx="2">
            <a:schemeClr val="accent1"/>
          </a:lnRef>
          <a:fillRef idx="0">
            <a:schemeClr val="accent1"/>
          </a:fillRef>
          <a:effectRef idx="1">
            <a:schemeClr val="accent1"/>
          </a:effectRef>
          <a:fontRef idx="minor">
            <a:schemeClr val="tx1"/>
          </a:fontRef>
        </p:style>
      </p:cxnSp>
      <p:cxnSp>
        <p:nvCxnSpPr>
          <p:cNvPr id="539" name="Straight Arrow Connector 538"/>
          <p:cNvCxnSpPr/>
          <p:nvPr/>
        </p:nvCxnSpPr>
        <p:spPr>
          <a:xfrm>
            <a:off x="5817112" y="25672739"/>
            <a:ext cx="1461487" cy="1614"/>
          </a:xfrm>
          <a:prstGeom prst="straightConnector1">
            <a:avLst/>
          </a:prstGeom>
          <a:ln>
            <a:solidFill>
              <a:schemeClr val="tx1">
                <a:lumMod val="95000"/>
                <a:lumOff val="5000"/>
              </a:schemeClr>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40" name="Straight Arrow Connector 539"/>
          <p:cNvCxnSpPr/>
          <p:nvPr/>
        </p:nvCxnSpPr>
        <p:spPr>
          <a:xfrm>
            <a:off x="5807495" y="25871545"/>
            <a:ext cx="1471105" cy="652866"/>
          </a:xfrm>
          <a:prstGeom prst="straightConnector1">
            <a:avLst/>
          </a:prstGeom>
          <a:ln>
            <a:solidFill>
              <a:schemeClr val="tx1">
                <a:lumMod val="95000"/>
                <a:lumOff val="5000"/>
              </a:schemeClr>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41" name="Straight Arrow Connector 540"/>
          <p:cNvCxnSpPr/>
          <p:nvPr/>
        </p:nvCxnSpPr>
        <p:spPr>
          <a:xfrm flipV="1">
            <a:off x="5807495" y="27376082"/>
            <a:ext cx="1471105" cy="464548"/>
          </a:xfrm>
          <a:prstGeom prst="straightConnector1">
            <a:avLst/>
          </a:prstGeom>
          <a:ln>
            <a:solidFill>
              <a:schemeClr val="tx1">
                <a:lumMod val="95000"/>
                <a:lumOff val="5000"/>
              </a:schemeClr>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42" name="Straight Arrow Connector 541"/>
          <p:cNvCxnSpPr/>
          <p:nvPr/>
        </p:nvCxnSpPr>
        <p:spPr>
          <a:xfrm>
            <a:off x="5807495" y="28072906"/>
            <a:ext cx="1471105" cy="154849"/>
          </a:xfrm>
          <a:prstGeom prst="straightConnector1">
            <a:avLst/>
          </a:prstGeom>
          <a:ln>
            <a:solidFill>
              <a:schemeClr val="tx1">
                <a:lumMod val="95000"/>
                <a:lumOff val="5000"/>
              </a:schemeClr>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rot="10800000">
            <a:off x="5754687" y="27963537"/>
            <a:ext cx="320349" cy="1614"/>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4243</TotalTime>
  <Words>723</Words>
  <Application>Microsoft Macintosh PowerPoint</Application>
  <PresentationFormat>Custom</PresentationFormat>
  <Paragraphs>97</Paragraphs>
  <Slides>1</Slides>
  <Notes>0</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Office Theme</vt:lpstr>
      <vt:lpstr>Slide 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Cody Weinberger</dc:creator>
  <cp:lastModifiedBy>Cody Weinberger</cp:lastModifiedBy>
  <cp:revision>198</cp:revision>
  <cp:lastPrinted>2014-10-04T18:31:36Z</cp:lastPrinted>
  <dcterms:created xsi:type="dcterms:W3CDTF">2014-12-22T20:46:26Z</dcterms:created>
  <dcterms:modified xsi:type="dcterms:W3CDTF">2014-12-22T20:58:43Z</dcterms:modified>
</cp:coreProperties>
</file>