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58" r:id="rId4"/>
    <p:sldId id="259" r:id="rId5"/>
    <p:sldId id="269" r:id="rId6"/>
    <p:sldId id="262" r:id="rId7"/>
    <p:sldId id="271" r:id="rId8"/>
    <p:sldId id="268" r:id="rId9"/>
    <p:sldId id="263" r:id="rId10"/>
    <p:sldId id="266" r:id="rId11"/>
    <p:sldId id="267" r:id="rId12"/>
    <p:sldId id="272" r:id="rId13"/>
    <p:sldId id="273" r:id="rId14"/>
    <p:sldId id="274" r:id="rId15"/>
    <p:sldId id="275" r:id="rId16"/>
    <p:sldId id="276" r:id="rId17"/>
    <p:sldId id="277" r:id="rId18"/>
    <p:sldId id="278" r:id="rId19"/>
    <p:sldId id="279" r:id="rId20"/>
    <p:sldId id="280" r:id="rId21"/>
    <p:sldId id="281" r:id="rId22"/>
    <p:sldId id="282" r:id="rId23"/>
    <p:sldId id="260" r:id="rId24"/>
    <p:sldId id="283" r:id="rId25"/>
    <p:sldId id="261" r:id="rId26"/>
  </p:sldIdLst>
  <p:sldSz cx="9144000" cy="5143500" type="screen16x9"/>
  <p:notesSz cx="6858000" cy="9144000"/>
  <p:embeddedFontLst>
    <p:embeddedFont>
      <p:font typeface="Cutive" panose="020B0604020202020204" charset="0"/>
      <p:regular r:id="rId28"/>
    </p:embeddedFont>
    <p:embeddedFont>
      <p:font typeface="Encode Sans SemiBold" panose="020B0604020202020204" charset="0"/>
      <p:regular r:id="rId29"/>
      <p:bold r:id="rId30"/>
    </p:embeddedFon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48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79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5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48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96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538975" y="1378450"/>
            <a:ext cx="4974300" cy="2015100"/>
          </a:xfrm>
          <a:prstGeom prst="rect">
            <a:avLst/>
          </a:prstGeom>
        </p:spPr>
        <p:txBody>
          <a:bodyPr spcFirstLastPara="1" wrap="square" lIns="91425" tIns="91425" rIns="91425" bIns="91425" anchor="t" anchorCtr="0">
            <a:noAutofit/>
          </a:bodyPr>
          <a:lstStyle/>
          <a:p>
            <a:pPr lvl="0"/>
            <a:r>
              <a:rPr lang="en-US" dirty="0"/>
              <a:t>BI Project 1</a:t>
            </a:r>
            <a:br>
              <a:rPr lang="en-US" dirty="0"/>
            </a:br>
            <a:r>
              <a:rPr lang="en-US" dirty="0"/>
              <a:t>Customer Churn</a:t>
            </a:r>
            <a:br>
              <a:rPr lang="en-US" dirty="0"/>
            </a:br>
            <a:r>
              <a:rPr lang="en-US" dirty="0"/>
              <a:t>Analysis – Part 1</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538975" y="3691704"/>
            <a:ext cx="76881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latin typeface="Encode Sans SemiBold"/>
                <a:ea typeface="Encode Sans SemiBold"/>
                <a:cs typeface="Encode Sans SemiBold"/>
                <a:sym typeface="Encode Sans SemiBold"/>
              </a:rPr>
              <a:t>Grégory PINCHINAT</a:t>
            </a:r>
            <a:endParaRPr dirty="0">
              <a:latin typeface="Encode Sans SemiBold"/>
              <a:ea typeface="Encode Sans SemiBold"/>
              <a:cs typeface="Encode Sans SemiBold"/>
              <a:sym typeface="Encode Sans SemiBold"/>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400" dirty="0"/>
              <a:t>2.-a.2) Churn through the demographics – GENDER</a:t>
            </a:r>
            <a:endParaRPr lang="fr-CA" sz="24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4572000" y="1441200"/>
            <a:ext cx="3842550" cy="2261100"/>
          </a:xfrm>
        </p:spPr>
        <p:txBody>
          <a:bodyPr/>
          <a:lstStyle/>
          <a:p>
            <a:r>
              <a:rPr lang="en-US" dirty="0"/>
              <a:t>The Gender of the customers doesn’t seem to affect their propensity to churn. Almost as many women as men have churned during the past month.</a:t>
            </a:r>
          </a:p>
          <a:p>
            <a:endParaRPr lang="en-US" dirty="0"/>
          </a:p>
          <a:p>
            <a:r>
              <a:rPr lang="en-US" dirty="0"/>
              <a:t>To test the non-significance of the difference, we’ve run a t-test on the difference of proportions. The results (p-value is the second value in the tuple beneath Graph 3) have not given us enough evidence to reject the hypothesis of null difference. </a:t>
            </a:r>
          </a:p>
          <a:p>
            <a:endParaRPr lang="en-US" dirty="0"/>
          </a:p>
          <a:p>
            <a:r>
              <a:rPr lang="en-US" b="1" dirty="0">
                <a:solidFill>
                  <a:schemeClr val="accent1">
                    <a:lumMod val="50000"/>
                  </a:schemeClr>
                </a:solidFill>
              </a:rPr>
              <a:t>Therefore, we may state that the Gender has no real impact on the Churn, so far. </a:t>
            </a:r>
            <a:endParaRPr lang="fr-CA" b="1" dirty="0">
              <a:solidFill>
                <a:schemeClr val="accent1">
                  <a:lumMod val="50000"/>
                </a:schemeClr>
              </a:solidFill>
            </a:endParaRPr>
          </a:p>
        </p:txBody>
      </p:sp>
      <p:pic>
        <p:nvPicPr>
          <p:cNvPr id="7" name="Picture 6">
            <a:extLst>
              <a:ext uri="{FF2B5EF4-FFF2-40B4-BE49-F238E27FC236}">
                <a16:creationId xmlns:a16="http://schemas.microsoft.com/office/drawing/2014/main" id="{9E5B6D63-90D7-46B8-AAFF-85EF7BA654F5}"/>
              </a:ext>
            </a:extLst>
          </p:cNvPr>
          <p:cNvPicPr>
            <a:picLocks noChangeAspect="1"/>
          </p:cNvPicPr>
          <p:nvPr/>
        </p:nvPicPr>
        <p:blipFill>
          <a:blip r:embed="rId2"/>
          <a:stretch>
            <a:fillRect/>
          </a:stretch>
        </p:blipFill>
        <p:spPr>
          <a:xfrm>
            <a:off x="729450" y="1657194"/>
            <a:ext cx="3732736" cy="2799552"/>
          </a:xfrm>
          <a:prstGeom prst="rect">
            <a:avLst/>
          </a:prstGeom>
        </p:spPr>
      </p:pic>
      <p:pic>
        <p:nvPicPr>
          <p:cNvPr id="8" name="Picture 7">
            <a:extLst>
              <a:ext uri="{FF2B5EF4-FFF2-40B4-BE49-F238E27FC236}">
                <a16:creationId xmlns:a16="http://schemas.microsoft.com/office/drawing/2014/main" id="{721845A6-E296-4CB3-872D-5611DE140B9F}"/>
              </a:ext>
            </a:extLst>
          </p:cNvPr>
          <p:cNvPicPr>
            <a:picLocks noChangeAspect="1"/>
          </p:cNvPicPr>
          <p:nvPr/>
        </p:nvPicPr>
        <p:blipFill>
          <a:blip r:embed="rId3"/>
          <a:stretch>
            <a:fillRect/>
          </a:stretch>
        </p:blipFill>
        <p:spPr>
          <a:xfrm>
            <a:off x="729450" y="4465678"/>
            <a:ext cx="3732736" cy="203501"/>
          </a:xfrm>
          <a:prstGeom prst="rect">
            <a:avLst/>
          </a:prstGeom>
        </p:spPr>
      </p:pic>
    </p:spTree>
    <p:extLst>
      <p:ext uri="{BB962C8B-B14F-4D97-AF65-F5344CB8AC3E}">
        <p14:creationId xmlns:p14="http://schemas.microsoft.com/office/powerpoint/2010/main" val="11667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400" dirty="0"/>
              <a:t>2.-a.3) Churn through the demographics – RELATIVES</a:t>
            </a:r>
            <a:endParaRPr lang="fr-CA" sz="24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1261731" y="3518893"/>
            <a:ext cx="7312364" cy="940494"/>
          </a:xfrm>
        </p:spPr>
        <p:txBody>
          <a:bodyPr/>
          <a:lstStyle/>
          <a:p>
            <a:r>
              <a:rPr lang="en-US" dirty="0"/>
              <a:t>About 32 percent of customers who don’t have any partner or dependents are prone to churn, while 20% of those who have a partner and 15% of those who have dependents churn.</a:t>
            </a:r>
          </a:p>
          <a:p>
            <a:r>
              <a:rPr lang="en-US" dirty="0"/>
              <a:t>Such results inform us that the distribution of the proportion of churn by the Relatives doesn’t change much, it’s practically the same whether it’s viewed from the Relationship perspective, or from the Dependents themselves. </a:t>
            </a:r>
          </a:p>
          <a:p>
            <a:r>
              <a:rPr lang="en-US" b="1" dirty="0">
                <a:solidFill>
                  <a:schemeClr val="accent1">
                    <a:lumMod val="50000"/>
                  </a:schemeClr>
                </a:solidFill>
              </a:rPr>
              <a:t>They also tell us that the Marital status and the Dependents affect the churn  the same.</a:t>
            </a:r>
          </a:p>
          <a:p>
            <a:endParaRPr lang="fr-CA" b="1" dirty="0">
              <a:solidFill>
                <a:schemeClr val="accent1">
                  <a:lumMod val="50000"/>
                </a:schemeClr>
              </a:solidFill>
            </a:endParaRPr>
          </a:p>
        </p:txBody>
      </p:sp>
      <p:pic>
        <p:nvPicPr>
          <p:cNvPr id="8" name="Picture 7">
            <a:extLst>
              <a:ext uri="{FF2B5EF4-FFF2-40B4-BE49-F238E27FC236}">
                <a16:creationId xmlns:a16="http://schemas.microsoft.com/office/drawing/2014/main" id="{8B05A5AA-4903-4D44-9DD6-396ECA3407B7}"/>
              </a:ext>
            </a:extLst>
          </p:cNvPr>
          <p:cNvPicPr>
            <a:picLocks noChangeAspect="1"/>
          </p:cNvPicPr>
          <p:nvPr/>
        </p:nvPicPr>
        <p:blipFill>
          <a:blip r:embed="rId2"/>
          <a:stretch>
            <a:fillRect/>
          </a:stretch>
        </p:blipFill>
        <p:spPr>
          <a:xfrm>
            <a:off x="1119967" y="1320450"/>
            <a:ext cx="3128539" cy="2282456"/>
          </a:xfrm>
          <a:prstGeom prst="rect">
            <a:avLst/>
          </a:prstGeom>
        </p:spPr>
      </p:pic>
      <p:pic>
        <p:nvPicPr>
          <p:cNvPr id="4" name="Picture 3">
            <a:extLst>
              <a:ext uri="{FF2B5EF4-FFF2-40B4-BE49-F238E27FC236}">
                <a16:creationId xmlns:a16="http://schemas.microsoft.com/office/drawing/2014/main" id="{7ABC1891-5F40-4A5B-BBE2-DE54E5B26B91}"/>
              </a:ext>
            </a:extLst>
          </p:cNvPr>
          <p:cNvPicPr>
            <a:picLocks noChangeAspect="1"/>
          </p:cNvPicPr>
          <p:nvPr/>
        </p:nvPicPr>
        <p:blipFill>
          <a:blip r:embed="rId3"/>
          <a:stretch>
            <a:fillRect/>
          </a:stretch>
        </p:blipFill>
        <p:spPr>
          <a:xfrm>
            <a:off x="4950248" y="1320450"/>
            <a:ext cx="3073785" cy="2267000"/>
          </a:xfrm>
          <a:prstGeom prst="rect">
            <a:avLst/>
          </a:prstGeom>
        </p:spPr>
      </p:pic>
    </p:spTree>
    <p:extLst>
      <p:ext uri="{BB962C8B-B14F-4D97-AF65-F5344CB8AC3E}">
        <p14:creationId xmlns:p14="http://schemas.microsoft.com/office/powerpoint/2010/main" val="269986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2.-b) Explanation </a:t>
            </a:r>
            <a:r>
              <a:rPr lang="fr-CA" dirty="0"/>
              <a:t>by </a:t>
            </a:r>
            <a:r>
              <a:rPr lang="fr-CA" dirty="0" err="1"/>
              <a:t>Subscription</a:t>
            </a:r>
            <a:r>
              <a:rPr lang="fr-CA" dirty="0"/>
              <a:t> to diverse Services </a:t>
            </a:r>
            <a:r>
              <a:rPr lang="fr-CA" dirty="0" err="1"/>
              <a:t>offered</a:t>
            </a:r>
            <a:r>
              <a:rPr lang="fr-CA" dirty="0"/>
              <a:t> by the </a:t>
            </a:r>
            <a:r>
              <a:rPr lang="fr-CA" dirty="0" err="1"/>
              <a:t>company</a:t>
            </a:r>
            <a:endParaRPr lang="fr-CA" dirty="0"/>
          </a:p>
        </p:txBody>
      </p:sp>
    </p:spTree>
    <p:extLst>
      <p:ext uri="{BB962C8B-B14F-4D97-AF65-F5344CB8AC3E}">
        <p14:creationId xmlns:p14="http://schemas.microsoft.com/office/powerpoint/2010/main" val="323637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400" dirty="0"/>
              <a:t>2.-b.1) Churn through the Services – PHONELINES</a:t>
            </a:r>
            <a:endParaRPr lang="fr-CA" sz="24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1261731" y="3518893"/>
            <a:ext cx="7312364" cy="940494"/>
          </a:xfrm>
        </p:spPr>
        <p:txBody>
          <a:bodyPr/>
          <a:lstStyle/>
          <a:p>
            <a:r>
              <a:rPr lang="en-US" dirty="0"/>
              <a:t>The customers who haven’t subscribed for any phone service churn about as much as those who have purchased at least one (between 25 and 27%). </a:t>
            </a:r>
          </a:p>
          <a:p>
            <a:r>
              <a:rPr lang="en-US" dirty="0"/>
              <a:t>But among those who have subscribed to our phoneline service, those who have purchased more than one phoneline tend to churn more (about 29% of them) than those who have purchased one or no phone at all.</a:t>
            </a:r>
            <a:endParaRPr lang="en-US" b="1" dirty="0">
              <a:solidFill>
                <a:schemeClr val="accent1">
                  <a:lumMod val="50000"/>
                </a:schemeClr>
              </a:solidFill>
            </a:endParaRPr>
          </a:p>
          <a:p>
            <a:r>
              <a:rPr lang="en-US" b="1" dirty="0">
                <a:solidFill>
                  <a:schemeClr val="accent1">
                    <a:lumMod val="50000"/>
                  </a:schemeClr>
                </a:solidFill>
              </a:rPr>
              <a:t>Thus having bought multiple phonelines is an indicator that the customer is likely to churn.</a:t>
            </a:r>
          </a:p>
          <a:p>
            <a:endParaRPr lang="fr-CA" b="1" dirty="0">
              <a:solidFill>
                <a:schemeClr val="accent1">
                  <a:lumMod val="50000"/>
                </a:schemeClr>
              </a:solidFill>
            </a:endParaRPr>
          </a:p>
        </p:txBody>
      </p:sp>
      <p:pic>
        <p:nvPicPr>
          <p:cNvPr id="5" name="Picture 4">
            <a:extLst>
              <a:ext uri="{FF2B5EF4-FFF2-40B4-BE49-F238E27FC236}">
                <a16:creationId xmlns:a16="http://schemas.microsoft.com/office/drawing/2014/main" id="{978998FD-EC49-43C1-BD89-B7B733248E9A}"/>
              </a:ext>
            </a:extLst>
          </p:cNvPr>
          <p:cNvPicPr>
            <a:picLocks noChangeAspect="1"/>
          </p:cNvPicPr>
          <p:nvPr/>
        </p:nvPicPr>
        <p:blipFill>
          <a:blip r:embed="rId2"/>
          <a:stretch>
            <a:fillRect/>
          </a:stretch>
        </p:blipFill>
        <p:spPr>
          <a:xfrm>
            <a:off x="675946" y="1320450"/>
            <a:ext cx="3410591" cy="2267000"/>
          </a:xfrm>
          <a:prstGeom prst="rect">
            <a:avLst/>
          </a:prstGeom>
        </p:spPr>
      </p:pic>
      <p:pic>
        <p:nvPicPr>
          <p:cNvPr id="6" name="Picture 5">
            <a:extLst>
              <a:ext uri="{FF2B5EF4-FFF2-40B4-BE49-F238E27FC236}">
                <a16:creationId xmlns:a16="http://schemas.microsoft.com/office/drawing/2014/main" id="{6181E63D-B3FB-4F24-95BA-E2AFF4C785BC}"/>
              </a:ext>
            </a:extLst>
          </p:cNvPr>
          <p:cNvPicPr>
            <a:picLocks noChangeAspect="1"/>
          </p:cNvPicPr>
          <p:nvPr/>
        </p:nvPicPr>
        <p:blipFill>
          <a:blip r:embed="rId3"/>
          <a:stretch>
            <a:fillRect/>
          </a:stretch>
        </p:blipFill>
        <p:spPr>
          <a:xfrm>
            <a:off x="4261429" y="1320450"/>
            <a:ext cx="3981828" cy="2291430"/>
          </a:xfrm>
          <a:prstGeom prst="rect">
            <a:avLst/>
          </a:prstGeom>
        </p:spPr>
      </p:pic>
      <p:pic>
        <p:nvPicPr>
          <p:cNvPr id="7" name="Picture 6">
            <a:extLst>
              <a:ext uri="{FF2B5EF4-FFF2-40B4-BE49-F238E27FC236}">
                <a16:creationId xmlns:a16="http://schemas.microsoft.com/office/drawing/2014/main" id="{7268F1F8-1496-43C5-A142-D776AD831F76}"/>
              </a:ext>
            </a:extLst>
          </p:cNvPr>
          <p:cNvPicPr>
            <a:picLocks noChangeAspect="1"/>
          </p:cNvPicPr>
          <p:nvPr/>
        </p:nvPicPr>
        <p:blipFill>
          <a:blip r:embed="rId4"/>
          <a:stretch>
            <a:fillRect/>
          </a:stretch>
        </p:blipFill>
        <p:spPr>
          <a:xfrm>
            <a:off x="4158126" y="2626761"/>
            <a:ext cx="4078043" cy="485950"/>
          </a:xfrm>
          <a:prstGeom prst="rect">
            <a:avLst/>
          </a:prstGeom>
          <a:ln w="3175">
            <a:solidFill>
              <a:schemeClr val="tx1"/>
            </a:solidFill>
          </a:ln>
        </p:spPr>
      </p:pic>
      <p:pic>
        <p:nvPicPr>
          <p:cNvPr id="9" name="Picture 8">
            <a:extLst>
              <a:ext uri="{FF2B5EF4-FFF2-40B4-BE49-F238E27FC236}">
                <a16:creationId xmlns:a16="http://schemas.microsoft.com/office/drawing/2014/main" id="{66F442F2-D193-4EF8-86C0-95101B5B20C7}"/>
              </a:ext>
            </a:extLst>
          </p:cNvPr>
          <p:cNvPicPr>
            <a:picLocks noChangeAspect="1"/>
          </p:cNvPicPr>
          <p:nvPr/>
        </p:nvPicPr>
        <p:blipFill>
          <a:blip r:embed="rId5"/>
          <a:stretch>
            <a:fillRect/>
          </a:stretch>
        </p:blipFill>
        <p:spPr>
          <a:xfrm>
            <a:off x="771707" y="2757756"/>
            <a:ext cx="3306061" cy="217236"/>
          </a:xfrm>
          <a:prstGeom prst="rect">
            <a:avLst/>
          </a:prstGeom>
          <a:ln w="3175">
            <a:solidFill>
              <a:schemeClr val="tx1"/>
            </a:solidFill>
          </a:ln>
        </p:spPr>
      </p:pic>
    </p:spTree>
    <p:extLst>
      <p:ext uri="{BB962C8B-B14F-4D97-AF65-F5344CB8AC3E}">
        <p14:creationId xmlns:p14="http://schemas.microsoft.com/office/powerpoint/2010/main" val="32216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400" dirty="0"/>
              <a:t>2.-b.2.) Churn through the Services – INTERNET</a:t>
            </a:r>
            <a:endParaRPr lang="fr-CA" sz="24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4572000" y="1235638"/>
            <a:ext cx="3842550" cy="2261100"/>
          </a:xfrm>
        </p:spPr>
        <p:txBody>
          <a:bodyPr/>
          <a:lstStyle/>
          <a:p>
            <a:r>
              <a:rPr lang="en-US" dirty="0"/>
              <a:t>Among the people who bought internet services from us, those who churn the more are the Fiber-optic users (42% of them churn), followed by 19% of the DSL users. The rest of the Churn might be explained by services other than the Internet.</a:t>
            </a:r>
          </a:p>
          <a:p>
            <a:endParaRPr lang="en-US" dirty="0"/>
          </a:p>
          <a:p>
            <a:r>
              <a:rPr lang="en-US" dirty="0"/>
              <a:t>This might be because of the prices, since the DSL users pay an average 49$ monthly while the Fiber-optic users are paying an average 88$ monthly. </a:t>
            </a:r>
            <a:endParaRPr lang="fr-CA" b="1" dirty="0">
              <a:solidFill>
                <a:schemeClr val="accent1">
                  <a:lumMod val="50000"/>
                </a:schemeClr>
              </a:solidFill>
            </a:endParaRPr>
          </a:p>
        </p:txBody>
      </p:sp>
      <p:pic>
        <p:nvPicPr>
          <p:cNvPr id="4" name="Picture 3">
            <a:extLst>
              <a:ext uri="{FF2B5EF4-FFF2-40B4-BE49-F238E27FC236}">
                <a16:creationId xmlns:a16="http://schemas.microsoft.com/office/drawing/2014/main" id="{013F88E8-37D3-46EC-89EB-E2E223F6A410}"/>
              </a:ext>
            </a:extLst>
          </p:cNvPr>
          <p:cNvPicPr>
            <a:picLocks noChangeAspect="1"/>
          </p:cNvPicPr>
          <p:nvPr/>
        </p:nvPicPr>
        <p:blipFill>
          <a:blip r:embed="rId2"/>
          <a:stretch>
            <a:fillRect/>
          </a:stretch>
        </p:blipFill>
        <p:spPr>
          <a:xfrm>
            <a:off x="676587" y="1359177"/>
            <a:ext cx="3813841" cy="2463874"/>
          </a:xfrm>
          <a:prstGeom prst="rect">
            <a:avLst/>
          </a:prstGeom>
        </p:spPr>
      </p:pic>
      <p:sp>
        <p:nvSpPr>
          <p:cNvPr id="5" name="Rectangle 4">
            <a:extLst>
              <a:ext uri="{FF2B5EF4-FFF2-40B4-BE49-F238E27FC236}">
                <a16:creationId xmlns:a16="http://schemas.microsoft.com/office/drawing/2014/main" id="{29166478-9481-4449-B592-D6A53E2FDCDA}"/>
              </a:ext>
            </a:extLst>
          </p:cNvPr>
          <p:cNvSpPr/>
          <p:nvPr/>
        </p:nvSpPr>
        <p:spPr>
          <a:xfrm>
            <a:off x="676586" y="3823051"/>
            <a:ext cx="8198056" cy="892552"/>
          </a:xfrm>
          <a:prstGeom prst="rect">
            <a:avLst/>
          </a:prstGeom>
        </p:spPr>
        <p:txBody>
          <a:bodyPr wrap="square">
            <a:spAutoFit/>
          </a:bodyPr>
          <a:lstStyle/>
          <a:p>
            <a:pPr marL="285750" indent="-285750">
              <a:buFont typeface="Arial" panose="020B0604020202020204" pitchFamily="34" charset="0"/>
              <a:buChar char="•"/>
            </a:pPr>
            <a:r>
              <a:rPr lang="en-US" sz="1300" dirty="0">
                <a:latin typeface="Lato" panose="020B0604020202020204" charset="0"/>
              </a:rPr>
              <a:t>We might also want to check with the IT Department and the customer care service to see if there’s been any complaint about the quality of the Internet. </a:t>
            </a:r>
          </a:p>
          <a:p>
            <a:endParaRPr lang="en-US" sz="1300" dirty="0">
              <a:latin typeface="Lato" panose="020B0604020202020204" charset="0"/>
            </a:endParaRPr>
          </a:p>
          <a:p>
            <a:pPr marL="285750" indent="-285750">
              <a:buFont typeface="Arial" panose="020B0604020202020204" pitchFamily="34" charset="0"/>
              <a:buChar char="•"/>
            </a:pPr>
            <a:r>
              <a:rPr lang="en-US" sz="1300" b="1" dirty="0">
                <a:solidFill>
                  <a:schemeClr val="accent1">
                    <a:lumMod val="50000"/>
                  </a:schemeClr>
                </a:solidFill>
                <a:latin typeface="Lato" panose="020B0604020202020204" charset="0"/>
              </a:rPr>
              <a:t>But what is sure is the Internet users account for a big deal of share out of the churn proportion observed. </a:t>
            </a:r>
            <a:endParaRPr lang="fr-CA" sz="1300" b="1" dirty="0">
              <a:solidFill>
                <a:schemeClr val="accent1">
                  <a:lumMod val="50000"/>
                </a:schemeClr>
              </a:solidFill>
              <a:latin typeface="Lato" panose="020B0604020202020204" charset="0"/>
            </a:endParaRPr>
          </a:p>
        </p:txBody>
      </p:sp>
    </p:spTree>
    <p:extLst>
      <p:ext uri="{BB962C8B-B14F-4D97-AF65-F5344CB8AC3E}">
        <p14:creationId xmlns:p14="http://schemas.microsoft.com/office/powerpoint/2010/main" val="120628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400" dirty="0"/>
              <a:t>2.-b.2.) Churn through other Online Services (1) – SECURITY | BACKUP | PROTECTION | IT | STREAMING </a:t>
            </a:r>
            <a:endParaRPr lang="fr-CA" sz="2400" dirty="0"/>
          </a:p>
        </p:txBody>
      </p:sp>
      <p:pic>
        <p:nvPicPr>
          <p:cNvPr id="6" name="Picture 5">
            <a:extLst>
              <a:ext uri="{FF2B5EF4-FFF2-40B4-BE49-F238E27FC236}">
                <a16:creationId xmlns:a16="http://schemas.microsoft.com/office/drawing/2014/main" id="{9529FB10-8542-4D21-8266-C536F65A0416}"/>
              </a:ext>
            </a:extLst>
          </p:cNvPr>
          <p:cNvPicPr>
            <a:picLocks noChangeAspect="1"/>
          </p:cNvPicPr>
          <p:nvPr/>
        </p:nvPicPr>
        <p:blipFill>
          <a:blip r:embed="rId2"/>
          <a:stretch>
            <a:fillRect/>
          </a:stretch>
        </p:blipFill>
        <p:spPr>
          <a:xfrm>
            <a:off x="165806" y="1600088"/>
            <a:ext cx="3583949" cy="1732501"/>
          </a:xfrm>
          <a:prstGeom prst="rect">
            <a:avLst/>
          </a:prstGeom>
        </p:spPr>
      </p:pic>
      <p:pic>
        <p:nvPicPr>
          <p:cNvPr id="7" name="Picture 6">
            <a:extLst>
              <a:ext uri="{FF2B5EF4-FFF2-40B4-BE49-F238E27FC236}">
                <a16:creationId xmlns:a16="http://schemas.microsoft.com/office/drawing/2014/main" id="{45082021-7322-455F-8E64-12F9E248266D}"/>
              </a:ext>
            </a:extLst>
          </p:cNvPr>
          <p:cNvPicPr>
            <a:picLocks noChangeAspect="1"/>
          </p:cNvPicPr>
          <p:nvPr/>
        </p:nvPicPr>
        <p:blipFill>
          <a:blip r:embed="rId3"/>
          <a:stretch>
            <a:fillRect/>
          </a:stretch>
        </p:blipFill>
        <p:spPr>
          <a:xfrm>
            <a:off x="3767211" y="1600088"/>
            <a:ext cx="2672856" cy="1732501"/>
          </a:xfrm>
          <a:prstGeom prst="rect">
            <a:avLst/>
          </a:prstGeom>
        </p:spPr>
      </p:pic>
      <p:pic>
        <p:nvPicPr>
          <p:cNvPr id="8" name="Picture 7">
            <a:extLst>
              <a:ext uri="{FF2B5EF4-FFF2-40B4-BE49-F238E27FC236}">
                <a16:creationId xmlns:a16="http://schemas.microsoft.com/office/drawing/2014/main" id="{7F4BEA36-B1C0-4813-81EC-FB58D92D2882}"/>
              </a:ext>
            </a:extLst>
          </p:cNvPr>
          <p:cNvPicPr>
            <a:picLocks noChangeAspect="1"/>
          </p:cNvPicPr>
          <p:nvPr/>
        </p:nvPicPr>
        <p:blipFill>
          <a:blip r:embed="rId4"/>
          <a:stretch>
            <a:fillRect/>
          </a:stretch>
        </p:blipFill>
        <p:spPr>
          <a:xfrm>
            <a:off x="6350274" y="1600088"/>
            <a:ext cx="2567441" cy="1732501"/>
          </a:xfrm>
          <a:prstGeom prst="rect">
            <a:avLst/>
          </a:prstGeom>
        </p:spPr>
      </p:pic>
      <p:pic>
        <p:nvPicPr>
          <p:cNvPr id="9" name="Picture 8">
            <a:extLst>
              <a:ext uri="{FF2B5EF4-FFF2-40B4-BE49-F238E27FC236}">
                <a16:creationId xmlns:a16="http://schemas.microsoft.com/office/drawing/2014/main" id="{C05F53D3-1153-4F81-A2E1-8E61E33E2E35}"/>
              </a:ext>
            </a:extLst>
          </p:cNvPr>
          <p:cNvPicPr>
            <a:picLocks noChangeAspect="1"/>
          </p:cNvPicPr>
          <p:nvPr/>
        </p:nvPicPr>
        <p:blipFill>
          <a:blip r:embed="rId5"/>
          <a:stretch>
            <a:fillRect/>
          </a:stretch>
        </p:blipFill>
        <p:spPr>
          <a:xfrm>
            <a:off x="734010" y="3332589"/>
            <a:ext cx="2583926" cy="1810911"/>
          </a:xfrm>
          <a:prstGeom prst="rect">
            <a:avLst/>
          </a:prstGeom>
        </p:spPr>
      </p:pic>
      <p:pic>
        <p:nvPicPr>
          <p:cNvPr id="10" name="Picture 9">
            <a:extLst>
              <a:ext uri="{FF2B5EF4-FFF2-40B4-BE49-F238E27FC236}">
                <a16:creationId xmlns:a16="http://schemas.microsoft.com/office/drawing/2014/main" id="{CD2EB08A-DD60-4961-B5E2-F73A5FCE39FB}"/>
              </a:ext>
            </a:extLst>
          </p:cNvPr>
          <p:cNvPicPr>
            <a:picLocks noChangeAspect="1"/>
          </p:cNvPicPr>
          <p:nvPr/>
        </p:nvPicPr>
        <p:blipFill>
          <a:blip r:embed="rId6"/>
          <a:stretch>
            <a:fillRect/>
          </a:stretch>
        </p:blipFill>
        <p:spPr>
          <a:xfrm>
            <a:off x="3473881" y="3302446"/>
            <a:ext cx="2672856" cy="1841054"/>
          </a:xfrm>
          <a:prstGeom prst="rect">
            <a:avLst/>
          </a:prstGeom>
        </p:spPr>
      </p:pic>
      <p:pic>
        <p:nvPicPr>
          <p:cNvPr id="11" name="Picture 10">
            <a:extLst>
              <a:ext uri="{FF2B5EF4-FFF2-40B4-BE49-F238E27FC236}">
                <a16:creationId xmlns:a16="http://schemas.microsoft.com/office/drawing/2014/main" id="{21E33DEC-561E-4103-8719-6AF76F35F945}"/>
              </a:ext>
            </a:extLst>
          </p:cNvPr>
          <p:cNvPicPr>
            <a:picLocks noChangeAspect="1"/>
          </p:cNvPicPr>
          <p:nvPr/>
        </p:nvPicPr>
        <p:blipFill>
          <a:blip r:embed="rId7"/>
          <a:stretch>
            <a:fillRect/>
          </a:stretch>
        </p:blipFill>
        <p:spPr>
          <a:xfrm>
            <a:off x="6201426" y="3299772"/>
            <a:ext cx="2768359" cy="1843727"/>
          </a:xfrm>
          <a:prstGeom prst="rect">
            <a:avLst/>
          </a:prstGeom>
        </p:spPr>
      </p:pic>
    </p:spTree>
    <p:extLst>
      <p:ext uri="{BB962C8B-B14F-4D97-AF65-F5344CB8AC3E}">
        <p14:creationId xmlns:p14="http://schemas.microsoft.com/office/powerpoint/2010/main" val="2341589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400" dirty="0"/>
              <a:t>2.-b.2.) Churn through other Online Services (2) – SECURITY | BACKUP | PROTECTION | IT | STREAMING </a:t>
            </a:r>
            <a:endParaRPr lang="fr-CA" sz="2400" dirty="0"/>
          </a:p>
        </p:txBody>
      </p:sp>
      <p:sp>
        <p:nvSpPr>
          <p:cNvPr id="3" name="Text Placeholder 2">
            <a:extLst>
              <a:ext uri="{FF2B5EF4-FFF2-40B4-BE49-F238E27FC236}">
                <a16:creationId xmlns:a16="http://schemas.microsoft.com/office/drawing/2014/main" id="{11AB072C-71B0-40AB-B8B3-E401DC6EA204}"/>
              </a:ext>
            </a:extLst>
          </p:cNvPr>
          <p:cNvSpPr>
            <a:spLocks noGrp="1"/>
          </p:cNvSpPr>
          <p:nvPr>
            <p:ph type="body" idx="1"/>
          </p:nvPr>
        </p:nvSpPr>
        <p:spPr>
          <a:xfrm>
            <a:off x="607148" y="1561951"/>
            <a:ext cx="7688700" cy="2261100"/>
          </a:xfrm>
        </p:spPr>
        <p:txBody>
          <a:bodyPr/>
          <a:lstStyle/>
          <a:p>
            <a:r>
              <a:rPr lang="en-US" dirty="0"/>
              <a:t>We are considering all these services together because the distribution of Churn relative to each of them has practically the same shape and varies with the same trend, as can be seen on the graphs from the previous slide. </a:t>
            </a:r>
          </a:p>
          <a:p>
            <a:pPr marL="146050" indent="0">
              <a:buNone/>
            </a:pPr>
            <a:endParaRPr lang="en-US" dirty="0"/>
          </a:p>
          <a:p>
            <a:r>
              <a:rPr lang="en-US" dirty="0"/>
              <a:t>We have already seen that people who have no internet at all churn less (7.4%) of them. This percentage hasn’t changed. But what all these graphs (graphs 9  thru 14) tell us is that </a:t>
            </a:r>
            <a:r>
              <a:rPr lang="en-US" b="1" dirty="0">
                <a:solidFill>
                  <a:schemeClr val="accent3"/>
                </a:solidFill>
              </a:rPr>
              <a:t>when people </a:t>
            </a:r>
            <a:r>
              <a:rPr lang="en-US" b="1" u="sng" dirty="0">
                <a:solidFill>
                  <a:schemeClr val="accent3"/>
                </a:solidFill>
              </a:rPr>
              <a:t>do have internet and don’t have at least one of these online services </a:t>
            </a:r>
            <a:r>
              <a:rPr lang="en-US" b="1" dirty="0">
                <a:solidFill>
                  <a:schemeClr val="accent3"/>
                </a:solidFill>
              </a:rPr>
              <a:t>with the company, then they will be more prone to churn</a:t>
            </a:r>
            <a:r>
              <a:rPr lang="en-US" b="1" dirty="0">
                <a:solidFill>
                  <a:srgbClr val="FF0000"/>
                </a:solidFill>
              </a:rPr>
              <a:t> </a:t>
            </a:r>
            <a:r>
              <a:rPr lang="en-US" dirty="0"/>
              <a:t>(from 34 to 42% of them according to the past month data). </a:t>
            </a:r>
          </a:p>
          <a:p>
            <a:endParaRPr lang="en-US" dirty="0"/>
          </a:p>
          <a:p>
            <a:r>
              <a:rPr lang="en-US" b="1" dirty="0">
                <a:solidFill>
                  <a:schemeClr val="accent3"/>
                </a:solidFill>
              </a:rPr>
              <a:t>We could believe it is because they are paying quite high for these services:</a:t>
            </a:r>
            <a:r>
              <a:rPr lang="en-US" dirty="0"/>
              <a:t> people who use at least of the company’s 6 online services pay monthly about 82$ in average. This is quite close to the average 88$ paid by the Fiber-optic users. </a:t>
            </a:r>
            <a:endParaRPr lang="fr-CA" dirty="0"/>
          </a:p>
        </p:txBody>
      </p:sp>
    </p:spTree>
    <p:extLst>
      <p:ext uri="{BB962C8B-B14F-4D97-AF65-F5344CB8AC3E}">
        <p14:creationId xmlns:p14="http://schemas.microsoft.com/office/powerpoint/2010/main" val="248439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400" dirty="0"/>
              <a:t>2.-b.2.) Churn through other Online Services (2) – SECURITY | BACKUP | PROTECTION | IT | STREAMING </a:t>
            </a:r>
            <a:endParaRPr lang="fr-CA" sz="2400" dirty="0"/>
          </a:p>
        </p:txBody>
      </p:sp>
      <p:sp>
        <p:nvSpPr>
          <p:cNvPr id="3" name="Text Placeholder 2">
            <a:extLst>
              <a:ext uri="{FF2B5EF4-FFF2-40B4-BE49-F238E27FC236}">
                <a16:creationId xmlns:a16="http://schemas.microsoft.com/office/drawing/2014/main" id="{11AB072C-71B0-40AB-B8B3-E401DC6EA204}"/>
              </a:ext>
            </a:extLst>
          </p:cNvPr>
          <p:cNvSpPr>
            <a:spLocks noGrp="1"/>
          </p:cNvSpPr>
          <p:nvPr>
            <p:ph type="body" idx="1"/>
          </p:nvPr>
        </p:nvSpPr>
        <p:spPr>
          <a:xfrm>
            <a:off x="727650" y="1751038"/>
            <a:ext cx="7688700" cy="2261100"/>
          </a:xfrm>
        </p:spPr>
        <p:txBody>
          <a:bodyPr/>
          <a:lstStyle/>
          <a:p>
            <a:r>
              <a:rPr lang="en-US" dirty="0"/>
              <a:t>So the Fiber-optic users are also those who can afford any of our online services. So maybe </a:t>
            </a:r>
            <a:r>
              <a:rPr lang="en-US" b="1" dirty="0">
                <a:solidFill>
                  <a:schemeClr val="accent3"/>
                </a:solidFill>
              </a:rPr>
              <a:t>the DSL users might want to churn if other companies are offering them a full package (net + online service) at a better price</a:t>
            </a:r>
            <a:r>
              <a:rPr lang="en-US" dirty="0"/>
              <a:t>.</a:t>
            </a:r>
          </a:p>
          <a:p>
            <a:endParaRPr lang="en-US" dirty="0"/>
          </a:p>
          <a:p>
            <a:r>
              <a:rPr lang="en-US" dirty="0"/>
              <a:t>Also maybe if they had online security on their bandwidth, or Data backed up on our servers, or that their computers were protected through our internet, or that they had real support from our IT Department, or could stream TV and online movies to enjoy, maybe </a:t>
            </a:r>
            <a:r>
              <a:rPr lang="en-US" b="1" dirty="0">
                <a:solidFill>
                  <a:schemeClr val="accent3"/>
                </a:solidFill>
              </a:rPr>
              <a:t>they’</a:t>
            </a:r>
            <a:r>
              <a:rPr lang="fr-CA" b="1" dirty="0">
                <a:solidFill>
                  <a:schemeClr val="accent3"/>
                </a:solidFill>
              </a:rPr>
              <a:t>d have more </a:t>
            </a:r>
            <a:r>
              <a:rPr lang="fr-CA" b="1" dirty="0" err="1">
                <a:solidFill>
                  <a:schemeClr val="accent3"/>
                </a:solidFill>
              </a:rPr>
              <a:t>reasons</a:t>
            </a:r>
            <a:r>
              <a:rPr lang="fr-CA" b="1" dirty="0">
                <a:solidFill>
                  <a:schemeClr val="accent3"/>
                </a:solidFill>
              </a:rPr>
              <a:t> to </a:t>
            </a:r>
            <a:r>
              <a:rPr lang="fr-CA" b="1" dirty="0" err="1">
                <a:solidFill>
                  <a:schemeClr val="accent3"/>
                </a:solidFill>
              </a:rPr>
              <a:t>feel</a:t>
            </a:r>
            <a:r>
              <a:rPr lang="fr-CA" b="1" dirty="0">
                <a:solidFill>
                  <a:schemeClr val="accent3"/>
                </a:solidFill>
              </a:rPr>
              <a:t> the </a:t>
            </a:r>
            <a:r>
              <a:rPr lang="fr-CA" b="1" dirty="0" err="1">
                <a:solidFill>
                  <a:schemeClr val="accent3"/>
                </a:solidFill>
              </a:rPr>
              <a:t>need</a:t>
            </a:r>
            <a:r>
              <a:rPr lang="fr-CA" b="1" dirty="0">
                <a:solidFill>
                  <a:schemeClr val="accent3"/>
                </a:solidFill>
              </a:rPr>
              <a:t> to </a:t>
            </a:r>
            <a:r>
              <a:rPr lang="fr-CA" b="1" dirty="0" err="1">
                <a:solidFill>
                  <a:schemeClr val="accent3"/>
                </a:solidFill>
              </a:rPr>
              <a:t>keep</a:t>
            </a:r>
            <a:r>
              <a:rPr lang="fr-CA" b="1" dirty="0">
                <a:solidFill>
                  <a:schemeClr val="accent3"/>
                </a:solidFill>
              </a:rPr>
              <a:t> on </a:t>
            </a:r>
            <a:r>
              <a:rPr lang="fr-CA" b="1" dirty="0" err="1">
                <a:solidFill>
                  <a:schemeClr val="accent3"/>
                </a:solidFill>
              </a:rPr>
              <a:t>paying</a:t>
            </a:r>
            <a:r>
              <a:rPr lang="fr-CA" b="1" dirty="0">
                <a:solidFill>
                  <a:schemeClr val="accent3"/>
                </a:solidFill>
              </a:rPr>
              <a:t> for the internet.</a:t>
            </a:r>
          </a:p>
          <a:p>
            <a:endParaRPr lang="fr-CA" dirty="0"/>
          </a:p>
          <a:p>
            <a:r>
              <a:rPr lang="fr-CA" dirty="0" err="1"/>
              <a:t>Actually</a:t>
            </a:r>
            <a:r>
              <a:rPr lang="fr-CA" dirty="0"/>
              <a:t>, the graphs 9 </a:t>
            </a:r>
            <a:r>
              <a:rPr lang="fr-CA" dirty="0" err="1"/>
              <a:t>thru</a:t>
            </a:r>
            <a:r>
              <a:rPr lang="fr-CA" dirty="0"/>
              <a:t> 14 </a:t>
            </a:r>
            <a:r>
              <a:rPr lang="fr-CA" dirty="0" err="1"/>
              <a:t>allow</a:t>
            </a:r>
            <a:r>
              <a:rPr lang="fr-CA" dirty="0"/>
              <a:t> us to assume the right-</a:t>
            </a:r>
            <a:r>
              <a:rPr lang="fr-CA" dirty="0" err="1"/>
              <a:t>above</a:t>
            </a:r>
            <a:r>
              <a:rPr lang="fr-CA" dirty="0"/>
              <a:t> </a:t>
            </a:r>
            <a:r>
              <a:rPr lang="fr-CA" dirty="0" err="1"/>
              <a:t>paragraph</a:t>
            </a:r>
            <a:r>
              <a:rPr lang="fr-CA" dirty="0"/>
              <a:t> </a:t>
            </a:r>
            <a:r>
              <a:rPr lang="fr-CA" dirty="0" err="1"/>
              <a:t>is</a:t>
            </a:r>
            <a:r>
              <a:rPr lang="fr-CA" dirty="0"/>
              <a:t> </a:t>
            </a:r>
            <a:r>
              <a:rPr lang="fr-CA" dirty="0" err="1"/>
              <a:t>true</a:t>
            </a:r>
            <a:r>
              <a:rPr lang="fr-CA" dirty="0"/>
              <a:t>. </a:t>
            </a:r>
            <a:r>
              <a:rPr lang="fr-CA" dirty="0" err="1"/>
              <a:t>Because</a:t>
            </a:r>
            <a:r>
              <a:rPr lang="fr-CA" dirty="0"/>
              <a:t> </a:t>
            </a:r>
            <a:r>
              <a:rPr lang="fr-CA" dirty="0" err="1"/>
              <a:t>we</a:t>
            </a:r>
            <a:r>
              <a:rPr lang="fr-CA" dirty="0"/>
              <a:t> can observe </a:t>
            </a:r>
            <a:r>
              <a:rPr lang="fr-CA" b="1" dirty="0">
                <a:solidFill>
                  <a:schemeClr val="accent3"/>
                </a:solidFill>
              </a:rPr>
              <a:t>a </a:t>
            </a:r>
            <a:r>
              <a:rPr lang="fr-CA" b="1" dirty="0" err="1">
                <a:solidFill>
                  <a:schemeClr val="accent3"/>
                </a:solidFill>
              </a:rPr>
              <a:t>lower</a:t>
            </a:r>
            <a:r>
              <a:rPr lang="fr-CA" b="1" dirty="0">
                <a:solidFill>
                  <a:schemeClr val="accent3"/>
                </a:solidFill>
              </a:rPr>
              <a:t> proportion of </a:t>
            </a:r>
            <a:r>
              <a:rPr lang="fr-CA" b="1" dirty="0" err="1">
                <a:solidFill>
                  <a:schemeClr val="accent3"/>
                </a:solidFill>
              </a:rPr>
              <a:t>churn</a:t>
            </a:r>
            <a:r>
              <a:rPr lang="fr-CA" b="1" dirty="0">
                <a:solidFill>
                  <a:schemeClr val="accent3"/>
                </a:solidFill>
              </a:rPr>
              <a:t> (</a:t>
            </a:r>
            <a:r>
              <a:rPr lang="fr-CA" b="1" dirty="0" err="1">
                <a:solidFill>
                  <a:schemeClr val="accent3"/>
                </a:solidFill>
              </a:rPr>
              <a:t>between</a:t>
            </a:r>
            <a:r>
              <a:rPr lang="fr-CA" b="1" dirty="0">
                <a:solidFill>
                  <a:schemeClr val="accent3"/>
                </a:solidFill>
              </a:rPr>
              <a:t> 15 and 30% </a:t>
            </a:r>
            <a:r>
              <a:rPr lang="fr-CA" b="1" dirty="0" err="1">
                <a:solidFill>
                  <a:schemeClr val="accent3"/>
                </a:solidFill>
              </a:rPr>
              <a:t>only</a:t>
            </a:r>
            <a:r>
              <a:rPr lang="fr-CA" b="1" dirty="0">
                <a:solidFill>
                  <a:schemeClr val="accent3"/>
                </a:solidFill>
              </a:rPr>
              <a:t>) </a:t>
            </a:r>
            <a:r>
              <a:rPr lang="fr-CA" b="1" dirty="0" err="1">
                <a:solidFill>
                  <a:schemeClr val="accent3"/>
                </a:solidFill>
              </a:rPr>
              <a:t>among</a:t>
            </a:r>
            <a:r>
              <a:rPr lang="fr-CA" b="1" dirty="0">
                <a:solidFill>
                  <a:schemeClr val="accent3"/>
                </a:solidFill>
              </a:rPr>
              <a:t> </a:t>
            </a:r>
            <a:r>
              <a:rPr lang="fr-CA" b="1" dirty="0" err="1">
                <a:solidFill>
                  <a:schemeClr val="accent3"/>
                </a:solidFill>
              </a:rPr>
              <a:t>those</a:t>
            </a:r>
            <a:r>
              <a:rPr lang="fr-CA" b="1" dirty="0">
                <a:solidFill>
                  <a:schemeClr val="accent3"/>
                </a:solidFill>
              </a:rPr>
              <a:t> </a:t>
            </a:r>
            <a:r>
              <a:rPr lang="fr-CA" b="1" dirty="0" err="1">
                <a:solidFill>
                  <a:schemeClr val="accent3"/>
                </a:solidFill>
              </a:rPr>
              <a:t>who</a:t>
            </a:r>
            <a:r>
              <a:rPr lang="fr-CA" b="1" dirty="0">
                <a:solidFill>
                  <a:schemeClr val="accent3"/>
                </a:solidFill>
              </a:rPr>
              <a:t> have internet and have </a:t>
            </a:r>
            <a:r>
              <a:rPr lang="fr-CA" b="1" dirty="0" err="1">
                <a:solidFill>
                  <a:schemeClr val="accent3"/>
                </a:solidFill>
              </a:rPr>
              <a:t>purchased</a:t>
            </a:r>
            <a:r>
              <a:rPr lang="fr-CA" b="1" dirty="0">
                <a:solidFill>
                  <a:schemeClr val="accent3"/>
                </a:solidFill>
              </a:rPr>
              <a:t> at least one of </a:t>
            </a:r>
            <a:r>
              <a:rPr lang="fr-CA" b="1" dirty="0" err="1">
                <a:solidFill>
                  <a:schemeClr val="accent3"/>
                </a:solidFill>
              </a:rPr>
              <a:t>these</a:t>
            </a:r>
            <a:r>
              <a:rPr lang="fr-CA" b="1" dirty="0">
                <a:solidFill>
                  <a:schemeClr val="accent3"/>
                </a:solidFill>
              </a:rPr>
              <a:t> online services.</a:t>
            </a:r>
            <a:endParaRPr lang="en-US" b="1" dirty="0">
              <a:solidFill>
                <a:schemeClr val="accent3"/>
              </a:solidFill>
            </a:endParaRPr>
          </a:p>
        </p:txBody>
      </p:sp>
    </p:spTree>
    <p:extLst>
      <p:ext uri="{BB962C8B-B14F-4D97-AF65-F5344CB8AC3E}">
        <p14:creationId xmlns:p14="http://schemas.microsoft.com/office/powerpoint/2010/main" val="407638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2.-c) Explanation </a:t>
            </a:r>
            <a:r>
              <a:rPr lang="fr-CA" dirty="0"/>
              <a:t>by </a:t>
            </a:r>
            <a:r>
              <a:rPr lang="fr-CA" dirty="0" err="1"/>
              <a:t>Billing</a:t>
            </a:r>
            <a:r>
              <a:rPr lang="fr-CA" dirty="0"/>
              <a:t> Information</a:t>
            </a:r>
          </a:p>
        </p:txBody>
      </p:sp>
    </p:spTree>
    <p:extLst>
      <p:ext uri="{BB962C8B-B14F-4D97-AF65-F5344CB8AC3E}">
        <p14:creationId xmlns:p14="http://schemas.microsoft.com/office/powerpoint/2010/main" val="128301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000" dirty="0"/>
              <a:t>2.-c.1.) Churn by the Billing Info – PAYMENT FREQUENCY (1)</a:t>
            </a:r>
            <a:endParaRPr lang="fr-CA" sz="20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4575600" y="1767266"/>
            <a:ext cx="3842550" cy="1784009"/>
          </a:xfrm>
        </p:spPr>
        <p:txBody>
          <a:bodyPr/>
          <a:lstStyle/>
          <a:p>
            <a:r>
              <a:rPr lang="en-US" dirty="0"/>
              <a:t>The customers who churn the most are the monthly contractors (42%). This makes sense because </a:t>
            </a:r>
            <a:r>
              <a:rPr lang="en-US" b="1" dirty="0">
                <a:solidFill>
                  <a:schemeClr val="accent3"/>
                </a:solidFill>
              </a:rPr>
              <a:t>someone who pays for a service monthly either doesn’t intend to take any long-term commitment with the provider, or just can’t afford paying for it on the long-term</a:t>
            </a:r>
            <a:r>
              <a:rPr lang="en-US" dirty="0"/>
              <a:t>.</a:t>
            </a:r>
          </a:p>
        </p:txBody>
      </p:sp>
      <p:pic>
        <p:nvPicPr>
          <p:cNvPr id="6" name="Picture 5">
            <a:extLst>
              <a:ext uri="{FF2B5EF4-FFF2-40B4-BE49-F238E27FC236}">
                <a16:creationId xmlns:a16="http://schemas.microsoft.com/office/drawing/2014/main" id="{4985F90E-47FB-47C3-82DB-9527D5AF1255}"/>
              </a:ext>
            </a:extLst>
          </p:cNvPr>
          <p:cNvPicPr>
            <a:picLocks noChangeAspect="1"/>
          </p:cNvPicPr>
          <p:nvPr/>
        </p:nvPicPr>
        <p:blipFill>
          <a:blip r:embed="rId2"/>
          <a:stretch>
            <a:fillRect/>
          </a:stretch>
        </p:blipFill>
        <p:spPr>
          <a:xfrm>
            <a:off x="942112" y="1343339"/>
            <a:ext cx="3521484" cy="2479712"/>
          </a:xfrm>
          <a:prstGeom prst="rect">
            <a:avLst/>
          </a:prstGeom>
        </p:spPr>
      </p:pic>
      <p:sp>
        <p:nvSpPr>
          <p:cNvPr id="7" name="Rectangle 6">
            <a:extLst>
              <a:ext uri="{FF2B5EF4-FFF2-40B4-BE49-F238E27FC236}">
                <a16:creationId xmlns:a16="http://schemas.microsoft.com/office/drawing/2014/main" id="{1B4D9489-8C14-4768-98F6-B21C376CF865}"/>
              </a:ext>
            </a:extLst>
          </p:cNvPr>
          <p:cNvSpPr/>
          <p:nvPr/>
        </p:nvSpPr>
        <p:spPr>
          <a:xfrm>
            <a:off x="1105432" y="3845940"/>
            <a:ext cx="7312718" cy="892552"/>
          </a:xfrm>
          <a:prstGeom prst="rect">
            <a:avLst/>
          </a:prstGeom>
        </p:spPr>
        <p:txBody>
          <a:bodyPr wrap="square">
            <a:spAutoFit/>
          </a:bodyPr>
          <a:lstStyle/>
          <a:p>
            <a:pPr marL="285750" indent="-285750">
              <a:buFont typeface="Arial" panose="020B0604020202020204" pitchFamily="34" charset="0"/>
              <a:buChar char="•"/>
            </a:pPr>
            <a:r>
              <a:rPr lang="en-US" sz="1300" dirty="0">
                <a:latin typeface="Lato" panose="020B0604020202020204" charset="0"/>
              </a:rPr>
              <a:t>The trend is negative. Meaning that </a:t>
            </a:r>
            <a:r>
              <a:rPr lang="en-US" sz="1300" b="1" dirty="0">
                <a:solidFill>
                  <a:schemeClr val="accent1">
                    <a:lumMod val="50000"/>
                  </a:schemeClr>
                </a:solidFill>
                <a:latin typeface="Lato" panose="020B0604020202020204" charset="0"/>
              </a:rPr>
              <a:t>the longer the contract lasts, the lesser the churn (11.27% for yearly contractors and 2.83% for bi-yearly contractors)</a:t>
            </a:r>
            <a:r>
              <a:rPr lang="en-US" sz="1300" dirty="0">
                <a:latin typeface="Lato" panose="020B0604020202020204" charset="0"/>
              </a:rPr>
              <a:t>. Which also makes sense, because </a:t>
            </a:r>
            <a:r>
              <a:rPr lang="en-US" sz="1300" b="1" dirty="0">
                <a:solidFill>
                  <a:schemeClr val="accent3"/>
                </a:solidFill>
                <a:latin typeface="Lato" panose="020B0604020202020204" charset="0"/>
              </a:rPr>
              <a:t>once the contract is paid, the customers would be the only one to use something if they churned before the next term</a:t>
            </a:r>
            <a:r>
              <a:rPr lang="en-US" sz="1300" dirty="0">
                <a:latin typeface="Lato" panose="020B0604020202020204" charset="0"/>
              </a:rPr>
              <a:t>.</a:t>
            </a:r>
            <a:endParaRPr lang="fr-CA" sz="1300" b="1" dirty="0">
              <a:solidFill>
                <a:schemeClr val="accent1">
                  <a:lumMod val="50000"/>
                </a:schemeClr>
              </a:solidFill>
              <a:latin typeface="Lato" panose="020B0604020202020204" charset="0"/>
            </a:endParaRPr>
          </a:p>
        </p:txBody>
      </p:sp>
    </p:spTree>
    <p:extLst>
      <p:ext uri="{BB962C8B-B14F-4D97-AF65-F5344CB8AC3E}">
        <p14:creationId xmlns:p14="http://schemas.microsoft.com/office/powerpoint/2010/main" val="249241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729450" y="1574425"/>
            <a:ext cx="6966900" cy="28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600" dirty="0">
                <a:solidFill>
                  <a:schemeClr val="accent1"/>
                </a:solidFill>
                <a:latin typeface="Lato"/>
                <a:ea typeface="Lato"/>
                <a:cs typeface="Lato"/>
                <a:sym typeface="Lato"/>
              </a:rPr>
              <a:t>Our client </a:t>
            </a:r>
            <a:r>
              <a:rPr lang="fr-CA" sz="1600" dirty="0" err="1">
                <a:solidFill>
                  <a:schemeClr val="accent1"/>
                </a:solidFill>
                <a:latin typeface="Lato"/>
                <a:ea typeface="Lato"/>
                <a:cs typeface="Lato"/>
                <a:sym typeface="Lato"/>
              </a:rPr>
              <a:t>is</a:t>
            </a:r>
            <a:r>
              <a:rPr lang="fr-CA" sz="1600" dirty="0">
                <a:solidFill>
                  <a:schemeClr val="accent1"/>
                </a:solidFill>
                <a:latin typeface="Lato"/>
                <a:ea typeface="Lato"/>
                <a:cs typeface="Lato"/>
                <a:sym typeface="Lato"/>
              </a:rPr>
              <a:t> a </a:t>
            </a:r>
            <a:r>
              <a:rPr lang="fr-CA" sz="1600" dirty="0" err="1">
                <a:solidFill>
                  <a:schemeClr val="accent1"/>
                </a:solidFill>
                <a:latin typeface="Lato"/>
                <a:ea typeface="Lato"/>
                <a:cs typeface="Lato"/>
                <a:sym typeface="Lato"/>
              </a:rPr>
              <a:t>Telecommunications</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company</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which</a:t>
            </a:r>
            <a:r>
              <a:rPr lang="fr-CA" sz="1600" dirty="0">
                <a:solidFill>
                  <a:schemeClr val="accent1"/>
                </a:solidFill>
                <a:latin typeface="Lato"/>
                <a:ea typeface="Lato"/>
                <a:cs typeface="Lato"/>
                <a:sym typeface="Lato"/>
              </a:rPr>
              <a:t> has a massive </a:t>
            </a:r>
            <a:r>
              <a:rPr lang="fr-CA" sz="1600" dirty="0" err="1">
                <a:solidFill>
                  <a:schemeClr val="accent1"/>
                </a:solidFill>
                <a:latin typeface="Lato"/>
                <a:ea typeface="Lato"/>
                <a:cs typeface="Lato"/>
                <a:sym typeface="Lato"/>
              </a:rPr>
              <a:t>market</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share</a:t>
            </a:r>
            <a:r>
              <a:rPr lang="fr-CA" sz="1600" dirty="0">
                <a:solidFill>
                  <a:schemeClr val="accent1"/>
                </a:solidFill>
                <a:latin typeface="Lato"/>
                <a:ea typeface="Lato"/>
                <a:cs typeface="Lato"/>
                <a:sym typeface="Lato"/>
              </a:rPr>
              <a:t>, but </a:t>
            </a:r>
            <a:r>
              <a:rPr lang="fr-CA" sz="1600" dirty="0" err="1">
                <a:solidFill>
                  <a:schemeClr val="accent1"/>
                </a:solidFill>
                <a:latin typeface="Lato"/>
                <a:ea typeface="Lato"/>
                <a:cs typeface="Lato"/>
                <a:sym typeface="Lato"/>
              </a:rPr>
              <a:t>also</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competitors</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trying</a:t>
            </a:r>
            <a:r>
              <a:rPr lang="fr-CA" sz="1600" dirty="0">
                <a:solidFill>
                  <a:schemeClr val="accent1"/>
                </a:solidFill>
                <a:latin typeface="Lato"/>
                <a:ea typeface="Lato"/>
                <a:cs typeface="Lato"/>
                <a:sym typeface="Lato"/>
              </a:rPr>
              <a:t> to </a:t>
            </a:r>
            <a:r>
              <a:rPr lang="fr-CA" sz="1600" dirty="0" err="1">
                <a:solidFill>
                  <a:schemeClr val="accent1"/>
                </a:solidFill>
                <a:latin typeface="Lato"/>
                <a:ea typeface="Lato"/>
                <a:cs typeface="Lato"/>
                <a:sym typeface="Lato"/>
              </a:rPr>
              <a:t>attract</a:t>
            </a:r>
            <a:r>
              <a:rPr lang="fr-CA" sz="1600" dirty="0">
                <a:solidFill>
                  <a:schemeClr val="accent1"/>
                </a:solidFill>
                <a:latin typeface="Lato"/>
                <a:ea typeface="Lato"/>
                <a:cs typeface="Lato"/>
                <a:sym typeface="Lato"/>
              </a:rPr>
              <a:t> the </a:t>
            </a:r>
            <a:r>
              <a:rPr lang="fr-CA" sz="1600" dirty="0" err="1">
                <a:solidFill>
                  <a:schemeClr val="accent1"/>
                </a:solidFill>
                <a:latin typeface="Lato"/>
                <a:ea typeface="Lato"/>
                <a:cs typeface="Lato"/>
                <a:sym typeface="Lato"/>
              </a:rPr>
              <a:t>customers</a:t>
            </a:r>
            <a:r>
              <a:rPr lang="en" sz="1600" dirty="0">
                <a:solidFill>
                  <a:schemeClr val="accent1"/>
                </a:solidFill>
                <a:latin typeface="Lato"/>
                <a:ea typeface="Lato"/>
                <a:cs typeface="Lato"/>
                <a:sym typeface="Lato"/>
              </a:rPr>
              <a:t>.</a:t>
            </a:r>
            <a:endParaRPr sz="1600" dirty="0">
              <a:solidFill>
                <a:schemeClr val="accent1"/>
              </a:solidFill>
              <a:latin typeface="Lato"/>
              <a:ea typeface="Lato"/>
              <a:cs typeface="Lato"/>
              <a:sym typeface="Lato"/>
            </a:endParaRPr>
          </a:p>
          <a:p>
            <a:pPr marL="0" lvl="0" indent="0" algn="l" rtl="0">
              <a:spcBef>
                <a:spcPts val="0"/>
              </a:spcBef>
              <a:spcAft>
                <a:spcPts val="0"/>
              </a:spcAft>
              <a:buNone/>
            </a:pP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US" sz="1600" dirty="0">
                <a:solidFill>
                  <a:schemeClr val="accent1"/>
                </a:solidFill>
                <a:latin typeface="Lato"/>
                <a:ea typeface="Lato"/>
                <a:cs typeface="Lato"/>
                <a:sym typeface="Lato"/>
              </a:rPr>
              <a:t>The problem they’re facing is : Customers churning</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US" sz="1600" dirty="0">
                <a:solidFill>
                  <a:schemeClr val="accent1"/>
                </a:solidFill>
                <a:latin typeface="Lato"/>
                <a:ea typeface="Lato"/>
                <a:cs typeface="Lato"/>
                <a:sym typeface="Lato"/>
              </a:rPr>
              <a:t>The stakeholders impacted are:</a:t>
            </a:r>
          </a:p>
          <a:p>
            <a:pPr marL="412750" lvl="8" indent="-285750">
              <a:buClr>
                <a:schemeClr val="accent1"/>
              </a:buClr>
              <a:buSzPts val="1600"/>
              <a:buFont typeface="Arial" panose="020B0604020202020204" pitchFamily="34" charset="0"/>
              <a:buChar char="•"/>
            </a:pPr>
            <a:r>
              <a:rPr lang="en-US" sz="1600" dirty="0">
                <a:solidFill>
                  <a:schemeClr val="accent1"/>
                </a:solidFill>
                <a:latin typeface="Lato"/>
                <a:ea typeface="Lato"/>
                <a:cs typeface="Lato"/>
                <a:sym typeface="Lato"/>
              </a:rPr>
              <a:t>The investors;</a:t>
            </a:r>
          </a:p>
          <a:p>
            <a:pPr marL="412750" lvl="8" indent="-285750">
              <a:buClr>
                <a:schemeClr val="accent1"/>
              </a:buClr>
              <a:buSzPts val="1600"/>
              <a:buFont typeface="Arial" panose="020B0604020202020204" pitchFamily="34" charset="0"/>
              <a:buChar char="•"/>
            </a:pPr>
            <a:r>
              <a:rPr lang="en-US" sz="1600" dirty="0">
                <a:solidFill>
                  <a:schemeClr val="accent1"/>
                </a:solidFill>
                <a:latin typeface="Lato"/>
                <a:ea typeface="Lato"/>
                <a:cs typeface="Lato"/>
                <a:sym typeface="Lato"/>
              </a:rPr>
              <a:t>The board.</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US" sz="1600" dirty="0">
                <a:solidFill>
                  <a:schemeClr val="accent1"/>
                </a:solidFill>
                <a:latin typeface="Lato"/>
                <a:ea typeface="Lato"/>
                <a:cs typeface="Lato"/>
                <a:sym typeface="Lato"/>
              </a:rPr>
              <a:t>This problem is important to the organization, because customers that are churning are a potential source of decrease on the company’s revenues</a:t>
            </a:r>
            <a:endParaRPr sz="1600" b="1"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1800" dirty="0"/>
              <a:t>2.-c.1.) Churn by the Billing Info – TENURE &amp; PAYMENT FREQUENCY (2)</a:t>
            </a:r>
            <a:endParaRPr lang="fr-CA" sz="1800" dirty="0"/>
          </a:p>
        </p:txBody>
      </p:sp>
      <p:sp>
        <p:nvSpPr>
          <p:cNvPr id="7" name="Rectangle 6">
            <a:extLst>
              <a:ext uri="{FF2B5EF4-FFF2-40B4-BE49-F238E27FC236}">
                <a16:creationId xmlns:a16="http://schemas.microsoft.com/office/drawing/2014/main" id="{1B4D9489-8C14-4768-98F6-B21C376CF865}"/>
              </a:ext>
            </a:extLst>
          </p:cNvPr>
          <p:cNvSpPr/>
          <p:nvPr/>
        </p:nvSpPr>
        <p:spPr>
          <a:xfrm>
            <a:off x="3449372" y="3085108"/>
            <a:ext cx="5157599" cy="1938992"/>
          </a:xfrm>
          <a:prstGeom prst="rect">
            <a:avLst/>
          </a:prstGeom>
        </p:spPr>
        <p:txBody>
          <a:bodyPr wrap="square">
            <a:spAutoFit/>
          </a:bodyPr>
          <a:lstStyle/>
          <a:p>
            <a:pPr marL="285750" indent="-285750">
              <a:buFont typeface="Arial" panose="020B0604020202020204" pitchFamily="34" charset="0"/>
              <a:buChar char="•"/>
            </a:pPr>
            <a:r>
              <a:rPr lang="en-US" sz="1200" dirty="0">
                <a:latin typeface="Lato" panose="020B0604020202020204" charset="0"/>
              </a:rPr>
              <a:t>These additional graphs show reinforce the existence of the negative trend we discussed in the previous slides, but also give us a more precise idea of how long we may expect a customers to stay with the company before deciding to churn: </a:t>
            </a:r>
          </a:p>
          <a:p>
            <a:endParaRPr lang="en-US" sz="1200" dirty="0">
              <a:latin typeface="Lato" panose="020B0604020202020204" charset="0"/>
            </a:endParaRPr>
          </a:p>
          <a:p>
            <a:pPr marL="285750" indent="-285750">
              <a:buFont typeface="Arial" panose="020B0604020202020204" pitchFamily="34" charset="0"/>
              <a:buChar char="•"/>
            </a:pPr>
            <a:r>
              <a:rPr lang="en-US" sz="1200" b="1" dirty="0">
                <a:solidFill>
                  <a:schemeClr val="accent3"/>
                </a:solidFill>
                <a:latin typeface="Lato" panose="020B0604020202020204" charset="0"/>
              </a:rPr>
              <a:t>50% of the churners churn on the 10</a:t>
            </a:r>
            <a:r>
              <a:rPr lang="en-US" sz="1200" b="1" baseline="30000" dirty="0">
                <a:solidFill>
                  <a:schemeClr val="accent3"/>
                </a:solidFill>
                <a:latin typeface="Lato" panose="020B0604020202020204" charset="0"/>
              </a:rPr>
              <a:t>th</a:t>
            </a:r>
            <a:r>
              <a:rPr lang="en-US" sz="1200" b="1" dirty="0">
                <a:solidFill>
                  <a:schemeClr val="accent3"/>
                </a:solidFill>
                <a:latin typeface="Lato" panose="020B0604020202020204" charset="0"/>
              </a:rPr>
              <a:t> month</a:t>
            </a:r>
            <a:r>
              <a:rPr lang="en-US" sz="1200" dirty="0">
                <a:latin typeface="Lato" panose="020B0604020202020204" charset="0"/>
              </a:rPr>
              <a:t>. Of those 50%, </a:t>
            </a:r>
            <a:r>
              <a:rPr lang="en-US" sz="1200" b="1" dirty="0">
                <a:solidFill>
                  <a:schemeClr val="accent1">
                    <a:lumMod val="50000"/>
                  </a:schemeClr>
                </a:solidFill>
                <a:latin typeface="Lato" panose="020B0604020202020204" charset="0"/>
              </a:rPr>
              <a:t>the monthly contractors</a:t>
            </a:r>
            <a:r>
              <a:rPr lang="en-US" sz="1200" dirty="0">
                <a:latin typeface="Lato" panose="020B0604020202020204" charset="0"/>
              </a:rPr>
              <a:t> contribute the most to the churn with 50% of them churning </a:t>
            </a:r>
            <a:r>
              <a:rPr lang="en-US" sz="1200" b="1" dirty="0">
                <a:latin typeface="Lato" panose="020B0604020202020204" charset="0"/>
              </a:rPr>
              <a:t>after the 7</a:t>
            </a:r>
            <a:r>
              <a:rPr lang="en-US" sz="1200" b="1" baseline="30000" dirty="0">
                <a:latin typeface="Lato" panose="020B0604020202020204" charset="0"/>
              </a:rPr>
              <a:t>th</a:t>
            </a:r>
            <a:r>
              <a:rPr lang="en-US" sz="1200" b="1" dirty="0">
                <a:latin typeface="Lato" panose="020B0604020202020204" charset="0"/>
              </a:rPr>
              <a:t> month of subscription</a:t>
            </a:r>
            <a:r>
              <a:rPr lang="en-US" sz="1200" dirty="0">
                <a:latin typeface="Lato" panose="020B0604020202020204" charset="0"/>
              </a:rPr>
              <a:t>. Then, the 50% of </a:t>
            </a:r>
            <a:r>
              <a:rPr lang="en-US" sz="1200" b="1" dirty="0">
                <a:latin typeface="Lato" panose="020B0604020202020204" charset="0"/>
              </a:rPr>
              <a:t>the yearly contractors churn around the 49</a:t>
            </a:r>
            <a:r>
              <a:rPr lang="en-US" sz="1200" b="1" baseline="30000" dirty="0">
                <a:latin typeface="Lato" panose="020B0604020202020204" charset="0"/>
              </a:rPr>
              <a:t>th</a:t>
            </a:r>
            <a:r>
              <a:rPr lang="en-US" sz="1200" b="1" dirty="0">
                <a:latin typeface="Lato" panose="020B0604020202020204" charset="0"/>
              </a:rPr>
              <a:t> month</a:t>
            </a:r>
            <a:r>
              <a:rPr lang="en-US" sz="1200" dirty="0">
                <a:latin typeface="Lato" panose="020B0604020202020204" charset="0"/>
              </a:rPr>
              <a:t>, while </a:t>
            </a:r>
            <a:r>
              <a:rPr lang="en-US" sz="1200" b="1" dirty="0">
                <a:latin typeface="Lato" panose="020B0604020202020204" charset="0"/>
              </a:rPr>
              <a:t>bi-yearly ones do after 66</a:t>
            </a:r>
            <a:r>
              <a:rPr lang="en-US" sz="1200" b="1" baseline="30000" dirty="0">
                <a:latin typeface="Lato" panose="020B0604020202020204" charset="0"/>
              </a:rPr>
              <a:t>th</a:t>
            </a:r>
            <a:r>
              <a:rPr lang="en-US" sz="1200" b="1" dirty="0">
                <a:latin typeface="Lato" panose="020B0604020202020204" charset="0"/>
              </a:rPr>
              <a:t> month</a:t>
            </a:r>
            <a:r>
              <a:rPr lang="en-US" sz="1200" dirty="0">
                <a:latin typeface="Lato" panose="020B0604020202020204" charset="0"/>
              </a:rPr>
              <a:t> and may stay until over the 70</a:t>
            </a:r>
            <a:r>
              <a:rPr lang="en-US" sz="1200" baseline="30000" dirty="0">
                <a:latin typeface="Lato" panose="020B0604020202020204" charset="0"/>
              </a:rPr>
              <a:t>th.</a:t>
            </a:r>
            <a:endParaRPr lang="en-US" sz="1200" dirty="0">
              <a:latin typeface="Lato" panose="020B0604020202020204" charset="0"/>
            </a:endParaRPr>
          </a:p>
        </p:txBody>
      </p:sp>
      <p:pic>
        <p:nvPicPr>
          <p:cNvPr id="8" name="Picture 7">
            <a:extLst>
              <a:ext uri="{FF2B5EF4-FFF2-40B4-BE49-F238E27FC236}">
                <a16:creationId xmlns:a16="http://schemas.microsoft.com/office/drawing/2014/main" id="{8A0A6466-F7CB-44A3-80C4-156EF045C99B}"/>
              </a:ext>
            </a:extLst>
          </p:cNvPr>
          <p:cNvPicPr>
            <a:picLocks noChangeAspect="1"/>
          </p:cNvPicPr>
          <p:nvPr/>
        </p:nvPicPr>
        <p:blipFill>
          <a:blip r:embed="rId2"/>
          <a:stretch>
            <a:fillRect/>
          </a:stretch>
        </p:blipFill>
        <p:spPr>
          <a:xfrm>
            <a:off x="725850" y="3016848"/>
            <a:ext cx="2535865" cy="1847246"/>
          </a:xfrm>
          <a:prstGeom prst="rect">
            <a:avLst/>
          </a:prstGeom>
        </p:spPr>
      </p:pic>
      <p:pic>
        <p:nvPicPr>
          <p:cNvPr id="9" name="Picture 8">
            <a:extLst>
              <a:ext uri="{FF2B5EF4-FFF2-40B4-BE49-F238E27FC236}">
                <a16:creationId xmlns:a16="http://schemas.microsoft.com/office/drawing/2014/main" id="{BC6C5A92-9C58-4DE3-A3E5-96C25201B750}"/>
              </a:ext>
            </a:extLst>
          </p:cNvPr>
          <p:cNvPicPr>
            <a:picLocks noChangeAspect="1"/>
          </p:cNvPicPr>
          <p:nvPr/>
        </p:nvPicPr>
        <p:blipFill>
          <a:blip r:embed="rId3"/>
          <a:stretch>
            <a:fillRect/>
          </a:stretch>
        </p:blipFill>
        <p:spPr>
          <a:xfrm>
            <a:off x="725850" y="1203029"/>
            <a:ext cx="2535865" cy="1869663"/>
          </a:xfrm>
          <a:prstGeom prst="rect">
            <a:avLst/>
          </a:prstGeom>
        </p:spPr>
      </p:pic>
      <p:pic>
        <p:nvPicPr>
          <p:cNvPr id="10" name="Picture 9">
            <a:extLst>
              <a:ext uri="{FF2B5EF4-FFF2-40B4-BE49-F238E27FC236}">
                <a16:creationId xmlns:a16="http://schemas.microsoft.com/office/drawing/2014/main" id="{844B4693-39CB-46B9-95A1-45DBC1DBD407}"/>
              </a:ext>
            </a:extLst>
          </p:cNvPr>
          <p:cNvPicPr>
            <a:picLocks noChangeAspect="1"/>
          </p:cNvPicPr>
          <p:nvPr/>
        </p:nvPicPr>
        <p:blipFill>
          <a:blip r:embed="rId4"/>
          <a:stretch>
            <a:fillRect/>
          </a:stretch>
        </p:blipFill>
        <p:spPr>
          <a:xfrm>
            <a:off x="3449372" y="1203030"/>
            <a:ext cx="2572355" cy="1882079"/>
          </a:xfrm>
          <a:prstGeom prst="rect">
            <a:avLst/>
          </a:prstGeom>
        </p:spPr>
      </p:pic>
      <p:pic>
        <p:nvPicPr>
          <p:cNvPr id="11" name="Picture 10">
            <a:extLst>
              <a:ext uri="{FF2B5EF4-FFF2-40B4-BE49-F238E27FC236}">
                <a16:creationId xmlns:a16="http://schemas.microsoft.com/office/drawing/2014/main" id="{8543FBF3-5336-4EE0-9176-4C4F656ACEF3}"/>
              </a:ext>
            </a:extLst>
          </p:cNvPr>
          <p:cNvPicPr>
            <a:picLocks noChangeAspect="1"/>
          </p:cNvPicPr>
          <p:nvPr/>
        </p:nvPicPr>
        <p:blipFill>
          <a:blip r:embed="rId5"/>
          <a:stretch>
            <a:fillRect/>
          </a:stretch>
        </p:blipFill>
        <p:spPr>
          <a:xfrm>
            <a:off x="6143395" y="1203029"/>
            <a:ext cx="2555386" cy="1882079"/>
          </a:xfrm>
          <a:prstGeom prst="rect">
            <a:avLst/>
          </a:prstGeom>
        </p:spPr>
      </p:pic>
    </p:spTree>
    <p:extLst>
      <p:ext uri="{BB962C8B-B14F-4D97-AF65-F5344CB8AC3E}">
        <p14:creationId xmlns:p14="http://schemas.microsoft.com/office/powerpoint/2010/main" val="2461726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1600" dirty="0"/>
              <a:t>2.-c.2.) Churn by the Billing Info – BILLING MONEY &amp; PAYMENT METHOD</a:t>
            </a:r>
            <a:endParaRPr lang="fr-CA" sz="1600" dirty="0"/>
          </a:p>
        </p:txBody>
      </p:sp>
      <p:sp>
        <p:nvSpPr>
          <p:cNvPr id="7" name="Rectangle 6">
            <a:extLst>
              <a:ext uri="{FF2B5EF4-FFF2-40B4-BE49-F238E27FC236}">
                <a16:creationId xmlns:a16="http://schemas.microsoft.com/office/drawing/2014/main" id="{1B4D9489-8C14-4768-98F6-B21C376CF865}"/>
              </a:ext>
            </a:extLst>
          </p:cNvPr>
          <p:cNvSpPr/>
          <p:nvPr/>
        </p:nvSpPr>
        <p:spPr>
          <a:xfrm>
            <a:off x="729450" y="3275613"/>
            <a:ext cx="7499069" cy="1569660"/>
          </a:xfrm>
          <a:prstGeom prst="rect">
            <a:avLst/>
          </a:prstGeom>
        </p:spPr>
        <p:txBody>
          <a:bodyPr wrap="square">
            <a:spAutoFit/>
          </a:bodyPr>
          <a:lstStyle/>
          <a:p>
            <a:pPr marL="285750" indent="-285750">
              <a:buFont typeface="Arial" panose="020B0604020202020204" pitchFamily="34" charset="0"/>
              <a:buChar char="•"/>
            </a:pPr>
            <a:r>
              <a:rPr lang="en-US" sz="1200" dirty="0">
                <a:latin typeface="Lato" panose="020B0604020202020204" charset="0"/>
              </a:rPr>
              <a:t>Only 16.33% of the customers who pay with the means of paper churn, while 35.57% of the paperless billed customers churn. The company then should prioritize or encourage its customers to pay paperlessly.</a:t>
            </a:r>
          </a:p>
          <a:p>
            <a:pPr marL="285750" indent="-285750">
              <a:buFont typeface="Arial" panose="020B0604020202020204" pitchFamily="34" charset="0"/>
              <a:buChar char="•"/>
            </a:pPr>
            <a:endParaRPr lang="en-US" sz="1200" dirty="0">
              <a:latin typeface="Lato" panose="020B0604020202020204" charset="0"/>
            </a:endParaRPr>
          </a:p>
          <a:p>
            <a:pPr marL="285750" indent="-285750">
              <a:buFont typeface="Arial" panose="020B0604020202020204" pitchFamily="34" charset="0"/>
              <a:buChar char="•"/>
            </a:pPr>
            <a:r>
              <a:rPr lang="en-US" sz="1200" dirty="0">
                <a:solidFill>
                  <a:schemeClr val="bg2"/>
                </a:solidFill>
                <a:latin typeface="Lato" panose="020B0604020202020204" charset="0"/>
              </a:rPr>
              <a:t>The electronic mode of payment seems to favor churning </a:t>
            </a:r>
            <a:r>
              <a:rPr lang="en-US" sz="1200" b="1" dirty="0">
                <a:solidFill>
                  <a:schemeClr val="accent1">
                    <a:lumMod val="50000"/>
                  </a:schemeClr>
                </a:solidFill>
                <a:latin typeface="Lato" panose="020B0604020202020204" charset="0"/>
              </a:rPr>
              <a:t>(45% churn, which is 2 to 3 times more than the other payment methods)</a:t>
            </a:r>
          </a:p>
          <a:p>
            <a:pPr marL="285750" indent="-285750">
              <a:buFont typeface="Arial" panose="020B0604020202020204" pitchFamily="34" charset="0"/>
              <a:buChar char="•"/>
            </a:pPr>
            <a:endParaRPr lang="en-US" sz="1200" b="1" dirty="0">
              <a:solidFill>
                <a:schemeClr val="accent1">
                  <a:lumMod val="50000"/>
                </a:schemeClr>
              </a:solidFill>
              <a:latin typeface="Lato" panose="020B0604020202020204" charset="0"/>
            </a:endParaRPr>
          </a:p>
          <a:p>
            <a:pPr marL="285750" indent="-285750">
              <a:buFont typeface="Arial" panose="020B0604020202020204" pitchFamily="34" charset="0"/>
              <a:buChar char="•"/>
            </a:pPr>
            <a:r>
              <a:rPr lang="en-US" sz="1200" b="1" dirty="0">
                <a:solidFill>
                  <a:schemeClr val="accent3"/>
                </a:solidFill>
                <a:latin typeface="Lato" panose="020B0604020202020204" charset="0"/>
              </a:rPr>
              <a:t>We might want to reach to these customers thru the IT or customer care department to know whether the problem is technical. </a:t>
            </a:r>
          </a:p>
        </p:txBody>
      </p:sp>
      <p:pic>
        <p:nvPicPr>
          <p:cNvPr id="5" name="Picture 4">
            <a:extLst>
              <a:ext uri="{FF2B5EF4-FFF2-40B4-BE49-F238E27FC236}">
                <a16:creationId xmlns:a16="http://schemas.microsoft.com/office/drawing/2014/main" id="{0824CD3A-2645-4ADB-9167-6668037D6D57}"/>
              </a:ext>
            </a:extLst>
          </p:cNvPr>
          <p:cNvPicPr>
            <a:picLocks noChangeAspect="1"/>
          </p:cNvPicPr>
          <p:nvPr/>
        </p:nvPicPr>
        <p:blipFill>
          <a:blip r:embed="rId2"/>
          <a:stretch>
            <a:fillRect/>
          </a:stretch>
        </p:blipFill>
        <p:spPr>
          <a:xfrm>
            <a:off x="1502738" y="1317999"/>
            <a:ext cx="2684701" cy="1985375"/>
          </a:xfrm>
          <a:prstGeom prst="rect">
            <a:avLst/>
          </a:prstGeom>
        </p:spPr>
      </p:pic>
      <p:pic>
        <p:nvPicPr>
          <p:cNvPr id="6" name="Picture 5">
            <a:extLst>
              <a:ext uri="{FF2B5EF4-FFF2-40B4-BE49-F238E27FC236}">
                <a16:creationId xmlns:a16="http://schemas.microsoft.com/office/drawing/2014/main" id="{032F681B-F9DC-4D56-BB7B-0A74B763B4D2}"/>
              </a:ext>
            </a:extLst>
          </p:cNvPr>
          <p:cNvPicPr>
            <a:picLocks noChangeAspect="1"/>
          </p:cNvPicPr>
          <p:nvPr/>
        </p:nvPicPr>
        <p:blipFill>
          <a:blip r:embed="rId3"/>
          <a:stretch>
            <a:fillRect/>
          </a:stretch>
        </p:blipFill>
        <p:spPr>
          <a:xfrm>
            <a:off x="4926422" y="1317587"/>
            <a:ext cx="2623825" cy="1954542"/>
          </a:xfrm>
          <a:prstGeom prst="rect">
            <a:avLst/>
          </a:prstGeom>
        </p:spPr>
      </p:pic>
    </p:spTree>
    <p:extLst>
      <p:ext uri="{BB962C8B-B14F-4D97-AF65-F5344CB8AC3E}">
        <p14:creationId xmlns:p14="http://schemas.microsoft.com/office/powerpoint/2010/main" val="365906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1600" dirty="0"/>
              <a:t>2.-c.3.) Churn by the Total Charges – Trend of charges over tenure periods</a:t>
            </a:r>
            <a:endParaRPr lang="fr-CA" sz="1600" dirty="0"/>
          </a:p>
        </p:txBody>
      </p:sp>
      <p:sp>
        <p:nvSpPr>
          <p:cNvPr id="7" name="Rectangle 6">
            <a:extLst>
              <a:ext uri="{FF2B5EF4-FFF2-40B4-BE49-F238E27FC236}">
                <a16:creationId xmlns:a16="http://schemas.microsoft.com/office/drawing/2014/main" id="{1B4D9489-8C14-4768-98F6-B21C376CF865}"/>
              </a:ext>
            </a:extLst>
          </p:cNvPr>
          <p:cNvSpPr/>
          <p:nvPr/>
        </p:nvSpPr>
        <p:spPr>
          <a:xfrm>
            <a:off x="5326699" y="2436409"/>
            <a:ext cx="3172911" cy="830997"/>
          </a:xfrm>
          <a:prstGeom prst="rect">
            <a:avLst/>
          </a:prstGeom>
        </p:spPr>
        <p:txBody>
          <a:bodyPr wrap="square">
            <a:spAutoFit/>
          </a:bodyPr>
          <a:lstStyle/>
          <a:p>
            <a:pPr marL="285750" indent="-285750">
              <a:buFont typeface="Arial" panose="020B0604020202020204" pitchFamily="34" charset="0"/>
              <a:buChar char="•"/>
            </a:pPr>
            <a:r>
              <a:rPr lang="en-US" sz="1200" dirty="0">
                <a:latin typeface="Lato" panose="020B0604020202020204" charset="0"/>
              </a:rPr>
              <a:t>The churners’ charges remain higher that the charges of the non-churners. So customers might be churning because of too much they’re paying.</a:t>
            </a:r>
          </a:p>
        </p:txBody>
      </p:sp>
      <p:pic>
        <p:nvPicPr>
          <p:cNvPr id="3" name="Picture 2">
            <a:extLst>
              <a:ext uri="{FF2B5EF4-FFF2-40B4-BE49-F238E27FC236}">
                <a16:creationId xmlns:a16="http://schemas.microsoft.com/office/drawing/2014/main" id="{05914712-C0E9-4D00-8B72-2F7F1C378C0D}"/>
              </a:ext>
            </a:extLst>
          </p:cNvPr>
          <p:cNvPicPr>
            <a:picLocks noChangeAspect="1"/>
          </p:cNvPicPr>
          <p:nvPr/>
        </p:nvPicPr>
        <p:blipFill>
          <a:blip r:embed="rId2"/>
          <a:stretch>
            <a:fillRect/>
          </a:stretch>
        </p:blipFill>
        <p:spPr>
          <a:xfrm>
            <a:off x="729450" y="1345566"/>
            <a:ext cx="4512189" cy="3012684"/>
          </a:xfrm>
          <a:prstGeom prst="rect">
            <a:avLst/>
          </a:prstGeom>
        </p:spPr>
      </p:pic>
    </p:spTree>
    <p:extLst>
      <p:ext uri="{BB962C8B-B14F-4D97-AF65-F5344CB8AC3E}">
        <p14:creationId xmlns:p14="http://schemas.microsoft.com/office/powerpoint/2010/main" val="1330980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&amp; Recommendations</a:t>
            </a:r>
            <a:endParaRPr/>
          </a:p>
        </p:txBody>
      </p:sp>
      <p:sp>
        <p:nvSpPr>
          <p:cNvPr id="132" name="Google Shape;132;p18"/>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Communicate your recommendations to your audience. Based on your results, how might you propose solving the business problem? (</a:t>
            </a:r>
            <a:r>
              <a:rPr lang="en" sz="1600">
                <a:latin typeface="Encode Sans SemiBold"/>
                <a:ea typeface="Encode Sans SemiBold"/>
                <a:cs typeface="Encode Sans SemiBold"/>
                <a:sym typeface="Encode Sans SemiBold"/>
              </a:rPr>
              <a:t>June 15, 2020)</a:t>
            </a:r>
            <a:endParaRPr sz="1600"/>
          </a:p>
          <a:p>
            <a:pPr marL="457200" lvl="0" indent="-330200" algn="l" rtl="0">
              <a:spcBef>
                <a:spcPts val="1600"/>
              </a:spcBef>
              <a:spcAft>
                <a:spcPts val="0"/>
              </a:spcAft>
              <a:buSzPts val="1600"/>
              <a:buChar char="❏"/>
            </a:pPr>
            <a:r>
              <a:rPr lang="en" sz="1600"/>
              <a:t>What is your proposed solution?</a:t>
            </a:r>
            <a:endParaRPr sz="1600"/>
          </a:p>
          <a:p>
            <a:pPr marL="457200" lvl="0" indent="-330200" algn="l" rtl="0">
              <a:spcBef>
                <a:spcPts val="0"/>
              </a:spcBef>
              <a:spcAft>
                <a:spcPts val="0"/>
              </a:spcAft>
              <a:buSzPts val="1600"/>
              <a:buChar char="❏"/>
            </a:pPr>
            <a:r>
              <a:rPr lang="en" sz="1600"/>
              <a:t>What are strengths of the organization that you have leveraged in your solution?</a:t>
            </a:r>
            <a:endParaRPr sz="1600"/>
          </a:p>
          <a:p>
            <a:pPr marL="457200" lvl="0" indent="-330200" algn="l" rtl="0">
              <a:spcBef>
                <a:spcPts val="0"/>
              </a:spcBef>
              <a:spcAft>
                <a:spcPts val="0"/>
              </a:spcAft>
              <a:buSzPts val="1600"/>
              <a:buChar char="❏"/>
            </a:pPr>
            <a:r>
              <a:rPr lang="en" sz="1600"/>
              <a:t>What are weaknesses of the organization that could undermine your solution?</a:t>
            </a:r>
            <a:endParaRPr sz="1600"/>
          </a:p>
          <a:p>
            <a:pPr marL="457200" lvl="0" indent="-330200" algn="l" rtl="0">
              <a:spcBef>
                <a:spcPts val="0"/>
              </a:spcBef>
              <a:spcAft>
                <a:spcPts val="0"/>
              </a:spcAft>
              <a:buSzPts val="1600"/>
              <a:buChar char="❏"/>
            </a:pPr>
            <a:r>
              <a:rPr lang="en" sz="1600"/>
              <a:t>What are challenges that you might encounter? How can you mitigate them?</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8683-F964-4686-9DE3-65988E06EF57}"/>
              </a:ext>
            </a:extLst>
          </p:cNvPr>
          <p:cNvSpPr>
            <a:spLocks noGrp="1"/>
          </p:cNvSpPr>
          <p:nvPr>
            <p:ph type="title"/>
          </p:nvPr>
        </p:nvSpPr>
        <p:spPr/>
        <p:txBody>
          <a:bodyPr/>
          <a:lstStyle/>
          <a:p>
            <a:r>
              <a:rPr lang="en-US" sz="2400" dirty="0"/>
              <a:t>BONUS : How long before the company loses all its customers and which demographics will it lose first?</a:t>
            </a:r>
            <a:endParaRPr lang="fr-CA" sz="2400" dirty="0"/>
          </a:p>
        </p:txBody>
      </p:sp>
      <p:pic>
        <p:nvPicPr>
          <p:cNvPr id="5" name="Picture 4">
            <a:extLst>
              <a:ext uri="{FF2B5EF4-FFF2-40B4-BE49-F238E27FC236}">
                <a16:creationId xmlns:a16="http://schemas.microsoft.com/office/drawing/2014/main" id="{ABEFC00C-A9A3-48AE-BF45-CAE6513DAA10}"/>
              </a:ext>
            </a:extLst>
          </p:cNvPr>
          <p:cNvPicPr>
            <a:picLocks noChangeAspect="1"/>
          </p:cNvPicPr>
          <p:nvPr/>
        </p:nvPicPr>
        <p:blipFill>
          <a:blip r:embed="rId2"/>
          <a:stretch>
            <a:fillRect/>
          </a:stretch>
        </p:blipFill>
        <p:spPr>
          <a:xfrm>
            <a:off x="2562225" y="1827471"/>
            <a:ext cx="4019550" cy="466725"/>
          </a:xfrm>
          <a:prstGeom prst="rect">
            <a:avLst/>
          </a:prstGeom>
        </p:spPr>
      </p:pic>
      <p:pic>
        <p:nvPicPr>
          <p:cNvPr id="6" name="Picture 5">
            <a:extLst>
              <a:ext uri="{FF2B5EF4-FFF2-40B4-BE49-F238E27FC236}">
                <a16:creationId xmlns:a16="http://schemas.microsoft.com/office/drawing/2014/main" id="{8725D874-0970-4148-9CDA-095BCC7EA0AA}"/>
              </a:ext>
            </a:extLst>
          </p:cNvPr>
          <p:cNvPicPr>
            <a:picLocks noChangeAspect="1"/>
          </p:cNvPicPr>
          <p:nvPr/>
        </p:nvPicPr>
        <p:blipFill>
          <a:blip r:embed="rId3"/>
          <a:stretch>
            <a:fillRect/>
          </a:stretch>
        </p:blipFill>
        <p:spPr>
          <a:xfrm>
            <a:off x="4025864" y="2324100"/>
            <a:ext cx="2524125" cy="495300"/>
          </a:xfrm>
          <a:prstGeom prst="rect">
            <a:avLst/>
          </a:prstGeom>
        </p:spPr>
      </p:pic>
      <p:pic>
        <p:nvPicPr>
          <p:cNvPr id="7" name="Picture 6">
            <a:extLst>
              <a:ext uri="{FF2B5EF4-FFF2-40B4-BE49-F238E27FC236}">
                <a16:creationId xmlns:a16="http://schemas.microsoft.com/office/drawing/2014/main" id="{3B3E88A5-3BE0-4265-AEE5-38D24B97D688}"/>
              </a:ext>
            </a:extLst>
          </p:cNvPr>
          <p:cNvPicPr>
            <a:picLocks noChangeAspect="1"/>
          </p:cNvPicPr>
          <p:nvPr/>
        </p:nvPicPr>
        <p:blipFill>
          <a:blip r:embed="rId4"/>
          <a:stretch>
            <a:fillRect/>
          </a:stretch>
        </p:blipFill>
        <p:spPr>
          <a:xfrm>
            <a:off x="2663789" y="2366962"/>
            <a:ext cx="1362075" cy="409575"/>
          </a:xfrm>
          <a:prstGeom prst="rect">
            <a:avLst/>
          </a:prstGeom>
        </p:spPr>
      </p:pic>
      <p:sp>
        <p:nvSpPr>
          <p:cNvPr id="8" name="Rectangle 7">
            <a:extLst>
              <a:ext uri="{FF2B5EF4-FFF2-40B4-BE49-F238E27FC236}">
                <a16:creationId xmlns:a16="http://schemas.microsoft.com/office/drawing/2014/main" id="{D7FC3EFE-EED2-45F2-8E02-1B1C1B40A783}"/>
              </a:ext>
            </a:extLst>
          </p:cNvPr>
          <p:cNvSpPr/>
          <p:nvPr/>
        </p:nvSpPr>
        <p:spPr>
          <a:xfrm>
            <a:off x="1821712" y="3225320"/>
            <a:ext cx="5975497" cy="830997"/>
          </a:xfrm>
          <a:prstGeom prst="rect">
            <a:avLst/>
          </a:prstGeom>
        </p:spPr>
        <p:txBody>
          <a:bodyPr wrap="square">
            <a:spAutoFit/>
          </a:bodyPr>
          <a:lstStyle/>
          <a:p>
            <a:r>
              <a:rPr lang="en-US" sz="1200" dirty="0">
                <a:latin typeface="Lato" panose="020B0604020202020204" charset="0"/>
              </a:rPr>
              <a:t>By plugging in the values of N=7043 and p=0.2654, we find n=29 months, which is the tenure after which all current customers will have churned if nothing is done to change anything</a:t>
            </a:r>
          </a:p>
          <a:p>
            <a:r>
              <a:rPr lang="en-US" sz="1200" dirty="0">
                <a:latin typeface="Lato" panose="020B0604020202020204" charset="0"/>
              </a:rPr>
              <a:t> </a:t>
            </a:r>
          </a:p>
        </p:txBody>
      </p:sp>
    </p:spTree>
    <p:extLst>
      <p:ext uri="{BB962C8B-B14F-4D97-AF65-F5344CB8AC3E}">
        <p14:creationId xmlns:p14="http://schemas.microsoft.com/office/powerpoint/2010/main" val="1573540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citations for your work and provide resources for your audience to learn more about the technical aspects of your project. Share links to your GitHub repository or accompanying spreadsheets.</a:t>
            </a:r>
            <a:endParaRPr sz="1600">
              <a:solidFill>
                <a:srgbClr val="000000"/>
              </a:solidFill>
            </a:endParaRPr>
          </a:p>
          <a:p>
            <a:pPr marL="0" lvl="0" indent="0" algn="l" rtl="0">
              <a:spcBef>
                <a:spcPts val="1600"/>
              </a:spcBef>
              <a:spcAft>
                <a:spcPts val="0"/>
              </a:spcAft>
              <a:buNone/>
            </a:pPr>
            <a:endParaRPr sz="16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0" name="Google Shape;120;p16"/>
          <p:cNvSpPr txBox="1">
            <a:spLocks noGrp="1"/>
          </p:cNvSpPr>
          <p:nvPr>
            <p:ph type="body" idx="1"/>
          </p:nvPr>
        </p:nvSpPr>
        <p:spPr>
          <a:xfrm>
            <a:off x="729450" y="14412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1500" dirty="0"/>
              <a:t>The « </a:t>
            </a:r>
            <a:r>
              <a:rPr lang="fr-CA" sz="1500" dirty="0" err="1"/>
              <a:t>Churn</a:t>
            </a:r>
            <a:r>
              <a:rPr lang="fr-CA" sz="1500" dirty="0"/>
              <a:t> » </a:t>
            </a:r>
            <a:r>
              <a:rPr lang="fr-CA" sz="1500" dirty="0" err="1"/>
              <a:t>dataset</a:t>
            </a:r>
            <a:r>
              <a:rPr lang="fr-CA" sz="1500" dirty="0"/>
              <a:t> </a:t>
            </a:r>
            <a:r>
              <a:rPr lang="fr-CA" sz="1500" dirty="0" err="1"/>
              <a:t>provided</a:t>
            </a:r>
            <a:r>
              <a:rPr lang="fr-CA" sz="1500" dirty="0"/>
              <a:t> by the </a:t>
            </a:r>
            <a:r>
              <a:rPr lang="fr-CA" sz="1500" dirty="0" err="1"/>
              <a:t>company</a:t>
            </a:r>
            <a:r>
              <a:rPr lang="fr-CA" sz="1500" dirty="0"/>
              <a:t> </a:t>
            </a:r>
            <a:r>
              <a:rPr lang="fr-CA" sz="1500" dirty="0" err="1"/>
              <a:t>was</a:t>
            </a:r>
            <a:r>
              <a:rPr lang="fr-CA" sz="1500" dirty="0"/>
              <a:t> </a:t>
            </a:r>
            <a:r>
              <a:rPr lang="fr-CA" sz="1500" dirty="0" err="1"/>
              <a:t>used</a:t>
            </a:r>
            <a:r>
              <a:rPr lang="fr-CA" sz="1500" dirty="0"/>
              <a:t> to carry out the </a:t>
            </a:r>
            <a:r>
              <a:rPr lang="fr-CA" sz="1500" dirty="0" err="1"/>
              <a:t>analysis</a:t>
            </a:r>
            <a:r>
              <a:rPr lang="fr-CA" sz="1500" dirty="0"/>
              <a:t>. </a:t>
            </a:r>
          </a:p>
          <a:p>
            <a:pPr marL="0" lvl="0" indent="0" algn="l" rtl="0">
              <a:spcBef>
                <a:spcPts val="0"/>
              </a:spcBef>
              <a:spcAft>
                <a:spcPts val="0"/>
              </a:spcAft>
              <a:buNone/>
            </a:pPr>
            <a:endParaRPr lang="fr-CA" sz="1500" dirty="0"/>
          </a:p>
          <a:p>
            <a:pPr marL="0" lvl="0" indent="0" algn="l" rtl="0">
              <a:spcBef>
                <a:spcPts val="0"/>
              </a:spcBef>
              <a:spcAft>
                <a:spcPts val="0"/>
              </a:spcAft>
              <a:buNone/>
            </a:pPr>
            <a:r>
              <a:rPr lang="fr-CA" sz="1500" dirty="0"/>
              <a:t>A descriptive </a:t>
            </a:r>
            <a:r>
              <a:rPr lang="fr-CA" sz="1500" dirty="0" err="1"/>
              <a:t>method</a:t>
            </a:r>
            <a:r>
              <a:rPr lang="fr-CA" sz="1500" dirty="0"/>
              <a:t> </a:t>
            </a:r>
            <a:r>
              <a:rPr lang="fr-CA" sz="1500" dirty="0" err="1"/>
              <a:t>was</a:t>
            </a:r>
            <a:r>
              <a:rPr lang="fr-CA" sz="1500" dirty="0"/>
              <a:t> </a:t>
            </a:r>
            <a:r>
              <a:rPr lang="fr-CA" sz="1500" dirty="0" err="1"/>
              <a:t>used</a:t>
            </a:r>
            <a:r>
              <a:rPr lang="fr-CA" sz="1500" dirty="0"/>
              <a:t> </a:t>
            </a:r>
            <a:r>
              <a:rPr lang="fr-CA" sz="1500" dirty="0" err="1"/>
              <a:t>with</a:t>
            </a:r>
            <a:r>
              <a:rPr lang="fr-CA" sz="1500" dirty="0"/>
              <a:t> a </a:t>
            </a:r>
            <a:r>
              <a:rPr lang="fr-CA" sz="1500" dirty="0" err="1"/>
              <a:t>some</a:t>
            </a:r>
            <a:r>
              <a:rPr lang="fr-CA" sz="1500" dirty="0"/>
              <a:t> </a:t>
            </a:r>
            <a:r>
              <a:rPr lang="fr-CA" sz="1500" dirty="0" err="1"/>
              <a:t>inferences</a:t>
            </a:r>
            <a:r>
              <a:rPr lang="fr-CA" sz="1500" dirty="0"/>
              <a:t> </a:t>
            </a:r>
            <a:r>
              <a:rPr lang="fr-CA" sz="1500" dirty="0" err="1"/>
              <a:t>involving</a:t>
            </a:r>
            <a:r>
              <a:rPr lang="fr-CA" sz="1500" dirty="0"/>
              <a:t> t-test </a:t>
            </a:r>
            <a:r>
              <a:rPr lang="fr-CA" sz="1500" dirty="0" err="1"/>
              <a:t>comparisons</a:t>
            </a:r>
            <a:r>
              <a:rPr lang="fr-CA" sz="1500" dirty="0"/>
              <a:t> on proportions. </a:t>
            </a:r>
            <a:r>
              <a:rPr lang="fr-CA" sz="1500" dirty="0" err="1"/>
              <a:t>When</a:t>
            </a:r>
            <a:r>
              <a:rPr lang="fr-CA" sz="1500" dirty="0"/>
              <a:t> </a:t>
            </a:r>
            <a:r>
              <a:rPr lang="fr-CA" sz="1500" dirty="0" err="1"/>
              <a:t>said</a:t>
            </a:r>
            <a:r>
              <a:rPr lang="fr-CA" sz="1500" dirty="0"/>
              <a:t> </a:t>
            </a:r>
            <a:r>
              <a:rPr lang="fr-CA" sz="1500" dirty="0" err="1"/>
              <a:t>comparisons</a:t>
            </a:r>
            <a:r>
              <a:rPr lang="fr-CA" sz="1500" dirty="0"/>
              <a:t> are made, a tuple of </a:t>
            </a:r>
            <a:r>
              <a:rPr lang="fr-CA" sz="1500" dirty="0" err="1"/>
              <a:t>three</a:t>
            </a:r>
            <a:r>
              <a:rPr lang="fr-CA" sz="1500" dirty="0"/>
              <a:t> values </a:t>
            </a:r>
            <a:r>
              <a:rPr lang="fr-CA" sz="1500" dirty="0" err="1"/>
              <a:t>accompanies</a:t>
            </a:r>
            <a:r>
              <a:rPr lang="fr-CA" sz="1500" dirty="0"/>
              <a:t> the chart </a:t>
            </a:r>
            <a:r>
              <a:rPr lang="fr-CA" sz="1500" dirty="0" err="1"/>
              <a:t>where</a:t>
            </a:r>
            <a:r>
              <a:rPr lang="fr-CA" sz="1500" dirty="0"/>
              <a:t> the first value </a:t>
            </a:r>
            <a:r>
              <a:rPr lang="fr-CA" sz="1500" dirty="0" err="1"/>
              <a:t>represents</a:t>
            </a:r>
            <a:r>
              <a:rPr lang="fr-CA" sz="1500" dirty="0"/>
              <a:t> the t-</a:t>
            </a:r>
            <a:r>
              <a:rPr lang="fr-CA" sz="1500" dirty="0" err="1"/>
              <a:t>statistic</a:t>
            </a:r>
            <a:r>
              <a:rPr lang="fr-CA" sz="1500" dirty="0"/>
              <a:t> </a:t>
            </a:r>
            <a:r>
              <a:rPr lang="fr-CA" sz="1500" dirty="0" err="1"/>
              <a:t>calculated</a:t>
            </a:r>
            <a:r>
              <a:rPr lang="fr-CA" sz="1500" dirty="0"/>
              <a:t> over the </a:t>
            </a:r>
            <a:r>
              <a:rPr lang="fr-CA" sz="1500" dirty="0" err="1"/>
              <a:t>sample</a:t>
            </a:r>
            <a:r>
              <a:rPr lang="fr-CA" sz="1500" dirty="0"/>
              <a:t>, the second </a:t>
            </a:r>
            <a:r>
              <a:rPr lang="fr-CA" sz="1500" dirty="0" err="1"/>
              <a:t>represents</a:t>
            </a:r>
            <a:r>
              <a:rPr lang="fr-CA" sz="1500" dirty="0"/>
              <a:t> the p-value and the last one </a:t>
            </a:r>
            <a:r>
              <a:rPr lang="fr-CA" sz="1500" dirty="0" err="1"/>
              <a:t>represents</a:t>
            </a:r>
            <a:r>
              <a:rPr lang="fr-CA" sz="1500" dirty="0"/>
              <a:t> the </a:t>
            </a:r>
            <a:r>
              <a:rPr lang="fr-CA" sz="1500" dirty="0" err="1"/>
              <a:t>degrees</a:t>
            </a:r>
            <a:r>
              <a:rPr lang="fr-CA" sz="1500" dirty="0"/>
              <a:t> of </a:t>
            </a:r>
            <a:r>
              <a:rPr lang="fr-CA" sz="1500" dirty="0" err="1"/>
              <a:t>freedom</a:t>
            </a:r>
            <a:r>
              <a:rPr lang="fr-CA" sz="1500" dirty="0"/>
              <a:t>. </a:t>
            </a:r>
          </a:p>
          <a:p>
            <a:pPr marL="0" lvl="0" indent="0" algn="l" rtl="0">
              <a:spcBef>
                <a:spcPts val="0"/>
              </a:spcBef>
              <a:spcAft>
                <a:spcPts val="0"/>
              </a:spcAft>
              <a:buNone/>
            </a:pPr>
            <a:endParaRPr lang="fr-CA" sz="1500" dirty="0"/>
          </a:p>
          <a:p>
            <a:pPr marL="0" lvl="0" indent="0" algn="l" rtl="0">
              <a:spcBef>
                <a:spcPts val="0"/>
              </a:spcBef>
              <a:spcAft>
                <a:spcPts val="0"/>
              </a:spcAft>
              <a:buNone/>
            </a:pPr>
            <a:r>
              <a:rPr lang="fr-CA" sz="1500" dirty="0"/>
              <a:t>The </a:t>
            </a:r>
            <a:r>
              <a:rPr lang="fr-CA" sz="1500" dirty="0" err="1"/>
              <a:t>most</a:t>
            </a:r>
            <a:r>
              <a:rPr lang="fr-CA" sz="1500" dirty="0"/>
              <a:t> important of the </a:t>
            </a:r>
            <a:r>
              <a:rPr lang="fr-CA" sz="1500" dirty="0" err="1"/>
              <a:t>three</a:t>
            </a:r>
            <a:r>
              <a:rPr lang="fr-CA" sz="1500" dirty="0"/>
              <a:t> </a:t>
            </a:r>
            <a:r>
              <a:rPr lang="fr-CA" sz="1500" dirty="0" err="1"/>
              <a:t>is</a:t>
            </a:r>
            <a:r>
              <a:rPr lang="fr-CA" sz="1500" dirty="0"/>
              <a:t> the p-value. If </a:t>
            </a:r>
            <a:r>
              <a:rPr lang="fr-CA" sz="1500" dirty="0" err="1"/>
              <a:t>it</a:t>
            </a:r>
            <a:r>
              <a:rPr lang="fr-CA" sz="1500" dirty="0"/>
              <a:t> </a:t>
            </a:r>
            <a:r>
              <a:rPr lang="fr-CA" sz="1500" dirty="0" err="1"/>
              <a:t>is</a:t>
            </a:r>
            <a:r>
              <a:rPr lang="fr-CA" sz="1500" dirty="0"/>
              <a:t> </a:t>
            </a:r>
            <a:r>
              <a:rPr lang="fr-CA" sz="1500" dirty="0" err="1"/>
              <a:t>lesser</a:t>
            </a:r>
            <a:r>
              <a:rPr lang="fr-CA" sz="1500" dirty="0"/>
              <a:t> </a:t>
            </a:r>
            <a:r>
              <a:rPr lang="fr-CA" sz="1500" dirty="0" err="1"/>
              <a:t>than</a:t>
            </a:r>
            <a:r>
              <a:rPr lang="fr-CA" sz="1500" dirty="0"/>
              <a:t> 0.05, </a:t>
            </a:r>
            <a:r>
              <a:rPr lang="fr-CA" sz="1500" dirty="0" err="1"/>
              <a:t>then</a:t>
            </a:r>
            <a:r>
              <a:rPr lang="fr-CA" sz="1500" dirty="0"/>
              <a:t> </a:t>
            </a:r>
            <a:r>
              <a:rPr lang="fr-CA" sz="1500" dirty="0" err="1"/>
              <a:t>we</a:t>
            </a:r>
            <a:r>
              <a:rPr lang="fr-CA" sz="1500" dirty="0"/>
              <a:t> </a:t>
            </a:r>
            <a:r>
              <a:rPr lang="fr-CA" sz="1500" dirty="0" err="1"/>
              <a:t>will</a:t>
            </a:r>
            <a:r>
              <a:rPr lang="fr-CA" sz="1500" dirty="0"/>
              <a:t> </a:t>
            </a:r>
            <a:r>
              <a:rPr lang="fr-CA" sz="1500" dirty="0" err="1"/>
              <a:t>conclude</a:t>
            </a:r>
            <a:r>
              <a:rPr lang="fr-CA" sz="1500" dirty="0"/>
              <a:t> </a:t>
            </a:r>
            <a:r>
              <a:rPr lang="fr-CA" sz="1500" dirty="0" err="1"/>
              <a:t>that</a:t>
            </a:r>
            <a:r>
              <a:rPr lang="fr-CA" sz="1500" dirty="0"/>
              <a:t> </a:t>
            </a:r>
            <a:r>
              <a:rPr lang="fr-CA" sz="1500" dirty="0" err="1"/>
              <a:t>we</a:t>
            </a:r>
            <a:r>
              <a:rPr lang="fr-CA" sz="1500" dirty="0"/>
              <a:t> have </a:t>
            </a:r>
            <a:r>
              <a:rPr lang="fr-CA" sz="1500" dirty="0" err="1"/>
              <a:t>enough</a:t>
            </a:r>
            <a:r>
              <a:rPr lang="fr-CA" sz="1500" dirty="0"/>
              <a:t> </a:t>
            </a:r>
            <a:r>
              <a:rPr lang="fr-CA" sz="1500" dirty="0" err="1"/>
              <a:t>evidence</a:t>
            </a:r>
            <a:r>
              <a:rPr lang="fr-CA" sz="1500" dirty="0"/>
              <a:t> to </a:t>
            </a:r>
            <a:r>
              <a:rPr lang="fr-CA" sz="1500" dirty="0" err="1"/>
              <a:t>reject</a:t>
            </a:r>
            <a:r>
              <a:rPr lang="fr-CA" sz="1500" dirty="0"/>
              <a:t> the </a:t>
            </a:r>
            <a:r>
              <a:rPr lang="fr-CA" sz="1500" dirty="0" err="1"/>
              <a:t>null</a:t>
            </a:r>
            <a:r>
              <a:rPr lang="fr-CA" sz="1500" dirty="0"/>
              <a:t> </a:t>
            </a:r>
            <a:r>
              <a:rPr lang="fr-CA" sz="1500" dirty="0" err="1"/>
              <a:t>difference</a:t>
            </a:r>
            <a:r>
              <a:rPr lang="fr-CA" sz="1500" dirty="0"/>
              <a:t> </a:t>
            </a:r>
            <a:r>
              <a:rPr lang="fr-CA" sz="1500" dirty="0" err="1"/>
              <a:t>between</a:t>
            </a:r>
            <a:r>
              <a:rPr lang="fr-CA" sz="1500" dirty="0"/>
              <a:t> the </a:t>
            </a:r>
            <a:r>
              <a:rPr lang="fr-CA" sz="1500" dirty="0" err="1"/>
              <a:t>two</a:t>
            </a:r>
            <a:r>
              <a:rPr lang="fr-CA" sz="1500" dirty="0"/>
              <a:t> proportions </a:t>
            </a:r>
            <a:r>
              <a:rPr lang="fr-CA" sz="1500" dirty="0" err="1"/>
              <a:t>under</a:t>
            </a:r>
            <a:r>
              <a:rPr lang="fr-CA" sz="1500" dirty="0"/>
              <a:t> </a:t>
            </a:r>
            <a:r>
              <a:rPr lang="fr-CA" sz="1500" dirty="0" err="1"/>
              <a:t>study</a:t>
            </a:r>
            <a:r>
              <a:rPr lang="fr-CA" sz="1500" dirty="0"/>
              <a:t>. </a:t>
            </a:r>
            <a:r>
              <a:rPr lang="fr-CA" sz="1500" dirty="0" err="1"/>
              <a:t>Otherwise</a:t>
            </a:r>
            <a:r>
              <a:rPr lang="fr-CA" sz="1500" dirty="0"/>
              <a:t>, </a:t>
            </a:r>
            <a:r>
              <a:rPr lang="fr-CA" sz="1500" dirty="0" err="1"/>
              <a:t>we</a:t>
            </a:r>
            <a:r>
              <a:rPr lang="fr-CA" sz="1500" dirty="0"/>
              <a:t> </a:t>
            </a:r>
            <a:r>
              <a:rPr lang="fr-CA" sz="1500" dirty="0" err="1"/>
              <a:t>may</a:t>
            </a:r>
            <a:r>
              <a:rPr lang="fr-CA" sz="1500" dirty="0"/>
              <a:t> not </a:t>
            </a:r>
            <a:r>
              <a:rPr lang="fr-CA" sz="1500" dirty="0" err="1"/>
              <a:t>reject</a:t>
            </a:r>
            <a:r>
              <a:rPr lang="fr-CA" sz="1500" dirty="0"/>
              <a:t> the </a:t>
            </a:r>
            <a:r>
              <a:rPr lang="fr-CA" sz="1500" dirty="0" err="1"/>
              <a:t>null</a:t>
            </a:r>
            <a:r>
              <a:rPr lang="fr-CA" sz="1500" dirty="0"/>
              <a:t> </a:t>
            </a:r>
            <a:r>
              <a:rPr lang="fr-CA" sz="1500" dirty="0" err="1"/>
              <a:t>difference</a:t>
            </a:r>
            <a:r>
              <a:rPr lang="fr-CA" sz="1500" dirty="0"/>
              <a:t> and </a:t>
            </a:r>
            <a:r>
              <a:rPr lang="fr-CA" sz="1500" dirty="0" err="1"/>
              <a:t>simply</a:t>
            </a:r>
            <a:r>
              <a:rPr lang="fr-CA" sz="1500" dirty="0"/>
              <a:t> assume </a:t>
            </a:r>
            <a:r>
              <a:rPr lang="fr-CA" sz="1500" dirty="0" err="1"/>
              <a:t>it</a:t>
            </a:r>
            <a:r>
              <a:rPr lang="fr-CA" sz="1500" dirty="0"/>
              <a:t> </a:t>
            </a:r>
            <a:r>
              <a:rPr lang="fr-CA" sz="1500" dirty="0" err="1"/>
              <a:t>might</a:t>
            </a:r>
            <a:r>
              <a:rPr lang="fr-CA" sz="1500" dirty="0"/>
              <a:t> </a:t>
            </a:r>
            <a:r>
              <a:rPr lang="fr-CA" sz="1500" dirty="0" err="1"/>
              <a:t>be</a:t>
            </a:r>
            <a:r>
              <a:rPr lang="fr-CA" sz="1500" dirty="0"/>
              <a:t> </a:t>
            </a:r>
            <a:r>
              <a:rPr lang="fr-CA" sz="1500" dirty="0" err="1"/>
              <a:t>significant</a:t>
            </a:r>
            <a:r>
              <a:rPr lang="fr-CA" sz="1500" dirty="0"/>
              <a:t>. </a:t>
            </a: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RESULTS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1.- CHURN </a:t>
            </a:r>
          </a:p>
        </p:txBody>
      </p:sp>
    </p:spTree>
    <p:extLst>
      <p:ext uri="{BB962C8B-B14F-4D97-AF65-F5344CB8AC3E}">
        <p14:creationId xmlns:p14="http://schemas.microsoft.com/office/powerpoint/2010/main" val="141120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dirty="0"/>
              <a:t>The impact of the Churn</a:t>
            </a:r>
            <a:endParaRPr lang="fr-CA"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4754475" y="1052850"/>
            <a:ext cx="3732736" cy="2261100"/>
          </a:xfrm>
        </p:spPr>
        <p:txBody>
          <a:bodyPr/>
          <a:lstStyle/>
          <a:p>
            <a:r>
              <a:rPr lang="en-US" dirty="0"/>
              <a:t>The company has had a total of 7043 customers up to the past month and has lost about 26.54% of them, 1869 of them churning. </a:t>
            </a:r>
          </a:p>
          <a:p>
            <a:endParaRPr lang="en-US" dirty="0"/>
          </a:p>
          <a:p>
            <a:r>
              <a:rPr lang="en-US" dirty="0"/>
              <a:t>The Churn problem is significantly prejudicial to the business because it affects the monthly revenue generated by the charges customers are paying every month (see the pivot table under Graph 1)</a:t>
            </a:r>
          </a:p>
          <a:p>
            <a:pPr marL="146050" indent="0">
              <a:buNone/>
            </a:pPr>
            <a:r>
              <a:rPr lang="en-US" dirty="0"/>
              <a:t> </a:t>
            </a:r>
          </a:p>
          <a:p>
            <a:r>
              <a:rPr lang="en-US" b="1" dirty="0">
                <a:solidFill>
                  <a:schemeClr val="accent1">
                    <a:lumMod val="50000"/>
                  </a:schemeClr>
                </a:solidFill>
              </a:rPr>
              <a:t>If the current churning rate holds and the current number of customers doesn’t increase, then we should expect a sustained decrease of about 30% monthly in the revenue of the company.</a:t>
            </a:r>
            <a:endParaRPr lang="fr-CA" b="1" dirty="0">
              <a:solidFill>
                <a:schemeClr val="accent1">
                  <a:lumMod val="50000"/>
                </a:schemeClr>
              </a:solidFill>
            </a:endParaRPr>
          </a:p>
        </p:txBody>
      </p:sp>
      <p:pic>
        <p:nvPicPr>
          <p:cNvPr id="4" name="Picture 3">
            <a:extLst>
              <a:ext uri="{FF2B5EF4-FFF2-40B4-BE49-F238E27FC236}">
                <a16:creationId xmlns:a16="http://schemas.microsoft.com/office/drawing/2014/main" id="{C05D3D10-4B1D-4E29-8CDE-CF84213EAC8D}"/>
              </a:ext>
            </a:extLst>
          </p:cNvPr>
          <p:cNvPicPr>
            <a:picLocks noChangeAspect="1"/>
          </p:cNvPicPr>
          <p:nvPr/>
        </p:nvPicPr>
        <p:blipFill>
          <a:blip r:embed="rId2"/>
          <a:stretch>
            <a:fillRect/>
          </a:stretch>
        </p:blipFill>
        <p:spPr>
          <a:xfrm>
            <a:off x="1587024" y="3832136"/>
            <a:ext cx="1425534" cy="853976"/>
          </a:xfrm>
          <a:prstGeom prst="rect">
            <a:avLst/>
          </a:prstGeom>
        </p:spPr>
      </p:pic>
      <p:pic>
        <p:nvPicPr>
          <p:cNvPr id="5" name="Picture 4">
            <a:extLst>
              <a:ext uri="{FF2B5EF4-FFF2-40B4-BE49-F238E27FC236}">
                <a16:creationId xmlns:a16="http://schemas.microsoft.com/office/drawing/2014/main" id="{B605275D-31EE-429F-95B1-770DE55E07C1}"/>
              </a:ext>
            </a:extLst>
          </p:cNvPr>
          <p:cNvPicPr>
            <a:picLocks noChangeAspect="1"/>
          </p:cNvPicPr>
          <p:nvPr/>
        </p:nvPicPr>
        <p:blipFill>
          <a:blip r:embed="rId3"/>
          <a:stretch>
            <a:fillRect/>
          </a:stretch>
        </p:blipFill>
        <p:spPr>
          <a:xfrm>
            <a:off x="656789" y="1322119"/>
            <a:ext cx="3426113" cy="2440231"/>
          </a:xfrm>
          <a:prstGeom prst="rect">
            <a:avLst/>
          </a:prstGeom>
        </p:spPr>
      </p:pic>
    </p:spTree>
    <p:extLst>
      <p:ext uri="{BB962C8B-B14F-4D97-AF65-F5344CB8AC3E}">
        <p14:creationId xmlns:p14="http://schemas.microsoft.com/office/powerpoint/2010/main" val="306583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2.- EXPLANATIONS BEHIND </a:t>
            </a:r>
            <a:br>
              <a:rPr lang="fr-CA" dirty="0"/>
            </a:br>
            <a:r>
              <a:rPr lang="fr-CA" dirty="0"/>
              <a:t>WHAT’S HAPPENING </a:t>
            </a:r>
          </a:p>
        </p:txBody>
      </p:sp>
    </p:spTree>
    <p:extLst>
      <p:ext uri="{BB962C8B-B14F-4D97-AF65-F5344CB8AC3E}">
        <p14:creationId xmlns:p14="http://schemas.microsoft.com/office/powerpoint/2010/main" val="205129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2.-a) Explanation </a:t>
            </a:r>
            <a:r>
              <a:rPr lang="fr-CA" dirty="0"/>
              <a:t>by the </a:t>
            </a:r>
            <a:r>
              <a:rPr lang="fr-CA" dirty="0" err="1"/>
              <a:t>Demographics</a:t>
            </a:r>
            <a:endParaRPr lang="fr-CA" dirty="0"/>
          </a:p>
        </p:txBody>
      </p:sp>
    </p:spTree>
    <p:extLst>
      <p:ext uri="{BB962C8B-B14F-4D97-AF65-F5344CB8AC3E}">
        <p14:creationId xmlns:p14="http://schemas.microsoft.com/office/powerpoint/2010/main" val="45940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dirty="0"/>
              <a:t>2.-a.1) Churn through the demographics – AGE</a:t>
            </a:r>
            <a:endParaRPr lang="fr-CA"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1261731" y="3518893"/>
            <a:ext cx="7312364" cy="940494"/>
          </a:xfrm>
        </p:spPr>
        <p:txBody>
          <a:bodyPr/>
          <a:lstStyle/>
          <a:p>
            <a:r>
              <a:rPr lang="en-US" dirty="0"/>
              <a:t>According to the data, 25.47% of the Total Churn only comes from the Seniors. But this is because the other company’s customers are mostly Youngsters. (Graph 2)</a:t>
            </a:r>
          </a:p>
          <a:p>
            <a:r>
              <a:rPr lang="en-US" dirty="0"/>
              <a:t>In fact, as we look inside each group separately, we discover another reality. The Younger customers tend to churn less: about 24 % of all the Youngsters churn while almost 42% of the Seniors churn monthly. (Graph 2.1)</a:t>
            </a:r>
          </a:p>
          <a:p>
            <a:r>
              <a:rPr lang="en-US" b="1" dirty="0">
                <a:solidFill>
                  <a:schemeClr val="accent1">
                    <a:lumMod val="50000"/>
                  </a:schemeClr>
                </a:solidFill>
              </a:rPr>
              <a:t>So the company should expect the probability of churn as higher for their senior customers.</a:t>
            </a:r>
            <a:endParaRPr lang="fr-CA" b="1" dirty="0">
              <a:solidFill>
                <a:schemeClr val="accent1">
                  <a:lumMod val="50000"/>
                </a:schemeClr>
              </a:solidFill>
            </a:endParaRPr>
          </a:p>
        </p:txBody>
      </p:sp>
      <p:pic>
        <p:nvPicPr>
          <p:cNvPr id="6" name="Picture 5">
            <a:extLst>
              <a:ext uri="{FF2B5EF4-FFF2-40B4-BE49-F238E27FC236}">
                <a16:creationId xmlns:a16="http://schemas.microsoft.com/office/drawing/2014/main" id="{F4E0F2D2-7B94-4BEE-8CF4-D358C45953F3}"/>
              </a:ext>
            </a:extLst>
          </p:cNvPr>
          <p:cNvPicPr>
            <a:picLocks noChangeAspect="1"/>
          </p:cNvPicPr>
          <p:nvPr/>
        </p:nvPicPr>
        <p:blipFill>
          <a:blip r:embed="rId2"/>
          <a:stretch>
            <a:fillRect/>
          </a:stretch>
        </p:blipFill>
        <p:spPr>
          <a:xfrm>
            <a:off x="839264" y="1320450"/>
            <a:ext cx="3485505" cy="2062606"/>
          </a:xfrm>
          <a:prstGeom prst="rect">
            <a:avLst/>
          </a:prstGeom>
        </p:spPr>
      </p:pic>
      <p:pic>
        <p:nvPicPr>
          <p:cNvPr id="7" name="Picture 6">
            <a:extLst>
              <a:ext uri="{FF2B5EF4-FFF2-40B4-BE49-F238E27FC236}">
                <a16:creationId xmlns:a16="http://schemas.microsoft.com/office/drawing/2014/main" id="{BB228B07-1804-4A69-A485-B1D32F2A391A}"/>
              </a:ext>
            </a:extLst>
          </p:cNvPr>
          <p:cNvPicPr>
            <a:picLocks noChangeAspect="1"/>
          </p:cNvPicPr>
          <p:nvPr/>
        </p:nvPicPr>
        <p:blipFill>
          <a:blip r:embed="rId3"/>
          <a:stretch>
            <a:fillRect/>
          </a:stretch>
        </p:blipFill>
        <p:spPr>
          <a:xfrm>
            <a:off x="5079387" y="1320450"/>
            <a:ext cx="3013144" cy="2062606"/>
          </a:xfrm>
          <a:prstGeom prst="rect">
            <a:avLst/>
          </a:prstGeom>
        </p:spPr>
      </p:pic>
    </p:spTree>
    <p:extLst>
      <p:ext uri="{BB962C8B-B14F-4D97-AF65-F5344CB8AC3E}">
        <p14:creationId xmlns:p14="http://schemas.microsoft.com/office/powerpoint/2010/main" val="55598503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1604</TotalTime>
  <Words>1883</Words>
  <Application>Microsoft Office PowerPoint</Application>
  <PresentationFormat>On-screen Show (16:9)</PresentationFormat>
  <Paragraphs>92</Paragraphs>
  <Slides>25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Lato</vt:lpstr>
      <vt:lpstr>Cutive</vt:lpstr>
      <vt:lpstr>Encode Sans SemiBold</vt:lpstr>
      <vt:lpstr>Arial</vt:lpstr>
      <vt:lpstr>Raleway</vt:lpstr>
      <vt:lpstr>Streamline</vt:lpstr>
      <vt:lpstr>BI Project 1 Customer Churn Analysis – Part 1  </vt:lpstr>
      <vt:lpstr>Problem</vt:lpstr>
      <vt:lpstr>Methodology</vt:lpstr>
      <vt:lpstr>RESULTS </vt:lpstr>
      <vt:lpstr>1.- CHURN </vt:lpstr>
      <vt:lpstr>The impact of the Churn</vt:lpstr>
      <vt:lpstr>2.- EXPLANATIONS BEHIND  WHAT’S HAPPENING </vt:lpstr>
      <vt:lpstr>2.-a) Explanation by the Demographics</vt:lpstr>
      <vt:lpstr>2.-a.1) Churn through the demographics – AGE</vt:lpstr>
      <vt:lpstr>2.-a.2) Churn through the demographics – GENDER</vt:lpstr>
      <vt:lpstr>2.-a.3) Churn through the demographics – RELATIVES</vt:lpstr>
      <vt:lpstr>2.-b) Explanation by Subscription to diverse Services offered by the company</vt:lpstr>
      <vt:lpstr>2.-b.1) Churn through the Services – PHONELINES</vt:lpstr>
      <vt:lpstr>2.-b.2.) Churn through the Services – INTERNET</vt:lpstr>
      <vt:lpstr>2.-b.2.) Churn through other Online Services (1) – SECURITY | BACKUP | PROTECTION | IT | STREAMING </vt:lpstr>
      <vt:lpstr>2.-b.2.) Churn through other Online Services (2) – SECURITY | BACKUP | PROTECTION | IT | STREAMING </vt:lpstr>
      <vt:lpstr>2.-b.2.) Churn through other Online Services (2) – SECURITY | BACKUP | PROTECTION | IT | STREAMING </vt:lpstr>
      <vt:lpstr>2.-c) Explanation by Billing Information</vt:lpstr>
      <vt:lpstr>2.-c.1.) Churn by the Billing Info – PAYMENT FREQUENCY (1)</vt:lpstr>
      <vt:lpstr>2.-c.1.) Churn by the Billing Info – TENURE &amp; PAYMENT FREQUENCY (2)</vt:lpstr>
      <vt:lpstr>2.-c.2.) Churn by the Billing Info – BILLING MONEY &amp; PAYMENT METHOD</vt:lpstr>
      <vt:lpstr>2.-c.3.) Churn by the Total Charges – Trend of charges over tenure periods</vt:lpstr>
      <vt:lpstr>Discussion &amp; Recommendations</vt:lpstr>
      <vt:lpstr>BONUS : How long before the company loses all its customers and which demographics will it lose first?</vt:lpstr>
      <vt:lpstr>References &amp; 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Project 1 Customer Churn Analysis – Part 1</dc:title>
  <dc:creator>Grégory PINCHINAT</dc:creator>
  <cp:lastModifiedBy>Grégory PINCHINAT</cp:lastModifiedBy>
  <cp:revision>35</cp:revision>
  <dcterms:modified xsi:type="dcterms:W3CDTF">2020-06-10T10:39:46Z</dcterms:modified>
</cp:coreProperties>
</file>