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Encode Sans SemiBold"/>
      <p:regular r:id="rId42"/>
      <p:bold r:id="rId43"/>
    </p:embeddedFont>
    <p:embeddedFont>
      <p:font typeface="Lato"/>
      <p:regular r:id="rId44"/>
      <p:bold r:id="rId45"/>
      <p:italic r:id="rId46"/>
      <p:boldItalic r:id="rId47"/>
    </p:embeddedFont>
    <p:embeddedFont>
      <p:font typeface="Cutiv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9" roundtripDataSignature="AMtx7mgP7elIca/aCvWU3aOv4kZQOYtl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A68BBF-9B2C-4AEB-B18D-FFEDD3E51957}">
  <a:tblStyle styleId="{72A68BBF-9B2C-4AEB-B18D-FFEDD3E519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42" Type="http://schemas.openxmlformats.org/officeDocument/2006/relationships/font" Target="fonts/EncodeSansSemiBold-regular.fntdata"/><Relationship Id="rId41" Type="http://schemas.openxmlformats.org/officeDocument/2006/relationships/font" Target="fonts/Raleway-boldItalic.fntdata"/><Relationship Id="rId44" Type="http://schemas.openxmlformats.org/officeDocument/2006/relationships/font" Target="fonts/Lato-regular.fntdata"/><Relationship Id="rId43" Type="http://schemas.openxmlformats.org/officeDocument/2006/relationships/font" Target="fonts/EncodeSansSemiBold-bold.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utive-regular.fntdata"/><Relationship Id="rId47" Type="http://schemas.openxmlformats.org/officeDocument/2006/relationships/font" Target="fonts/Lato-bold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aleway-bold.fntdata"/><Relationship Id="rId38" Type="http://schemas.openxmlformats.org/officeDocument/2006/relationships/font" Target="fonts/Ralew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34"/>
          <p:cNvGrpSpPr/>
          <p:nvPr/>
        </p:nvGrpSpPr>
        <p:grpSpPr>
          <a:xfrm>
            <a:off x="830392" y="1191256"/>
            <a:ext cx="745763" cy="45826"/>
            <a:chOff x="4580561" y="2589004"/>
            <a:chExt cx="1064464" cy="25200"/>
          </a:xfrm>
        </p:grpSpPr>
        <p:sp>
          <p:nvSpPr>
            <p:cNvPr id="11" name="Google Shape;11;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3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4" name="Google Shape;14;p3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 name="Google Shape;15;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82" name="Shape 82"/>
        <p:cNvGrpSpPr/>
        <p:nvPr/>
      </p:nvGrpSpPr>
      <p:grpSpPr>
        <a:xfrm>
          <a:off x="0" y="0"/>
          <a:ext cx="0" cy="0"/>
          <a:chOff x="0" y="0"/>
          <a:chExt cx="0" cy="0"/>
        </a:xfrm>
      </p:grpSpPr>
      <p:sp>
        <p:nvSpPr>
          <p:cNvPr id="83" name="Google Shape;83;p43"/>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4" name="Google Shape;84;p43"/>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grpSp>
        <p:nvGrpSpPr>
          <p:cNvPr id="85" name="Google Shape;85;p43"/>
          <p:cNvGrpSpPr/>
          <p:nvPr/>
        </p:nvGrpSpPr>
        <p:grpSpPr>
          <a:xfrm>
            <a:off x="830392" y="4169130"/>
            <a:ext cx="745763" cy="45826"/>
            <a:chOff x="4580561" y="2589004"/>
            <a:chExt cx="1064464" cy="25200"/>
          </a:xfrm>
        </p:grpSpPr>
        <p:sp>
          <p:nvSpPr>
            <p:cNvPr id="86" name="Google Shape;86;p4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4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90" name="Google Shape;90;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yiti Analytics Steamline Theme" type="blank">
  <p:cSld name="BLANK">
    <p:spTree>
      <p:nvGrpSpPr>
        <p:cNvPr id="91" name="Shape 91"/>
        <p:cNvGrpSpPr/>
        <p:nvPr/>
      </p:nvGrpSpPr>
      <p:grpSpPr>
        <a:xfrm>
          <a:off x="0" y="0"/>
          <a:ext cx="0" cy="0"/>
          <a:chOff x="0" y="0"/>
          <a:chExt cx="0" cy="0"/>
        </a:xfrm>
      </p:grpSpPr>
      <p:sp>
        <p:nvSpPr>
          <p:cNvPr id="92" name="Google Shape;92;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93" name="Google Shape;93;p44"/>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4" name="Shape 94"/>
        <p:cNvGrpSpPr/>
        <p:nvPr/>
      </p:nvGrpSpPr>
      <p:grpSpPr>
        <a:xfrm>
          <a:off x="0" y="0"/>
          <a:ext cx="0" cy="0"/>
          <a:chOff x="0" y="0"/>
          <a:chExt cx="0" cy="0"/>
        </a:xfrm>
      </p:grpSpPr>
      <p:sp>
        <p:nvSpPr>
          <p:cNvPr id="95" name="Google Shape;95;p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4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97" name="Google Shape;97;p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9" name="Google Shape;99;p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5"/>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35"/>
          <p:cNvGrpSpPr/>
          <p:nvPr/>
        </p:nvGrpSpPr>
        <p:grpSpPr>
          <a:xfrm>
            <a:off x="830392" y="657856"/>
            <a:ext cx="745763" cy="45826"/>
            <a:chOff x="4580561" y="2589004"/>
            <a:chExt cx="1064464" cy="25200"/>
          </a:xfrm>
        </p:grpSpPr>
        <p:sp>
          <p:nvSpPr>
            <p:cNvPr id="19" name="Google Shape;19;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2" name="Google Shape;22;p35"/>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3" name="Google Shape;23;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24" name="Google Shape;24;p35"/>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6"/>
          <p:cNvGrpSpPr/>
          <p:nvPr/>
        </p:nvGrpSpPr>
        <p:grpSpPr>
          <a:xfrm>
            <a:off x="830392" y="1191256"/>
            <a:ext cx="745763" cy="45826"/>
            <a:chOff x="4580561" y="2589004"/>
            <a:chExt cx="1064464" cy="25200"/>
          </a:xfrm>
        </p:grpSpPr>
        <p:sp>
          <p:nvSpPr>
            <p:cNvPr id="27" name="Google Shape;2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6"/>
          <p:cNvSpPr/>
          <p:nvPr/>
        </p:nvSpPr>
        <p:spPr>
          <a:xfrm>
            <a:off x="1650" y="4749880"/>
            <a:ext cx="9144000" cy="393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36"/>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
        <p:nvSpPr>
          <p:cNvPr id="32" name="Google Shape;32;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3" name="Shape 33"/>
        <p:cNvGrpSpPr/>
        <p:nvPr/>
      </p:nvGrpSpPr>
      <p:grpSpPr>
        <a:xfrm>
          <a:off x="0" y="0"/>
          <a:ext cx="0" cy="0"/>
          <a:chOff x="0" y="0"/>
          <a:chExt cx="0" cy="0"/>
        </a:xfrm>
      </p:grpSpPr>
      <p:grpSp>
        <p:nvGrpSpPr>
          <p:cNvPr id="34" name="Google Shape;34;p37"/>
          <p:cNvGrpSpPr/>
          <p:nvPr/>
        </p:nvGrpSpPr>
        <p:grpSpPr>
          <a:xfrm>
            <a:off x="830392" y="719639"/>
            <a:ext cx="745763" cy="45826"/>
            <a:chOff x="4580561" y="2589004"/>
            <a:chExt cx="1064464" cy="25200"/>
          </a:xfrm>
        </p:grpSpPr>
        <p:sp>
          <p:nvSpPr>
            <p:cNvPr id="35" name="Google Shape;35;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37"/>
          <p:cNvSpPr txBox="1"/>
          <p:nvPr>
            <p:ph type="title"/>
          </p:nvPr>
        </p:nvSpPr>
        <p:spPr>
          <a:xfrm>
            <a:off x="729450" y="847034"/>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8" name="Google Shape;38;p37"/>
          <p:cNvSpPr txBox="1"/>
          <p:nvPr>
            <p:ph idx="1" type="body"/>
          </p:nvPr>
        </p:nvSpPr>
        <p:spPr>
          <a:xfrm>
            <a:off x="729325" y="1607259"/>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37"/>
          <p:cNvSpPr txBox="1"/>
          <p:nvPr>
            <p:ph idx="2" type="body"/>
          </p:nvPr>
        </p:nvSpPr>
        <p:spPr>
          <a:xfrm>
            <a:off x="4643604" y="1607259"/>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0" name="Google Shape;40;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
        <p:nvSpPr>
          <p:cNvPr id="41" name="Google Shape;41;p37"/>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37"/>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grpSp>
        <p:nvGrpSpPr>
          <p:cNvPr id="44" name="Google Shape;44;p38"/>
          <p:cNvGrpSpPr/>
          <p:nvPr/>
        </p:nvGrpSpPr>
        <p:grpSpPr>
          <a:xfrm>
            <a:off x="830392" y="1191256"/>
            <a:ext cx="745763" cy="45826"/>
            <a:chOff x="4580561" y="2589004"/>
            <a:chExt cx="1064464" cy="25200"/>
          </a:xfrm>
        </p:grpSpPr>
        <p:sp>
          <p:nvSpPr>
            <p:cNvPr id="45" name="Google Shape;45;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38"/>
          <p:cNvSpPr txBox="1"/>
          <p:nvPr>
            <p:ph type="title"/>
          </p:nvPr>
        </p:nvSpPr>
        <p:spPr>
          <a:xfrm>
            <a:off x="729450" y="12424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8" name="Google Shape;48;p38"/>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50" name="Google Shape;50;p38"/>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39"/>
          <p:cNvSpPr/>
          <p:nvPr/>
        </p:nvSpPr>
        <p:spPr>
          <a:xfrm>
            <a:off x="0" y="4749850"/>
            <a:ext cx="9144000" cy="39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39"/>
          <p:cNvGrpSpPr/>
          <p:nvPr/>
        </p:nvGrpSpPr>
        <p:grpSpPr>
          <a:xfrm>
            <a:off x="802942" y="655806"/>
            <a:ext cx="745763" cy="45826"/>
            <a:chOff x="4580561" y="2589004"/>
            <a:chExt cx="1064464" cy="25200"/>
          </a:xfrm>
        </p:grpSpPr>
        <p:sp>
          <p:nvSpPr>
            <p:cNvPr id="54" name="Google Shape;54;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39"/>
          <p:cNvSpPr txBox="1"/>
          <p:nvPr>
            <p:ph type="title"/>
          </p:nvPr>
        </p:nvSpPr>
        <p:spPr>
          <a:xfrm>
            <a:off x="702550" y="78320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7" name="Google Shape;57;p39"/>
          <p:cNvSpPr txBox="1"/>
          <p:nvPr>
            <p:ph idx="1" type="body"/>
          </p:nvPr>
        </p:nvSpPr>
        <p:spPr>
          <a:xfrm>
            <a:off x="693775" y="224627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8" name="Google Shape;5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59" name="Google Shape;59;p39"/>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60" name="Shape 60"/>
        <p:cNvGrpSpPr/>
        <p:nvPr/>
      </p:nvGrpSpPr>
      <p:grpSpPr>
        <a:xfrm>
          <a:off x="0" y="0"/>
          <a:ext cx="0" cy="0"/>
          <a:chOff x="0" y="0"/>
          <a:chExt cx="0" cy="0"/>
        </a:xfrm>
      </p:grpSpPr>
      <p:sp>
        <p:nvSpPr>
          <p:cNvPr id="61" name="Google Shape;61;p40"/>
          <p:cNvSpPr/>
          <p:nvPr/>
        </p:nvSpPr>
        <p:spPr>
          <a:xfrm>
            <a:off x="0" y="4749850"/>
            <a:ext cx="9144000" cy="3936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40"/>
          <p:cNvGrpSpPr/>
          <p:nvPr/>
        </p:nvGrpSpPr>
        <p:grpSpPr>
          <a:xfrm>
            <a:off x="830392" y="4169130"/>
            <a:ext cx="745763" cy="45826"/>
            <a:chOff x="4580561" y="2589004"/>
            <a:chExt cx="1064464" cy="25200"/>
          </a:xfrm>
        </p:grpSpPr>
        <p:sp>
          <p:nvSpPr>
            <p:cNvPr id="63" name="Google Shape;63;p4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4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6" name="Google Shape;66;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67" name="Google Shape;67;p40"/>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5425"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 name="Google Shape;70;p41"/>
          <p:cNvGrpSpPr/>
          <p:nvPr/>
        </p:nvGrpSpPr>
        <p:grpSpPr>
          <a:xfrm>
            <a:off x="830392" y="1191256"/>
            <a:ext cx="745763" cy="45826"/>
            <a:chOff x="4580561" y="2589004"/>
            <a:chExt cx="1064464" cy="25200"/>
          </a:xfrm>
        </p:grpSpPr>
        <p:sp>
          <p:nvSpPr>
            <p:cNvPr id="71" name="Google Shape;71;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4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74" name="Google Shape;74;p4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5" name="Google Shape;75;p4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77" name="Google Shape;77;p41"/>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8" name="Shape 78"/>
        <p:cNvGrpSpPr/>
        <p:nvPr/>
      </p:nvGrpSpPr>
      <p:grpSpPr>
        <a:xfrm>
          <a:off x="0" y="0"/>
          <a:ext cx="0" cy="0"/>
          <a:chOff x="0" y="0"/>
          <a:chExt cx="0" cy="0"/>
        </a:xfrm>
      </p:grpSpPr>
      <p:sp>
        <p:nvSpPr>
          <p:cNvPr id="79" name="Google Shape;79;p4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80" name="Google Shape;80;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pic>
        <p:nvPicPr>
          <p:cNvPr id="81" name="Google Shape;81;p42"/>
          <p:cNvPicPr preferRelativeResize="0"/>
          <p:nvPr/>
        </p:nvPicPr>
        <p:blipFill rotWithShape="1">
          <a:blip r:embed="rId2">
            <a:alphaModFix/>
          </a:blip>
          <a:srcRect b="31682" l="16874" r="16874" t="31678"/>
          <a:stretch/>
        </p:blipFill>
        <p:spPr>
          <a:xfrm>
            <a:off x="748725" y="4749850"/>
            <a:ext cx="711703" cy="3936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3.png"/><Relationship Id="rId5"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kaggle.com/blastchar/telco-customer-chur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538975" y="1378450"/>
            <a:ext cx="4974300" cy="201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fr-CA"/>
              <a:t>BI Project </a:t>
            </a:r>
            <a:br>
              <a:rPr lang="fr-CA"/>
            </a:br>
            <a:r>
              <a:rPr lang="fr-CA"/>
              <a:t>Customer Churn</a:t>
            </a:r>
            <a:br>
              <a:rPr lang="fr-CA"/>
            </a:br>
            <a:r>
              <a:rPr lang="fr-CA"/>
              <a:t>Analysis</a:t>
            </a:r>
            <a:endParaRPr/>
          </a:p>
          <a:p>
            <a:pPr indent="0" lvl="0" marL="0" rtl="0" algn="l">
              <a:lnSpc>
                <a:spcPct val="100000"/>
              </a:lnSpc>
              <a:spcBef>
                <a:spcPts val="0"/>
              </a:spcBef>
              <a:spcAft>
                <a:spcPts val="0"/>
              </a:spcAft>
              <a:buSzPts val="4200"/>
              <a:buNone/>
            </a:pPr>
            <a:r>
              <a:t/>
            </a:r>
            <a:endParaRPr/>
          </a:p>
          <a:p>
            <a:pPr indent="0" lvl="0" marL="0" rtl="0" algn="l">
              <a:lnSpc>
                <a:spcPct val="100000"/>
              </a:lnSpc>
              <a:spcBef>
                <a:spcPts val="0"/>
              </a:spcBef>
              <a:spcAft>
                <a:spcPts val="0"/>
              </a:spcAft>
              <a:buSzPts val="4200"/>
              <a:buNone/>
            </a:pPr>
            <a:r>
              <a:t/>
            </a:r>
            <a:endParaRPr>
              <a:latin typeface="Cutive"/>
              <a:ea typeface="Cutive"/>
              <a:cs typeface="Cutive"/>
              <a:sym typeface="Cutive"/>
            </a:endParaRPr>
          </a:p>
        </p:txBody>
      </p:sp>
      <p:sp>
        <p:nvSpPr>
          <p:cNvPr id="105" name="Google Shape;105;p1"/>
          <p:cNvSpPr txBox="1"/>
          <p:nvPr>
            <p:ph idx="1" type="subTitle"/>
          </p:nvPr>
        </p:nvSpPr>
        <p:spPr>
          <a:xfrm>
            <a:off x="538975" y="3691699"/>
            <a:ext cx="7688100" cy="931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600"/>
              <a:buNone/>
            </a:pPr>
            <a:r>
              <a:rPr lang="fr-CA" sz="1800">
                <a:latin typeface="Encode Sans SemiBold"/>
                <a:ea typeface="Encode Sans SemiBold"/>
                <a:cs typeface="Encode Sans SemiBold"/>
                <a:sym typeface="Encode Sans SemiBold"/>
              </a:rPr>
              <a:t>Weiner-Kervens</a:t>
            </a:r>
            <a:r>
              <a:rPr lang="fr-CA" sz="1800">
                <a:latin typeface="Encode Sans SemiBold"/>
                <a:ea typeface="Encode Sans SemiBold"/>
                <a:cs typeface="Encode Sans SemiBold"/>
                <a:sym typeface="Encode Sans SemiBold"/>
              </a:rPr>
              <a:t> PIERRE</a:t>
            </a:r>
            <a:endParaRPr/>
          </a:p>
          <a:p>
            <a:pPr indent="0" lvl="0" marL="0" rtl="0" algn="l">
              <a:lnSpc>
                <a:spcPct val="100000"/>
              </a:lnSpc>
              <a:spcBef>
                <a:spcPts val="0"/>
              </a:spcBef>
              <a:spcAft>
                <a:spcPts val="0"/>
              </a:spcAft>
              <a:buSzPts val="1600"/>
              <a:buNone/>
            </a:pPr>
            <a:r>
              <a:rPr lang="fr-CA" sz="1200">
                <a:latin typeface="Encode Sans SemiBold"/>
                <a:ea typeface="Encode Sans SemiBold"/>
                <a:cs typeface="Encode Sans SemiBold"/>
                <a:sym typeface="Encode Sans SemiBold"/>
              </a:rPr>
              <a:t>Email  : wienerpeter5@gmail.com</a:t>
            </a:r>
            <a:endParaRPr sz="1200">
              <a:latin typeface="Encode Sans SemiBold"/>
              <a:ea typeface="Encode Sans SemiBold"/>
              <a:cs typeface="Encode Sans SemiBold"/>
              <a:sym typeface="Encode Sans SemiBold"/>
            </a:endParaRPr>
          </a:p>
          <a:p>
            <a:pPr indent="0" lvl="0" marL="0" rtl="0" algn="l">
              <a:lnSpc>
                <a:spcPct val="100000"/>
              </a:lnSpc>
              <a:spcBef>
                <a:spcPts val="0"/>
              </a:spcBef>
              <a:spcAft>
                <a:spcPts val="0"/>
              </a:spcAft>
              <a:buSzPts val="1600"/>
              <a:buNone/>
            </a:pPr>
            <a:r>
              <a:rPr lang="fr-CA" sz="1200">
                <a:latin typeface="Encode Sans SemiBold"/>
                <a:ea typeface="Encode Sans SemiBold"/>
                <a:cs typeface="Encode Sans SemiBold"/>
                <a:sym typeface="Encode Sans SemiBold"/>
              </a:rPr>
              <a:t>Phone : (509) 43884750</a:t>
            </a:r>
            <a:endParaRPr sz="1200">
              <a:latin typeface="Encode Sans SemiBold"/>
              <a:ea typeface="Encode Sans SemiBold"/>
              <a:cs typeface="Encode Sans SemiBold"/>
              <a:sym typeface="Encode Sans SemiBold"/>
            </a:endParaRPr>
          </a:p>
        </p:txBody>
      </p:sp>
      <p:pic>
        <p:nvPicPr>
          <p:cNvPr descr="A screenshot of a cell phone&#10;&#10;Description automatically generated" id="106" name="Google Shape;106;p1"/>
          <p:cNvPicPr preferRelativeResize="0"/>
          <p:nvPr/>
        </p:nvPicPr>
        <p:blipFill rotWithShape="1">
          <a:blip r:embed="rId3">
            <a:alphaModFix/>
          </a:blip>
          <a:srcRect b="24482" l="4073" r="9629" t="25633"/>
          <a:stretch/>
        </p:blipFill>
        <p:spPr>
          <a:xfrm>
            <a:off x="10788026" y="8728450"/>
            <a:ext cx="2216774" cy="1025150"/>
          </a:xfrm>
          <a:prstGeom prst="rect">
            <a:avLst/>
          </a:prstGeom>
          <a:noFill/>
          <a:ln>
            <a:noFill/>
          </a:ln>
        </p:spPr>
      </p:pic>
      <p:sp>
        <p:nvSpPr>
          <p:cNvPr id="107" name="Google Shape;107;p1"/>
          <p:cNvSpPr/>
          <p:nvPr/>
        </p:nvSpPr>
        <p:spPr>
          <a:xfrm>
            <a:off x="4997825" y="0"/>
            <a:ext cx="41463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screenshot of a cell phone&#10;&#10;Description automatically generated" id="108" name="Google Shape;108;p1"/>
          <p:cNvPicPr preferRelativeResize="0"/>
          <p:nvPr/>
        </p:nvPicPr>
        <p:blipFill rotWithShape="1">
          <a:blip r:embed="rId3">
            <a:alphaModFix/>
          </a:blip>
          <a:srcRect b="24482" l="4073" r="9629" t="25633"/>
          <a:stretch/>
        </p:blipFill>
        <p:spPr>
          <a:xfrm>
            <a:off x="5053338" y="1277742"/>
            <a:ext cx="4035273" cy="1866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2.-a.2) Churn through the demographics – GENDER</a:t>
            </a:r>
            <a:endParaRPr sz="2400"/>
          </a:p>
        </p:txBody>
      </p:sp>
      <p:sp>
        <p:nvSpPr>
          <p:cNvPr id="162" name="Google Shape;162;p11"/>
          <p:cNvSpPr txBox="1"/>
          <p:nvPr>
            <p:ph idx="1" type="body"/>
          </p:nvPr>
        </p:nvSpPr>
        <p:spPr>
          <a:xfrm>
            <a:off x="4572000" y="1441200"/>
            <a:ext cx="384255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The Gender of the customers doesn’t seem to affect their propensity to churn. Almost as many women as men have churned during the past month.</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To test the non-significance of the difference, we’ve run a t-test on the difference of proportions. The results (p-value is the second value in the tuple beneath Graph 3) have not given us enough evidence to reject the hypothesis of null difference.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b="1" lang="fr-CA">
                <a:solidFill>
                  <a:srgbClr val="2C2C2C"/>
                </a:solidFill>
              </a:rPr>
              <a:t>Therefore, we may state that the Gender has no real impact on the Churn, so far. </a:t>
            </a:r>
            <a:endParaRPr b="1">
              <a:solidFill>
                <a:srgbClr val="2C2C2C"/>
              </a:solidFill>
            </a:endParaRPr>
          </a:p>
        </p:txBody>
      </p:sp>
      <p:pic>
        <p:nvPicPr>
          <p:cNvPr id="163" name="Google Shape;163;p11"/>
          <p:cNvPicPr preferRelativeResize="0"/>
          <p:nvPr/>
        </p:nvPicPr>
        <p:blipFill rotWithShape="1">
          <a:blip r:embed="rId3">
            <a:alphaModFix/>
          </a:blip>
          <a:srcRect b="0" l="0" r="0" t="0"/>
          <a:stretch/>
        </p:blipFill>
        <p:spPr>
          <a:xfrm>
            <a:off x="729450" y="1657194"/>
            <a:ext cx="3732736" cy="2799552"/>
          </a:xfrm>
          <a:prstGeom prst="rect">
            <a:avLst/>
          </a:prstGeom>
          <a:noFill/>
          <a:ln>
            <a:noFill/>
          </a:ln>
        </p:spPr>
      </p:pic>
      <p:pic>
        <p:nvPicPr>
          <p:cNvPr id="164" name="Google Shape;164;p11"/>
          <p:cNvPicPr preferRelativeResize="0"/>
          <p:nvPr/>
        </p:nvPicPr>
        <p:blipFill rotWithShape="1">
          <a:blip r:embed="rId4">
            <a:alphaModFix/>
          </a:blip>
          <a:srcRect b="0" l="0" r="0" t="0"/>
          <a:stretch/>
        </p:blipFill>
        <p:spPr>
          <a:xfrm>
            <a:off x="729450" y="4465678"/>
            <a:ext cx="3732736" cy="20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2.-a.3) Churn through the demographics – RELATIVES</a:t>
            </a:r>
            <a:endParaRPr sz="2400"/>
          </a:p>
        </p:txBody>
      </p:sp>
      <p:sp>
        <p:nvSpPr>
          <p:cNvPr id="170" name="Google Shape;170;p12"/>
          <p:cNvSpPr txBox="1"/>
          <p:nvPr>
            <p:ph idx="1" type="body"/>
          </p:nvPr>
        </p:nvSpPr>
        <p:spPr>
          <a:xfrm>
            <a:off x="1261731" y="3518893"/>
            <a:ext cx="7312364" cy="940494"/>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About 32 percent of customers who don’t have any partner or dependents are prone to churn, while 20% of those who have a partner and 15% of those who have dependents churn.</a:t>
            </a:r>
            <a:endParaRPr/>
          </a:p>
          <a:p>
            <a:pPr indent="-311150" lvl="0" marL="457200" rtl="0" algn="l">
              <a:lnSpc>
                <a:spcPct val="115000"/>
              </a:lnSpc>
              <a:spcBef>
                <a:spcPts val="0"/>
              </a:spcBef>
              <a:spcAft>
                <a:spcPts val="0"/>
              </a:spcAft>
              <a:buSzPts val="1300"/>
              <a:buChar char="●"/>
            </a:pPr>
            <a:r>
              <a:rPr lang="fr-CA"/>
              <a:t>Such results inform us that the distribution of the proportion of churn by the Relatives doesn’t change much, it’s practically the same whether it’s viewed from the Relationship perspective, or from the Dependents themselves. </a:t>
            </a:r>
            <a:endParaRPr/>
          </a:p>
          <a:p>
            <a:pPr indent="-311150" lvl="0" marL="457200" rtl="0" algn="l">
              <a:lnSpc>
                <a:spcPct val="115000"/>
              </a:lnSpc>
              <a:spcBef>
                <a:spcPts val="0"/>
              </a:spcBef>
              <a:spcAft>
                <a:spcPts val="0"/>
              </a:spcAft>
              <a:buSzPts val="1300"/>
              <a:buChar char="●"/>
            </a:pPr>
            <a:r>
              <a:rPr b="1" lang="fr-CA">
                <a:solidFill>
                  <a:srgbClr val="2C2C2C"/>
                </a:solidFill>
              </a:rPr>
              <a:t>They also tell us that the Marital status and the Dependents affect the churn  the same.</a:t>
            </a:r>
            <a:endParaRPr/>
          </a:p>
          <a:p>
            <a:pPr indent="-228600" lvl="0" marL="457200" rtl="0" algn="l">
              <a:lnSpc>
                <a:spcPct val="115000"/>
              </a:lnSpc>
              <a:spcBef>
                <a:spcPts val="0"/>
              </a:spcBef>
              <a:spcAft>
                <a:spcPts val="0"/>
              </a:spcAft>
              <a:buSzPts val="1300"/>
              <a:buNone/>
            </a:pPr>
            <a:r>
              <a:t/>
            </a:r>
            <a:endParaRPr b="1">
              <a:solidFill>
                <a:srgbClr val="2C2C2C"/>
              </a:solidFill>
            </a:endParaRPr>
          </a:p>
        </p:txBody>
      </p:sp>
      <p:pic>
        <p:nvPicPr>
          <p:cNvPr id="171" name="Google Shape;171;p12"/>
          <p:cNvPicPr preferRelativeResize="0"/>
          <p:nvPr/>
        </p:nvPicPr>
        <p:blipFill rotWithShape="1">
          <a:blip r:embed="rId3">
            <a:alphaModFix/>
          </a:blip>
          <a:srcRect b="0" l="0" r="0" t="0"/>
          <a:stretch/>
        </p:blipFill>
        <p:spPr>
          <a:xfrm>
            <a:off x="1119967" y="1320450"/>
            <a:ext cx="3128539" cy="2282456"/>
          </a:xfrm>
          <a:prstGeom prst="rect">
            <a:avLst/>
          </a:prstGeom>
          <a:noFill/>
          <a:ln>
            <a:noFill/>
          </a:ln>
        </p:spPr>
      </p:pic>
      <p:pic>
        <p:nvPicPr>
          <p:cNvPr id="172" name="Google Shape;172;p12"/>
          <p:cNvPicPr preferRelativeResize="0"/>
          <p:nvPr/>
        </p:nvPicPr>
        <p:blipFill rotWithShape="1">
          <a:blip r:embed="rId4">
            <a:alphaModFix/>
          </a:blip>
          <a:srcRect b="0" l="0" r="0" t="0"/>
          <a:stretch/>
        </p:blipFill>
        <p:spPr>
          <a:xfrm>
            <a:off x="4950248" y="1320450"/>
            <a:ext cx="3073785" cy="22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fr-CA"/>
              <a:t>2.-b) Explanation by Subscription to diverse Services offered by the company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2.-b.1) Churn through the Services – PHONELINES</a:t>
            </a:r>
            <a:endParaRPr sz="2400"/>
          </a:p>
        </p:txBody>
      </p:sp>
      <p:sp>
        <p:nvSpPr>
          <p:cNvPr id="183" name="Google Shape;183;p14"/>
          <p:cNvSpPr txBox="1"/>
          <p:nvPr>
            <p:ph idx="1" type="body"/>
          </p:nvPr>
        </p:nvSpPr>
        <p:spPr>
          <a:xfrm>
            <a:off x="1261731" y="3518893"/>
            <a:ext cx="7312364" cy="940494"/>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The customers who haven’t subscribed for any phone service churn about as much as those who have purchased at least one (between 25 and 27%). </a:t>
            </a:r>
            <a:endParaRPr/>
          </a:p>
          <a:p>
            <a:pPr indent="-311150" lvl="0" marL="457200" rtl="0" algn="l">
              <a:lnSpc>
                <a:spcPct val="115000"/>
              </a:lnSpc>
              <a:spcBef>
                <a:spcPts val="0"/>
              </a:spcBef>
              <a:spcAft>
                <a:spcPts val="0"/>
              </a:spcAft>
              <a:buSzPts val="1300"/>
              <a:buChar char="●"/>
            </a:pPr>
            <a:r>
              <a:rPr lang="fr-CA"/>
              <a:t>But among those who have subscribed to our phoneline service, those who have purchased more than one phoneline tend to churn more (about 29% of them) than those who have purchased one or no phone at all.</a:t>
            </a:r>
            <a:endParaRPr b="1">
              <a:solidFill>
                <a:srgbClr val="2C2C2C"/>
              </a:solidFill>
            </a:endParaRPr>
          </a:p>
          <a:p>
            <a:pPr indent="-311150" lvl="0" marL="457200" rtl="0" algn="l">
              <a:lnSpc>
                <a:spcPct val="115000"/>
              </a:lnSpc>
              <a:spcBef>
                <a:spcPts val="0"/>
              </a:spcBef>
              <a:spcAft>
                <a:spcPts val="0"/>
              </a:spcAft>
              <a:buSzPts val="1300"/>
              <a:buChar char="●"/>
            </a:pPr>
            <a:r>
              <a:rPr b="1" lang="fr-CA">
                <a:solidFill>
                  <a:srgbClr val="2C2C2C"/>
                </a:solidFill>
              </a:rPr>
              <a:t>Thus having bought multiple phonelines is an indicator that the customer is likely to churn.</a:t>
            </a:r>
            <a:endParaRPr/>
          </a:p>
          <a:p>
            <a:pPr indent="-228600" lvl="0" marL="457200" rtl="0" algn="l">
              <a:lnSpc>
                <a:spcPct val="115000"/>
              </a:lnSpc>
              <a:spcBef>
                <a:spcPts val="0"/>
              </a:spcBef>
              <a:spcAft>
                <a:spcPts val="0"/>
              </a:spcAft>
              <a:buSzPts val="1300"/>
              <a:buNone/>
            </a:pPr>
            <a:r>
              <a:t/>
            </a:r>
            <a:endParaRPr b="1">
              <a:solidFill>
                <a:srgbClr val="2C2C2C"/>
              </a:solidFill>
            </a:endParaRPr>
          </a:p>
        </p:txBody>
      </p:sp>
      <p:pic>
        <p:nvPicPr>
          <p:cNvPr id="184" name="Google Shape;184;p14"/>
          <p:cNvPicPr preferRelativeResize="0"/>
          <p:nvPr/>
        </p:nvPicPr>
        <p:blipFill rotWithShape="1">
          <a:blip r:embed="rId3">
            <a:alphaModFix/>
          </a:blip>
          <a:srcRect b="0" l="0" r="0" t="0"/>
          <a:stretch/>
        </p:blipFill>
        <p:spPr>
          <a:xfrm>
            <a:off x="675946" y="1320450"/>
            <a:ext cx="3410591" cy="2267000"/>
          </a:xfrm>
          <a:prstGeom prst="rect">
            <a:avLst/>
          </a:prstGeom>
          <a:noFill/>
          <a:ln>
            <a:noFill/>
          </a:ln>
        </p:spPr>
      </p:pic>
      <p:pic>
        <p:nvPicPr>
          <p:cNvPr id="185" name="Google Shape;185;p14"/>
          <p:cNvPicPr preferRelativeResize="0"/>
          <p:nvPr/>
        </p:nvPicPr>
        <p:blipFill rotWithShape="1">
          <a:blip r:embed="rId4">
            <a:alphaModFix/>
          </a:blip>
          <a:srcRect b="0" l="0" r="0" t="0"/>
          <a:stretch/>
        </p:blipFill>
        <p:spPr>
          <a:xfrm>
            <a:off x="4261429" y="1320450"/>
            <a:ext cx="3981828" cy="2291430"/>
          </a:xfrm>
          <a:prstGeom prst="rect">
            <a:avLst/>
          </a:prstGeom>
          <a:noFill/>
          <a:ln>
            <a:noFill/>
          </a:ln>
        </p:spPr>
      </p:pic>
      <p:pic>
        <p:nvPicPr>
          <p:cNvPr id="186" name="Google Shape;186;p14"/>
          <p:cNvPicPr preferRelativeResize="0"/>
          <p:nvPr/>
        </p:nvPicPr>
        <p:blipFill rotWithShape="1">
          <a:blip r:embed="rId5">
            <a:alphaModFix/>
          </a:blip>
          <a:srcRect b="0" l="0" r="0" t="0"/>
          <a:stretch/>
        </p:blipFill>
        <p:spPr>
          <a:xfrm>
            <a:off x="4158126" y="2626761"/>
            <a:ext cx="4078043" cy="485950"/>
          </a:xfrm>
          <a:prstGeom prst="rect">
            <a:avLst/>
          </a:prstGeom>
          <a:noFill/>
          <a:ln cap="flat" cmpd="sng" w="9525">
            <a:solidFill>
              <a:schemeClr val="dk1"/>
            </a:solidFill>
            <a:prstDash val="solid"/>
            <a:round/>
            <a:headEnd len="sm" w="sm" type="none"/>
            <a:tailEnd len="sm" w="sm" type="none"/>
          </a:ln>
        </p:spPr>
      </p:pic>
      <p:pic>
        <p:nvPicPr>
          <p:cNvPr id="187" name="Google Shape;187;p14"/>
          <p:cNvPicPr preferRelativeResize="0"/>
          <p:nvPr/>
        </p:nvPicPr>
        <p:blipFill rotWithShape="1">
          <a:blip r:embed="rId6">
            <a:alphaModFix/>
          </a:blip>
          <a:srcRect b="0" l="0" r="0" t="0"/>
          <a:stretch/>
        </p:blipFill>
        <p:spPr>
          <a:xfrm>
            <a:off x="771707" y="2757756"/>
            <a:ext cx="3306061" cy="21723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2.-b.2.) Churn through the Services – INTERNET</a:t>
            </a:r>
            <a:endParaRPr sz="2400"/>
          </a:p>
        </p:txBody>
      </p:sp>
      <p:sp>
        <p:nvSpPr>
          <p:cNvPr id="193" name="Google Shape;193;p15"/>
          <p:cNvSpPr txBox="1"/>
          <p:nvPr>
            <p:ph idx="1" type="body"/>
          </p:nvPr>
        </p:nvSpPr>
        <p:spPr>
          <a:xfrm>
            <a:off x="4572000" y="1235638"/>
            <a:ext cx="384255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Among the people who bought internet services from us, those who churn the more are the Fiber-optic users (42% of them churn), followed by 19% of the DSL users. The rest of the Churn might be explained by services other than the Internet.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This might be because of the prices, since the DSL users pay an average 49$ monthly while the Fiber-optic users are paying an average 88$ monthly. </a:t>
            </a:r>
            <a:endParaRPr b="1">
              <a:solidFill>
                <a:srgbClr val="2C2C2C"/>
              </a:solidFill>
            </a:endParaRPr>
          </a:p>
        </p:txBody>
      </p:sp>
      <p:pic>
        <p:nvPicPr>
          <p:cNvPr id="194" name="Google Shape;194;p15"/>
          <p:cNvPicPr preferRelativeResize="0"/>
          <p:nvPr/>
        </p:nvPicPr>
        <p:blipFill rotWithShape="1">
          <a:blip r:embed="rId3">
            <a:alphaModFix/>
          </a:blip>
          <a:srcRect b="0" l="0" r="0" t="0"/>
          <a:stretch/>
        </p:blipFill>
        <p:spPr>
          <a:xfrm>
            <a:off x="676587" y="1359177"/>
            <a:ext cx="3813841" cy="2463874"/>
          </a:xfrm>
          <a:prstGeom prst="rect">
            <a:avLst/>
          </a:prstGeom>
          <a:noFill/>
          <a:ln>
            <a:noFill/>
          </a:ln>
        </p:spPr>
      </p:pic>
      <p:sp>
        <p:nvSpPr>
          <p:cNvPr id="195" name="Google Shape;195;p15"/>
          <p:cNvSpPr/>
          <p:nvPr/>
        </p:nvSpPr>
        <p:spPr>
          <a:xfrm>
            <a:off x="676586" y="3823051"/>
            <a:ext cx="8198056" cy="8925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300"/>
              <a:buFont typeface="Arial"/>
              <a:buChar char="•"/>
            </a:pPr>
            <a:r>
              <a:rPr b="0" i="0" lang="fr-CA" sz="1300" u="none" cap="none" strike="noStrike">
                <a:solidFill>
                  <a:srgbClr val="000000"/>
                </a:solidFill>
                <a:latin typeface="Lato"/>
                <a:ea typeface="Lato"/>
                <a:cs typeface="Lato"/>
                <a:sym typeface="Lato"/>
              </a:rPr>
              <a:t>We might also want to check with the IT Department and the customer care service to see if there’s been any complaint about the quality of the Internet. </a:t>
            </a:r>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300"/>
              <a:buFont typeface="Arial"/>
              <a:buChar char="•"/>
            </a:pPr>
            <a:r>
              <a:rPr b="1" i="0" lang="fr-CA" sz="1300" u="none" cap="none" strike="noStrike">
                <a:solidFill>
                  <a:srgbClr val="2C2C2C"/>
                </a:solidFill>
                <a:latin typeface="Lato"/>
                <a:ea typeface="Lato"/>
                <a:cs typeface="Lato"/>
                <a:sym typeface="Lato"/>
              </a:rPr>
              <a:t>But what is sure is the Internet users account for a big deal of share out of the churn proportion observed. </a:t>
            </a:r>
            <a:endParaRPr b="1" i="0" sz="1300" u="none" cap="none" strike="noStrike">
              <a:solidFill>
                <a:srgbClr val="2C2C2C"/>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2.-b.2.) Churn through other Online Services (1) – SECURITY | BACKUP | PROTECTION | IT | STREAMING </a:t>
            </a:r>
            <a:endParaRPr sz="2400"/>
          </a:p>
        </p:txBody>
      </p:sp>
      <p:pic>
        <p:nvPicPr>
          <p:cNvPr id="201" name="Google Shape;201;p16"/>
          <p:cNvPicPr preferRelativeResize="0"/>
          <p:nvPr/>
        </p:nvPicPr>
        <p:blipFill rotWithShape="1">
          <a:blip r:embed="rId3">
            <a:alphaModFix/>
          </a:blip>
          <a:srcRect b="0" l="0" r="0" t="0"/>
          <a:stretch/>
        </p:blipFill>
        <p:spPr>
          <a:xfrm>
            <a:off x="165806" y="1600088"/>
            <a:ext cx="3583949" cy="1732501"/>
          </a:xfrm>
          <a:prstGeom prst="rect">
            <a:avLst/>
          </a:prstGeom>
          <a:noFill/>
          <a:ln>
            <a:noFill/>
          </a:ln>
        </p:spPr>
      </p:pic>
      <p:pic>
        <p:nvPicPr>
          <p:cNvPr id="202" name="Google Shape;202;p16"/>
          <p:cNvPicPr preferRelativeResize="0"/>
          <p:nvPr/>
        </p:nvPicPr>
        <p:blipFill rotWithShape="1">
          <a:blip r:embed="rId4">
            <a:alphaModFix/>
          </a:blip>
          <a:srcRect b="0" l="0" r="0" t="0"/>
          <a:stretch/>
        </p:blipFill>
        <p:spPr>
          <a:xfrm>
            <a:off x="3767211" y="1600088"/>
            <a:ext cx="2672856" cy="1732501"/>
          </a:xfrm>
          <a:prstGeom prst="rect">
            <a:avLst/>
          </a:prstGeom>
          <a:noFill/>
          <a:ln>
            <a:noFill/>
          </a:ln>
        </p:spPr>
      </p:pic>
      <p:pic>
        <p:nvPicPr>
          <p:cNvPr id="203" name="Google Shape;203;p16"/>
          <p:cNvPicPr preferRelativeResize="0"/>
          <p:nvPr/>
        </p:nvPicPr>
        <p:blipFill rotWithShape="1">
          <a:blip r:embed="rId5">
            <a:alphaModFix/>
          </a:blip>
          <a:srcRect b="0" l="0" r="0" t="0"/>
          <a:stretch/>
        </p:blipFill>
        <p:spPr>
          <a:xfrm>
            <a:off x="6350274" y="1600088"/>
            <a:ext cx="2567441" cy="1732501"/>
          </a:xfrm>
          <a:prstGeom prst="rect">
            <a:avLst/>
          </a:prstGeom>
          <a:noFill/>
          <a:ln>
            <a:noFill/>
          </a:ln>
        </p:spPr>
      </p:pic>
      <p:pic>
        <p:nvPicPr>
          <p:cNvPr id="204" name="Google Shape;204;p16"/>
          <p:cNvPicPr preferRelativeResize="0"/>
          <p:nvPr/>
        </p:nvPicPr>
        <p:blipFill rotWithShape="1">
          <a:blip r:embed="rId6">
            <a:alphaModFix/>
          </a:blip>
          <a:srcRect b="0" l="0" r="0" t="0"/>
          <a:stretch/>
        </p:blipFill>
        <p:spPr>
          <a:xfrm>
            <a:off x="734010" y="3332589"/>
            <a:ext cx="2583926" cy="1810911"/>
          </a:xfrm>
          <a:prstGeom prst="rect">
            <a:avLst/>
          </a:prstGeom>
          <a:noFill/>
          <a:ln>
            <a:noFill/>
          </a:ln>
        </p:spPr>
      </p:pic>
      <p:pic>
        <p:nvPicPr>
          <p:cNvPr id="205" name="Google Shape;205;p16"/>
          <p:cNvPicPr preferRelativeResize="0"/>
          <p:nvPr/>
        </p:nvPicPr>
        <p:blipFill rotWithShape="1">
          <a:blip r:embed="rId7">
            <a:alphaModFix/>
          </a:blip>
          <a:srcRect b="0" l="0" r="0" t="0"/>
          <a:stretch/>
        </p:blipFill>
        <p:spPr>
          <a:xfrm>
            <a:off x="3473881" y="3302446"/>
            <a:ext cx="2672856" cy="1841054"/>
          </a:xfrm>
          <a:prstGeom prst="rect">
            <a:avLst/>
          </a:prstGeom>
          <a:noFill/>
          <a:ln>
            <a:noFill/>
          </a:ln>
        </p:spPr>
      </p:pic>
      <p:pic>
        <p:nvPicPr>
          <p:cNvPr id="206" name="Google Shape;206;p16"/>
          <p:cNvPicPr preferRelativeResize="0"/>
          <p:nvPr/>
        </p:nvPicPr>
        <p:blipFill rotWithShape="1">
          <a:blip r:embed="rId8">
            <a:alphaModFix/>
          </a:blip>
          <a:srcRect b="0" l="0" r="0" t="0"/>
          <a:stretch/>
        </p:blipFill>
        <p:spPr>
          <a:xfrm>
            <a:off x="6201426" y="3299772"/>
            <a:ext cx="2768359" cy="18437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2.-b.2.) Churn through other Online Services (2) – SECURITY | BACKUP | PROTECTION | IT | STREAMING </a:t>
            </a:r>
            <a:endParaRPr sz="2400"/>
          </a:p>
        </p:txBody>
      </p:sp>
      <p:sp>
        <p:nvSpPr>
          <p:cNvPr id="212" name="Google Shape;212;p17"/>
          <p:cNvSpPr txBox="1"/>
          <p:nvPr>
            <p:ph idx="1" type="body"/>
          </p:nvPr>
        </p:nvSpPr>
        <p:spPr>
          <a:xfrm>
            <a:off x="607148" y="1561951"/>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We are considering all these services together because the distribution of Churn relative to each of them has practically the same shape and varies with the same trend, as can be seen on the graphs from the previous slide. </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We have already seen that people who have no internet at all churn less (7.4%) of them. This percentage hasn’t changed. But what all these graphs (graphs 9  thru 14) tell us is that </a:t>
            </a:r>
            <a:r>
              <a:rPr b="1" lang="fr-CA">
                <a:solidFill>
                  <a:schemeClr val="accent3"/>
                </a:solidFill>
              </a:rPr>
              <a:t>when people </a:t>
            </a:r>
            <a:r>
              <a:rPr b="1" lang="fr-CA" u="sng">
                <a:solidFill>
                  <a:schemeClr val="accent3"/>
                </a:solidFill>
              </a:rPr>
              <a:t>do have internet and don’t have at least one of these online services </a:t>
            </a:r>
            <a:r>
              <a:rPr b="1" lang="fr-CA">
                <a:solidFill>
                  <a:schemeClr val="accent3"/>
                </a:solidFill>
              </a:rPr>
              <a:t>with the company, then they will be more prone to churn</a:t>
            </a:r>
            <a:r>
              <a:rPr b="1" lang="fr-CA">
                <a:solidFill>
                  <a:srgbClr val="FF0000"/>
                </a:solidFill>
              </a:rPr>
              <a:t> </a:t>
            </a:r>
            <a:r>
              <a:rPr lang="fr-CA"/>
              <a:t>(from 34 to 42% of them according to the past month data).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b="1" lang="fr-CA">
                <a:solidFill>
                  <a:schemeClr val="accent3"/>
                </a:solidFill>
              </a:rPr>
              <a:t>We could believe it is because they are paying quite high for these services:</a:t>
            </a:r>
            <a:r>
              <a:rPr lang="fr-CA"/>
              <a:t> people who use at least of the company’s 6 online services pay monthly about 82$ in average. This is quite close to the average 88$ paid by the Fiber-optic users.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2.-b.2.) Churn through other Online Services (2) – SECURITY | BACKUP | PROTECTION | IT | STREAMING </a:t>
            </a:r>
            <a:endParaRPr sz="2400"/>
          </a:p>
        </p:txBody>
      </p:sp>
      <p:sp>
        <p:nvSpPr>
          <p:cNvPr id="218" name="Google Shape;218;p18"/>
          <p:cNvSpPr txBox="1"/>
          <p:nvPr>
            <p:ph idx="1" type="body"/>
          </p:nvPr>
        </p:nvSpPr>
        <p:spPr>
          <a:xfrm>
            <a:off x="727650" y="1751038"/>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So the Fiber-optic users are also those who can afford any of our online services. So maybe </a:t>
            </a:r>
            <a:r>
              <a:rPr b="1" lang="fr-CA">
                <a:solidFill>
                  <a:schemeClr val="accent3"/>
                </a:solidFill>
              </a:rPr>
              <a:t>the DSL users might want to churn if other companies are offering them a full package (net + online service) at a better price</a:t>
            </a:r>
            <a:r>
              <a:rPr lang="fr-CA"/>
              <a: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Also maybe if they had online security on their bandwidth, or Data backed up on our servers, or that their computers were protected through our internet, or that they had real support from our IT Department, or could stream TV and online movies to enjoy, maybe </a:t>
            </a:r>
            <a:r>
              <a:rPr b="1" lang="fr-CA">
                <a:solidFill>
                  <a:schemeClr val="accent3"/>
                </a:solidFill>
              </a:rPr>
              <a:t>they’d have more reasons to feel the need to keep on paying for the internet.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Actually, the graphs 9 thru 14 allow us to assume the right-above paragraph is true. Because we can observe </a:t>
            </a:r>
            <a:r>
              <a:rPr b="1" lang="fr-CA">
                <a:solidFill>
                  <a:schemeClr val="accent3"/>
                </a:solidFill>
              </a:rPr>
              <a:t>a lower proportion of churn (between 15 and 30% only) among those who have internet and have purchased at least one of these online services.</a:t>
            </a:r>
            <a:endParaRPr b="1">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fr-CA"/>
              <a:t>2.-c) Explanation by Billing Information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000"/>
              <a:t>2.-c.1.) Churn by the Billing Info – PAYMENT FREQUENCY (1)</a:t>
            </a:r>
            <a:endParaRPr sz="2000"/>
          </a:p>
        </p:txBody>
      </p:sp>
      <p:sp>
        <p:nvSpPr>
          <p:cNvPr id="229" name="Google Shape;229;p20"/>
          <p:cNvSpPr txBox="1"/>
          <p:nvPr>
            <p:ph idx="1" type="body"/>
          </p:nvPr>
        </p:nvSpPr>
        <p:spPr>
          <a:xfrm>
            <a:off x="4575600" y="1767266"/>
            <a:ext cx="3842550" cy="1784009"/>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The customers who churn the most are the monthly contractors (42%). This makes sense because </a:t>
            </a:r>
            <a:r>
              <a:rPr b="1" lang="fr-CA">
                <a:solidFill>
                  <a:schemeClr val="accent3"/>
                </a:solidFill>
              </a:rPr>
              <a:t>someone who pays for a service monthly either doesn’t intend to take any long-term commitment with the provider, or just can’t afford paying for it on the long-term</a:t>
            </a:r>
            <a:r>
              <a:rPr lang="fr-CA"/>
              <a:t>.</a:t>
            </a:r>
            <a:endParaRPr/>
          </a:p>
        </p:txBody>
      </p:sp>
      <p:pic>
        <p:nvPicPr>
          <p:cNvPr id="230" name="Google Shape;230;p20"/>
          <p:cNvPicPr preferRelativeResize="0"/>
          <p:nvPr/>
        </p:nvPicPr>
        <p:blipFill rotWithShape="1">
          <a:blip r:embed="rId3">
            <a:alphaModFix/>
          </a:blip>
          <a:srcRect b="0" l="0" r="0" t="0"/>
          <a:stretch/>
        </p:blipFill>
        <p:spPr>
          <a:xfrm>
            <a:off x="942112" y="1343339"/>
            <a:ext cx="3521484" cy="2479712"/>
          </a:xfrm>
          <a:prstGeom prst="rect">
            <a:avLst/>
          </a:prstGeom>
          <a:noFill/>
          <a:ln>
            <a:noFill/>
          </a:ln>
        </p:spPr>
      </p:pic>
      <p:sp>
        <p:nvSpPr>
          <p:cNvPr id="231" name="Google Shape;231;p20"/>
          <p:cNvSpPr/>
          <p:nvPr/>
        </p:nvSpPr>
        <p:spPr>
          <a:xfrm>
            <a:off x="1105432" y="3845940"/>
            <a:ext cx="7312718" cy="89255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300"/>
              <a:buFont typeface="Arial"/>
              <a:buChar char="•"/>
            </a:pPr>
            <a:r>
              <a:rPr b="0" i="0" lang="fr-CA" sz="1300" u="none" cap="none" strike="noStrike">
                <a:solidFill>
                  <a:srgbClr val="000000"/>
                </a:solidFill>
                <a:latin typeface="Lato"/>
                <a:ea typeface="Lato"/>
                <a:cs typeface="Lato"/>
                <a:sym typeface="Lato"/>
              </a:rPr>
              <a:t>The trend is negative. Meaning that </a:t>
            </a:r>
            <a:r>
              <a:rPr b="1" i="0" lang="fr-CA" sz="1300" u="none" cap="none" strike="noStrike">
                <a:solidFill>
                  <a:srgbClr val="2C2C2C"/>
                </a:solidFill>
                <a:latin typeface="Lato"/>
                <a:ea typeface="Lato"/>
                <a:cs typeface="Lato"/>
                <a:sym typeface="Lato"/>
              </a:rPr>
              <a:t>the longer the contract lasts, the lesser the churn (11.27% for yearly contractors and 2.83% for bi-yearly contractors)</a:t>
            </a:r>
            <a:r>
              <a:rPr b="0" i="0" lang="fr-CA" sz="1300" u="none" cap="none" strike="noStrike">
                <a:solidFill>
                  <a:srgbClr val="000000"/>
                </a:solidFill>
                <a:latin typeface="Lato"/>
                <a:ea typeface="Lato"/>
                <a:cs typeface="Lato"/>
                <a:sym typeface="Lato"/>
              </a:rPr>
              <a:t>. Which also makes sense, because </a:t>
            </a:r>
            <a:r>
              <a:rPr b="1" i="0" lang="fr-CA" sz="1300" u="none" cap="none" strike="noStrike">
                <a:solidFill>
                  <a:schemeClr val="accent3"/>
                </a:solidFill>
                <a:latin typeface="Lato"/>
                <a:ea typeface="Lato"/>
                <a:cs typeface="Lato"/>
                <a:sym typeface="Lato"/>
              </a:rPr>
              <a:t>once the contract is paid, the customers would be the only ones to lose if they churned before the next term</a:t>
            </a:r>
            <a:r>
              <a:rPr b="0" i="0" lang="fr-CA" sz="1300" u="none" cap="none" strike="noStrike">
                <a:solidFill>
                  <a:srgbClr val="000000"/>
                </a:solidFill>
                <a:latin typeface="Lato"/>
                <a:ea typeface="Lato"/>
                <a:cs typeface="Lato"/>
                <a:sym typeface="Lato"/>
              </a:rPr>
              <a:t>.</a:t>
            </a:r>
            <a:endParaRPr b="1" i="0" sz="1300" u="none" cap="none" strike="noStrike">
              <a:solidFill>
                <a:srgbClr val="2C2C2C"/>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fr-CA"/>
              <a:t>Problem</a:t>
            </a:r>
            <a:endParaRPr/>
          </a:p>
        </p:txBody>
      </p:sp>
      <p:sp>
        <p:nvSpPr>
          <p:cNvPr id="114" name="Google Shape;114;p2"/>
          <p:cNvSpPr txBox="1"/>
          <p:nvPr/>
        </p:nvSpPr>
        <p:spPr>
          <a:xfrm>
            <a:off x="729450" y="1574425"/>
            <a:ext cx="6966900" cy="281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fr-CA" sz="1600" u="none" cap="none" strike="noStrike">
                <a:solidFill>
                  <a:schemeClr val="accent1"/>
                </a:solidFill>
                <a:latin typeface="Lato"/>
                <a:ea typeface="Lato"/>
                <a:cs typeface="Lato"/>
                <a:sym typeface="Lato"/>
              </a:rPr>
              <a:t>Our client is a Telecommunications company which has a massive market share, but also competitors trying to attract the customers.</a:t>
            </a:r>
            <a:endParaRPr b="0"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fr-CA" sz="1600" u="none" cap="none" strike="noStrike">
                <a:solidFill>
                  <a:schemeClr val="accent1"/>
                </a:solidFill>
                <a:latin typeface="Lato"/>
                <a:ea typeface="Lato"/>
                <a:cs typeface="Lato"/>
                <a:sym typeface="Lato"/>
              </a:rPr>
              <a:t>The problem they’re facing is : Customers churning</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fr-CA" sz="1600" u="none" cap="none" strike="noStrike">
                <a:solidFill>
                  <a:schemeClr val="accent1"/>
                </a:solidFill>
                <a:latin typeface="Lato"/>
                <a:ea typeface="Lato"/>
                <a:cs typeface="Lato"/>
                <a:sym typeface="Lato"/>
              </a:rPr>
              <a:t>The stakeholders impacted are:</a:t>
            </a:r>
            <a:endParaRPr/>
          </a:p>
          <a:p>
            <a:pPr indent="-285750" lvl="8" marL="412750" marR="0" rtl="0" algn="l">
              <a:lnSpc>
                <a:spcPct val="100000"/>
              </a:lnSpc>
              <a:spcBef>
                <a:spcPts val="0"/>
              </a:spcBef>
              <a:spcAft>
                <a:spcPts val="0"/>
              </a:spcAft>
              <a:buClr>
                <a:schemeClr val="accent1"/>
              </a:buClr>
              <a:buSzPts val="1600"/>
              <a:buFont typeface="Arial"/>
              <a:buChar char="•"/>
            </a:pPr>
            <a:r>
              <a:rPr lang="fr-CA" sz="1600">
                <a:solidFill>
                  <a:schemeClr val="accent1"/>
                </a:solidFill>
                <a:latin typeface="Lato"/>
                <a:ea typeface="Lato"/>
                <a:cs typeface="Lato"/>
                <a:sym typeface="Lato"/>
              </a:rPr>
              <a:t> </a:t>
            </a:r>
            <a:r>
              <a:rPr b="0" i="0" lang="fr-CA" sz="1600" u="none" cap="none" strike="noStrike">
                <a:solidFill>
                  <a:schemeClr val="accent1"/>
                </a:solidFill>
                <a:latin typeface="Lato"/>
                <a:ea typeface="Lato"/>
                <a:cs typeface="Lato"/>
                <a:sym typeface="Lato"/>
              </a:rPr>
              <a:t>The investors;</a:t>
            </a:r>
            <a:endParaRPr/>
          </a:p>
          <a:p>
            <a:pPr indent="-285750" lvl="8" marL="412750" marR="0" rtl="0" algn="l">
              <a:lnSpc>
                <a:spcPct val="100000"/>
              </a:lnSpc>
              <a:spcBef>
                <a:spcPts val="0"/>
              </a:spcBef>
              <a:spcAft>
                <a:spcPts val="0"/>
              </a:spcAft>
              <a:buClr>
                <a:schemeClr val="accent1"/>
              </a:buClr>
              <a:buSzPts val="1600"/>
              <a:buFont typeface="Arial"/>
              <a:buChar char="•"/>
            </a:pPr>
            <a:r>
              <a:rPr b="0" i="0" lang="fr-CA" sz="1600" u="none" cap="none" strike="noStrike">
                <a:solidFill>
                  <a:schemeClr val="accent1"/>
                </a:solidFill>
                <a:latin typeface="Lato"/>
                <a:ea typeface="Lato"/>
                <a:cs typeface="Lato"/>
                <a:sym typeface="Lato"/>
              </a:rPr>
              <a:t>The board.</a:t>
            </a:r>
            <a:endParaRPr b="0" i="0" sz="1600" u="none" cap="none" strike="noStrike">
              <a:solidFill>
                <a:schemeClr val="accent1"/>
              </a:solidFill>
              <a:latin typeface="Lato"/>
              <a:ea typeface="Lato"/>
              <a:cs typeface="Lato"/>
              <a:sym typeface="Lato"/>
            </a:endParaRPr>
          </a:p>
          <a:p>
            <a:pPr indent="-330200" lvl="0" marL="457200" marR="0" rtl="0" algn="l">
              <a:lnSpc>
                <a:spcPct val="100000"/>
              </a:lnSpc>
              <a:spcBef>
                <a:spcPts val="0"/>
              </a:spcBef>
              <a:spcAft>
                <a:spcPts val="0"/>
              </a:spcAft>
              <a:buClr>
                <a:schemeClr val="accent1"/>
              </a:buClr>
              <a:buSzPts val="1600"/>
              <a:buFont typeface="Lato"/>
              <a:buChar char="❏"/>
            </a:pPr>
            <a:r>
              <a:rPr b="0" i="0" lang="fr-CA" sz="1600" u="none" cap="none" strike="noStrike">
                <a:solidFill>
                  <a:schemeClr val="accent1"/>
                </a:solidFill>
                <a:latin typeface="Lato"/>
                <a:ea typeface="Lato"/>
                <a:cs typeface="Lato"/>
                <a:sym typeface="Lato"/>
              </a:rPr>
              <a:t>This problem is important to the organization, because customers that are churning are a potential source of decrease on the company’s revenues.</a:t>
            </a:r>
            <a:endParaRPr b="1" i="0" sz="1600" u="none" cap="none" strike="noStrike">
              <a:solidFill>
                <a:schemeClr val="accen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1800"/>
              <a:t>2.-c.1.) Churn by the Billing Info – TENURE &amp; PAYMENT FREQUENCY (2)</a:t>
            </a:r>
            <a:endParaRPr sz="1800"/>
          </a:p>
        </p:txBody>
      </p:sp>
      <p:sp>
        <p:nvSpPr>
          <p:cNvPr id="237" name="Google Shape;237;p21"/>
          <p:cNvSpPr/>
          <p:nvPr/>
        </p:nvSpPr>
        <p:spPr>
          <a:xfrm>
            <a:off x="3449372" y="3085108"/>
            <a:ext cx="5157599" cy="193899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fr-CA" sz="1200" u="none" cap="none" strike="noStrike">
                <a:solidFill>
                  <a:srgbClr val="000000"/>
                </a:solidFill>
                <a:latin typeface="Lato"/>
                <a:ea typeface="Lato"/>
                <a:cs typeface="Lato"/>
                <a:sym typeface="Lato"/>
              </a:rPr>
              <a:t>These additional graphs show reinforce the existence of the negative trend we discussed in the previous slides, but also give us a more precise idea of how long we may expect a customers to stay with the company before deciding to churn: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200"/>
              <a:buFont typeface="Arial"/>
              <a:buChar char="•"/>
            </a:pPr>
            <a:r>
              <a:rPr b="1" i="0" lang="fr-CA" sz="1200" u="none" cap="none" strike="noStrike">
                <a:solidFill>
                  <a:schemeClr val="accent3"/>
                </a:solidFill>
                <a:latin typeface="Lato"/>
                <a:ea typeface="Lato"/>
                <a:cs typeface="Lato"/>
                <a:sym typeface="Lato"/>
              </a:rPr>
              <a:t>50% of the churners churn on the 10</a:t>
            </a:r>
            <a:r>
              <a:rPr b="1" baseline="30000" i="0" lang="fr-CA" sz="1200" u="none" cap="none" strike="noStrike">
                <a:solidFill>
                  <a:schemeClr val="accent3"/>
                </a:solidFill>
                <a:latin typeface="Lato"/>
                <a:ea typeface="Lato"/>
                <a:cs typeface="Lato"/>
                <a:sym typeface="Lato"/>
              </a:rPr>
              <a:t>th</a:t>
            </a:r>
            <a:r>
              <a:rPr b="1" i="0" lang="fr-CA" sz="1200" u="none" cap="none" strike="noStrike">
                <a:solidFill>
                  <a:schemeClr val="accent3"/>
                </a:solidFill>
                <a:latin typeface="Lato"/>
                <a:ea typeface="Lato"/>
                <a:cs typeface="Lato"/>
                <a:sym typeface="Lato"/>
              </a:rPr>
              <a:t> month</a:t>
            </a:r>
            <a:r>
              <a:rPr b="0" i="0" lang="fr-CA" sz="1200" u="none" cap="none" strike="noStrike">
                <a:solidFill>
                  <a:srgbClr val="000000"/>
                </a:solidFill>
                <a:latin typeface="Lato"/>
                <a:ea typeface="Lato"/>
                <a:cs typeface="Lato"/>
                <a:sym typeface="Lato"/>
              </a:rPr>
              <a:t>. Of those 50%, </a:t>
            </a:r>
            <a:r>
              <a:rPr b="1" i="0" lang="fr-CA" sz="1200" u="none" cap="none" strike="noStrike">
                <a:solidFill>
                  <a:srgbClr val="2C2C2C"/>
                </a:solidFill>
                <a:latin typeface="Lato"/>
                <a:ea typeface="Lato"/>
                <a:cs typeface="Lato"/>
                <a:sym typeface="Lato"/>
              </a:rPr>
              <a:t>the monthly contractors</a:t>
            </a:r>
            <a:r>
              <a:rPr b="0" i="0" lang="fr-CA" sz="1200" u="none" cap="none" strike="noStrike">
                <a:solidFill>
                  <a:srgbClr val="000000"/>
                </a:solidFill>
                <a:latin typeface="Lato"/>
                <a:ea typeface="Lato"/>
                <a:cs typeface="Lato"/>
                <a:sym typeface="Lato"/>
              </a:rPr>
              <a:t> contribute the most to the churn with 50% of them churning </a:t>
            </a:r>
            <a:r>
              <a:rPr b="1" i="0" lang="fr-CA" sz="1200" u="none" cap="none" strike="noStrike">
                <a:solidFill>
                  <a:srgbClr val="000000"/>
                </a:solidFill>
                <a:latin typeface="Lato"/>
                <a:ea typeface="Lato"/>
                <a:cs typeface="Lato"/>
                <a:sym typeface="Lato"/>
              </a:rPr>
              <a:t>after the 7</a:t>
            </a:r>
            <a:r>
              <a:rPr b="1" baseline="30000" i="0" lang="fr-CA" sz="1200" u="none" cap="none" strike="noStrike">
                <a:solidFill>
                  <a:srgbClr val="000000"/>
                </a:solidFill>
                <a:latin typeface="Lato"/>
                <a:ea typeface="Lato"/>
                <a:cs typeface="Lato"/>
                <a:sym typeface="Lato"/>
              </a:rPr>
              <a:t>th</a:t>
            </a:r>
            <a:r>
              <a:rPr b="1" i="0" lang="fr-CA" sz="1200" u="none" cap="none" strike="noStrike">
                <a:solidFill>
                  <a:srgbClr val="000000"/>
                </a:solidFill>
                <a:latin typeface="Lato"/>
                <a:ea typeface="Lato"/>
                <a:cs typeface="Lato"/>
                <a:sym typeface="Lato"/>
              </a:rPr>
              <a:t> month of subscription</a:t>
            </a:r>
            <a:r>
              <a:rPr b="0" i="0" lang="fr-CA" sz="1200" u="none" cap="none" strike="noStrike">
                <a:solidFill>
                  <a:srgbClr val="000000"/>
                </a:solidFill>
                <a:latin typeface="Lato"/>
                <a:ea typeface="Lato"/>
                <a:cs typeface="Lato"/>
                <a:sym typeface="Lato"/>
              </a:rPr>
              <a:t>. Then, the 50% of </a:t>
            </a:r>
            <a:r>
              <a:rPr b="1" i="0" lang="fr-CA" sz="1200" u="none" cap="none" strike="noStrike">
                <a:solidFill>
                  <a:srgbClr val="000000"/>
                </a:solidFill>
                <a:latin typeface="Lato"/>
                <a:ea typeface="Lato"/>
                <a:cs typeface="Lato"/>
                <a:sym typeface="Lato"/>
              </a:rPr>
              <a:t>the yearly contractors churn around the 49</a:t>
            </a:r>
            <a:r>
              <a:rPr b="1" baseline="30000" i="0" lang="fr-CA" sz="1200" u="none" cap="none" strike="noStrike">
                <a:solidFill>
                  <a:srgbClr val="000000"/>
                </a:solidFill>
                <a:latin typeface="Lato"/>
                <a:ea typeface="Lato"/>
                <a:cs typeface="Lato"/>
                <a:sym typeface="Lato"/>
              </a:rPr>
              <a:t>th</a:t>
            </a:r>
            <a:r>
              <a:rPr b="1" i="0" lang="fr-CA" sz="1200" u="none" cap="none" strike="noStrike">
                <a:solidFill>
                  <a:srgbClr val="000000"/>
                </a:solidFill>
                <a:latin typeface="Lato"/>
                <a:ea typeface="Lato"/>
                <a:cs typeface="Lato"/>
                <a:sym typeface="Lato"/>
              </a:rPr>
              <a:t> month</a:t>
            </a:r>
            <a:r>
              <a:rPr b="0" i="0" lang="fr-CA" sz="1200" u="none" cap="none" strike="noStrike">
                <a:solidFill>
                  <a:srgbClr val="000000"/>
                </a:solidFill>
                <a:latin typeface="Lato"/>
                <a:ea typeface="Lato"/>
                <a:cs typeface="Lato"/>
                <a:sym typeface="Lato"/>
              </a:rPr>
              <a:t>, while </a:t>
            </a:r>
            <a:r>
              <a:rPr b="1" i="0" lang="fr-CA" sz="1200" u="none" cap="none" strike="noStrike">
                <a:solidFill>
                  <a:srgbClr val="000000"/>
                </a:solidFill>
                <a:latin typeface="Lato"/>
                <a:ea typeface="Lato"/>
                <a:cs typeface="Lato"/>
                <a:sym typeface="Lato"/>
              </a:rPr>
              <a:t>bi-yearly ones do after 66</a:t>
            </a:r>
            <a:r>
              <a:rPr b="1" baseline="30000" i="0" lang="fr-CA" sz="1200" u="none" cap="none" strike="noStrike">
                <a:solidFill>
                  <a:srgbClr val="000000"/>
                </a:solidFill>
                <a:latin typeface="Lato"/>
                <a:ea typeface="Lato"/>
                <a:cs typeface="Lato"/>
                <a:sym typeface="Lato"/>
              </a:rPr>
              <a:t>th</a:t>
            </a:r>
            <a:r>
              <a:rPr b="1" i="0" lang="fr-CA" sz="1200" u="none" cap="none" strike="noStrike">
                <a:solidFill>
                  <a:srgbClr val="000000"/>
                </a:solidFill>
                <a:latin typeface="Lato"/>
                <a:ea typeface="Lato"/>
                <a:cs typeface="Lato"/>
                <a:sym typeface="Lato"/>
              </a:rPr>
              <a:t> month</a:t>
            </a:r>
            <a:r>
              <a:rPr b="0" i="0" lang="fr-CA" sz="1200" u="none" cap="none" strike="noStrike">
                <a:solidFill>
                  <a:srgbClr val="000000"/>
                </a:solidFill>
                <a:latin typeface="Lato"/>
                <a:ea typeface="Lato"/>
                <a:cs typeface="Lato"/>
                <a:sym typeface="Lato"/>
              </a:rPr>
              <a:t> and may stay until over the 70</a:t>
            </a:r>
            <a:r>
              <a:rPr b="0" baseline="30000" i="0" lang="fr-CA" sz="1200" u="none" cap="none" strike="noStrike">
                <a:solidFill>
                  <a:srgbClr val="000000"/>
                </a:solidFill>
                <a:latin typeface="Lato"/>
                <a:ea typeface="Lato"/>
                <a:cs typeface="Lato"/>
                <a:sym typeface="Lato"/>
              </a:rPr>
              <a:t>th.</a:t>
            </a:r>
            <a:endParaRPr b="0" i="0" sz="1200" u="none" cap="none" strike="noStrike">
              <a:solidFill>
                <a:srgbClr val="000000"/>
              </a:solidFill>
              <a:latin typeface="Lato"/>
              <a:ea typeface="Lato"/>
              <a:cs typeface="Lato"/>
              <a:sym typeface="Lato"/>
            </a:endParaRPr>
          </a:p>
        </p:txBody>
      </p:sp>
      <p:pic>
        <p:nvPicPr>
          <p:cNvPr id="238" name="Google Shape;238;p21"/>
          <p:cNvPicPr preferRelativeResize="0"/>
          <p:nvPr/>
        </p:nvPicPr>
        <p:blipFill rotWithShape="1">
          <a:blip r:embed="rId3">
            <a:alphaModFix/>
          </a:blip>
          <a:srcRect b="0" l="0" r="0" t="0"/>
          <a:stretch/>
        </p:blipFill>
        <p:spPr>
          <a:xfrm>
            <a:off x="725850" y="3016848"/>
            <a:ext cx="2535865" cy="1847246"/>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725850" y="1203029"/>
            <a:ext cx="2535865" cy="1869663"/>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3449372" y="1203030"/>
            <a:ext cx="2572355" cy="1882079"/>
          </a:xfrm>
          <a:prstGeom prst="rect">
            <a:avLst/>
          </a:prstGeom>
          <a:noFill/>
          <a:ln>
            <a:noFill/>
          </a:ln>
        </p:spPr>
      </p:pic>
      <p:pic>
        <p:nvPicPr>
          <p:cNvPr id="241" name="Google Shape;241;p21"/>
          <p:cNvPicPr preferRelativeResize="0"/>
          <p:nvPr/>
        </p:nvPicPr>
        <p:blipFill rotWithShape="1">
          <a:blip r:embed="rId6">
            <a:alphaModFix/>
          </a:blip>
          <a:srcRect b="0" l="0" r="0" t="0"/>
          <a:stretch/>
        </p:blipFill>
        <p:spPr>
          <a:xfrm>
            <a:off x="6143395" y="1203029"/>
            <a:ext cx="2555386" cy="18820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1600"/>
              <a:t>2.-c.2.) Churn by the Billing Info – BILLING MONEY &amp; PAYMENT METHOD</a:t>
            </a:r>
            <a:endParaRPr sz="1600"/>
          </a:p>
        </p:txBody>
      </p:sp>
      <p:sp>
        <p:nvSpPr>
          <p:cNvPr id="247" name="Google Shape;247;p22"/>
          <p:cNvSpPr/>
          <p:nvPr/>
        </p:nvSpPr>
        <p:spPr>
          <a:xfrm>
            <a:off x="729450" y="3275613"/>
            <a:ext cx="7499069" cy="156966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fr-CA" sz="1200" u="none" cap="none" strike="noStrike">
                <a:solidFill>
                  <a:srgbClr val="000000"/>
                </a:solidFill>
                <a:latin typeface="Lato"/>
                <a:ea typeface="Lato"/>
                <a:cs typeface="Lato"/>
                <a:sym typeface="Lato"/>
              </a:rPr>
              <a:t>Only 16.33% of the customers who pay with the means of paper churn, while 35.57% of the paperless billed customers churn. The company then should prioritize or encourage its customers to pay paperlessly.</a:t>
            </a:r>
            <a:endParaRPr/>
          </a:p>
          <a:p>
            <a:pPr indent="-209550" lvl="0" marL="2857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200"/>
              <a:buFont typeface="Arial"/>
              <a:buChar char="•"/>
            </a:pPr>
            <a:r>
              <a:rPr b="0" i="0" lang="fr-CA" sz="1200" u="none" cap="none" strike="noStrike">
                <a:solidFill>
                  <a:schemeClr val="dk2"/>
                </a:solidFill>
                <a:latin typeface="Lato"/>
                <a:ea typeface="Lato"/>
                <a:cs typeface="Lato"/>
                <a:sym typeface="Lato"/>
              </a:rPr>
              <a:t>The electronic mode of payment seems to favor churning </a:t>
            </a:r>
            <a:r>
              <a:rPr b="1" i="0" lang="fr-CA" sz="1200" u="none" cap="none" strike="noStrike">
                <a:solidFill>
                  <a:srgbClr val="2C2C2C"/>
                </a:solidFill>
                <a:latin typeface="Lato"/>
                <a:ea typeface="Lato"/>
                <a:cs typeface="Lato"/>
                <a:sym typeface="Lato"/>
              </a:rPr>
              <a:t>(45% churn, which is 2 to 3 times more than the other payment methods)</a:t>
            </a:r>
            <a:endParaRPr/>
          </a:p>
          <a:p>
            <a:pPr indent="-209550" lvl="0" marL="28575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2C2C2C"/>
              </a:solidFill>
              <a:latin typeface="Lato"/>
              <a:ea typeface="Lato"/>
              <a:cs typeface="Lato"/>
              <a:sym typeface="Lato"/>
            </a:endParaRPr>
          </a:p>
          <a:p>
            <a:pPr indent="-285750" lvl="0" marL="285750" marR="0" rtl="0" algn="l">
              <a:lnSpc>
                <a:spcPct val="100000"/>
              </a:lnSpc>
              <a:spcBef>
                <a:spcPts val="0"/>
              </a:spcBef>
              <a:spcAft>
                <a:spcPts val="0"/>
              </a:spcAft>
              <a:buClr>
                <a:srgbClr val="000000"/>
              </a:buClr>
              <a:buSzPts val="1200"/>
              <a:buFont typeface="Arial"/>
              <a:buChar char="•"/>
            </a:pPr>
            <a:r>
              <a:rPr b="1" i="0" lang="fr-CA" sz="1200" u="none" cap="none" strike="noStrike">
                <a:solidFill>
                  <a:schemeClr val="accent3"/>
                </a:solidFill>
                <a:latin typeface="Lato"/>
                <a:ea typeface="Lato"/>
                <a:cs typeface="Lato"/>
                <a:sym typeface="Lato"/>
              </a:rPr>
              <a:t>We might want to reach to these customers thru the IT or customer care department to know whether the problem is technical. </a:t>
            </a:r>
            <a:endParaRPr/>
          </a:p>
        </p:txBody>
      </p:sp>
      <p:pic>
        <p:nvPicPr>
          <p:cNvPr id="248" name="Google Shape;248;p22"/>
          <p:cNvPicPr preferRelativeResize="0"/>
          <p:nvPr/>
        </p:nvPicPr>
        <p:blipFill rotWithShape="1">
          <a:blip r:embed="rId3">
            <a:alphaModFix/>
          </a:blip>
          <a:srcRect b="0" l="0" r="0" t="0"/>
          <a:stretch/>
        </p:blipFill>
        <p:spPr>
          <a:xfrm>
            <a:off x="1502738" y="1317999"/>
            <a:ext cx="2684701" cy="1985375"/>
          </a:xfrm>
          <a:prstGeom prst="rect">
            <a:avLst/>
          </a:prstGeom>
          <a:noFill/>
          <a:ln>
            <a:noFill/>
          </a:ln>
        </p:spPr>
      </p:pic>
      <p:pic>
        <p:nvPicPr>
          <p:cNvPr id="249" name="Google Shape;249;p22"/>
          <p:cNvPicPr preferRelativeResize="0"/>
          <p:nvPr/>
        </p:nvPicPr>
        <p:blipFill rotWithShape="1">
          <a:blip r:embed="rId4">
            <a:alphaModFix/>
          </a:blip>
          <a:srcRect b="0" l="0" r="0" t="0"/>
          <a:stretch/>
        </p:blipFill>
        <p:spPr>
          <a:xfrm>
            <a:off x="4926422" y="1317587"/>
            <a:ext cx="2623825" cy="19545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1600"/>
              <a:t>2.-c.3.) Churn by the Total Charges – Trend of charges over tenure periods</a:t>
            </a:r>
            <a:endParaRPr sz="1600"/>
          </a:p>
        </p:txBody>
      </p:sp>
      <p:sp>
        <p:nvSpPr>
          <p:cNvPr id="255" name="Google Shape;255;p23"/>
          <p:cNvSpPr/>
          <p:nvPr/>
        </p:nvSpPr>
        <p:spPr>
          <a:xfrm>
            <a:off x="5326699" y="2436409"/>
            <a:ext cx="3172911" cy="10156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fr-CA" sz="1200" u="none" cap="none" strike="noStrike">
                <a:solidFill>
                  <a:srgbClr val="000000"/>
                </a:solidFill>
                <a:latin typeface="Lato"/>
                <a:ea typeface="Lato"/>
                <a:cs typeface="Lato"/>
                <a:sym typeface="Lato"/>
              </a:rPr>
              <a:t>The churners’ charges remain always higher than the charges of the non-churners. So customers might be churning because of too much they’re paying.</a:t>
            </a:r>
            <a:endParaRPr/>
          </a:p>
        </p:txBody>
      </p:sp>
      <p:pic>
        <p:nvPicPr>
          <p:cNvPr id="256" name="Google Shape;256;p23"/>
          <p:cNvPicPr preferRelativeResize="0"/>
          <p:nvPr/>
        </p:nvPicPr>
        <p:blipFill rotWithShape="1">
          <a:blip r:embed="rId3">
            <a:alphaModFix/>
          </a:blip>
          <a:srcRect b="0" l="0" r="0" t="0"/>
          <a:stretch/>
        </p:blipFill>
        <p:spPr>
          <a:xfrm>
            <a:off x="729450" y="1345566"/>
            <a:ext cx="4512189" cy="30126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4"/>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BONUS : How long before the company loses all its customers and which demographics will it lose first?</a:t>
            </a:r>
            <a:endParaRPr sz="2400"/>
          </a:p>
        </p:txBody>
      </p:sp>
      <p:pic>
        <p:nvPicPr>
          <p:cNvPr id="262" name="Google Shape;262;p24"/>
          <p:cNvPicPr preferRelativeResize="0"/>
          <p:nvPr/>
        </p:nvPicPr>
        <p:blipFill rotWithShape="1">
          <a:blip r:embed="rId3">
            <a:alphaModFix/>
          </a:blip>
          <a:srcRect b="0" l="0" r="0" t="0"/>
          <a:stretch/>
        </p:blipFill>
        <p:spPr>
          <a:xfrm>
            <a:off x="2562225" y="1827471"/>
            <a:ext cx="4019550" cy="466725"/>
          </a:xfrm>
          <a:prstGeom prst="rect">
            <a:avLst/>
          </a:prstGeom>
          <a:noFill/>
          <a:ln>
            <a:noFill/>
          </a:ln>
        </p:spPr>
      </p:pic>
      <p:pic>
        <p:nvPicPr>
          <p:cNvPr id="263" name="Google Shape;263;p24"/>
          <p:cNvPicPr preferRelativeResize="0"/>
          <p:nvPr/>
        </p:nvPicPr>
        <p:blipFill rotWithShape="1">
          <a:blip r:embed="rId4">
            <a:alphaModFix/>
          </a:blip>
          <a:srcRect b="0" l="0" r="0" t="0"/>
          <a:stretch/>
        </p:blipFill>
        <p:spPr>
          <a:xfrm>
            <a:off x="4025864" y="2324100"/>
            <a:ext cx="2524125" cy="495300"/>
          </a:xfrm>
          <a:prstGeom prst="rect">
            <a:avLst/>
          </a:prstGeom>
          <a:noFill/>
          <a:ln>
            <a:noFill/>
          </a:ln>
        </p:spPr>
      </p:pic>
      <p:pic>
        <p:nvPicPr>
          <p:cNvPr id="264" name="Google Shape;264;p24"/>
          <p:cNvPicPr preferRelativeResize="0"/>
          <p:nvPr/>
        </p:nvPicPr>
        <p:blipFill rotWithShape="1">
          <a:blip r:embed="rId5">
            <a:alphaModFix/>
          </a:blip>
          <a:srcRect b="0" l="0" r="0" t="0"/>
          <a:stretch/>
        </p:blipFill>
        <p:spPr>
          <a:xfrm>
            <a:off x="2663789" y="2366962"/>
            <a:ext cx="1362075" cy="409575"/>
          </a:xfrm>
          <a:prstGeom prst="rect">
            <a:avLst/>
          </a:prstGeom>
          <a:noFill/>
          <a:ln>
            <a:noFill/>
          </a:ln>
        </p:spPr>
      </p:pic>
      <p:sp>
        <p:nvSpPr>
          <p:cNvPr id="265" name="Google Shape;265;p24"/>
          <p:cNvSpPr/>
          <p:nvPr/>
        </p:nvSpPr>
        <p:spPr>
          <a:xfrm>
            <a:off x="1821712" y="3225320"/>
            <a:ext cx="59754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fr-CA" sz="1200" u="none" cap="none" strike="noStrike">
                <a:solidFill>
                  <a:srgbClr val="000000"/>
                </a:solidFill>
                <a:latin typeface="Lato"/>
                <a:ea typeface="Lato"/>
                <a:cs typeface="Lato"/>
                <a:sym typeface="Lato"/>
              </a:rPr>
              <a:t>By plugging in the values of N=7043 and p=0.2654, we find n=29 months, which is the tenure after which all current customers will have churned if nothing is done to change anything</a:t>
            </a:r>
            <a:endParaRPr/>
          </a:p>
          <a:p>
            <a:pPr indent="0" lvl="0" marL="0" marR="0" rtl="0" algn="l">
              <a:lnSpc>
                <a:spcPct val="100000"/>
              </a:lnSpc>
              <a:spcBef>
                <a:spcPts val="0"/>
              </a:spcBef>
              <a:spcAft>
                <a:spcPts val="0"/>
              </a:spcAft>
              <a:buNone/>
            </a:pPr>
            <a:r>
              <a:rPr b="0" i="0" lang="fr-CA" sz="1200" u="none" cap="none" strike="noStrike">
                <a:solidFill>
                  <a:srgbClr val="000000"/>
                </a:solidFill>
                <a:latin typeface="Lato"/>
                <a:ea typeface="Lato"/>
                <a:cs typeface="Lato"/>
                <a:sym typeface="Lato"/>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a:t>CUSTOMER PROFILES</a:t>
            </a:r>
            <a:endParaRPr/>
          </a:p>
        </p:txBody>
      </p:sp>
      <p:graphicFrame>
        <p:nvGraphicFramePr>
          <p:cNvPr id="271" name="Google Shape;271;p25"/>
          <p:cNvGraphicFramePr/>
          <p:nvPr/>
        </p:nvGraphicFramePr>
        <p:xfrm>
          <a:off x="342897" y="1574800"/>
          <a:ext cx="3000000" cy="3000000"/>
        </p:xfrm>
        <a:graphic>
          <a:graphicData uri="http://schemas.openxmlformats.org/drawingml/2006/table">
            <a:tbl>
              <a:tblPr>
                <a:noFill/>
                <a:tableStyleId>{72A68BBF-9B2C-4AEB-B18D-FFEDD3E51957}</a:tableStyleId>
              </a:tblPr>
              <a:tblGrid>
                <a:gridCol w="391350"/>
                <a:gridCol w="391350"/>
                <a:gridCol w="391350"/>
                <a:gridCol w="391350"/>
                <a:gridCol w="464725"/>
                <a:gridCol w="317975"/>
                <a:gridCol w="391350"/>
                <a:gridCol w="391350"/>
                <a:gridCol w="391350"/>
                <a:gridCol w="513650"/>
                <a:gridCol w="391350"/>
                <a:gridCol w="391350"/>
                <a:gridCol w="391350"/>
                <a:gridCol w="391350"/>
                <a:gridCol w="391350"/>
                <a:gridCol w="391350"/>
                <a:gridCol w="650625"/>
                <a:gridCol w="391350"/>
                <a:gridCol w="694550"/>
                <a:gridCol w="337850"/>
              </a:tblGrid>
              <a:tr h="744100">
                <a:tc>
                  <a:txBody>
                    <a:bodyPr/>
                    <a:lstStyle/>
                    <a:p>
                      <a:pPr indent="0" lvl="0" marL="0" marR="0" rtl="0" algn="l">
                        <a:lnSpc>
                          <a:spcPct val="100000"/>
                        </a:lnSpc>
                        <a:spcBef>
                          <a:spcPts val="0"/>
                        </a:spcBef>
                        <a:spcAft>
                          <a:spcPts val="0"/>
                        </a:spcAft>
                        <a:buNone/>
                      </a:pPr>
                      <a:r>
                        <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Senior Citizen</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tenure</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Monthly</a:t>
                      </a:r>
                      <a:endParaRPr b="1" sz="900" u="none" cap="none" strike="noStrike">
                        <a:solidFill>
                          <a:srgbClr val="002060"/>
                        </a:solidFill>
                      </a:endParaRPr>
                    </a:p>
                    <a:p>
                      <a:pPr indent="0" lvl="0" marL="0" marR="0" rtl="0" algn="l">
                        <a:lnSpc>
                          <a:spcPct val="100000"/>
                        </a:lnSpc>
                        <a:spcBef>
                          <a:spcPts val="0"/>
                        </a:spcBef>
                        <a:spcAft>
                          <a:spcPts val="0"/>
                        </a:spcAft>
                        <a:buNone/>
                      </a:pPr>
                      <a:r>
                        <a:rPr b="1" lang="fr-CA" sz="900" u="none" cap="none" strike="noStrike">
                          <a:solidFill>
                            <a:srgbClr val="002060"/>
                          </a:solidFill>
                        </a:rPr>
                        <a:t>Charges</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gender</a:t>
                      </a:r>
                      <a:endParaRPr b="1" sz="900" u="none" cap="none" strike="noStrike">
                        <a:solidFill>
                          <a:srgbClr val="00206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Partner</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Dependents</a:t>
                      </a:r>
                      <a:endParaRPr b="1" sz="900" u="none" cap="none" strike="noStrike">
                        <a:solidFill>
                          <a:srgbClr val="00206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Phone Service</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Multiple Lines</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Internet</a:t>
                      </a:r>
                      <a:endParaRPr/>
                    </a:p>
                    <a:p>
                      <a:pPr indent="0" lvl="0" marL="0" marR="0" rtl="0" algn="l">
                        <a:lnSpc>
                          <a:spcPct val="100000"/>
                        </a:lnSpc>
                        <a:spcBef>
                          <a:spcPts val="0"/>
                        </a:spcBef>
                        <a:spcAft>
                          <a:spcPts val="0"/>
                        </a:spcAft>
                        <a:buNone/>
                      </a:pPr>
                      <a:r>
                        <a:rPr b="1" lang="fr-CA" sz="900" u="none" cap="none" strike="noStrike">
                          <a:solidFill>
                            <a:srgbClr val="002060"/>
                          </a:solidFill>
                        </a:rPr>
                        <a:t>Service</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Online</a:t>
                      </a:r>
                      <a:endParaRPr/>
                    </a:p>
                    <a:p>
                      <a:pPr indent="0" lvl="0" marL="0" marR="0" rtl="0" algn="l">
                        <a:lnSpc>
                          <a:spcPct val="100000"/>
                        </a:lnSpc>
                        <a:spcBef>
                          <a:spcPts val="0"/>
                        </a:spcBef>
                        <a:spcAft>
                          <a:spcPts val="0"/>
                        </a:spcAft>
                        <a:buNone/>
                      </a:pPr>
                      <a:r>
                        <a:rPr b="1" lang="fr-CA" sz="900" u="none" cap="none" strike="noStrike">
                          <a:solidFill>
                            <a:srgbClr val="002060"/>
                          </a:solidFill>
                        </a:rPr>
                        <a:t>Security</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Online</a:t>
                      </a:r>
                      <a:endParaRPr/>
                    </a:p>
                    <a:p>
                      <a:pPr indent="0" lvl="0" marL="0" marR="0" rtl="0" algn="l">
                        <a:lnSpc>
                          <a:spcPct val="100000"/>
                        </a:lnSpc>
                        <a:spcBef>
                          <a:spcPts val="0"/>
                        </a:spcBef>
                        <a:spcAft>
                          <a:spcPts val="0"/>
                        </a:spcAft>
                        <a:buNone/>
                      </a:pPr>
                      <a:r>
                        <a:rPr b="1" lang="fr-CA" sz="900" u="none" cap="none" strike="noStrike">
                          <a:solidFill>
                            <a:srgbClr val="002060"/>
                          </a:solidFill>
                        </a:rPr>
                        <a:t>Backup</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Device</a:t>
                      </a:r>
                      <a:endParaRPr b="1" sz="900" u="none" cap="none" strike="noStrike">
                        <a:solidFill>
                          <a:srgbClr val="002060"/>
                        </a:solidFill>
                      </a:endParaRPr>
                    </a:p>
                    <a:p>
                      <a:pPr indent="0" lvl="0" marL="0" marR="0" rtl="0" algn="l">
                        <a:lnSpc>
                          <a:spcPct val="100000"/>
                        </a:lnSpc>
                        <a:spcBef>
                          <a:spcPts val="0"/>
                        </a:spcBef>
                        <a:spcAft>
                          <a:spcPts val="0"/>
                        </a:spcAft>
                        <a:buNone/>
                      </a:pPr>
                      <a:r>
                        <a:rPr b="1" lang="fr-CA" sz="900" u="none" cap="none" strike="noStrike">
                          <a:solidFill>
                            <a:srgbClr val="002060"/>
                          </a:solidFill>
                        </a:rPr>
                        <a:t>Protection</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Tech</a:t>
                      </a:r>
                      <a:endParaRPr/>
                    </a:p>
                    <a:p>
                      <a:pPr indent="0" lvl="0" marL="0" marR="0" rtl="0" algn="l">
                        <a:lnSpc>
                          <a:spcPct val="100000"/>
                        </a:lnSpc>
                        <a:spcBef>
                          <a:spcPts val="0"/>
                        </a:spcBef>
                        <a:spcAft>
                          <a:spcPts val="0"/>
                        </a:spcAft>
                        <a:buNone/>
                      </a:pPr>
                      <a:r>
                        <a:rPr b="1" lang="fr-CA" sz="900" u="none" cap="none" strike="noStrike">
                          <a:solidFill>
                            <a:srgbClr val="002060"/>
                          </a:solidFill>
                        </a:rPr>
                        <a:t>Support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Streaming TV</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Streaming Movies</a:t>
                      </a:r>
                      <a:endParaRPr b="1" sz="900" u="none" cap="none" strike="noStrike">
                        <a:solidFill>
                          <a:srgbClr val="00206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Contract Length</a:t>
                      </a:r>
                      <a:endParaRPr b="1" sz="900" u="none" cap="none" strike="noStrike">
                        <a:solidFill>
                          <a:srgbClr val="00206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Paperless Billing</a:t>
                      </a:r>
                      <a:endParaRPr b="1" sz="900" u="none" cap="none" strike="noStrike">
                        <a:solidFill>
                          <a:srgbClr val="00206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Payment Method</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1" lang="fr-CA" sz="900" u="none" cap="none" strike="noStrike">
                          <a:solidFill>
                            <a:srgbClr val="002060"/>
                          </a:solidFill>
                        </a:rPr>
                        <a:t>Churn</a:t>
                      </a:r>
                      <a:endParaRPr b="1" sz="900" u="none" cap="none" strike="noStrike">
                        <a:solidFill>
                          <a:srgbClr val="00206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257225">
                <a:tc>
                  <a:txBody>
                    <a:bodyPr/>
                    <a:lstStyle/>
                    <a:p>
                      <a:pPr indent="0" lvl="0" marL="0" marR="0" rtl="0" algn="r">
                        <a:lnSpc>
                          <a:spcPct val="100000"/>
                        </a:lnSpc>
                        <a:spcBef>
                          <a:spcPts val="0"/>
                        </a:spcBef>
                        <a:spcAft>
                          <a:spcPts val="0"/>
                        </a:spcAft>
                        <a:buNone/>
                      </a:pPr>
                      <a:r>
                        <a:rPr b="1" i="1" lang="fr-CA" sz="600" u="none" cap="none" strike="noStrike">
                          <a:solidFill>
                            <a:srgbClr val="C00000"/>
                          </a:solidFill>
                        </a:rPr>
                        <a:t>PROFILES</a:t>
                      </a:r>
                      <a:endParaRPr b="1" i="1" sz="600" u="none" cap="none" strike="noStrike">
                        <a:solidFill>
                          <a:srgbClr val="C0000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gridSpan="19">
                  <a:txBody>
                    <a:bodyPr/>
                    <a:lstStyle/>
                    <a:p>
                      <a:pPr indent="0" lvl="0" marL="0" marR="0" rtl="0" algn="r">
                        <a:lnSpc>
                          <a:spcPct val="100000"/>
                        </a:lnSpc>
                        <a:spcBef>
                          <a:spcPts val="0"/>
                        </a:spcBef>
                        <a:spcAft>
                          <a:spcPts val="0"/>
                        </a:spcAft>
                        <a:buNone/>
                      </a:pPr>
                      <a:r>
                        <a:t/>
                      </a:r>
                      <a:endParaRPr b="1" sz="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hMerge="1"/>
                <a:tc hMerge="1"/>
                <a:tc hMerge="1"/>
                <a:tc hMerge="1"/>
                <a:tc hMerge="1"/>
                <a:tc hMerge="1"/>
                <a:tc hMerge="1"/>
                <a:tc hMerge="1"/>
                <a:tc hMerge="1"/>
                <a:tc hMerge="1"/>
                <a:tc hMerge="1"/>
                <a:tc hMerge="1"/>
                <a:tc hMerge="1"/>
                <a:tc hMerge="1"/>
                <a:tc hMerge="1"/>
                <a:tc hMerge="1"/>
                <a:tc hMerge="1"/>
                <a:tc hMerge="1"/>
              </a:tr>
              <a:tr h="659775">
                <a:tc>
                  <a:txBody>
                    <a:bodyPr/>
                    <a:lstStyle/>
                    <a:p>
                      <a:pPr indent="0" lvl="0" marL="0" marR="0" rtl="0" algn="ctr">
                        <a:lnSpc>
                          <a:spcPct val="100000"/>
                        </a:lnSpc>
                        <a:spcBef>
                          <a:spcPts val="0"/>
                        </a:spcBef>
                        <a:spcAft>
                          <a:spcPts val="0"/>
                        </a:spcAft>
                        <a:buNone/>
                      </a:pPr>
                      <a:r>
                        <a:rPr b="1" lang="fr-CA" sz="700" u="none" cap="none" strike="noStrike">
                          <a:solidFill>
                            <a:srgbClr val="FF0000"/>
                          </a:solidFill>
                        </a:rPr>
                        <a:t>RISKY</a:t>
                      </a:r>
                      <a:endParaRPr/>
                    </a:p>
                    <a:p>
                      <a:pPr indent="0" lvl="0" marL="0" marR="0" rtl="0" algn="ctr">
                        <a:lnSpc>
                          <a:spcPct val="100000"/>
                        </a:lnSpc>
                        <a:spcBef>
                          <a:spcPts val="0"/>
                        </a:spcBef>
                        <a:spcAft>
                          <a:spcPts val="0"/>
                        </a:spcAft>
                        <a:buNone/>
                      </a:pPr>
                      <a:r>
                        <a:rPr b="1" lang="fr-CA" sz="700" u="none" cap="none" strike="noStrike">
                          <a:solidFill>
                            <a:srgbClr val="FF0000"/>
                          </a:solidFill>
                        </a:rPr>
                        <a:t>USERS</a:t>
                      </a:r>
                      <a:endParaRPr b="1" sz="700" u="none" cap="none" strike="noStrike">
                        <a:solidFill>
                          <a:srgbClr val="FF000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700" u="none" cap="none" strike="noStrike"/>
                        <a:t>16.4</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700" u="none" cap="none" strike="noStrike"/>
                        <a:t>69.6</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800" u="none" cap="none" strike="noStrike">
                          <a:solidFill>
                            <a:schemeClr val="dk1"/>
                          </a:solidFill>
                          <a:latin typeface="Arial"/>
                          <a:ea typeface="Arial"/>
                          <a:cs typeface="Arial"/>
                          <a:sym typeface="Arial"/>
                        </a:rPr>
                        <a:t>M | F</a:t>
                      </a:r>
                      <a:endParaRPr b="1" sz="2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800" u="none" cap="none" strike="noStrike"/>
                        <a:t>Fiber</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800" u="none" cap="none" strike="noStrike"/>
                        <a:t>Monthly</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800" u="none" cap="none" strike="noStrike"/>
                        <a:t>Electronic Check</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0" lang="fr-CA" sz="900" u="none" cap="none" strike="noStrike">
                          <a:solidFill>
                            <a:schemeClr val="dk1"/>
                          </a:solidFill>
                          <a:latin typeface="Arial"/>
                          <a:ea typeface="Arial"/>
                          <a:cs typeface="Arial"/>
                          <a:sym typeface="Arial"/>
                        </a:rPr>
                        <a:t>0.49</a:t>
                      </a:r>
                      <a:endParaRPr b="1" sz="900" u="none" cap="none" strike="noStrike"/>
                    </a:p>
                    <a:p>
                      <a:pPr indent="0" lvl="0" marL="0" marR="0" rtl="0" algn="ctr">
                        <a:lnSpc>
                          <a:spcPct val="100000"/>
                        </a:lnSpc>
                        <a:spcBef>
                          <a:spcPts val="0"/>
                        </a:spcBef>
                        <a:spcAft>
                          <a:spcPts val="0"/>
                        </a:spcAft>
                        <a:buNone/>
                      </a:pPr>
                      <a:r>
                        <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r>
              <a:tr h="659775">
                <a:tc>
                  <a:txBody>
                    <a:bodyPr/>
                    <a:lstStyle/>
                    <a:p>
                      <a:pPr indent="0" lvl="0" marL="0" marR="0" rtl="0" algn="ctr">
                        <a:lnSpc>
                          <a:spcPct val="100000"/>
                        </a:lnSpc>
                        <a:spcBef>
                          <a:spcPts val="0"/>
                        </a:spcBef>
                        <a:spcAft>
                          <a:spcPts val="0"/>
                        </a:spcAft>
                        <a:buNone/>
                      </a:pPr>
                      <a:r>
                        <a:rPr b="1" lang="fr-CA" sz="700" u="none" cap="none" strike="noStrike">
                          <a:solidFill>
                            <a:srgbClr val="FF0000"/>
                          </a:solidFill>
                        </a:rPr>
                        <a:t>PREMIUM USERS</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fr-CA" sz="700" u="none" cap="none" strike="noStrike"/>
                        <a:t>53.4</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fr-CA" sz="700" u="none" cap="none" strike="noStrike"/>
                        <a:t>85.8</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800" u="none" cap="none" strike="noStrike">
                          <a:solidFill>
                            <a:schemeClr val="dk1"/>
                          </a:solidFill>
                          <a:latin typeface="Arial"/>
                          <a:ea typeface="Arial"/>
                          <a:cs typeface="Arial"/>
                          <a:sym typeface="Arial"/>
                        </a:rPr>
                        <a:t>M | F</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fr-CA" sz="800" u="none" cap="none" strike="noStrike"/>
                        <a:t>Fiber | DSL</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fr-CA" sz="800" u="none" cap="none" strike="noStrike"/>
                        <a:t>Yearly | </a:t>
                      </a:r>
                      <a:endParaRPr/>
                    </a:p>
                    <a:p>
                      <a:pPr indent="0" lvl="0" marL="0" marR="0" rtl="0" algn="ctr">
                        <a:lnSpc>
                          <a:spcPct val="100000"/>
                        </a:lnSpc>
                        <a:spcBef>
                          <a:spcPts val="0"/>
                        </a:spcBef>
                        <a:spcAft>
                          <a:spcPts val="0"/>
                        </a:spcAft>
                        <a:buNone/>
                      </a:pPr>
                      <a:r>
                        <a:rPr b="1" lang="fr-CA" sz="800" u="none" cap="none" strike="noStrike"/>
                        <a:t>Bi-Yearly</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fr-CA" sz="800" u="none" cap="none" strike="noStrike"/>
                        <a:t>Auto Bank Transfer | Auto Credit Card</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0" lang="fr-CA" sz="900" u="none" cap="none" strike="noStrike">
                          <a:solidFill>
                            <a:schemeClr val="dk1"/>
                          </a:solidFill>
                          <a:latin typeface="Arial"/>
                          <a:ea typeface="Arial"/>
                          <a:cs typeface="Arial"/>
                          <a:sym typeface="Arial"/>
                        </a:rPr>
                        <a:t>0.10</a:t>
                      </a:r>
                      <a:endParaRPr b="1" sz="9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659775">
                <a:tc>
                  <a:txBody>
                    <a:bodyPr/>
                    <a:lstStyle/>
                    <a:p>
                      <a:pPr indent="0" lvl="0" marL="0" marR="0" rtl="0" algn="ctr">
                        <a:lnSpc>
                          <a:spcPct val="100000"/>
                        </a:lnSpc>
                        <a:spcBef>
                          <a:spcPts val="0"/>
                        </a:spcBef>
                        <a:spcAft>
                          <a:spcPts val="0"/>
                        </a:spcAft>
                        <a:buNone/>
                      </a:pPr>
                      <a:r>
                        <a:rPr b="1" lang="fr-CA" sz="700" u="none" cap="none" strike="noStrike">
                          <a:solidFill>
                            <a:srgbClr val="FF0000"/>
                          </a:solidFill>
                        </a:rPr>
                        <a:t>REGULAR USERS</a:t>
                      </a:r>
                      <a:endParaRPr b="1" sz="700" u="none" cap="none" strike="noStrike">
                        <a:solidFill>
                          <a:srgbClr val="FF0000"/>
                        </a:solidFill>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700" u="none" cap="none" strike="noStrike"/>
                        <a:t>30.5</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700" u="none" cap="none" strike="noStrike"/>
                        <a:t>21.1</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800" u="none" cap="none" strike="noStrike">
                          <a:solidFill>
                            <a:schemeClr val="dk1"/>
                          </a:solidFill>
                          <a:latin typeface="Arial"/>
                          <a:ea typeface="Arial"/>
                          <a:cs typeface="Arial"/>
                          <a:sym typeface="Arial"/>
                        </a:rPr>
                        <a:t>M | F</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p>
                      <a:pPr indent="0" lvl="0" marL="0" marR="0" rtl="0" algn="ctr">
                        <a:lnSpc>
                          <a:spcPct val="100000"/>
                        </a:lnSpc>
                        <a:spcBef>
                          <a:spcPts val="0"/>
                        </a:spcBef>
                        <a:spcAft>
                          <a:spcPts val="0"/>
                        </a:spcAft>
                        <a:buNone/>
                      </a:pPr>
                      <a:r>
                        <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p>
                      <a:pPr indent="0" lvl="0" marL="0" marR="0" rtl="0" algn="ctr">
                        <a:lnSpc>
                          <a:spcPct val="100000"/>
                        </a:lnSpc>
                        <a:spcBef>
                          <a:spcPts val="0"/>
                        </a:spcBef>
                        <a:spcAft>
                          <a:spcPts val="0"/>
                        </a:spcAft>
                        <a:buNone/>
                      </a:pPr>
                      <a:r>
                        <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7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i="0" lang="fr-CA" sz="1600" u="none" cap="none" strike="noStrike">
                          <a:solidFill>
                            <a:schemeClr val="dk1"/>
                          </a:solidFill>
                          <a:latin typeface="Arial"/>
                          <a:ea typeface="Arial"/>
                          <a:cs typeface="Arial"/>
                          <a:sym typeface="Arial"/>
                        </a:rPr>
                        <a:t>🗶</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1600" u="none" cap="none" strike="noStrike"/>
                        <a: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1600" u="none" cap="none" strike="noStrike"/>
                        <a: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1600" u="none" cap="none" strike="noStrike"/>
                        <a: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1600" u="none" cap="none" strike="noStrike"/>
                        <a: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1600" u="none" cap="none" strike="noStrike"/>
                        <a: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1600" u="none" cap="none" strike="noStrike"/>
                        <a:t>--</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800" u="none" cap="none" strike="noStrike"/>
                        <a:t>Monthly | </a:t>
                      </a:r>
                      <a:endParaRPr/>
                    </a:p>
                    <a:p>
                      <a:pPr indent="0" lvl="0" marL="0" marR="0" rtl="0" algn="ctr">
                        <a:lnSpc>
                          <a:spcPct val="100000"/>
                        </a:lnSpc>
                        <a:spcBef>
                          <a:spcPts val="0"/>
                        </a:spcBef>
                        <a:spcAft>
                          <a:spcPts val="0"/>
                        </a:spcAft>
                        <a:buNone/>
                      </a:pPr>
                      <a:r>
                        <a:rPr b="1" lang="fr-CA" sz="800" u="none" cap="none" strike="noStrike"/>
                        <a:t>Bi-Yearly</a:t>
                      </a:r>
                      <a:endParaRPr b="1" sz="8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i="0" lang="fr-CA" sz="1600" u="none" cap="none" strike="noStrike">
                          <a:solidFill>
                            <a:schemeClr val="dk1"/>
                          </a:solidFill>
                          <a:latin typeface="Arial"/>
                          <a:ea typeface="Arial"/>
                          <a:cs typeface="Arial"/>
                          <a:sym typeface="Arial"/>
                        </a:rPr>
                        <a:t>🗶</a:t>
                      </a:r>
                      <a:endParaRPr b="1" sz="16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None/>
                      </a:pPr>
                      <a:r>
                        <a:rPr b="1" lang="fr-CA" sz="800" u="none" cap="none" strike="noStrike"/>
                        <a:t>Mailed Check</a:t>
                      </a:r>
                      <a:endParaRPr/>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i="0" lang="fr-CA" sz="900" u="none" cap="none" strike="noStrike">
                          <a:solidFill>
                            <a:schemeClr val="dk1"/>
                          </a:solidFill>
                          <a:latin typeface="Arial"/>
                          <a:ea typeface="Arial"/>
                          <a:cs typeface="Arial"/>
                          <a:sym typeface="Arial"/>
                        </a:rPr>
                        <a:t>0.07</a:t>
                      </a:r>
                      <a:endParaRPr b="1" sz="900" u="none" cap="none" strike="noStrike"/>
                    </a:p>
                  </a:txBody>
                  <a:tcPr marT="8900" marB="8900" marR="17825" marL="178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400"/>
              <a:t>CASE STUDY : Premium Users </a:t>
            </a:r>
            <a:endParaRPr sz="2400"/>
          </a:p>
        </p:txBody>
      </p:sp>
      <p:sp>
        <p:nvSpPr>
          <p:cNvPr id="277" name="Google Shape;277;p26"/>
          <p:cNvSpPr txBox="1"/>
          <p:nvPr>
            <p:ph idx="1" type="body"/>
          </p:nvPr>
        </p:nvSpPr>
        <p:spPr>
          <a:xfrm>
            <a:off x="588098" y="1320450"/>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A </a:t>
            </a:r>
            <a:r>
              <a:rPr b="1" i="1" lang="fr-CA">
                <a:solidFill>
                  <a:srgbClr val="FF0000"/>
                </a:solidFill>
              </a:rPr>
              <a:t>Premium User</a:t>
            </a:r>
            <a:r>
              <a:rPr lang="fr-CA"/>
              <a:t> is a customer who is most likely to be a </a:t>
            </a:r>
            <a:r>
              <a:rPr lang="fr-CA">
                <a:solidFill>
                  <a:schemeClr val="accent3"/>
                </a:solidFill>
              </a:rPr>
              <a:t>Junior</a:t>
            </a:r>
            <a:r>
              <a:rPr lang="fr-CA"/>
              <a:t>. They may be either </a:t>
            </a:r>
            <a:r>
              <a:rPr lang="fr-CA">
                <a:solidFill>
                  <a:schemeClr val="accent3"/>
                </a:solidFill>
              </a:rPr>
              <a:t>Male or Female</a:t>
            </a:r>
            <a:r>
              <a:rPr lang="fr-CA"/>
              <a:t>. They’re expected yield a </a:t>
            </a:r>
            <a:r>
              <a:rPr lang="fr-CA">
                <a:solidFill>
                  <a:schemeClr val="accent3"/>
                </a:solidFill>
              </a:rPr>
              <a:t>86$ monthly </a:t>
            </a:r>
            <a:r>
              <a:rPr lang="fr-CA"/>
              <a:t>marginal revenue to the company. This type of customer usually </a:t>
            </a:r>
            <a:r>
              <a:rPr lang="fr-CA">
                <a:solidFill>
                  <a:schemeClr val="accent3"/>
                </a:solidFill>
              </a:rPr>
              <a:t>has a partner</a:t>
            </a:r>
            <a:r>
              <a:rPr lang="fr-CA"/>
              <a:t>, but </a:t>
            </a:r>
            <a:r>
              <a:rPr lang="fr-CA">
                <a:solidFill>
                  <a:schemeClr val="accent3"/>
                </a:solidFill>
              </a:rPr>
              <a:t>no dependents</a:t>
            </a:r>
            <a:r>
              <a:rPr lang="fr-CA"/>
              <a:t>. They often need </a:t>
            </a:r>
            <a:r>
              <a:rPr lang="fr-CA">
                <a:solidFill>
                  <a:schemeClr val="accent3"/>
                </a:solidFill>
              </a:rPr>
              <a:t>more than one phone line</a:t>
            </a:r>
            <a:r>
              <a:rPr lang="fr-CA"/>
              <a:t>. </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They may use </a:t>
            </a:r>
            <a:r>
              <a:rPr lang="fr-CA">
                <a:solidFill>
                  <a:schemeClr val="accent3"/>
                </a:solidFill>
              </a:rPr>
              <a:t>DSL or Fiber-optic </a:t>
            </a:r>
            <a:r>
              <a:rPr lang="fr-CA"/>
              <a:t>internet service equally. They subscribe to each of our online services, namely: </a:t>
            </a:r>
            <a:r>
              <a:rPr lang="fr-CA">
                <a:solidFill>
                  <a:schemeClr val="accent3"/>
                </a:solidFill>
              </a:rPr>
              <a:t>Online Security, Online Backup, Device Protection, Tech Support, Streaming TV and Streaming Movies</a:t>
            </a:r>
            <a:r>
              <a:rPr lang="fr-CA"/>
              <a:t>.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Their contracts are likely to be reset </a:t>
            </a:r>
            <a:r>
              <a:rPr lang="fr-CA">
                <a:solidFill>
                  <a:schemeClr val="accent3"/>
                </a:solidFill>
              </a:rPr>
              <a:t>yearly or bi-yearly</a:t>
            </a:r>
            <a:r>
              <a:rPr lang="fr-CA"/>
              <a:t>. Their account (Credit Card or Bank account) is </a:t>
            </a:r>
            <a:r>
              <a:rPr lang="fr-CA">
                <a:solidFill>
                  <a:schemeClr val="accent3"/>
                </a:solidFill>
              </a:rPr>
              <a:t>debited automatically</a:t>
            </a:r>
            <a:r>
              <a:rPr lang="fr-CA"/>
              <a:t>. And about </a:t>
            </a:r>
            <a:r>
              <a:rPr lang="fr-CA">
                <a:solidFill>
                  <a:srgbClr val="FF0000"/>
                </a:solidFill>
              </a:rPr>
              <a:t>10% of them may churn </a:t>
            </a:r>
            <a:r>
              <a:rPr lang="fr-CA"/>
              <a:t>after </a:t>
            </a:r>
            <a:r>
              <a:rPr i="1" lang="fr-CA">
                <a:solidFill>
                  <a:schemeClr val="accent3"/>
                </a:solidFill>
              </a:rPr>
              <a:t>4 years and 5 months</a:t>
            </a:r>
            <a:r>
              <a:rPr lang="fr-CA"/>
              <a:t> straight.</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We currently have lost 10% of our customers, so right now we have only 2203 Premium Users who pay an average 85$ monthly. If we manage to increase this profile by 10% by offering the same service package to 221 customers, we will increase the company’s revenue by 18678.92$.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000"/>
              <a:t>Variation of the Revenue </a:t>
            </a:r>
            <a:br>
              <a:rPr lang="fr-CA" sz="2000"/>
            </a:br>
            <a:r>
              <a:rPr lang="fr-CA" sz="2000"/>
              <a:t>following an increase in Premium users</a:t>
            </a:r>
            <a:endParaRPr sz="2000"/>
          </a:p>
        </p:txBody>
      </p:sp>
      <p:sp>
        <p:nvSpPr>
          <p:cNvPr id="283" name="Google Shape;283;p27"/>
          <p:cNvSpPr txBox="1"/>
          <p:nvPr>
            <p:ph idx="1" type="body"/>
          </p:nvPr>
        </p:nvSpPr>
        <p:spPr>
          <a:xfrm>
            <a:off x="581748" y="1790350"/>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We currently have lost 10% of our customers, so right now we have only </a:t>
            </a:r>
            <a:r>
              <a:rPr lang="fr-CA">
                <a:solidFill>
                  <a:schemeClr val="accent3"/>
                </a:solidFill>
              </a:rPr>
              <a:t>2203 Premium Users </a:t>
            </a:r>
            <a:r>
              <a:rPr lang="fr-CA"/>
              <a:t>who pay </a:t>
            </a:r>
            <a:r>
              <a:rPr lang="fr-CA">
                <a:solidFill>
                  <a:schemeClr val="accent3"/>
                </a:solidFill>
              </a:rPr>
              <a:t>an average $ 85 monthly</a:t>
            </a:r>
            <a:r>
              <a:rPr lang="fr-CA"/>
              <a:t>. </a:t>
            </a:r>
            <a:endParaRPr/>
          </a:p>
          <a:p>
            <a:pPr indent="0" lvl="0" marL="14605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Accounting for the Total Churn, </a:t>
            </a:r>
            <a:r>
              <a:rPr lang="fr-CA">
                <a:solidFill>
                  <a:schemeClr val="accent3"/>
                </a:solidFill>
              </a:rPr>
              <a:t>the current Total Revenue of the company is $ 316,985.75 </a:t>
            </a:r>
            <a:r>
              <a:rPr lang="fr-CA"/>
              <a:t>and the current </a:t>
            </a:r>
            <a:r>
              <a:rPr lang="fr-CA">
                <a:solidFill>
                  <a:schemeClr val="accent3"/>
                </a:solidFill>
              </a:rPr>
              <a:t>Total Revenue yielded from Premium Customers is $ 186,197.00 </a:t>
            </a:r>
            <a:r>
              <a:rPr lang="fr-CA"/>
              <a:t>(which is </a:t>
            </a:r>
            <a:r>
              <a:rPr lang="fr-CA">
                <a:solidFill>
                  <a:srgbClr val="FF0000"/>
                </a:solidFill>
              </a:rPr>
              <a:t>59% of the company’s revenue</a:t>
            </a:r>
            <a:r>
              <a:rPr lang="fr-CA"/>
              <a:t>).</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If we manage to increase this profile by 10% by offering the </a:t>
            </a:r>
            <a:r>
              <a:rPr lang="fr-CA">
                <a:solidFill>
                  <a:schemeClr val="accent3"/>
                </a:solidFill>
              </a:rPr>
              <a:t>same service package to 221 new customers</a:t>
            </a:r>
            <a:r>
              <a:rPr lang="fr-CA"/>
              <a:t>, we will increase the company’s revenue by $ 18,678.92. That means </a:t>
            </a:r>
            <a:r>
              <a:rPr lang="fr-CA">
                <a:solidFill>
                  <a:schemeClr val="accent3"/>
                </a:solidFill>
              </a:rPr>
              <a:t>the company’s revenue will be increased by 5.89%</a:t>
            </a:r>
            <a:r>
              <a:rPr lang="fr-CA"/>
              <a:t> and </a:t>
            </a:r>
            <a:r>
              <a:rPr lang="fr-CA">
                <a:solidFill>
                  <a:schemeClr val="accent3"/>
                </a:solidFill>
              </a:rPr>
              <a:t>the revenue yielded from Premium Users will be increased by 10.03%</a:t>
            </a:r>
            <a:r>
              <a:rPr lang="fr-CA">
                <a:solidFill>
                  <a:schemeClr val="dk2"/>
                </a:solidFill>
              </a:rPr>
              <a:t>.</a:t>
            </a:r>
            <a:endParaRPr>
              <a:solidFill>
                <a:schemeClr val="accent3"/>
              </a:solidFill>
            </a:endParaRPr>
          </a:p>
          <a:p>
            <a:pPr indent="-228600" lvl="0" marL="457200" rtl="0" algn="l">
              <a:lnSpc>
                <a:spcPct val="115000"/>
              </a:lnSpc>
              <a:spcBef>
                <a:spcPts val="0"/>
              </a:spcBef>
              <a:spcAft>
                <a:spcPts val="0"/>
              </a:spcAft>
              <a:buSzPts val="13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000"/>
              <a:t>Characteristics of customers who churn at higher rate (1)</a:t>
            </a:r>
            <a:endParaRPr sz="2000"/>
          </a:p>
        </p:txBody>
      </p:sp>
      <p:sp>
        <p:nvSpPr>
          <p:cNvPr id="289" name="Google Shape;289;p28"/>
          <p:cNvSpPr txBox="1"/>
          <p:nvPr>
            <p:ph idx="1" type="body"/>
          </p:nvPr>
        </p:nvSpPr>
        <p:spPr>
          <a:xfrm>
            <a:off x="588098" y="1320450"/>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A Logistic regression analysis allows to see blatantly that the factors and conditions that make churn rates decrease are: </a:t>
            </a:r>
            <a:endParaRPr/>
          </a:p>
          <a:p>
            <a:pPr indent="-298450" lvl="1" marL="914400" rtl="0" algn="l">
              <a:lnSpc>
                <a:spcPct val="115000"/>
              </a:lnSpc>
              <a:spcBef>
                <a:spcPts val="1600"/>
              </a:spcBef>
              <a:spcAft>
                <a:spcPts val="0"/>
              </a:spcAft>
              <a:buSzPts val="1100"/>
              <a:buChar char="○"/>
            </a:pPr>
            <a:r>
              <a:rPr lang="fr-CA"/>
              <a:t>Higher tenure; </a:t>
            </a:r>
            <a:endParaRPr/>
          </a:p>
          <a:p>
            <a:pPr indent="-298450" lvl="1" marL="914400" rtl="0" algn="l">
              <a:lnSpc>
                <a:spcPct val="115000"/>
              </a:lnSpc>
              <a:spcBef>
                <a:spcPts val="1600"/>
              </a:spcBef>
              <a:spcAft>
                <a:spcPts val="0"/>
              </a:spcAft>
              <a:buSzPts val="1100"/>
              <a:buChar char="○"/>
            </a:pPr>
            <a:r>
              <a:rPr lang="fr-CA"/>
              <a:t>Higher monthly charges, </a:t>
            </a:r>
            <a:endParaRPr/>
          </a:p>
          <a:p>
            <a:pPr indent="-298450" lvl="1" marL="914400" rtl="0" algn="l">
              <a:lnSpc>
                <a:spcPct val="115000"/>
              </a:lnSpc>
              <a:spcBef>
                <a:spcPts val="1600"/>
              </a:spcBef>
              <a:spcAft>
                <a:spcPts val="0"/>
              </a:spcAft>
              <a:buSzPts val="1100"/>
              <a:buChar char="○"/>
            </a:pPr>
            <a:r>
              <a:rPr lang="fr-CA"/>
              <a:t>The use of DSL internet service rather than Fiber-optic, </a:t>
            </a:r>
            <a:endParaRPr/>
          </a:p>
          <a:p>
            <a:pPr indent="-298450" lvl="1" marL="914400" rtl="0" algn="l">
              <a:lnSpc>
                <a:spcPct val="115000"/>
              </a:lnSpc>
              <a:spcBef>
                <a:spcPts val="1600"/>
              </a:spcBef>
              <a:spcAft>
                <a:spcPts val="0"/>
              </a:spcAft>
              <a:buSzPts val="1100"/>
              <a:buChar char="○"/>
            </a:pPr>
            <a:r>
              <a:rPr lang="fr-CA"/>
              <a:t>Bi-yearly contract renewal,  whatever the payment method is.</a:t>
            </a:r>
            <a:endParaRPr/>
          </a:p>
          <a:p>
            <a:pPr indent="0" lvl="0" marL="146050" rtl="0" algn="l">
              <a:lnSpc>
                <a:spcPct val="115000"/>
              </a:lnSpc>
              <a:spcBef>
                <a:spcPts val="0"/>
              </a:spcBef>
              <a:spcAft>
                <a:spcPts val="0"/>
              </a:spcAft>
              <a:buSzPts val="13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sz="2000"/>
              <a:t>Characteristics of customers who churn at higher rate (2)</a:t>
            </a:r>
            <a:endParaRPr sz="2000"/>
          </a:p>
        </p:txBody>
      </p:sp>
      <p:sp>
        <p:nvSpPr>
          <p:cNvPr id="295" name="Google Shape;295;p29"/>
          <p:cNvSpPr txBox="1"/>
          <p:nvPr>
            <p:ph idx="1" type="body"/>
          </p:nvPr>
        </p:nvSpPr>
        <p:spPr>
          <a:xfrm>
            <a:off x="588098" y="1320450"/>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The Analysis of the customer segmentation shows that the most risky users are about 50% likely to churn, while the Premium users are just 10% likely to churn and Regular users have 7% probability of churning.  The Risky users are mostly characterized by:</a:t>
            </a:r>
            <a:endParaRPr/>
          </a:p>
          <a:p>
            <a:pPr indent="-298450" lvl="1" marL="914400" rtl="0" algn="l">
              <a:lnSpc>
                <a:spcPct val="115000"/>
              </a:lnSpc>
              <a:spcBef>
                <a:spcPts val="1600"/>
              </a:spcBef>
              <a:spcAft>
                <a:spcPts val="0"/>
              </a:spcAft>
              <a:buSzPts val="1100"/>
              <a:buChar char="○"/>
            </a:pPr>
            <a:r>
              <a:rPr lang="fr-CA"/>
              <a:t>An average 16.4 months of tenure (the lowest);</a:t>
            </a:r>
            <a:endParaRPr/>
          </a:p>
          <a:p>
            <a:pPr indent="-298450" lvl="1" marL="914400" rtl="0" algn="l">
              <a:lnSpc>
                <a:spcPct val="115000"/>
              </a:lnSpc>
              <a:spcBef>
                <a:spcPts val="1600"/>
              </a:spcBef>
              <a:spcAft>
                <a:spcPts val="0"/>
              </a:spcAft>
              <a:buSzPts val="1100"/>
              <a:buChar char="○"/>
            </a:pPr>
            <a:r>
              <a:rPr lang="fr-CA"/>
              <a:t>Intermediate monthly charges (higher than the Regular and lower than the Premium);</a:t>
            </a:r>
            <a:endParaRPr/>
          </a:p>
          <a:p>
            <a:pPr indent="-298450" lvl="1" marL="914400" rtl="0" algn="l">
              <a:lnSpc>
                <a:spcPct val="115000"/>
              </a:lnSpc>
              <a:spcBef>
                <a:spcPts val="1600"/>
              </a:spcBef>
              <a:spcAft>
                <a:spcPts val="0"/>
              </a:spcAft>
              <a:buSzPts val="1100"/>
              <a:buChar char="○"/>
            </a:pPr>
            <a:r>
              <a:rPr lang="fr-CA"/>
              <a:t>No partner and no Dependents;</a:t>
            </a:r>
            <a:endParaRPr/>
          </a:p>
          <a:p>
            <a:pPr indent="-298450" lvl="1" marL="914400" rtl="0" algn="l">
              <a:lnSpc>
                <a:spcPct val="115000"/>
              </a:lnSpc>
              <a:spcBef>
                <a:spcPts val="1600"/>
              </a:spcBef>
              <a:spcAft>
                <a:spcPts val="0"/>
              </a:spcAft>
              <a:buSzPts val="1100"/>
              <a:buChar char="○"/>
            </a:pPr>
            <a:r>
              <a:rPr lang="fr-CA"/>
              <a:t>Use of Fiber-optic internet without any of our Internet services (from Online security to Streaming);</a:t>
            </a:r>
            <a:endParaRPr/>
          </a:p>
          <a:p>
            <a:pPr indent="-298450" lvl="1" marL="914400" rtl="0" algn="l">
              <a:lnSpc>
                <a:spcPct val="115000"/>
              </a:lnSpc>
              <a:spcBef>
                <a:spcPts val="1600"/>
              </a:spcBef>
              <a:spcAft>
                <a:spcPts val="0"/>
              </a:spcAft>
              <a:buSzPts val="1100"/>
              <a:buChar char="○"/>
            </a:pPr>
            <a:r>
              <a:rPr lang="fr-CA"/>
              <a:t>Monthly contract renewal.</a:t>
            </a:r>
            <a:endParaRPr/>
          </a:p>
          <a:p>
            <a:pPr indent="-228600" lvl="1" marL="914400" rtl="0" algn="l">
              <a:lnSpc>
                <a:spcPct val="115000"/>
              </a:lnSpc>
              <a:spcBef>
                <a:spcPts val="1600"/>
              </a:spcBef>
              <a:spcAft>
                <a:spcPts val="0"/>
              </a:spcAft>
              <a:buSzPts val="11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fr-CA"/>
              <a:t>Discussion &amp; Recommendations (1)</a:t>
            </a:r>
            <a:endParaRPr/>
          </a:p>
        </p:txBody>
      </p:sp>
      <p:sp>
        <p:nvSpPr>
          <p:cNvPr id="301" name="Google Shape;301;p30"/>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fr-CA" sz="1400"/>
              <a:t>Based on the Results of the Descriptive, the Customer Segmentation and the Logistic Regression Analyses, we recommand to:</a:t>
            </a:r>
            <a:endParaRPr sz="1400"/>
          </a:p>
          <a:p>
            <a:pPr indent="-330200" lvl="0" marL="457200" rtl="0" algn="l">
              <a:lnSpc>
                <a:spcPct val="115000"/>
              </a:lnSpc>
              <a:spcBef>
                <a:spcPts val="1600"/>
              </a:spcBef>
              <a:spcAft>
                <a:spcPts val="0"/>
              </a:spcAft>
              <a:buSzPts val="1600"/>
              <a:buChar char="❏"/>
            </a:pPr>
            <a:r>
              <a:rPr lang="fr-CA" sz="1400"/>
              <a:t>The Marketing Team to create content that suits risky segment of current customers who are churning at higher rates. </a:t>
            </a:r>
            <a:endParaRPr/>
          </a:p>
          <a:p>
            <a:pPr indent="-330200" lvl="1" marL="914400" rtl="0" algn="l">
              <a:lnSpc>
                <a:spcPct val="115000"/>
              </a:lnSpc>
              <a:spcBef>
                <a:spcPts val="1600"/>
              </a:spcBef>
              <a:spcAft>
                <a:spcPts val="0"/>
              </a:spcAft>
              <a:buSzPts val="1600"/>
              <a:buChar char="❏"/>
            </a:pPr>
            <a:r>
              <a:rPr lang="fr-CA" sz="1200"/>
              <a:t>Such customers have been with the company for below or around 16.4 months and they have applied mainly for a single-phone line service and high-speed internet. </a:t>
            </a:r>
            <a:endParaRPr/>
          </a:p>
          <a:p>
            <a:pPr indent="-330200" lvl="1" marL="914400" rtl="0" algn="l">
              <a:lnSpc>
                <a:spcPct val="115000"/>
              </a:lnSpc>
              <a:spcBef>
                <a:spcPts val="1600"/>
              </a:spcBef>
              <a:spcAft>
                <a:spcPts val="0"/>
              </a:spcAft>
              <a:buSzPts val="1600"/>
              <a:buChar char="❏"/>
            </a:pPr>
            <a:r>
              <a:rPr lang="fr-CA" sz="1200"/>
              <a:t>But the Marketing Team should probably advertise by offering them to switch from Fiber to DSL, since DSL users are less likely to churn. </a:t>
            </a:r>
            <a:endParaRPr/>
          </a:p>
          <a:p>
            <a:pPr indent="-330200" lvl="1" marL="914400" rtl="0" algn="l">
              <a:lnSpc>
                <a:spcPct val="115000"/>
              </a:lnSpc>
              <a:spcBef>
                <a:spcPts val="1600"/>
              </a:spcBef>
              <a:spcAft>
                <a:spcPts val="0"/>
              </a:spcAft>
              <a:buSzPts val="1600"/>
              <a:buChar char="❏"/>
            </a:pPr>
            <a:r>
              <a:rPr lang="fr-CA" sz="1200"/>
              <a:t>The Marketing Team might also want to offer them an incentive (such as a slight monthly reduction) that will encourage them to apply for a 2-year plan to limit even more their probability of churning.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fr-CA"/>
              <a:t>Methodology</a:t>
            </a:r>
            <a:endParaRPr/>
          </a:p>
        </p:txBody>
      </p:sp>
      <p:sp>
        <p:nvSpPr>
          <p:cNvPr id="120" name="Google Shape;120;p3"/>
          <p:cNvSpPr txBox="1"/>
          <p:nvPr>
            <p:ph idx="1" type="body"/>
          </p:nvPr>
        </p:nvSpPr>
        <p:spPr>
          <a:xfrm>
            <a:off x="729450" y="1729450"/>
            <a:ext cx="7688700" cy="11088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300"/>
              <a:buChar char="●"/>
            </a:pPr>
            <a:r>
              <a:rPr lang="fr-CA" sz="1500"/>
              <a:t>We performed a univariate analysis of the Churn variable, and a bivariate analysis of the latter by each of the other variables.using python language tools for data Scientist which does statistical analysis and visualization.</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1"/>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fr-CA"/>
              <a:t>Discussion &amp; Recommendations to the Customer Service Team</a:t>
            </a:r>
            <a:endParaRPr/>
          </a:p>
        </p:txBody>
      </p:sp>
      <p:sp>
        <p:nvSpPr>
          <p:cNvPr id="307" name="Google Shape;307;p31"/>
          <p:cNvSpPr txBox="1"/>
          <p:nvPr>
            <p:ph idx="1" type="body"/>
          </p:nvPr>
        </p:nvSpPr>
        <p:spPr>
          <a:xfrm>
            <a:off x="729450" y="16470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fr-CA" sz="1200"/>
              <a:t>Based on the Results of the Descriptive, the Customer Segmentation and the Logistic Regression Analyses, we recommand to:</a:t>
            </a:r>
            <a:endParaRPr sz="1200"/>
          </a:p>
          <a:p>
            <a:pPr indent="-330200" lvl="0" marL="457200" rtl="0" algn="l">
              <a:lnSpc>
                <a:spcPct val="115000"/>
              </a:lnSpc>
              <a:spcBef>
                <a:spcPts val="1600"/>
              </a:spcBef>
              <a:spcAft>
                <a:spcPts val="0"/>
              </a:spcAft>
              <a:buSzPts val="1600"/>
              <a:buChar char="❏"/>
            </a:pPr>
            <a:r>
              <a:rPr lang="fr-CA" sz="1200"/>
              <a:t>The Customer Service Team to identify users who are about to churn by their profile: churners are usually new customers who use high-speed internet, pay less than or around $70 monthly charges (because they have subscribed to very few services), have no partner and no dependents, and have one yearly-paid or several monthly-paid contracts.</a:t>
            </a:r>
            <a:endParaRPr/>
          </a:p>
          <a:p>
            <a:pPr indent="-330200" lvl="1" marL="914400" rtl="0" algn="l">
              <a:lnSpc>
                <a:spcPct val="115000"/>
              </a:lnSpc>
              <a:spcBef>
                <a:spcPts val="1600"/>
              </a:spcBef>
              <a:spcAft>
                <a:spcPts val="0"/>
              </a:spcAft>
              <a:buSzPts val="1600"/>
              <a:buChar char="❏"/>
            </a:pPr>
            <a:r>
              <a:rPr lang="fr-CA"/>
              <a:t>The Customer Service Team should reach out to these people by giving them reasons to apply to or by making compulsory a one-year contract plan for Users who classify as Regular or a Two-year contract plan for users who classify as Premium.</a:t>
            </a:r>
            <a:endParaRPr/>
          </a:p>
          <a:p>
            <a:pPr indent="-330200" lvl="1" marL="914400" rtl="0" algn="l">
              <a:lnSpc>
                <a:spcPct val="115000"/>
              </a:lnSpc>
              <a:spcBef>
                <a:spcPts val="1600"/>
              </a:spcBef>
              <a:spcAft>
                <a:spcPts val="0"/>
              </a:spcAft>
              <a:buSzPts val="1600"/>
              <a:buChar char="❏"/>
            </a:pPr>
            <a:r>
              <a:rPr lang="fr-CA"/>
              <a:t>The solution above will imply the increase of the customers tenure, the constance of their monthly charges at least on a yearly basis, the sale of Internet and of online services to the customers who can afford them and who are interested in them.</a:t>
            </a:r>
            <a:endParaRPr/>
          </a:p>
          <a:p>
            <a:pPr indent="-228600" lvl="1" marL="914400" rtl="0" algn="l">
              <a:lnSpc>
                <a:spcPct val="115000"/>
              </a:lnSpc>
              <a:spcBef>
                <a:spcPts val="1600"/>
              </a:spcBef>
              <a:spcAft>
                <a:spcPts val="0"/>
              </a:spcAft>
              <a:buSzPts val="1600"/>
              <a:buNone/>
            </a:pPr>
            <a:r>
              <a:t/>
            </a:r>
            <a:endParaRPr/>
          </a:p>
          <a:p>
            <a:pPr indent="-228600" lvl="1" marL="914400" rtl="0" algn="l">
              <a:lnSpc>
                <a:spcPct val="115000"/>
              </a:lnSpc>
              <a:spcBef>
                <a:spcPts val="1600"/>
              </a:spcBef>
              <a:spcAft>
                <a:spcPts val="0"/>
              </a:spcAft>
              <a:buSzPts val="1600"/>
              <a:buNone/>
            </a:pPr>
            <a:r>
              <a:t/>
            </a:r>
            <a:endParaRPr sz="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fr-CA"/>
              <a:t>References &amp; Appendices</a:t>
            </a:r>
            <a:endParaRPr/>
          </a:p>
        </p:txBody>
      </p:sp>
      <p:sp>
        <p:nvSpPr>
          <p:cNvPr id="313" name="Google Shape;313;p32"/>
          <p:cNvSpPr txBox="1"/>
          <p:nvPr>
            <p:ph idx="1" type="body"/>
          </p:nvPr>
        </p:nvSpPr>
        <p:spPr>
          <a:xfrm>
            <a:off x="729450" y="1545475"/>
            <a:ext cx="7688700" cy="22611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SzPts val="1300"/>
              <a:buChar char="●"/>
            </a:pPr>
            <a:r>
              <a:rPr lang="fr-CA" sz="1400">
                <a:solidFill>
                  <a:srgbClr val="14191A"/>
                </a:solidFill>
              </a:rPr>
              <a:t>The Churn Dataset may be found here: </a:t>
            </a:r>
            <a:r>
              <a:rPr lang="fr-CA" u="sng">
                <a:solidFill>
                  <a:schemeClr val="hlink"/>
                </a:solidFill>
                <a:hlinkClick r:id="rId3"/>
              </a:rPr>
              <a:t>https://www.kaggle.com/blastchar/telco-customer-churn/data#</a:t>
            </a:r>
            <a:endParaRPr/>
          </a:p>
          <a:p>
            <a:pPr indent="-285750" lvl="0" marL="285750" rtl="0" algn="l">
              <a:lnSpc>
                <a:spcPct val="115000"/>
              </a:lnSpc>
              <a:spcBef>
                <a:spcPts val="0"/>
              </a:spcBef>
              <a:spcAft>
                <a:spcPts val="0"/>
              </a:spcAft>
              <a:buSzPts val="1300"/>
              <a:buChar char="●"/>
            </a:pPr>
            <a:r>
              <a:rPr lang="fr-CA" sz="1400">
                <a:solidFill>
                  <a:srgbClr val="000000"/>
                </a:solidFill>
              </a:rPr>
              <a:t>The jupyter notebook is attached along with this powerpoint presentation.</a:t>
            </a:r>
            <a:endParaRPr sz="1400">
              <a:solidFill>
                <a:srgbClr val="000000"/>
              </a:solidFill>
            </a:endParaRPr>
          </a:p>
          <a:p>
            <a:pPr indent="0" lvl="0" marL="0" rtl="0" algn="l">
              <a:lnSpc>
                <a:spcPct val="115000"/>
              </a:lnSpc>
              <a:spcBef>
                <a:spcPts val="1600"/>
              </a:spcBef>
              <a:spcAft>
                <a:spcPts val="1600"/>
              </a:spcAft>
              <a:buSzPts val="1300"/>
              <a:buNone/>
            </a:pPr>
            <a:r>
              <a:t/>
            </a:r>
            <a:endParaRPr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5"/>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fr-CA"/>
              <a:t>RESULTS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6"/>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fr-CA"/>
              <a:t>1.- CHURN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7"/>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a:t>The impact of the Churn</a:t>
            </a:r>
            <a:endParaRPr/>
          </a:p>
        </p:txBody>
      </p:sp>
      <p:sp>
        <p:nvSpPr>
          <p:cNvPr id="136" name="Google Shape;136;p7"/>
          <p:cNvSpPr txBox="1"/>
          <p:nvPr>
            <p:ph idx="1" type="body"/>
          </p:nvPr>
        </p:nvSpPr>
        <p:spPr>
          <a:xfrm>
            <a:off x="4754475" y="1052850"/>
            <a:ext cx="3732736"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The company has had a total of 7043 customers up to the past month and has lost about 26.54% of them, 1869 of them churning.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fr-CA"/>
              <a:t>The Churn problem is significantly prejudicial to the business because it affects the monthly revenue generated by the charges customers are paying every month (see the pivot table under Graph 1)</a:t>
            </a:r>
            <a:endParaRPr/>
          </a:p>
          <a:p>
            <a:pPr indent="0" lvl="0" marL="146050" rtl="0" algn="l">
              <a:lnSpc>
                <a:spcPct val="115000"/>
              </a:lnSpc>
              <a:spcBef>
                <a:spcPts val="0"/>
              </a:spcBef>
              <a:spcAft>
                <a:spcPts val="0"/>
              </a:spcAft>
              <a:buSzPts val="1300"/>
              <a:buNone/>
            </a:pPr>
            <a:r>
              <a:rPr lang="fr-CA"/>
              <a:t> </a:t>
            </a:r>
            <a:endParaRPr/>
          </a:p>
          <a:p>
            <a:pPr indent="-311150" lvl="0" marL="457200" rtl="0" algn="l">
              <a:lnSpc>
                <a:spcPct val="115000"/>
              </a:lnSpc>
              <a:spcBef>
                <a:spcPts val="0"/>
              </a:spcBef>
              <a:spcAft>
                <a:spcPts val="0"/>
              </a:spcAft>
              <a:buSzPts val="1300"/>
              <a:buChar char="●"/>
            </a:pPr>
            <a:r>
              <a:rPr b="1" lang="fr-CA">
                <a:solidFill>
                  <a:srgbClr val="2C2C2C"/>
                </a:solidFill>
              </a:rPr>
              <a:t>If the current churning rate holds and the current number of customers doesn’t increase, then we should expect a sustained decrease of about 30% monthly in the revenue of the company.</a:t>
            </a:r>
            <a:endParaRPr b="1">
              <a:solidFill>
                <a:srgbClr val="2C2C2C"/>
              </a:solidFill>
            </a:endParaRPr>
          </a:p>
        </p:txBody>
      </p:sp>
      <p:pic>
        <p:nvPicPr>
          <p:cNvPr id="137" name="Google Shape;137;p7"/>
          <p:cNvPicPr preferRelativeResize="0"/>
          <p:nvPr/>
        </p:nvPicPr>
        <p:blipFill rotWithShape="1">
          <a:blip r:embed="rId3">
            <a:alphaModFix/>
          </a:blip>
          <a:srcRect b="0" l="0" r="0" t="0"/>
          <a:stretch/>
        </p:blipFill>
        <p:spPr>
          <a:xfrm>
            <a:off x="1587024" y="3832136"/>
            <a:ext cx="1425534" cy="853976"/>
          </a:xfrm>
          <a:prstGeom prst="rect">
            <a:avLst/>
          </a:prstGeom>
          <a:noFill/>
          <a:ln>
            <a:noFill/>
          </a:ln>
        </p:spPr>
      </p:pic>
      <p:pic>
        <p:nvPicPr>
          <p:cNvPr id="138" name="Google Shape;138;p7"/>
          <p:cNvPicPr preferRelativeResize="0"/>
          <p:nvPr/>
        </p:nvPicPr>
        <p:blipFill rotWithShape="1">
          <a:blip r:embed="rId4">
            <a:alphaModFix/>
          </a:blip>
          <a:srcRect b="0" l="0" r="0" t="0"/>
          <a:stretch/>
        </p:blipFill>
        <p:spPr>
          <a:xfrm>
            <a:off x="656789" y="1322119"/>
            <a:ext cx="3426113" cy="24402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8"/>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fr-CA"/>
              <a:t>2.- EXPLANATIONS BEHIND </a:t>
            </a:r>
            <a:br>
              <a:rPr lang="fr-CA"/>
            </a:br>
            <a:r>
              <a:rPr lang="fr-CA"/>
              <a:t>WHAT’S HAPPENING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9"/>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fr-CA"/>
              <a:t>2.-a) Explanation by the Demographics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729450" y="7852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fr-CA"/>
              <a:t>2.-a.1) Churn through the demographics – AGE</a:t>
            </a:r>
            <a:endParaRPr/>
          </a:p>
        </p:txBody>
      </p:sp>
      <p:sp>
        <p:nvSpPr>
          <p:cNvPr id="154" name="Google Shape;154;p10"/>
          <p:cNvSpPr txBox="1"/>
          <p:nvPr>
            <p:ph idx="1" type="body"/>
          </p:nvPr>
        </p:nvSpPr>
        <p:spPr>
          <a:xfrm>
            <a:off x="1261731" y="3518893"/>
            <a:ext cx="7312364" cy="940494"/>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fr-CA"/>
              <a:t>According to the data, 25.47% of the Total Churn only comes from the Seniors. But this is because the other company’s customers are mostly Youngsters. (Graph 2)</a:t>
            </a:r>
            <a:endParaRPr/>
          </a:p>
          <a:p>
            <a:pPr indent="-311150" lvl="0" marL="457200" rtl="0" algn="l">
              <a:lnSpc>
                <a:spcPct val="115000"/>
              </a:lnSpc>
              <a:spcBef>
                <a:spcPts val="0"/>
              </a:spcBef>
              <a:spcAft>
                <a:spcPts val="0"/>
              </a:spcAft>
              <a:buSzPts val="1300"/>
              <a:buChar char="●"/>
            </a:pPr>
            <a:r>
              <a:rPr lang="fr-CA"/>
              <a:t>In fact, as we look inside each group separately, we discover another reality. The Younger customers tend to churn less: about 24 % of all the Youngsters churn while almost 42% of the Seniors churn monthly. (Graph 2.1)</a:t>
            </a:r>
            <a:endParaRPr/>
          </a:p>
          <a:p>
            <a:pPr indent="-311150" lvl="0" marL="457200" rtl="0" algn="l">
              <a:lnSpc>
                <a:spcPct val="115000"/>
              </a:lnSpc>
              <a:spcBef>
                <a:spcPts val="0"/>
              </a:spcBef>
              <a:spcAft>
                <a:spcPts val="0"/>
              </a:spcAft>
              <a:buSzPts val="1300"/>
              <a:buChar char="●"/>
            </a:pPr>
            <a:r>
              <a:rPr b="1" lang="fr-CA">
                <a:solidFill>
                  <a:srgbClr val="2C2C2C"/>
                </a:solidFill>
              </a:rPr>
              <a:t>So the company should expect the probability of churn as higher for their senior customers.</a:t>
            </a:r>
            <a:endParaRPr b="1">
              <a:solidFill>
                <a:srgbClr val="2C2C2C"/>
              </a:solidFill>
            </a:endParaRPr>
          </a:p>
        </p:txBody>
      </p:sp>
      <p:pic>
        <p:nvPicPr>
          <p:cNvPr id="155" name="Google Shape;155;p10"/>
          <p:cNvPicPr preferRelativeResize="0"/>
          <p:nvPr/>
        </p:nvPicPr>
        <p:blipFill rotWithShape="1">
          <a:blip r:embed="rId3">
            <a:alphaModFix/>
          </a:blip>
          <a:srcRect b="0" l="0" r="0" t="0"/>
          <a:stretch/>
        </p:blipFill>
        <p:spPr>
          <a:xfrm>
            <a:off x="839264" y="1320450"/>
            <a:ext cx="3485505" cy="2062606"/>
          </a:xfrm>
          <a:prstGeom prst="rect">
            <a:avLst/>
          </a:prstGeom>
          <a:noFill/>
          <a:ln>
            <a:noFill/>
          </a:ln>
        </p:spPr>
      </p:pic>
      <p:pic>
        <p:nvPicPr>
          <p:cNvPr id="156" name="Google Shape;156;p10"/>
          <p:cNvPicPr preferRelativeResize="0"/>
          <p:nvPr/>
        </p:nvPicPr>
        <p:blipFill rotWithShape="1">
          <a:blip r:embed="rId4">
            <a:alphaModFix/>
          </a:blip>
          <a:srcRect b="0" l="0" r="0" t="0"/>
          <a:stretch/>
        </p:blipFill>
        <p:spPr>
          <a:xfrm>
            <a:off x="5079387" y="1320450"/>
            <a:ext cx="3013144" cy="20626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Weiner-Kervens Pierre</dc:creator>
</cp:coreProperties>
</file>