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Encode Sans SemiBold"/>
      <p:regular r:id="rId42"/>
      <p:bold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Cutiv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gi/4R/76O/fxQ4aFnZgLORW3tS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EncodeSansSemiBold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Lato-regular.fntdata"/><Relationship Id="rId43" Type="http://schemas.openxmlformats.org/officeDocument/2006/relationships/font" Target="fonts/EncodeSansSemiBold-bold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utive-regular.fntdata"/><Relationship Id="rId47" Type="http://schemas.openxmlformats.org/officeDocument/2006/relationships/font" Target="fonts/Lato-bold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a312b9e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8a312b9e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bd4a7f0c9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8bd4a7f0c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312b9e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8a312b9e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a312b9e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a312b9e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a312b9e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a312b9e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d4a7f0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bd4a7f0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d4a7f0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8bd4a7f0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bd4a7f0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8bd4a7f0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bd4a7f0c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8bd4a7f0c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bd4a7f0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8bd4a7f0c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bd4a7f0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8bd4a7f0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d4a7f0c9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8bd4a7f0c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bd4a7f0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8bd4a7f0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bd4a7f0c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8bd4a7f0c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bd4a7f0c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8bd4a7f0c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bd4a7f0c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8bd4a7f0c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bd4a7f0c9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8bd4a7f0c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a312b9e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8a312b9e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d4a7f0c9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8bd4a7f0c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bd4a7f0c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8bd4a7f0c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bd4a7f0c9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8bd4a7f0c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bd4a7f0c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8bd4a7f0c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bd4a7f0c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8bd4a7f0c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d4a7f0c9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8bd4a7f0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a312b9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8a312b9e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3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43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4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4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yiti Analytics Steamline Theme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93" name="Google Shape;93;p44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5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19" name="Google Shape;19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5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24" name="Google Shape;24;p35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6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36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7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37"/>
          <p:cNvSpPr txBox="1"/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sp>
        <p:nvSpPr>
          <p:cNvPr id="41" name="Google Shape;41;p37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37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8"/>
          <p:cNvSpPr txBox="1"/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50" name="Google Shape;50;p38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9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9"/>
          <p:cNvSpPr txBox="1"/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39"/>
          <p:cNvSpPr txBox="1"/>
          <p:nvPr>
            <p:ph idx="1" type="body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59" name="Google Shape;59;p39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4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67" name="Google Shape;67;p40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4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4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4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4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77" name="Google Shape;77;p41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0" name="Google Shape;80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81" name="Google Shape;81;p42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22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538975" y="1378450"/>
            <a:ext cx="49743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-CA"/>
              <a:t>BI Project </a:t>
            </a:r>
            <a:br>
              <a:rPr lang="fr-CA"/>
            </a:br>
            <a:r>
              <a:rPr lang="fr-CA"/>
              <a:t>Customer Churn</a:t>
            </a:r>
            <a:br>
              <a:rPr lang="fr-CA"/>
            </a:br>
            <a:r>
              <a:rPr lang="fr-CA"/>
              <a:t>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538975" y="3691699"/>
            <a:ext cx="76881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800">
                <a:latin typeface="Encode Sans SemiBold"/>
                <a:ea typeface="Encode Sans SemiBold"/>
                <a:cs typeface="Encode Sans SemiBold"/>
                <a:sym typeface="Encode Sans SemiBold"/>
              </a:rPr>
              <a:t>Weiner-Kervens PIERRE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200">
                <a:latin typeface="Encode Sans SemiBold"/>
                <a:ea typeface="Encode Sans SemiBold"/>
                <a:cs typeface="Encode Sans SemiBold"/>
                <a:sym typeface="Encode Sans SemiBold"/>
              </a:rPr>
              <a:t>Email  : wienerpeter5@gmail.com</a:t>
            </a:r>
            <a:endParaRPr sz="1200"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200">
                <a:latin typeface="Encode Sans SemiBold"/>
                <a:ea typeface="Encode Sans SemiBold"/>
                <a:cs typeface="Encode Sans SemiBold"/>
                <a:sym typeface="Encode Sans SemiBold"/>
              </a:rPr>
              <a:t>Phone : (509) 43884750</a:t>
            </a:r>
            <a:endParaRPr sz="12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descr="A screenshot of a cell phone&#10;&#10;Description automatically generated" id="106" name="Google Shape;106;p1"/>
          <p:cNvPicPr preferRelativeResize="0"/>
          <p:nvPr/>
        </p:nvPicPr>
        <p:blipFill rotWithShape="1">
          <a:blip r:embed="rId3">
            <a:alphaModFix/>
          </a:blip>
          <a:srcRect b="24481" l="4072" r="9628" t="25632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4997825" y="0"/>
            <a:ext cx="41463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08" name="Google Shape;108;p1"/>
          <p:cNvPicPr preferRelativeResize="0"/>
          <p:nvPr/>
        </p:nvPicPr>
        <p:blipFill rotWithShape="1">
          <a:blip r:embed="rId3">
            <a:alphaModFix/>
          </a:blip>
          <a:srcRect b="24481" l="4072" r="9628" t="25632"/>
          <a:stretch/>
        </p:blipFill>
        <p:spPr>
          <a:xfrm>
            <a:off x="5053338" y="1277742"/>
            <a:ext cx="4035273" cy="18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a312b9e02_0_7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666666"/>
                </a:solidFill>
              </a:rPr>
              <a:t>Distribution of</a:t>
            </a:r>
            <a:r>
              <a:rPr lang="fr-CA"/>
              <a:t> </a:t>
            </a:r>
            <a:r>
              <a:rPr lang="fr-CA">
                <a:solidFill>
                  <a:srgbClr val="434343"/>
                </a:solidFill>
              </a:rPr>
              <a:t>CHURN by GENDER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64" name="Google Shape;164;g8a312b9e0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470125"/>
            <a:ext cx="2667310" cy="1829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8a312b9e02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45" y="3432825"/>
            <a:ext cx="1545825" cy="10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8a312b9e02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4325" y="3432825"/>
            <a:ext cx="1502616" cy="10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8a312b9e02_0_7"/>
          <p:cNvSpPr txBox="1"/>
          <p:nvPr/>
        </p:nvSpPr>
        <p:spPr>
          <a:xfrm>
            <a:off x="6016275" y="1999200"/>
            <a:ext cx="24525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There is no big difference in the distribution of churn by gender. </a:t>
            </a:r>
            <a:r>
              <a:rPr b="1" lang="fr-CA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Churn rate is almost equally distributed in both genders.</a:t>
            </a:r>
            <a:endParaRPr b="1" sz="2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d4a7f0c9_0_125"/>
          <p:cNvSpPr txBox="1"/>
          <p:nvPr>
            <p:ph type="title"/>
          </p:nvPr>
        </p:nvSpPr>
        <p:spPr>
          <a:xfrm>
            <a:off x="727650" y="2304150"/>
            <a:ext cx="76887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sz="2000">
                <a:solidFill>
                  <a:srgbClr val="666666"/>
                </a:solidFill>
              </a:rPr>
              <a:t>DISTRIBUTION OF CHURN BY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SERVICES USED</a:t>
            </a:r>
            <a:r>
              <a:rPr lang="fr-CA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312b9e02_0_14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PHONE SERVICE </a:t>
            </a:r>
            <a:r>
              <a:rPr lang="fr-CA">
                <a:solidFill>
                  <a:srgbClr val="666666"/>
                </a:solidFill>
              </a:rPr>
              <a:t>users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78" name="Google Shape;178;g8a312b9e0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22575"/>
            <a:ext cx="5506874" cy="15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8a312b9e02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025500"/>
            <a:ext cx="2101268" cy="15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8a312b9e02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1350" y="3025500"/>
            <a:ext cx="2082421" cy="1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8a312b9e02_0_14"/>
          <p:cNvSpPr txBox="1"/>
          <p:nvPr/>
        </p:nvSpPr>
        <p:spPr>
          <a:xfrm>
            <a:off x="6397275" y="1770600"/>
            <a:ext cx="2452500" cy="24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At first sight people with phone service seems most likely to churn. But by looking closely, </a:t>
            </a:r>
            <a:r>
              <a:rPr b="1" lang="fr-CA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There is almost no difference in the distribution of churn in each group.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There is just more people with a phone service.</a:t>
            </a:r>
            <a:endParaRPr b="1" sz="2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312b9e02_0_21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MULTIPLE LINES </a:t>
            </a:r>
            <a:r>
              <a:rPr lang="fr-CA">
                <a:solidFill>
                  <a:srgbClr val="666666"/>
                </a:solidFill>
              </a:rPr>
              <a:t>users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87" name="Google Shape;187;g8a312b9e02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00175"/>
            <a:ext cx="5660050" cy="15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8a312b9e02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944900"/>
            <a:ext cx="2159709" cy="15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8a312b9e02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9250" y="2944900"/>
            <a:ext cx="2140340" cy="15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8a312b9e02_0_21"/>
          <p:cNvSpPr txBox="1"/>
          <p:nvPr/>
        </p:nvSpPr>
        <p:spPr>
          <a:xfrm>
            <a:off x="6471950" y="1522575"/>
            <a:ext cx="2225400" cy="30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500">
                <a:latin typeface="Lato"/>
                <a:ea typeface="Lato"/>
                <a:cs typeface="Lato"/>
                <a:sym typeface="Lato"/>
              </a:rPr>
              <a:t>This amount of churners represent a </a:t>
            </a:r>
            <a:r>
              <a:rPr b="1" lang="fr-CA" sz="15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monthly loss of revenue around </a:t>
            </a:r>
            <a:r>
              <a:rPr b="1" lang="fr-CA" sz="24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30.5 %</a:t>
            </a:r>
            <a:endParaRPr b="1" sz="2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312b9e02_0_26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INTERNET SERVICE </a:t>
            </a:r>
            <a:r>
              <a:rPr lang="fr-CA">
                <a:solidFill>
                  <a:srgbClr val="666666"/>
                </a:solidFill>
              </a:rPr>
              <a:t>users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96" name="Google Shape;196;g8a312b9e0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20450"/>
            <a:ext cx="3300050" cy="21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8a312b9e02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650" y="1320450"/>
            <a:ext cx="1464650" cy="103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8a312b9e02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5650" y="2432625"/>
            <a:ext cx="1464650" cy="97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8a312b9e02_0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0450" y="3482200"/>
            <a:ext cx="3446200" cy="12365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8a312b9e02_0_26"/>
          <p:cNvSpPr txBox="1"/>
          <p:nvPr/>
        </p:nvSpPr>
        <p:spPr>
          <a:xfrm>
            <a:off x="6168675" y="1923000"/>
            <a:ext cx="24525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It is pretty obvious that </a:t>
            </a:r>
            <a:r>
              <a:rPr b="1" lang="fr-CA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people with Fiber optic tend to churn more often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 And by contrast, </a:t>
            </a:r>
            <a:r>
              <a:rPr b="1" lang="fr-CA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people with DSL or No Internet Service tend to churn less often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2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bd4a7f0c9_0_11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ONLINE SECURITY </a:t>
            </a:r>
            <a:r>
              <a:rPr lang="fr-CA">
                <a:solidFill>
                  <a:srgbClr val="666666"/>
                </a:solidFill>
              </a:rPr>
              <a:t>users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06" name="Google Shape;206;g8bd4a7f0c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20450"/>
            <a:ext cx="3842551" cy="1999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8bd4a7f0c9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320100"/>
            <a:ext cx="2472224" cy="12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8bd4a7f0c9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6575" y="3320100"/>
            <a:ext cx="1782583" cy="12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8bd4a7f0c9_0_11"/>
          <p:cNvSpPr txBox="1"/>
          <p:nvPr/>
        </p:nvSpPr>
        <p:spPr>
          <a:xfrm>
            <a:off x="6168675" y="2227800"/>
            <a:ext cx="24525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It is pretty obvious that </a:t>
            </a:r>
            <a:r>
              <a:rPr b="1" lang="fr-CA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people with No Online Security tend to churn more often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2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d4a7f0c9_0_15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ONLINE BACKUP </a:t>
            </a:r>
            <a:r>
              <a:rPr lang="fr-CA">
                <a:solidFill>
                  <a:srgbClr val="666666"/>
                </a:solidFill>
              </a:rPr>
              <a:t>users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15" name="Google Shape;215;g8bd4a7f0c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20450"/>
            <a:ext cx="2677150" cy="19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8bd4a7f0c9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235275"/>
            <a:ext cx="1807768" cy="12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8bd4a7f0c9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9425" y="3235275"/>
            <a:ext cx="1791555" cy="12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8bd4a7f0c9_0_15"/>
          <p:cNvSpPr txBox="1"/>
          <p:nvPr/>
        </p:nvSpPr>
        <p:spPr>
          <a:xfrm>
            <a:off x="6168675" y="2227800"/>
            <a:ext cx="24525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There is a </a:t>
            </a:r>
            <a:r>
              <a:rPr b="1" lang="fr-CA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slightly difference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in the distribution of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fr-CA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people with No Online Backup and people with Online Backup.</a:t>
            </a:r>
            <a:endParaRPr b="1" sz="2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bd4a7f0c9_0_19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DEVICE PROTECTION </a:t>
            </a:r>
            <a:r>
              <a:rPr lang="fr-CA">
                <a:solidFill>
                  <a:srgbClr val="666666"/>
                </a:solidFill>
              </a:rPr>
              <a:t>users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24" name="Google Shape;224;g8bd4a7f0c9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23975"/>
            <a:ext cx="5284675" cy="14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8bd4a7f0c9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769775"/>
            <a:ext cx="2016472" cy="14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8bd4a7f0c9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4325" y="2766250"/>
            <a:ext cx="2016475" cy="145532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8bd4a7f0c9_0_19"/>
          <p:cNvSpPr txBox="1"/>
          <p:nvPr/>
        </p:nvSpPr>
        <p:spPr>
          <a:xfrm>
            <a:off x="6168675" y="2227800"/>
            <a:ext cx="24525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There is a </a:t>
            </a:r>
            <a:r>
              <a:rPr b="1" lang="fr-CA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slightly difference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in the distribution of </a:t>
            </a:r>
            <a:r>
              <a:rPr b="1" lang="fr-CA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people with No Device Protection and people with </a:t>
            </a:r>
            <a:r>
              <a:rPr b="1" lang="fr-CA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Device Protection</a:t>
            </a:r>
            <a:r>
              <a:rPr b="1" lang="fr-CA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2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bd4a7f0c9_0_23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TECHNICAL SUPPORT </a:t>
            </a:r>
            <a:r>
              <a:rPr lang="fr-CA">
                <a:solidFill>
                  <a:srgbClr val="666666"/>
                </a:solidFill>
              </a:rPr>
              <a:t>users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33" name="Google Shape;233;g8bd4a7f0c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20450"/>
            <a:ext cx="3842551" cy="199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8bd4a7f0c9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320075"/>
            <a:ext cx="2321713" cy="12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8bd4a7f0c9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1675" y="3320075"/>
            <a:ext cx="1677845" cy="12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8bd4a7f0c9_0_23"/>
          <p:cNvSpPr txBox="1"/>
          <p:nvPr/>
        </p:nvSpPr>
        <p:spPr>
          <a:xfrm>
            <a:off x="6168675" y="1923000"/>
            <a:ext cx="2452500" cy="21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It is pretty obvious that </a:t>
            </a:r>
            <a:r>
              <a:rPr b="1" lang="fr-CA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people with No Technical Support tend to churn more often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 And by contrast, </a:t>
            </a:r>
            <a:r>
              <a:rPr b="1" lang="fr-CA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people with Technical Support tend to churn less often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2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bd4a7f0c9_0_27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STREAMING TV </a:t>
            </a:r>
            <a:r>
              <a:rPr lang="fr-CA">
                <a:solidFill>
                  <a:srgbClr val="666666"/>
                </a:solidFill>
              </a:rPr>
              <a:t>users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42" name="Google Shape;242;g8bd4a7f0c9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20450"/>
            <a:ext cx="2779600" cy="19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8bd4a7f0c9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308550"/>
            <a:ext cx="1705321" cy="12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8bd4a7f0c9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6975" y="3308550"/>
            <a:ext cx="1705326" cy="123076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8bd4a7f0c9_0_27"/>
          <p:cNvSpPr txBox="1"/>
          <p:nvPr/>
        </p:nvSpPr>
        <p:spPr>
          <a:xfrm>
            <a:off x="6168675" y="1770600"/>
            <a:ext cx="24525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There is a </a:t>
            </a:r>
            <a:r>
              <a:rPr b="1" lang="fr-CA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slightly difference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in the distribution of </a:t>
            </a:r>
            <a:r>
              <a:rPr b="1" lang="fr-CA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people with Streaming TV subscription and people without any </a:t>
            </a:r>
            <a:r>
              <a:rPr b="1" lang="fr-CA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Streaming TV subscription</a:t>
            </a:r>
            <a:r>
              <a:rPr b="1" lang="fr-CA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2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/>
              <a:t>Problem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729450" y="1574425"/>
            <a:ext cx="69669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Our client is a Telecommunications company which has a massive market share, but also competitors trying to attract the customers.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problem they’re facing is : Customers churning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stakeholders impacted are: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8" marL="412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investors;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8" marL="412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board.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problem is important to the organization, because customers that are churning are a potential source of decrease on the company’s revenues.</a:t>
            </a:r>
            <a:endParaRPr b="1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bd4a7f0c9_0_31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STREAMING MOVIES</a:t>
            </a:r>
            <a:r>
              <a:rPr lang="fr-CA"/>
              <a:t> </a:t>
            </a:r>
            <a:r>
              <a:rPr lang="fr-CA">
                <a:solidFill>
                  <a:srgbClr val="666666"/>
                </a:solidFill>
              </a:rPr>
              <a:t>users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51" name="Google Shape;251;g8bd4a7f0c9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20450"/>
            <a:ext cx="2549075" cy="18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8bd4a7f0c9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143675"/>
            <a:ext cx="1979241" cy="13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8bd4a7f0c9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7475" y="3143675"/>
            <a:ext cx="1979249" cy="142846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8bd4a7f0c9_0_31"/>
          <p:cNvSpPr txBox="1"/>
          <p:nvPr/>
        </p:nvSpPr>
        <p:spPr>
          <a:xfrm>
            <a:off x="6168675" y="1770600"/>
            <a:ext cx="24525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There is a </a:t>
            </a:r>
            <a:r>
              <a:rPr b="1" lang="fr-CA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slightly difference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in the distribution of </a:t>
            </a:r>
            <a:r>
              <a:rPr b="1" lang="fr-CA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people with Streaming Movies subscription and people without any Streaming Movies subscription.</a:t>
            </a:r>
            <a:endParaRPr b="1" sz="2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bd4a7f0c9_0_129"/>
          <p:cNvSpPr txBox="1"/>
          <p:nvPr>
            <p:ph type="title"/>
          </p:nvPr>
        </p:nvSpPr>
        <p:spPr>
          <a:xfrm>
            <a:off x="727650" y="2304150"/>
            <a:ext cx="76887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sz="2000">
                <a:solidFill>
                  <a:srgbClr val="666666"/>
                </a:solidFill>
              </a:rPr>
              <a:t>DISTRIBUTION OF CHURN BY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BILLING INFORMATION</a:t>
            </a:r>
            <a:r>
              <a:rPr lang="fr-CA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bd4a7f0c9_0_35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666666"/>
                </a:solidFill>
              </a:rPr>
              <a:t>Type of</a:t>
            </a:r>
            <a:r>
              <a:rPr lang="fr-CA"/>
              <a:t> </a:t>
            </a:r>
            <a:r>
              <a:rPr lang="fr-CA">
                <a:solidFill>
                  <a:srgbClr val="434343"/>
                </a:solidFill>
              </a:rPr>
              <a:t>CONTRACT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65" name="Google Shape;265;g8bd4a7f0c9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20450"/>
            <a:ext cx="481965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8bd4a7f0c9_0_35"/>
          <p:cNvSpPr txBox="1"/>
          <p:nvPr/>
        </p:nvSpPr>
        <p:spPr>
          <a:xfrm>
            <a:off x="6168675" y="1465800"/>
            <a:ext cx="2452500" cy="2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It is pretty obvious that </a:t>
            </a:r>
            <a:r>
              <a:rPr b="1" lang="fr-CA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people with Month-to-month contract tend to churn more often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 And by contrast, </a:t>
            </a:r>
            <a:r>
              <a:rPr b="1" lang="fr-CA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people with One year or Two year contract tend to churn less often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2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d4a7f0c9_0_86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BILLING</a:t>
            </a:r>
            <a:r>
              <a:rPr lang="fr-CA"/>
              <a:t> </a:t>
            </a:r>
            <a:r>
              <a:rPr lang="fr-CA">
                <a:solidFill>
                  <a:srgbClr val="666666"/>
                </a:solidFill>
              </a:rPr>
              <a:t>type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72" name="Google Shape;272;g8bd4a7f0c9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20450"/>
            <a:ext cx="42481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bd4a7f0c9_0_91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PAPERLESS BILLING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78" name="Google Shape;278;g8bd4a7f0c9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20450"/>
            <a:ext cx="4202335" cy="30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bd4a7f0c9_0_96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PAPERLESS BILLING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84" name="Google Shape;284;g8bd4a7f0c9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20450"/>
            <a:ext cx="48387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bd4a7f0c9_0_143"/>
          <p:cNvSpPr txBox="1"/>
          <p:nvPr>
            <p:ph type="title"/>
          </p:nvPr>
        </p:nvSpPr>
        <p:spPr>
          <a:xfrm>
            <a:off x="727650" y="2304150"/>
            <a:ext cx="76887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SERVICES TYPICALLY PURCHASED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sz="2000">
                <a:solidFill>
                  <a:srgbClr val="666666"/>
                </a:solidFill>
              </a:rPr>
              <a:t>BY CHURNERS</a:t>
            </a:r>
            <a:r>
              <a:rPr lang="fr-CA">
                <a:solidFill>
                  <a:srgbClr val="434343"/>
                </a:solidFill>
              </a:rPr>
              <a:t> </a:t>
            </a:r>
            <a:r>
              <a:rPr lang="fr-CA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a312b9e02_0_48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Services Typically Purchased</a:t>
            </a:r>
            <a:r>
              <a:rPr lang="fr-CA"/>
              <a:t> </a:t>
            </a:r>
            <a:r>
              <a:rPr lang="fr-CA">
                <a:solidFill>
                  <a:srgbClr val="666666"/>
                </a:solidFill>
              </a:rPr>
              <a:t>by customers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95" name="Google Shape;295;g8a312b9e02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67325"/>
            <a:ext cx="5343766" cy="27609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8a312b9e02_0_48"/>
          <p:cNvSpPr txBox="1"/>
          <p:nvPr/>
        </p:nvSpPr>
        <p:spPr>
          <a:xfrm>
            <a:off x="6244875" y="2151600"/>
            <a:ext cx="24525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Churners tend to buy Internet service more often.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And by contrast, </a:t>
            </a:r>
            <a:r>
              <a:rPr b="1" lang="fr-CA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churners tend to neglect Online Security and Tech Support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2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bd4a7f0c9_0_148"/>
          <p:cNvSpPr txBox="1"/>
          <p:nvPr>
            <p:ph type="title"/>
          </p:nvPr>
        </p:nvSpPr>
        <p:spPr>
          <a:xfrm>
            <a:off x="727650" y="2304150"/>
            <a:ext cx="76887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SERVICES ESPECIALLY HELPFUL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sz="2000">
                <a:solidFill>
                  <a:srgbClr val="666666"/>
                </a:solidFill>
              </a:rPr>
              <a:t>IN RETAINING CUSTOMERS</a:t>
            </a:r>
            <a:r>
              <a:rPr lang="fr-CA">
                <a:solidFill>
                  <a:srgbClr val="434343"/>
                </a:solidFill>
              </a:rPr>
              <a:t> </a:t>
            </a:r>
            <a:r>
              <a:rPr lang="fr-CA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d4a7f0c9_0_152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Services Helpful</a:t>
            </a:r>
            <a:r>
              <a:rPr lang="fr-CA"/>
              <a:t> </a:t>
            </a:r>
            <a:r>
              <a:rPr lang="fr-CA">
                <a:solidFill>
                  <a:srgbClr val="666666"/>
                </a:solidFill>
              </a:rPr>
              <a:t>in retaining customers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307" name="Google Shape;307;g8bd4a7f0c9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25875"/>
            <a:ext cx="5187226" cy="25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8bd4a7f0c9_0_152"/>
          <p:cNvSpPr txBox="1"/>
          <p:nvPr/>
        </p:nvSpPr>
        <p:spPr>
          <a:xfrm>
            <a:off x="6168675" y="2304000"/>
            <a:ext cx="24525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Online Security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fr-CA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Support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are the types of services </a:t>
            </a:r>
            <a:r>
              <a:rPr b="1" lang="fr-CA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very helpful in retaining customers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2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/>
              <a:t>Methodology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729450" y="1729450"/>
            <a:ext cx="76887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-CA" sz="1500"/>
              <a:t>We performed a univariate analysis of the Churn variable, and a bivariate analysis of the latter by each of the other variables using python language tools for data Scientist which does statistical analysis and visualization.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bd4a7f0c9_0_166"/>
          <p:cNvSpPr txBox="1"/>
          <p:nvPr>
            <p:ph type="title"/>
          </p:nvPr>
        </p:nvSpPr>
        <p:spPr>
          <a:xfrm>
            <a:off x="727650" y="2304150"/>
            <a:ext cx="76887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sz="2000">
                <a:solidFill>
                  <a:srgbClr val="666666"/>
                </a:solidFill>
              </a:rPr>
              <a:t>TYPE OF PEOPLE WHO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CHURN AT HIGHER RATE</a:t>
            </a:r>
            <a:r>
              <a:rPr lang="fr-CA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bd4a7f0c9_0_170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Profile 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19" name="Google Shape;319;g8bd4a7f0c9_0_170"/>
          <p:cNvSpPr txBox="1"/>
          <p:nvPr/>
        </p:nvSpPr>
        <p:spPr>
          <a:xfrm>
            <a:off x="1017100" y="1646375"/>
            <a:ext cx="37470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7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Characteristics</a:t>
            </a:r>
            <a:endParaRPr b="1" sz="17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Junior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Has a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Month-to-month contract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Has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Fiber optic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Has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Paperless Billing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No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Online Security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No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Online Backup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No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Technical Support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Pay by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Electronic Check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" name="Google Shape;320;g8bd4a7f0c9_0_170"/>
          <p:cNvSpPr txBox="1"/>
          <p:nvPr/>
        </p:nvSpPr>
        <p:spPr>
          <a:xfrm>
            <a:off x="4904800" y="1902725"/>
            <a:ext cx="40905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29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70</a:t>
            </a:r>
            <a:r>
              <a:rPr b="1" baseline="30000" lang="fr-CA" sz="129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.1%</a:t>
            </a:r>
            <a:endParaRPr sz="6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g8bd4a7f0c9_0_170"/>
          <p:cNvSpPr/>
          <p:nvPr/>
        </p:nvSpPr>
        <p:spPr>
          <a:xfrm>
            <a:off x="4569225" y="1433925"/>
            <a:ext cx="45300" cy="26568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8bd4a7f0c9_0_170"/>
          <p:cNvSpPr txBox="1"/>
          <p:nvPr/>
        </p:nvSpPr>
        <p:spPr>
          <a:xfrm>
            <a:off x="4919700" y="1570175"/>
            <a:ext cx="2369700" cy="53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-CA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Churn rate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bd4a7f0c9_0_180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Profile 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28" name="Google Shape;328;g8bd4a7f0c9_0_180"/>
          <p:cNvSpPr txBox="1"/>
          <p:nvPr/>
        </p:nvSpPr>
        <p:spPr>
          <a:xfrm>
            <a:off x="1017100" y="1646375"/>
            <a:ext cx="3747000" cy="29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7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Characteristics</a:t>
            </a:r>
            <a:endParaRPr b="1" sz="17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Male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Has a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Month-to-month contract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Has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Fiber optic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Has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Paperless Billing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Has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Monthly Charges</a:t>
            </a: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-CA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 80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No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Dependents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No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Partner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No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Online Security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No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Online Backup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No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Technical Support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b="1" lang="fr-CA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Pay by </a:t>
            </a:r>
            <a:r>
              <a:rPr b="1" lang="fr-CA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Electronic Check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9" name="Google Shape;329;g8bd4a7f0c9_0_180"/>
          <p:cNvSpPr txBox="1"/>
          <p:nvPr/>
        </p:nvSpPr>
        <p:spPr>
          <a:xfrm>
            <a:off x="4904800" y="1902725"/>
            <a:ext cx="40905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29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77</a:t>
            </a:r>
            <a:r>
              <a:rPr b="1" baseline="30000" lang="fr-CA" sz="129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.5%</a:t>
            </a:r>
            <a:endParaRPr sz="6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g8bd4a7f0c9_0_180"/>
          <p:cNvSpPr/>
          <p:nvPr/>
        </p:nvSpPr>
        <p:spPr>
          <a:xfrm>
            <a:off x="4572000" y="1433925"/>
            <a:ext cx="42600" cy="32328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8bd4a7f0c9_0_180"/>
          <p:cNvSpPr txBox="1"/>
          <p:nvPr/>
        </p:nvSpPr>
        <p:spPr>
          <a:xfrm>
            <a:off x="4919700" y="1570175"/>
            <a:ext cx="2369700" cy="53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Churn rate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/>
              <a:t>RESULTS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1.- CHURN</a:t>
            </a:r>
            <a:r>
              <a:rPr lang="fr-CA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666666"/>
                </a:solidFill>
              </a:rPr>
              <a:t>The impact of</a:t>
            </a:r>
            <a:r>
              <a:rPr lang="fr-CA"/>
              <a:t> </a:t>
            </a:r>
            <a:r>
              <a:rPr lang="fr-CA">
                <a:solidFill>
                  <a:srgbClr val="434343"/>
                </a:solidFill>
              </a:rPr>
              <a:t>Churn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75" y="1545850"/>
            <a:ext cx="381952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5463175" y="2274150"/>
            <a:ext cx="25773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Compared to the existing base customer,</a:t>
            </a:r>
            <a:r>
              <a:rPr lang="fr-CA" sz="15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fr-CA" sz="15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churners represent about </a:t>
            </a:r>
            <a:r>
              <a:rPr b="1" lang="fr-CA" sz="2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26.6%</a:t>
            </a:r>
            <a:r>
              <a:rPr b="1" lang="fr-CA" sz="2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22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666666"/>
                </a:solidFill>
              </a:rPr>
              <a:t>How much is </a:t>
            </a:r>
            <a:r>
              <a:rPr lang="fr-CA">
                <a:solidFill>
                  <a:srgbClr val="434343"/>
                </a:solidFill>
              </a:rPr>
              <a:t>churn affecting the business</a:t>
            </a:r>
            <a:r>
              <a:rPr lang="fr-CA">
                <a:solidFill>
                  <a:srgbClr val="666666"/>
                </a:solidFill>
              </a:rPr>
              <a:t>?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850" y="1675449"/>
            <a:ext cx="4782600" cy="24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 txBox="1"/>
          <p:nvPr/>
        </p:nvSpPr>
        <p:spPr>
          <a:xfrm>
            <a:off x="6072775" y="2274150"/>
            <a:ext cx="25677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This amount of churners represent a</a:t>
            </a:r>
            <a:r>
              <a:rPr lang="fr-CA" sz="15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fr-CA" sz="15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monthly loss of revenue around </a:t>
            </a:r>
            <a:r>
              <a:rPr b="1" lang="fr-CA" sz="24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30.5 %</a:t>
            </a:r>
            <a:endParaRPr b="1" sz="2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bd4a7f0c9_0_117"/>
          <p:cNvSpPr txBox="1"/>
          <p:nvPr>
            <p:ph type="title"/>
          </p:nvPr>
        </p:nvSpPr>
        <p:spPr>
          <a:xfrm>
            <a:off x="727650" y="2304150"/>
            <a:ext cx="76887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 sz="2000">
                <a:solidFill>
                  <a:srgbClr val="666666"/>
                </a:solidFill>
              </a:rPr>
              <a:t>DISTRIBUTION OF CHURN BY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>
                <a:solidFill>
                  <a:srgbClr val="434343"/>
                </a:solidFill>
              </a:rPr>
              <a:t>DEMOGRAPHICS</a:t>
            </a:r>
            <a:r>
              <a:rPr lang="fr-CA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a312b9e02_0_0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>
                <a:solidFill>
                  <a:srgbClr val="666666"/>
                </a:solidFill>
              </a:rPr>
              <a:t>Distribution of</a:t>
            </a:r>
            <a:r>
              <a:rPr lang="fr-CA"/>
              <a:t> </a:t>
            </a:r>
            <a:r>
              <a:rPr lang="fr-CA">
                <a:solidFill>
                  <a:srgbClr val="434343"/>
                </a:solidFill>
              </a:rPr>
              <a:t>CHURN by AGE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5" name="Google Shape;155;g8a312b9e0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100" y="1731175"/>
            <a:ext cx="4607174" cy="12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8a312b9e0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100" y="3205825"/>
            <a:ext cx="1723731" cy="12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8a312b9e0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0650" y="3205825"/>
            <a:ext cx="1723725" cy="126697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8a312b9e02_0_0"/>
          <p:cNvSpPr txBox="1"/>
          <p:nvPr/>
        </p:nvSpPr>
        <p:spPr>
          <a:xfrm>
            <a:off x="6016275" y="1999200"/>
            <a:ext cx="24525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At first sight Juniors seems most likely to churn. But by looking closely, </a:t>
            </a:r>
            <a:r>
              <a:rPr b="1" lang="fr-CA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Seniors are most likely to churn</a:t>
            </a:r>
            <a:r>
              <a:rPr b="1" lang="fr-CA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but represent a smaller quantity compared to Juniors.</a:t>
            </a:r>
            <a:endParaRPr b="1" sz="2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Weiner-Kervens Pierre</dc:creator>
</cp:coreProperties>
</file>