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F159-A7CA-40FC-B419-00D158C53892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7BE6-1E3A-4CB0-A605-2FF17CCC4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04464" y="228247"/>
            <a:ext cx="5579086" cy="3945954"/>
            <a:chOff x="404464" y="228247"/>
            <a:chExt cx="5579086" cy="3945954"/>
          </a:xfrm>
        </p:grpSpPr>
        <p:sp>
          <p:nvSpPr>
            <p:cNvPr id="2" name="Rechteck 1"/>
            <p:cNvSpPr/>
            <p:nvPr/>
          </p:nvSpPr>
          <p:spPr>
            <a:xfrm>
              <a:off x="427323" y="228247"/>
              <a:ext cx="5556227" cy="394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1547664" y="817097"/>
              <a:ext cx="4276087" cy="1114020"/>
              <a:chOff x="1547664" y="817097"/>
              <a:chExt cx="4276087" cy="1114020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1547664" y="908720"/>
                <a:ext cx="4276087" cy="93610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979712" y="908720"/>
                <a:ext cx="216024" cy="936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2699792" y="908720"/>
                <a:ext cx="216024" cy="936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419872" y="908720"/>
                <a:ext cx="216024" cy="936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4139952" y="908720"/>
                <a:ext cx="216024" cy="936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5004048" y="908720"/>
                <a:ext cx="216024" cy="9361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025767" y="836712"/>
                <a:ext cx="126014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49560" y="836712"/>
                <a:ext cx="126014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464877" y="817097"/>
                <a:ext cx="126014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4189720" y="850997"/>
                <a:ext cx="126014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5058756" y="817097"/>
                <a:ext cx="126014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bgerundetes Rechteck 15"/>
              <p:cNvSpPr/>
              <p:nvPr/>
            </p:nvSpPr>
            <p:spPr>
              <a:xfrm>
                <a:off x="1547664" y="908721"/>
                <a:ext cx="4276087" cy="934354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hteck 17"/>
            <p:cNvSpPr/>
            <p:nvPr/>
          </p:nvSpPr>
          <p:spPr>
            <a:xfrm>
              <a:off x="1908699" y="2841830"/>
              <a:ext cx="363984" cy="9363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M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630575" y="2841830"/>
              <a:ext cx="363984" cy="9363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M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3345892" y="2841830"/>
              <a:ext cx="363984" cy="9363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M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065972" y="2824073"/>
              <a:ext cx="363984" cy="9363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M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4939771" y="2824073"/>
              <a:ext cx="363984" cy="9363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M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1001975" y="3272429"/>
              <a:ext cx="266330" cy="39658"/>
              <a:chOff x="1001975" y="2841181"/>
              <a:chExt cx="266330" cy="39658"/>
            </a:xfrm>
          </p:grpSpPr>
          <p:cxnSp>
            <p:nvCxnSpPr>
              <p:cNvPr id="24" name="Gerade Verbindung 23"/>
              <p:cNvCxnSpPr/>
              <p:nvPr/>
            </p:nvCxnSpPr>
            <p:spPr>
              <a:xfrm>
                <a:off x="1001975" y="2841181"/>
                <a:ext cx="2663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>
                <a:off x="1057275" y="2880839"/>
                <a:ext cx="1602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Gerade Verbindung 29"/>
            <p:cNvCxnSpPr/>
            <p:nvPr/>
          </p:nvCxnSpPr>
          <p:spPr>
            <a:xfrm flipV="1">
              <a:off x="1137390" y="2594143"/>
              <a:ext cx="0" cy="6782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35140" y="2594142"/>
              <a:ext cx="4446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1135140" y="3312087"/>
              <a:ext cx="0" cy="717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1135140" y="4029242"/>
              <a:ext cx="44465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>
              <a:stCxn id="18" idx="0"/>
            </p:cNvCxnSpPr>
            <p:nvPr/>
          </p:nvCxnSpPr>
          <p:spPr>
            <a:xfrm flipV="1">
              <a:off x="2090691" y="2594142"/>
              <a:ext cx="0" cy="247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stCxn id="19" idx="0"/>
            </p:cNvCxnSpPr>
            <p:nvPr/>
          </p:nvCxnSpPr>
          <p:spPr>
            <a:xfrm flipV="1">
              <a:off x="2812567" y="2594142"/>
              <a:ext cx="0" cy="247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>
              <a:stCxn id="20" idx="0"/>
            </p:cNvCxnSpPr>
            <p:nvPr/>
          </p:nvCxnSpPr>
          <p:spPr>
            <a:xfrm flipV="1">
              <a:off x="3527884" y="2594142"/>
              <a:ext cx="0" cy="247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>
              <a:stCxn id="21" idx="0"/>
            </p:cNvCxnSpPr>
            <p:nvPr/>
          </p:nvCxnSpPr>
          <p:spPr>
            <a:xfrm flipV="1">
              <a:off x="4247964" y="2594142"/>
              <a:ext cx="0" cy="229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22" idx="0"/>
            </p:cNvCxnSpPr>
            <p:nvPr/>
          </p:nvCxnSpPr>
          <p:spPr>
            <a:xfrm flipV="1">
              <a:off x="5121763" y="2594142"/>
              <a:ext cx="0" cy="229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18" idx="2"/>
            </p:cNvCxnSpPr>
            <p:nvPr/>
          </p:nvCxnSpPr>
          <p:spPr>
            <a:xfrm flipH="1">
              <a:off x="2087724" y="3778200"/>
              <a:ext cx="2967" cy="25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>
              <a:stCxn id="19" idx="2"/>
            </p:cNvCxnSpPr>
            <p:nvPr/>
          </p:nvCxnSpPr>
          <p:spPr>
            <a:xfrm>
              <a:off x="2812567" y="3778200"/>
              <a:ext cx="0" cy="25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>
              <a:stCxn id="20" idx="2"/>
            </p:cNvCxnSpPr>
            <p:nvPr/>
          </p:nvCxnSpPr>
          <p:spPr>
            <a:xfrm>
              <a:off x="3527884" y="3778200"/>
              <a:ext cx="0" cy="251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>
              <a:stCxn id="21" idx="2"/>
            </p:cNvCxnSpPr>
            <p:nvPr/>
          </p:nvCxnSpPr>
          <p:spPr>
            <a:xfrm>
              <a:off x="4247964" y="3760443"/>
              <a:ext cx="0" cy="26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>
              <a:stCxn id="22" idx="2"/>
            </p:cNvCxnSpPr>
            <p:nvPr/>
          </p:nvCxnSpPr>
          <p:spPr>
            <a:xfrm>
              <a:off x="5121763" y="3760443"/>
              <a:ext cx="0" cy="26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/>
            <p:cNvSpPr/>
            <p:nvPr/>
          </p:nvSpPr>
          <p:spPr>
            <a:xfrm>
              <a:off x="2067831" y="40063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789707" y="40063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505024" y="4006381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/>
            <p:cNvSpPr/>
            <p:nvPr/>
          </p:nvSpPr>
          <p:spPr>
            <a:xfrm>
              <a:off x="4225104" y="40063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0"/>
            <p:cNvSpPr/>
            <p:nvPr/>
          </p:nvSpPr>
          <p:spPr>
            <a:xfrm>
              <a:off x="5098903" y="40063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098716" y="25712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789707" y="25712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63"/>
            <p:cNvSpPr/>
            <p:nvPr/>
          </p:nvSpPr>
          <p:spPr>
            <a:xfrm>
              <a:off x="3505782" y="257128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225104" y="2571281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064172" y="2571280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uppieren 69"/>
            <p:cNvGrpSpPr/>
            <p:nvPr/>
          </p:nvGrpSpPr>
          <p:grpSpPr>
            <a:xfrm>
              <a:off x="1344484" y="3152578"/>
              <a:ext cx="279359" cy="279359"/>
              <a:chOff x="1268305" y="4163627"/>
              <a:chExt cx="279359" cy="279359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1268305" y="4163627"/>
                <a:ext cx="279359" cy="2793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Gerade Verbindung mit Pfeil 68"/>
              <p:cNvCxnSpPr>
                <a:stCxn id="67" idx="3"/>
                <a:endCxn id="67" idx="7"/>
              </p:cNvCxnSpPr>
              <p:nvPr/>
            </p:nvCxnSpPr>
            <p:spPr>
              <a:xfrm flipV="1">
                <a:off x="1309216" y="4204538"/>
                <a:ext cx="197537" cy="197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uppieren 72"/>
            <p:cNvGrpSpPr/>
            <p:nvPr/>
          </p:nvGrpSpPr>
          <p:grpSpPr>
            <a:xfrm>
              <a:off x="1384022" y="3894842"/>
              <a:ext cx="279359" cy="279359"/>
              <a:chOff x="1268305" y="4163627"/>
              <a:chExt cx="279359" cy="279359"/>
            </a:xfrm>
          </p:grpSpPr>
          <p:sp>
            <p:nvSpPr>
              <p:cNvPr id="74" name="Ellipse 73"/>
              <p:cNvSpPr/>
              <p:nvPr/>
            </p:nvSpPr>
            <p:spPr>
              <a:xfrm>
                <a:off x="1268305" y="4163627"/>
                <a:ext cx="279359" cy="2793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Gerade Verbindung mit Pfeil 74"/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309216" y="4204538"/>
                <a:ext cx="197537" cy="197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Gerade Verbindung 76"/>
            <p:cNvCxnSpPr>
              <a:stCxn id="67" idx="0"/>
            </p:cNvCxnSpPr>
            <p:nvPr/>
          </p:nvCxnSpPr>
          <p:spPr>
            <a:xfrm flipV="1">
              <a:off x="1484164" y="3003717"/>
              <a:ext cx="0" cy="14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H="1">
              <a:off x="1137390" y="3003716"/>
              <a:ext cx="3467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>
              <a:stCxn id="67" idx="4"/>
            </p:cNvCxnSpPr>
            <p:nvPr/>
          </p:nvCxnSpPr>
          <p:spPr>
            <a:xfrm>
              <a:off x="1484164" y="3431937"/>
              <a:ext cx="0" cy="109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 flipH="1">
              <a:off x="1135140" y="3541880"/>
              <a:ext cx="34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1112280" y="3519020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/>
            <p:cNvSpPr/>
            <p:nvPr/>
          </p:nvSpPr>
          <p:spPr>
            <a:xfrm>
              <a:off x="1114530" y="2980857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1567057" y="3136946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</a:t>
              </a:r>
              <a:endParaRPr lang="en-US" sz="1400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1602323" y="3711215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endParaRPr lang="en-US" sz="1400" dirty="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404464" y="560975"/>
              <a:ext cx="1465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Extrazellularraum</a:t>
              </a:r>
              <a:endParaRPr lang="en-US" sz="1400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427323" y="1906315"/>
              <a:ext cx="143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Intrazellularraum</a:t>
              </a:r>
              <a:endParaRPr lang="en-US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059079" y="228247"/>
              <a:ext cx="1080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Ionenkanäle</a:t>
              </a:r>
              <a:endParaRPr lang="en-US" sz="1400" dirty="0"/>
            </a:p>
          </p:txBody>
        </p:sp>
        <p:cxnSp>
          <p:nvCxnSpPr>
            <p:cNvPr id="94" name="Gerade Verbindung mit Pfeil 93"/>
            <p:cNvCxnSpPr>
              <a:endCxn id="10" idx="0"/>
            </p:cNvCxnSpPr>
            <p:nvPr/>
          </p:nvCxnSpPr>
          <p:spPr>
            <a:xfrm flipH="1">
              <a:off x="2088774" y="560975"/>
              <a:ext cx="1053921" cy="2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endCxn id="11" idx="0"/>
            </p:cNvCxnSpPr>
            <p:nvPr/>
          </p:nvCxnSpPr>
          <p:spPr>
            <a:xfrm flipH="1">
              <a:off x="2812567" y="560975"/>
              <a:ext cx="533325" cy="2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/>
            <p:cNvCxnSpPr>
              <a:endCxn id="12" idx="0"/>
            </p:cNvCxnSpPr>
            <p:nvPr/>
          </p:nvCxnSpPr>
          <p:spPr>
            <a:xfrm>
              <a:off x="3464877" y="560975"/>
              <a:ext cx="63007" cy="25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endCxn id="13" idx="0"/>
            </p:cNvCxnSpPr>
            <p:nvPr/>
          </p:nvCxnSpPr>
          <p:spPr>
            <a:xfrm>
              <a:off x="3888419" y="560975"/>
              <a:ext cx="364308" cy="29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/>
            <p:cNvCxnSpPr>
              <a:endCxn id="14" idx="0"/>
            </p:cNvCxnSpPr>
            <p:nvPr/>
          </p:nvCxnSpPr>
          <p:spPr>
            <a:xfrm>
              <a:off x="4189720" y="536024"/>
              <a:ext cx="932043" cy="2810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3405905" y="1112238"/>
            <a:ext cx="5345696" cy="1844027"/>
            <a:chOff x="3405905" y="1112238"/>
            <a:chExt cx="5345696" cy="1844027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3421936" y="1112239"/>
              <a:ext cx="5329665" cy="1844026"/>
              <a:chOff x="3421936" y="1112239"/>
              <a:chExt cx="5329665" cy="1844026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3421936" y="1112239"/>
                <a:ext cx="4954050" cy="1844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Bogen 12"/>
              <p:cNvSpPr/>
              <p:nvPr/>
            </p:nvSpPr>
            <p:spPr>
              <a:xfrm rot="16200000">
                <a:off x="7670745" y="1805542"/>
                <a:ext cx="914400" cy="914400"/>
              </a:xfrm>
              <a:prstGeom prst="arc">
                <a:avLst>
                  <a:gd name="adj1" fmla="val 8819765"/>
                  <a:gd name="adj2" fmla="val 0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7639792" y="1763472"/>
                <a:ext cx="146050" cy="847995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ogen 18"/>
              <p:cNvSpPr/>
              <p:nvPr/>
            </p:nvSpPr>
            <p:spPr>
              <a:xfrm rot="16200000">
                <a:off x="4161320" y="1772003"/>
                <a:ext cx="1037578" cy="914400"/>
              </a:xfrm>
              <a:prstGeom prst="arc">
                <a:avLst>
                  <a:gd name="adj1" fmla="val 9011800"/>
                  <a:gd name="adj2" fmla="val 0"/>
                </a:avLst>
              </a:prstGeom>
              <a:ln w="196850"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4632326" y="1610232"/>
                <a:ext cx="3495620" cy="1953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Bogen 13"/>
              <p:cNvSpPr/>
              <p:nvPr/>
            </p:nvSpPr>
            <p:spPr>
              <a:xfrm rot="16200000">
                <a:off x="7504288" y="1613407"/>
                <a:ext cx="1247313" cy="1247313"/>
              </a:xfrm>
              <a:prstGeom prst="arc">
                <a:avLst>
                  <a:gd name="adj1" fmla="val 8819765"/>
                  <a:gd name="adj2" fmla="val 0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30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uppieren 25"/>
              <p:cNvGrpSpPr/>
              <p:nvPr/>
            </p:nvGrpSpPr>
            <p:grpSpPr>
              <a:xfrm>
                <a:off x="4666552" y="1689495"/>
                <a:ext cx="106276" cy="15825"/>
                <a:chOff x="1001975" y="2841181"/>
                <a:chExt cx="266330" cy="39658"/>
              </a:xfrm>
            </p:grpSpPr>
            <p:cxnSp>
              <p:nvCxnSpPr>
                <p:cNvPr id="27" name="Gerade Verbindung 26"/>
                <p:cNvCxnSpPr/>
                <p:nvPr/>
              </p:nvCxnSpPr>
              <p:spPr>
                <a:xfrm>
                  <a:off x="1001975" y="2841181"/>
                  <a:ext cx="2663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27"/>
                <p:cNvCxnSpPr/>
                <p:nvPr/>
              </p:nvCxnSpPr>
              <p:spPr>
                <a:xfrm>
                  <a:off x="1057275" y="2880839"/>
                  <a:ext cx="1602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Gerade Verbindung 28"/>
              <p:cNvCxnSpPr/>
              <p:nvPr/>
            </p:nvCxnSpPr>
            <p:spPr>
              <a:xfrm flipV="1">
                <a:off x="4720588" y="1418832"/>
                <a:ext cx="0" cy="270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>
                <a:off x="4714928" y="1418832"/>
                <a:ext cx="316700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>
                <a:off x="4719690" y="1705320"/>
                <a:ext cx="0" cy="286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V="1">
                <a:off x="4719690" y="1987949"/>
                <a:ext cx="3111144" cy="3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pieren 52"/>
              <p:cNvGrpSpPr/>
              <p:nvPr/>
            </p:nvGrpSpPr>
            <p:grpSpPr>
              <a:xfrm>
                <a:off x="4803226" y="1641670"/>
                <a:ext cx="111475" cy="111475"/>
                <a:chOff x="1268305" y="4163627"/>
                <a:chExt cx="279359" cy="279359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268305" y="4163627"/>
                  <a:ext cx="279359" cy="2793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cxnSp>
              <p:nvCxnSpPr>
                <p:cNvPr id="55" name="Gerade Verbindung mit Pfeil 54"/>
                <p:cNvCxnSpPr>
                  <a:stCxn id="54" idx="3"/>
                  <a:endCxn id="54" idx="7"/>
                </p:cNvCxnSpPr>
                <p:nvPr/>
              </p:nvCxnSpPr>
              <p:spPr>
                <a:xfrm flipV="1">
                  <a:off x="1309216" y="4204538"/>
                  <a:ext cx="197537" cy="197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uppieren 55"/>
              <p:cNvGrpSpPr/>
              <p:nvPr/>
            </p:nvGrpSpPr>
            <p:grpSpPr>
              <a:xfrm>
                <a:off x="4819004" y="1937862"/>
                <a:ext cx="111475" cy="111475"/>
                <a:chOff x="1268305" y="4163627"/>
                <a:chExt cx="279359" cy="279359"/>
              </a:xfrm>
            </p:grpSpPr>
            <p:sp>
              <p:nvSpPr>
                <p:cNvPr id="57" name="Ellipse 56"/>
                <p:cNvSpPr/>
                <p:nvPr/>
              </p:nvSpPr>
              <p:spPr>
                <a:xfrm>
                  <a:off x="1268305" y="4163627"/>
                  <a:ext cx="279359" cy="2793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cxnSp>
              <p:nvCxnSpPr>
                <p:cNvPr id="58" name="Gerade Verbindung mit Pfeil 57"/>
                <p:cNvCxnSpPr>
                  <a:stCxn id="57" idx="3"/>
                  <a:endCxn id="57" idx="7"/>
                </p:cNvCxnSpPr>
                <p:nvPr/>
              </p:nvCxnSpPr>
              <p:spPr>
                <a:xfrm flipV="1">
                  <a:off x="1309216" y="4204538"/>
                  <a:ext cx="197537" cy="197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Gerade Verbindung 58"/>
              <p:cNvCxnSpPr>
                <a:stCxn id="54" idx="0"/>
              </p:cNvCxnSpPr>
              <p:nvPr/>
            </p:nvCxnSpPr>
            <p:spPr>
              <a:xfrm flipV="1">
                <a:off x="4858964" y="1582268"/>
                <a:ext cx="0" cy="594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 flipH="1">
                <a:off x="4720588" y="1582268"/>
                <a:ext cx="1383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>
                <a:stCxn id="54" idx="4"/>
              </p:cNvCxnSpPr>
              <p:nvPr/>
            </p:nvCxnSpPr>
            <p:spPr>
              <a:xfrm>
                <a:off x="4858964" y="1753145"/>
                <a:ext cx="0" cy="43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 flipH="1">
                <a:off x="4719690" y="1797016"/>
                <a:ext cx="1392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lipse 62"/>
              <p:cNvSpPr/>
              <p:nvPr/>
            </p:nvSpPr>
            <p:spPr>
              <a:xfrm>
                <a:off x="4710568" y="1787894"/>
                <a:ext cx="18244" cy="182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4711466" y="1573146"/>
                <a:ext cx="18244" cy="182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4835786" y="1632290"/>
                <a:ext cx="176957" cy="146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U</a:t>
                </a:r>
                <a:endParaRPr lang="en-US" sz="700" dirty="0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4788206" y="1794477"/>
                <a:ext cx="151209" cy="146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I</a:t>
                </a:r>
                <a:endParaRPr lang="en-US" sz="700" dirty="0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7734851" y="2756510"/>
                <a:ext cx="311943" cy="10738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680109" y="2543206"/>
                <a:ext cx="3695876" cy="2600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>
                  <a:rot lat="2762507" lon="1771210" rev="133056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>
                <a:off x="4632326" y="2849982"/>
                <a:ext cx="3446793" cy="139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/>
              <p:cNvGrpSpPr/>
              <p:nvPr/>
            </p:nvGrpSpPr>
            <p:grpSpPr>
              <a:xfrm rot="5400000">
                <a:off x="5129460" y="1847305"/>
                <a:ext cx="134236" cy="288050"/>
                <a:chOff x="3040642" y="1617699"/>
                <a:chExt cx="182749" cy="373648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040642" y="1617699"/>
                  <a:ext cx="182749" cy="3736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700" baseline="-25000" dirty="0" smtClean="0">
                      <a:solidFill>
                        <a:schemeClr val="tx1"/>
                      </a:solidFill>
                    </a:rPr>
                    <a:t>M</a:t>
                  </a:r>
                  <a:endParaRPr lang="en-US" sz="7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hteck 105"/>
                <p:cNvSpPr/>
                <p:nvPr/>
              </p:nvSpPr>
              <p:spPr>
                <a:xfrm rot="16200000">
                  <a:off x="2961724" y="1737673"/>
                  <a:ext cx="344175" cy="1517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8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" name="Gruppieren 106"/>
              <p:cNvGrpSpPr/>
              <p:nvPr/>
            </p:nvGrpSpPr>
            <p:grpSpPr>
              <a:xfrm rot="5400000">
                <a:off x="5645413" y="1855724"/>
                <a:ext cx="134236" cy="288050"/>
                <a:chOff x="3040642" y="1617699"/>
                <a:chExt cx="182749" cy="373648"/>
              </a:xfrm>
            </p:grpSpPr>
            <p:sp>
              <p:nvSpPr>
                <p:cNvPr id="108" name="Rechteck 107"/>
                <p:cNvSpPr/>
                <p:nvPr/>
              </p:nvSpPr>
              <p:spPr>
                <a:xfrm>
                  <a:off x="3040642" y="1617699"/>
                  <a:ext cx="182749" cy="3736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700" baseline="-25000" dirty="0" smtClean="0">
                      <a:solidFill>
                        <a:schemeClr val="tx1"/>
                      </a:solidFill>
                    </a:rPr>
                    <a:t>M</a:t>
                  </a:r>
                  <a:endParaRPr lang="en-US" sz="7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 108"/>
                <p:cNvSpPr/>
                <p:nvPr/>
              </p:nvSpPr>
              <p:spPr>
                <a:xfrm rot="16200000">
                  <a:off x="2965165" y="1737673"/>
                  <a:ext cx="344175" cy="1517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8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Gruppieren 109"/>
              <p:cNvGrpSpPr/>
              <p:nvPr/>
            </p:nvGrpSpPr>
            <p:grpSpPr>
              <a:xfrm rot="5400000">
                <a:off x="6166113" y="1816273"/>
                <a:ext cx="134236" cy="288050"/>
                <a:chOff x="3040642" y="1617699"/>
                <a:chExt cx="182749" cy="373648"/>
              </a:xfrm>
            </p:grpSpPr>
            <p:sp>
              <p:nvSpPr>
                <p:cNvPr id="111" name="Rechteck 110"/>
                <p:cNvSpPr/>
                <p:nvPr/>
              </p:nvSpPr>
              <p:spPr>
                <a:xfrm>
                  <a:off x="3040642" y="1617699"/>
                  <a:ext cx="182749" cy="3736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700" baseline="-25000" dirty="0" smtClean="0">
                      <a:solidFill>
                        <a:schemeClr val="tx1"/>
                      </a:solidFill>
                    </a:rPr>
                    <a:t>M</a:t>
                  </a:r>
                  <a:endParaRPr lang="en-US" sz="7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hteck 111"/>
                <p:cNvSpPr/>
                <p:nvPr/>
              </p:nvSpPr>
              <p:spPr>
                <a:xfrm rot="16200000">
                  <a:off x="2953078" y="1726157"/>
                  <a:ext cx="344175" cy="1517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8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3" name="Gruppieren 112"/>
              <p:cNvGrpSpPr/>
              <p:nvPr/>
            </p:nvGrpSpPr>
            <p:grpSpPr>
              <a:xfrm rot="5400000">
                <a:off x="6692229" y="1849574"/>
                <a:ext cx="134236" cy="288050"/>
                <a:chOff x="3040642" y="1617699"/>
                <a:chExt cx="182749" cy="373648"/>
              </a:xfrm>
            </p:grpSpPr>
            <p:sp>
              <p:nvSpPr>
                <p:cNvPr id="114" name="Rechteck 113"/>
                <p:cNvSpPr/>
                <p:nvPr/>
              </p:nvSpPr>
              <p:spPr>
                <a:xfrm>
                  <a:off x="3040642" y="1617699"/>
                  <a:ext cx="182749" cy="3736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700" baseline="-25000" dirty="0" smtClean="0">
                      <a:solidFill>
                        <a:schemeClr val="tx1"/>
                      </a:solidFill>
                    </a:rPr>
                    <a:t>M</a:t>
                  </a:r>
                  <a:endParaRPr lang="en-US" sz="7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 114"/>
                <p:cNvSpPr/>
                <p:nvPr/>
              </p:nvSpPr>
              <p:spPr>
                <a:xfrm rot="16200000">
                  <a:off x="2953078" y="1737673"/>
                  <a:ext cx="344175" cy="1517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8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6" name="Gruppieren 115"/>
              <p:cNvGrpSpPr/>
              <p:nvPr/>
            </p:nvGrpSpPr>
            <p:grpSpPr>
              <a:xfrm rot="5400000">
                <a:off x="7245074" y="1853081"/>
                <a:ext cx="134236" cy="288050"/>
                <a:chOff x="3040642" y="1617699"/>
                <a:chExt cx="182749" cy="373648"/>
              </a:xfrm>
            </p:grpSpPr>
            <p:sp>
              <p:nvSpPr>
                <p:cNvPr id="117" name="Rechteck 116"/>
                <p:cNvSpPr/>
                <p:nvPr/>
              </p:nvSpPr>
              <p:spPr>
                <a:xfrm>
                  <a:off x="3040642" y="1617699"/>
                  <a:ext cx="182749" cy="3736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700" baseline="-25000" dirty="0" smtClean="0">
                      <a:solidFill>
                        <a:schemeClr val="tx1"/>
                      </a:solidFill>
                    </a:rPr>
                    <a:t>M</a:t>
                  </a:r>
                  <a:endParaRPr lang="en-US" sz="7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hteck 117"/>
                <p:cNvSpPr/>
                <p:nvPr/>
              </p:nvSpPr>
              <p:spPr>
                <a:xfrm rot="16200000">
                  <a:off x="2953078" y="1737673"/>
                  <a:ext cx="344175" cy="1517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8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en-US" sz="1100" baseline="-25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Gruppieren 118"/>
              <p:cNvGrpSpPr/>
              <p:nvPr/>
            </p:nvGrpSpPr>
            <p:grpSpPr>
              <a:xfrm>
                <a:off x="5377082" y="1407691"/>
                <a:ext cx="143807" cy="590906"/>
                <a:chOff x="2749364" y="1512867"/>
                <a:chExt cx="182749" cy="590906"/>
              </a:xfrm>
            </p:grpSpPr>
            <p:cxnSp>
              <p:nvCxnSpPr>
                <p:cNvPr id="120" name="Gerade Verbindung 119"/>
                <p:cNvCxnSpPr>
                  <a:stCxn id="125" idx="0"/>
                  <a:endCxn id="122" idx="0"/>
                </p:cNvCxnSpPr>
                <p:nvPr/>
              </p:nvCxnSpPr>
              <p:spPr>
                <a:xfrm flipH="1" flipV="1">
                  <a:off x="2837096" y="1512867"/>
                  <a:ext cx="3643" cy="107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Ellipse 120"/>
                <p:cNvSpPr/>
                <p:nvPr/>
              </p:nvSpPr>
              <p:spPr>
                <a:xfrm>
                  <a:off x="2832460" y="2085529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2827974" y="1512867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23" name="Gruppieren 122"/>
                <p:cNvGrpSpPr/>
                <p:nvPr/>
              </p:nvGrpSpPr>
              <p:grpSpPr>
                <a:xfrm>
                  <a:off x="2749364" y="1620827"/>
                  <a:ext cx="182749" cy="373648"/>
                  <a:chOff x="2749364" y="1620827"/>
                  <a:chExt cx="182749" cy="373648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2749364" y="1620827"/>
                    <a:ext cx="182749" cy="3736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7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7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 rot="16200000">
                    <a:off x="2665741" y="1734398"/>
                    <a:ext cx="344175" cy="15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9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4" name="Gerade Verbindung 123"/>
                <p:cNvCxnSpPr/>
                <p:nvPr/>
              </p:nvCxnSpPr>
              <p:spPr>
                <a:xfrm>
                  <a:off x="2841582" y="1990931"/>
                  <a:ext cx="0" cy="1001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uppieren 126"/>
              <p:cNvGrpSpPr/>
              <p:nvPr/>
            </p:nvGrpSpPr>
            <p:grpSpPr>
              <a:xfrm>
                <a:off x="5891481" y="1405047"/>
                <a:ext cx="143807" cy="590906"/>
                <a:chOff x="2749364" y="1512867"/>
                <a:chExt cx="182749" cy="590906"/>
              </a:xfrm>
            </p:grpSpPr>
            <p:cxnSp>
              <p:nvCxnSpPr>
                <p:cNvPr id="128" name="Gerade Verbindung 127"/>
                <p:cNvCxnSpPr>
                  <a:stCxn id="133" idx="0"/>
                  <a:endCxn id="130" idx="0"/>
                </p:cNvCxnSpPr>
                <p:nvPr/>
              </p:nvCxnSpPr>
              <p:spPr>
                <a:xfrm flipH="1" flipV="1">
                  <a:off x="2837096" y="1512867"/>
                  <a:ext cx="3643" cy="107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lipse 128"/>
                <p:cNvSpPr/>
                <p:nvPr/>
              </p:nvSpPr>
              <p:spPr>
                <a:xfrm>
                  <a:off x="2832460" y="2085529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2827974" y="1512867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31" name="Gruppieren 130"/>
                <p:cNvGrpSpPr/>
                <p:nvPr/>
              </p:nvGrpSpPr>
              <p:grpSpPr>
                <a:xfrm>
                  <a:off x="2749364" y="1620827"/>
                  <a:ext cx="182749" cy="373648"/>
                  <a:chOff x="2749364" y="1620827"/>
                  <a:chExt cx="182749" cy="373648"/>
                </a:xfrm>
              </p:grpSpPr>
              <p:sp>
                <p:nvSpPr>
                  <p:cNvPr id="133" name="Rechteck 132"/>
                  <p:cNvSpPr/>
                  <p:nvPr/>
                </p:nvSpPr>
                <p:spPr>
                  <a:xfrm>
                    <a:off x="2749364" y="1620827"/>
                    <a:ext cx="182749" cy="3736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7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7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Rechteck 133"/>
                  <p:cNvSpPr/>
                  <p:nvPr/>
                </p:nvSpPr>
                <p:spPr>
                  <a:xfrm rot="16200000">
                    <a:off x="2665741" y="1734398"/>
                    <a:ext cx="344175" cy="151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9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841582" y="1990931"/>
                  <a:ext cx="0" cy="1001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uppieren 134"/>
              <p:cNvGrpSpPr/>
              <p:nvPr/>
            </p:nvGrpSpPr>
            <p:grpSpPr>
              <a:xfrm>
                <a:off x="6425515" y="1405124"/>
                <a:ext cx="143807" cy="590906"/>
                <a:chOff x="2749364" y="1512867"/>
                <a:chExt cx="182749" cy="590906"/>
              </a:xfrm>
            </p:grpSpPr>
            <p:cxnSp>
              <p:nvCxnSpPr>
                <p:cNvPr id="136" name="Gerade Verbindung 135"/>
                <p:cNvCxnSpPr>
                  <a:stCxn id="141" idx="0"/>
                  <a:endCxn id="138" idx="0"/>
                </p:cNvCxnSpPr>
                <p:nvPr/>
              </p:nvCxnSpPr>
              <p:spPr>
                <a:xfrm flipH="1" flipV="1">
                  <a:off x="2837096" y="1512867"/>
                  <a:ext cx="3643" cy="107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Ellipse 136"/>
                <p:cNvSpPr/>
                <p:nvPr/>
              </p:nvSpPr>
              <p:spPr>
                <a:xfrm>
                  <a:off x="2832460" y="2085529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2827974" y="1512867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39" name="Gruppieren 138"/>
                <p:cNvGrpSpPr/>
                <p:nvPr/>
              </p:nvGrpSpPr>
              <p:grpSpPr>
                <a:xfrm>
                  <a:off x="2749364" y="1620827"/>
                  <a:ext cx="182749" cy="373648"/>
                  <a:chOff x="2749364" y="1620827"/>
                  <a:chExt cx="182749" cy="373648"/>
                </a:xfrm>
              </p:grpSpPr>
              <p:sp>
                <p:nvSpPr>
                  <p:cNvPr id="141" name="Rechteck 140"/>
                  <p:cNvSpPr/>
                  <p:nvPr/>
                </p:nvSpPr>
                <p:spPr>
                  <a:xfrm>
                    <a:off x="2749364" y="1620827"/>
                    <a:ext cx="182749" cy="3736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7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7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Rechteck 141"/>
                  <p:cNvSpPr/>
                  <p:nvPr/>
                </p:nvSpPr>
                <p:spPr>
                  <a:xfrm rot="16200000">
                    <a:off x="2665741" y="1734398"/>
                    <a:ext cx="344175" cy="151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9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841582" y="1990931"/>
                  <a:ext cx="0" cy="1001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uppieren 142"/>
              <p:cNvGrpSpPr/>
              <p:nvPr/>
            </p:nvGrpSpPr>
            <p:grpSpPr>
              <a:xfrm>
                <a:off x="6947822" y="1406083"/>
                <a:ext cx="143807" cy="590906"/>
                <a:chOff x="2749364" y="1512867"/>
                <a:chExt cx="182749" cy="590906"/>
              </a:xfrm>
            </p:grpSpPr>
            <p:cxnSp>
              <p:nvCxnSpPr>
                <p:cNvPr id="144" name="Gerade Verbindung 143"/>
                <p:cNvCxnSpPr>
                  <a:stCxn id="149" idx="0"/>
                  <a:endCxn id="146" idx="0"/>
                </p:cNvCxnSpPr>
                <p:nvPr/>
              </p:nvCxnSpPr>
              <p:spPr>
                <a:xfrm flipH="1" flipV="1">
                  <a:off x="2837096" y="1512867"/>
                  <a:ext cx="3643" cy="107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Ellipse 144"/>
                <p:cNvSpPr/>
                <p:nvPr/>
              </p:nvSpPr>
              <p:spPr>
                <a:xfrm>
                  <a:off x="2832460" y="2085529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6" name="Ellipse 145"/>
                <p:cNvSpPr/>
                <p:nvPr/>
              </p:nvSpPr>
              <p:spPr>
                <a:xfrm>
                  <a:off x="2827974" y="1512867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47" name="Gruppieren 146"/>
                <p:cNvGrpSpPr/>
                <p:nvPr/>
              </p:nvGrpSpPr>
              <p:grpSpPr>
                <a:xfrm>
                  <a:off x="2749364" y="1620827"/>
                  <a:ext cx="182749" cy="373648"/>
                  <a:chOff x="2749364" y="1620827"/>
                  <a:chExt cx="182749" cy="373648"/>
                </a:xfrm>
              </p:grpSpPr>
              <p:sp>
                <p:nvSpPr>
                  <p:cNvPr id="149" name="Rechteck 148"/>
                  <p:cNvSpPr/>
                  <p:nvPr/>
                </p:nvSpPr>
                <p:spPr>
                  <a:xfrm>
                    <a:off x="2749364" y="1620827"/>
                    <a:ext cx="182749" cy="3736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7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7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Rechteck 149"/>
                  <p:cNvSpPr/>
                  <p:nvPr/>
                </p:nvSpPr>
                <p:spPr>
                  <a:xfrm rot="16200000">
                    <a:off x="2665741" y="1734398"/>
                    <a:ext cx="344175" cy="151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9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48" name="Gerade Verbindung 147"/>
                <p:cNvCxnSpPr/>
                <p:nvPr/>
              </p:nvCxnSpPr>
              <p:spPr>
                <a:xfrm>
                  <a:off x="2841582" y="1990931"/>
                  <a:ext cx="0" cy="1001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uppieren 150"/>
              <p:cNvGrpSpPr/>
              <p:nvPr/>
            </p:nvGrpSpPr>
            <p:grpSpPr>
              <a:xfrm>
                <a:off x="7526938" y="1409666"/>
                <a:ext cx="143807" cy="590906"/>
                <a:chOff x="2749364" y="1512867"/>
                <a:chExt cx="182749" cy="590906"/>
              </a:xfrm>
            </p:grpSpPr>
            <p:cxnSp>
              <p:nvCxnSpPr>
                <p:cNvPr id="152" name="Gerade Verbindung 151"/>
                <p:cNvCxnSpPr>
                  <a:stCxn id="157" idx="0"/>
                  <a:endCxn id="154" idx="0"/>
                </p:cNvCxnSpPr>
                <p:nvPr/>
              </p:nvCxnSpPr>
              <p:spPr>
                <a:xfrm flipH="1" flipV="1">
                  <a:off x="2837096" y="1512867"/>
                  <a:ext cx="3643" cy="107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Ellipse 152"/>
                <p:cNvSpPr/>
                <p:nvPr/>
              </p:nvSpPr>
              <p:spPr>
                <a:xfrm>
                  <a:off x="2832460" y="2085529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2827974" y="1512867"/>
                  <a:ext cx="18244" cy="1824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55" name="Gruppieren 154"/>
                <p:cNvGrpSpPr/>
                <p:nvPr/>
              </p:nvGrpSpPr>
              <p:grpSpPr>
                <a:xfrm>
                  <a:off x="2749364" y="1620827"/>
                  <a:ext cx="182749" cy="373648"/>
                  <a:chOff x="2749364" y="1620827"/>
                  <a:chExt cx="182749" cy="373648"/>
                </a:xfrm>
              </p:grpSpPr>
              <p:sp>
                <p:nvSpPr>
                  <p:cNvPr id="157" name="Rechteck 156"/>
                  <p:cNvSpPr/>
                  <p:nvPr/>
                </p:nvSpPr>
                <p:spPr>
                  <a:xfrm>
                    <a:off x="2749364" y="1620827"/>
                    <a:ext cx="182749" cy="3736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7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7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Rechteck 157"/>
                  <p:cNvSpPr/>
                  <p:nvPr/>
                </p:nvSpPr>
                <p:spPr>
                  <a:xfrm rot="16200000">
                    <a:off x="2665741" y="1734398"/>
                    <a:ext cx="344175" cy="151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dirty="0" smtClean="0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900" baseline="-25000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56" name="Gerade Verbindung 155"/>
                <p:cNvCxnSpPr/>
                <p:nvPr/>
              </p:nvCxnSpPr>
              <p:spPr>
                <a:xfrm>
                  <a:off x="2841582" y="1990931"/>
                  <a:ext cx="0" cy="1001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9" name="Textfeld 158"/>
            <p:cNvSpPr txBox="1"/>
            <p:nvPr/>
          </p:nvSpPr>
          <p:spPr>
            <a:xfrm>
              <a:off x="3405905" y="1112238"/>
              <a:ext cx="10118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Extrazellularraum</a:t>
              </a:r>
              <a:endParaRPr lang="en-US" sz="900" dirty="0"/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3421935" y="2517160"/>
              <a:ext cx="9957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Intrazellularraum</a:t>
              </a:r>
              <a:endParaRPr lang="en-US" sz="900" dirty="0"/>
            </a:p>
          </p:txBody>
        </p:sp>
        <p:cxnSp>
          <p:nvCxnSpPr>
            <p:cNvPr id="67" name="Gerade Verbindung mit Pfeil 66"/>
            <p:cNvCxnSpPr/>
            <p:nvPr/>
          </p:nvCxnSpPr>
          <p:spPr>
            <a:xfrm flipV="1">
              <a:off x="3994951" y="2370338"/>
              <a:ext cx="637375" cy="155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>
              <a:stCxn id="159" idx="3"/>
            </p:cNvCxnSpPr>
            <p:nvPr/>
          </p:nvCxnSpPr>
          <p:spPr>
            <a:xfrm>
              <a:off x="4417720" y="1227654"/>
              <a:ext cx="4806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/>
            <p:cNvSpPr txBox="1"/>
            <p:nvPr/>
          </p:nvSpPr>
          <p:spPr>
            <a:xfrm>
              <a:off x="3405905" y="1690126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Membran</a:t>
              </a:r>
              <a:endParaRPr lang="en-US" sz="900" dirty="0"/>
            </a:p>
          </p:txBody>
        </p:sp>
        <p:cxnSp>
          <p:nvCxnSpPr>
            <p:cNvPr id="71" name="Gerade Verbindung mit Pfeil 70"/>
            <p:cNvCxnSpPr>
              <a:stCxn id="161" idx="3"/>
            </p:cNvCxnSpPr>
            <p:nvPr/>
          </p:nvCxnSpPr>
          <p:spPr>
            <a:xfrm flipV="1">
              <a:off x="4057045" y="1710413"/>
              <a:ext cx="479444" cy="951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9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weingar</dc:creator>
  <cp:lastModifiedBy>weingar</cp:lastModifiedBy>
  <cp:revision>18</cp:revision>
  <dcterms:created xsi:type="dcterms:W3CDTF">2017-10-12T12:21:24Z</dcterms:created>
  <dcterms:modified xsi:type="dcterms:W3CDTF">2017-10-13T16:17:26Z</dcterms:modified>
</cp:coreProperties>
</file>