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6" r:id="rId8"/>
    <p:sldId id="264" r:id="rId9"/>
    <p:sldId id="263"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 Weining" initials="HW" lastIdx="1" clrIdx="0">
    <p:extLst>
      <p:ext uri="{19B8F6BF-5375-455C-9EA6-DF929625EA0E}">
        <p15:presenceInfo xmlns:p15="http://schemas.microsoft.com/office/powerpoint/2012/main" userId="643fb70d8a55f3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81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6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252208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CACF2C-0926-4AB6-82DC-608F0CB3FD28}"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379142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1643894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8635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308337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188497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1208010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3457956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389622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254980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403982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CACF2C-0926-4AB6-82DC-608F0CB3FD28}"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97558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CACF2C-0926-4AB6-82DC-608F0CB3FD28}" type="datetimeFigureOut">
              <a:rPr lang="en-US" smtClean="0"/>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198952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103036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204750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CACF2C-0926-4AB6-82DC-608F0CB3FD28}" type="datetimeFigureOut">
              <a:rPr lang="en-US" smtClean="0"/>
              <a:t>3/3/2020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371472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CACF2C-0926-4AB6-82DC-608F0CB3FD28}"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B3E4B-452A-46EE-A45E-6E0A818AFC19}" type="slidenum">
              <a:rPr lang="en-US" smtClean="0"/>
              <a:t>‹#›</a:t>
            </a:fld>
            <a:endParaRPr lang="en-US"/>
          </a:p>
        </p:txBody>
      </p:sp>
    </p:spTree>
    <p:extLst>
      <p:ext uri="{BB962C8B-B14F-4D97-AF65-F5344CB8AC3E}">
        <p14:creationId xmlns:p14="http://schemas.microsoft.com/office/powerpoint/2010/main" val="387195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CACF2C-0926-4AB6-82DC-608F0CB3FD28}" type="datetimeFigureOut">
              <a:rPr lang="en-US" smtClean="0"/>
              <a:t>3/3/2020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FB3E4B-452A-46EE-A45E-6E0A818AFC19}" type="slidenum">
              <a:rPr lang="en-US" smtClean="0"/>
              <a:t>‹#›</a:t>
            </a:fld>
            <a:endParaRPr lang="en-US"/>
          </a:p>
        </p:txBody>
      </p:sp>
    </p:spTree>
    <p:extLst>
      <p:ext uri="{BB962C8B-B14F-4D97-AF65-F5344CB8AC3E}">
        <p14:creationId xmlns:p14="http://schemas.microsoft.com/office/powerpoint/2010/main" val="16926284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oddwschneider.com/posts/analyzing-1-1-billion-nyc-taxi-and-uber-trips-with-a-vengeance/#borough-trends"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hriswhong.github.io/nyctaxi/"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thouz/NYC_Green_Taxi" TargetMode="External"/><Relationship Id="rId7" Type="http://schemas.openxmlformats.org/officeDocument/2006/relationships/hyperlink" Target="https://github.com/r-shekhar/NYC-transport/blob/master/15_dataframe_analysis/spatialjoin_geopandas_dask.ipynb" TargetMode="External"/><Relationship Id="rId2" Type="http://schemas.openxmlformats.org/officeDocument/2006/relationships/hyperlink" Target="https://github.com/gshahane/NYC-Green-Taxi-Data-Visualization" TargetMode="External"/><Relationship Id="rId1" Type="http://schemas.openxmlformats.org/officeDocument/2006/relationships/slideLayout" Target="../slideLayouts/slideLayout2.xml"/><Relationship Id="rId6" Type="http://schemas.openxmlformats.org/officeDocument/2006/relationships/hyperlink" Target="https://cambridge-intelligence.com/visualizing-nyc-taxi-cab-data/" TargetMode="External"/><Relationship Id="rId5" Type="http://schemas.openxmlformats.org/officeDocument/2006/relationships/hyperlink" Target="https://nycdatascience.com/blog/student-works/predict-new-york-city-taxi-demand/" TargetMode="External"/><Relationship Id="rId4" Type="http://schemas.openxmlformats.org/officeDocument/2006/relationships/hyperlink" Target="https://medium.com/@jiaminha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041-4F35-4B0C-8B42-424A3B6FBFD0}"/>
              </a:ext>
            </a:extLst>
          </p:cNvPr>
          <p:cNvSpPr>
            <a:spLocks noGrp="1"/>
          </p:cNvSpPr>
          <p:nvPr>
            <p:ph type="ctrTitle"/>
          </p:nvPr>
        </p:nvSpPr>
        <p:spPr/>
        <p:txBody>
          <a:bodyPr/>
          <a:lstStyle/>
          <a:p>
            <a:r>
              <a:rPr lang="en-US" dirty="0"/>
              <a:t>Predicting NYC Green Taxis Tip Percentage</a:t>
            </a:r>
          </a:p>
        </p:txBody>
      </p:sp>
      <p:sp>
        <p:nvSpPr>
          <p:cNvPr id="3" name="Subtitle 2">
            <a:extLst>
              <a:ext uri="{FF2B5EF4-FFF2-40B4-BE49-F238E27FC236}">
                <a16:creationId xmlns:a16="http://schemas.microsoft.com/office/drawing/2014/main" id="{056C146B-A891-4907-A3CE-D70EFB9298BE}"/>
              </a:ext>
            </a:extLst>
          </p:cNvPr>
          <p:cNvSpPr>
            <a:spLocks noGrp="1"/>
          </p:cNvSpPr>
          <p:nvPr>
            <p:ph type="subTitle" idx="1"/>
          </p:nvPr>
        </p:nvSpPr>
        <p:spPr>
          <a:xfrm>
            <a:off x="1154955" y="4777380"/>
            <a:ext cx="8825658" cy="1061358"/>
          </a:xfrm>
        </p:spPr>
        <p:txBody>
          <a:bodyPr>
            <a:normAutofit fontScale="92500" lnSpcReduction="20000"/>
          </a:bodyPr>
          <a:lstStyle/>
          <a:p>
            <a:r>
              <a:rPr lang="en-US" dirty="0"/>
              <a:t>An application of linear regression model</a:t>
            </a:r>
          </a:p>
          <a:p>
            <a:r>
              <a:rPr lang="en-US" dirty="0"/>
              <a:t>Weining Hu</a:t>
            </a:r>
          </a:p>
          <a:p>
            <a:r>
              <a:rPr lang="en-US" dirty="0"/>
              <a:t>March 8, 2020</a:t>
            </a:r>
          </a:p>
        </p:txBody>
      </p:sp>
    </p:spTree>
    <p:extLst>
      <p:ext uri="{BB962C8B-B14F-4D97-AF65-F5344CB8AC3E}">
        <p14:creationId xmlns:p14="http://schemas.microsoft.com/office/powerpoint/2010/main" val="2922163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5316-4AD6-44DA-8CFB-30465890A914}"/>
              </a:ext>
            </a:extLst>
          </p:cNvPr>
          <p:cNvSpPr>
            <a:spLocks noGrp="1"/>
          </p:cNvSpPr>
          <p:nvPr>
            <p:ph type="title"/>
          </p:nvPr>
        </p:nvSpPr>
        <p:spPr/>
        <p:txBody>
          <a:bodyPr/>
          <a:lstStyle/>
          <a:p>
            <a:pPr algn="ctr"/>
            <a:r>
              <a:rPr lang="en-US" dirty="0"/>
              <a:t>Reference</a:t>
            </a:r>
          </a:p>
        </p:txBody>
      </p:sp>
      <p:sp>
        <p:nvSpPr>
          <p:cNvPr id="3" name="Content Placeholder 2">
            <a:extLst>
              <a:ext uri="{FF2B5EF4-FFF2-40B4-BE49-F238E27FC236}">
                <a16:creationId xmlns:a16="http://schemas.microsoft.com/office/drawing/2014/main" id="{1A4C0257-4909-4259-8A0F-04FC08B173FA}"/>
              </a:ext>
            </a:extLst>
          </p:cNvPr>
          <p:cNvSpPr>
            <a:spLocks noGrp="1"/>
          </p:cNvSpPr>
          <p:nvPr>
            <p:ph idx="1"/>
          </p:nvPr>
        </p:nvSpPr>
        <p:spPr>
          <a:xfrm>
            <a:off x="1449728" y="5421765"/>
            <a:ext cx="3865728" cy="678246"/>
          </a:xfrm>
        </p:spPr>
        <p:txBody>
          <a:bodyPr>
            <a:normAutofit lnSpcReduction="10000"/>
          </a:bodyPr>
          <a:lstStyle/>
          <a:p>
            <a:pPr marL="0" indent="0" algn="ctr">
              <a:buNone/>
            </a:pPr>
            <a:r>
              <a:rPr lang="en-US" sz="1600" dirty="0"/>
              <a:t>Borough Trends, and the Rise of Uber</a:t>
            </a:r>
          </a:p>
          <a:p>
            <a:pPr marL="0" indent="0" algn="ctr">
              <a:buNone/>
            </a:pPr>
            <a:r>
              <a:rPr lang="en-US" sz="1600" dirty="0">
                <a:hlinkClick r:id="rId2"/>
              </a:rPr>
              <a:t>Todd Schneider</a:t>
            </a:r>
            <a:endParaRPr lang="en-US" sz="1600" dirty="0"/>
          </a:p>
        </p:txBody>
      </p:sp>
      <p:pic>
        <p:nvPicPr>
          <p:cNvPr id="2052" name="Picture 4" descr="brooklyn pickups">
            <a:extLst>
              <a:ext uri="{FF2B5EF4-FFF2-40B4-BE49-F238E27FC236}">
                <a16:creationId xmlns:a16="http://schemas.microsoft.com/office/drawing/2014/main" id="{F2291B67-8DCB-415D-A878-33598DE00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05" y="1803609"/>
            <a:ext cx="4953574" cy="325078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0BACFB6-A3D5-4D9A-B265-ACE762203884}"/>
              </a:ext>
            </a:extLst>
          </p:cNvPr>
          <p:cNvSpPr txBox="1">
            <a:spLocks/>
          </p:cNvSpPr>
          <p:nvPr/>
        </p:nvSpPr>
        <p:spPr>
          <a:xfrm>
            <a:off x="7026652" y="5461404"/>
            <a:ext cx="3865728" cy="67824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US" sz="1600" dirty="0"/>
              <a:t>NYC Taxis: A Day in the Life</a:t>
            </a:r>
          </a:p>
          <a:p>
            <a:pPr marL="0" indent="0" algn="ctr">
              <a:buFont typeface="Wingdings 3" charset="2"/>
              <a:buNone/>
            </a:pPr>
            <a:r>
              <a:rPr lang="en-US" sz="1600" dirty="0">
                <a:hlinkClick r:id="rId4"/>
              </a:rPr>
              <a:t>Chris </a:t>
            </a:r>
            <a:r>
              <a:rPr lang="en-US" sz="1600" dirty="0" err="1">
                <a:hlinkClick r:id="rId4"/>
              </a:rPr>
              <a:t>Whong</a:t>
            </a:r>
            <a:endParaRPr lang="en-US" sz="1600" dirty="0"/>
          </a:p>
        </p:txBody>
      </p:sp>
      <p:pic>
        <p:nvPicPr>
          <p:cNvPr id="5" name="Picture 4">
            <a:extLst>
              <a:ext uri="{FF2B5EF4-FFF2-40B4-BE49-F238E27FC236}">
                <a16:creationId xmlns:a16="http://schemas.microsoft.com/office/drawing/2014/main" id="{4ACC3BCA-5BF9-4CD9-BDE0-279CE44DF6D3}"/>
              </a:ext>
            </a:extLst>
          </p:cNvPr>
          <p:cNvPicPr>
            <a:picLocks noChangeAspect="1"/>
          </p:cNvPicPr>
          <p:nvPr/>
        </p:nvPicPr>
        <p:blipFill>
          <a:blip r:embed="rId5"/>
          <a:stretch>
            <a:fillRect/>
          </a:stretch>
        </p:blipFill>
        <p:spPr>
          <a:xfrm>
            <a:off x="6405956" y="1801025"/>
            <a:ext cx="4627002" cy="3305590"/>
          </a:xfrm>
          <a:prstGeom prst="rect">
            <a:avLst/>
          </a:prstGeom>
        </p:spPr>
      </p:pic>
    </p:spTree>
    <p:extLst>
      <p:ext uri="{BB962C8B-B14F-4D97-AF65-F5344CB8AC3E}">
        <p14:creationId xmlns:p14="http://schemas.microsoft.com/office/powerpoint/2010/main" val="118640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53D0-E050-4318-97E5-55EBCEF9B3CB}"/>
              </a:ext>
            </a:extLst>
          </p:cNvPr>
          <p:cNvSpPr>
            <a:spLocks noGrp="1"/>
          </p:cNvSpPr>
          <p:nvPr>
            <p:ph type="title"/>
          </p:nvPr>
        </p:nvSpPr>
        <p:spPr/>
        <p:txBody>
          <a:bodyPr/>
          <a:lstStyle/>
          <a:p>
            <a:pPr algn="ctr"/>
            <a:r>
              <a:rPr lang="en-US" dirty="0"/>
              <a:t>Reference</a:t>
            </a:r>
          </a:p>
        </p:txBody>
      </p:sp>
      <p:sp>
        <p:nvSpPr>
          <p:cNvPr id="3" name="Content Placeholder 2">
            <a:extLst>
              <a:ext uri="{FF2B5EF4-FFF2-40B4-BE49-F238E27FC236}">
                <a16:creationId xmlns:a16="http://schemas.microsoft.com/office/drawing/2014/main" id="{0654718B-C827-4760-A2F7-AF87B5AFCB4B}"/>
              </a:ext>
            </a:extLst>
          </p:cNvPr>
          <p:cNvSpPr>
            <a:spLocks noGrp="1"/>
          </p:cNvSpPr>
          <p:nvPr>
            <p:ph idx="1"/>
          </p:nvPr>
        </p:nvSpPr>
        <p:spPr/>
        <p:txBody>
          <a:bodyPr/>
          <a:lstStyle/>
          <a:p>
            <a:r>
              <a:rPr lang="en-US" dirty="0"/>
              <a:t>NYC Green Taxi Data Visualization – </a:t>
            </a:r>
            <a:r>
              <a:rPr lang="en-US" dirty="0" err="1"/>
              <a:t>Gshahane</a:t>
            </a:r>
            <a:r>
              <a:rPr lang="en-US" dirty="0"/>
              <a:t> </a:t>
            </a:r>
            <a:r>
              <a:rPr lang="en-US" dirty="0">
                <a:hlinkClick r:id="rId2"/>
              </a:rPr>
              <a:t>link</a:t>
            </a:r>
            <a:endParaRPr lang="en-US" dirty="0"/>
          </a:p>
          <a:p>
            <a:r>
              <a:rPr lang="en-US" dirty="0"/>
              <a:t>NYC Green Taxi of September 2015 Data Analysis – </a:t>
            </a:r>
            <a:r>
              <a:rPr lang="en-US" dirty="0" err="1"/>
              <a:t>kthouz</a:t>
            </a:r>
            <a:r>
              <a:rPr lang="en-US" dirty="0"/>
              <a:t> </a:t>
            </a:r>
            <a:r>
              <a:rPr lang="en-US" dirty="0">
                <a:hlinkClick r:id="rId3"/>
              </a:rPr>
              <a:t>link</a:t>
            </a:r>
            <a:endParaRPr lang="en-US" dirty="0"/>
          </a:p>
          <a:p>
            <a:r>
              <a:rPr lang="en-US" dirty="0"/>
              <a:t>Looking Through the Taxi Meter – Analysis of NYC Green Taxi data of September 2015 – </a:t>
            </a:r>
            <a:r>
              <a:rPr lang="en-US" dirty="0" err="1"/>
              <a:t>Jiamin</a:t>
            </a:r>
            <a:r>
              <a:rPr lang="en-US" dirty="0"/>
              <a:t> Han </a:t>
            </a:r>
            <a:r>
              <a:rPr lang="en-US" dirty="0">
                <a:hlinkClick r:id="rId4"/>
              </a:rPr>
              <a:t>link</a:t>
            </a:r>
            <a:endParaRPr lang="en-US" dirty="0"/>
          </a:p>
          <a:p>
            <a:r>
              <a:rPr lang="en-US" dirty="0"/>
              <a:t>Predict New York City Taxi Demand – </a:t>
            </a:r>
            <a:r>
              <a:rPr lang="en-US" dirty="0" err="1"/>
              <a:t>Yunrou</a:t>
            </a:r>
            <a:r>
              <a:rPr lang="en-US" dirty="0"/>
              <a:t> Gong, Bin Fang, </a:t>
            </a:r>
            <a:r>
              <a:rPr lang="en-US" dirty="0" err="1"/>
              <a:t>Shuo</a:t>
            </a:r>
            <a:r>
              <a:rPr lang="en-US" dirty="0"/>
              <a:t> Zhang, and </a:t>
            </a:r>
            <a:r>
              <a:rPr lang="en-US" dirty="0" err="1"/>
              <a:t>Jingyu</a:t>
            </a:r>
            <a:r>
              <a:rPr lang="en-US" dirty="0"/>
              <a:t> Zhang </a:t>
            </a:r>
            <a:r>
              <a:rPr lang="en-US" dirty="0">
                <a:hlinkClick r:id="rId5"/>
              </a:rPr>
              <a:t>link</a:t>
            </a:r>
            <a:endParaRPr lang="en-US" dirty="0"/>
          </a:p>
          <a:p>
            <a:r>
              <a:rPr lang="en-US" dirty="0"/>
              <a:t>Visualizing NYC Taxi Cab Data – Network Graph </a:t>
            </a:r>
            <a:r>
              <a:rPr lang="en-US" dirty="0">
                <a:hlinkClick r:id="rId6"/>
              </a:rPr>
              <a:t>link</a:t>
            </a:r>
            <a:endParaRPr lang="en-US" dirty="0"/>
          </a:p>
          <a:p>
            <a:r>
              <a:rPr lang="en-US" dirty="0"/>
              <a:t>Geospatial joining and Bokeh heatmap visualization – Shekhar </a:t>
            </a:r>
            <a:r>
              <a:rPr lang="en-US" dirty="0">
                <a:hlinkClick r:id="rId7"/>
              </a:rPr>
              <a:t>link</a:t>
            </a:r>
            <a:endParaRPr lang="en-US" dirty="0"/>
          </a:p>
        </p:txBody>
      </p:sp>
    </p:spTree>
    <p:extLst>
      <p:ext uri="{BB962C8B-B14F-4D97-AF65-F5344CB8AC3E}">
        <p14:creationId xmlns:p14="http://schemas.microsoft.com/office/powerpoint/2010/main" val="385210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Boroughs of New York City – NYC Boroughs Map">
            <a:extLst>
              <a:ext uri="{FF2B5EF4-FFF2-40B4-BE49-F238E27FC236}">
                <a16:creationId xmlns:a16="http://schemas.microsoft.com/office/drawing/2014/main" id="{8C764FFE-04E2-4E42-AFDF-D5A9140DA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702" y="1853248"/>
            <a:ext cx="6713683" cy="392191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D2B3C3-62E7-40A3-9BE0-27043AC9DC9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9D5DD40-22D8-4C95-AE07-42F7B5417A68}"/>
              </a:ext>
            </a:extLst>
          </p:cNvPr>
          <p:cNvSpPr>
            <a:spLocks noGrp="1"/>
          </p:cNvSpPr>
          <p:nvPr>
            <p:ph idx="1"/>
          </p:nvPr>
        </p:nvSpPr>
        <p:spPr/>
        <p:txBody>
          <a:bodyPr>
            <a:normAutofit/>
          </a:bodyPr>
          <a:lstStyle/>
          <a:p>
            <a:r>
              <a:rPr lang="en-US" dirty="0"/>
              <a:t>Problem Statement</a:t>
            </a:r>
          </a:p>
          <a:p>
            <a:r>
              <a:rPr lang="en-US" dirty="0"/>
              <a:t>Methodology</a:t>
            </a:r>
          </a:p>
          <a:p>
            <a:pPr lvl="1"/>
            <a:r>
              <a:rPr lang="en-US" dirty="0"/>
              <a:t>Dataset Description</a:t>
            </a:r>
          </a:p>
          <a:p>
            <a:pPr lvl="1"/>
            <a:r>
              <a:rPr lang="en-US" dirty="0"/>
              <a:t>Feature Engineering</a:t>
            </a:r>
          </a:p>
          <a:p>
            <a:pPr lvl="1"/>
            <a:r>
              <a:rPr lang="en-US" dirty="0"/>
              <a:t>Data Preprocessing </a:t>
            </a:r>
          </a:p>
          <a:p>
            <a:pPr lvl="1"/>
            <a:r>
              <a:rPr lang="en-US" dirty="0"/>
              <a:t>Visualization</a:t>
            </a:r>
          </a:p>
          <a:p>
            <a:r>
              <a:rPr lang="en-US" dirty="0"/>
              <a:t>Future Work</a:t>
            </a:r>
          </a:p>
          <a:p>
            <a:pPr lvl="1"/>
            <a:r>
              <a:rPr lang="en-US" dirty="0"/>
              <a:t>Exploratory Data Analysis</a:t>
            </a:r>
          </a:p>
          <a:p>
            <a:pPr lvl="1"/>
            <a:r>
              <a:rPr lang="en-US" dirty="0"/>
              <a:t>Model fitting and evaluation</a:t>
            </a:r>
          </a:p>
          <a:p>
            <a:r>
              <a:rPr lang="en-US" dirty="0"/>
              <a:t>Reference</a:t>
            </a:r>
          </a:p>
        </p:txBody>
      </p:sp>
    </p:spTree>
    <p:extLst>
      <p:ext uri="{BB962C8B-B14F-4D97-AF65-F5344CB8AC3E}">
        <p14:creationId xmlns:p14="http://schemas.microsoft.com/office/powerpoint/2010/main" val="409531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7485-3E69-43E4-A68F-BCE39BF182E1}"/>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47D1A798-0A07-4684-9488-C85D9FFFFB42}"/>
              </a:ext>
            </a:extLst>
          </p:cNvPr>
          <p:cNvSpPr>
            <a:spLocks noGrp="1"/>
          </p:cNvSpPr>
          <p:nvPr>
            <p:ph idx="1"/>
          </p:nvPr>
        </p:nvSpPr>
        <p:spPr>
          <a:xfrm>
            <a:off x="1103313" y="2052918"/>
            <a:ext cx="5245236" cy="4195481"/>
          </a:xfrm>
        </p:spPr>
        <p:txBody>
          <a:bodyPr/>
          <a:lstStyle/>
          <a:p>
            <a:pPr marL="0" indent="0">
              <a:buNone/>
            </a:pPr>
            <a:r>
              <a:rPr lang="en-US" dirty="0"/>
              <a:t>General Problem Statement</a:t>
            </a:r>
          </a:p>
          <a:p>
            <a:pPr marL="0" indent="0">
              <a:buNone/>
            </a:pPr>
            <a:endParaRPr lang="en-US" dirty="0"/>
          </a:p>
          <a:p>
            <a:pPr marL="0" indent="0">
              <a:buNone/>
            </a:pPr>
            <a:r>
              <a:rPr lang="en-US" sz="1600" dirty="0"/>
              <a:t>In 2013, the New York City government launched the Green Taxis program as a mechanism to serve the outer boroughs (Bronx, Queens, Brooklyn, Staten Island and Manhattan above the 110th Street) and to tackle the illegal taxi problem. Analyzing the trip data fetched by the green taxi meters can help policy makers to understand how the green taxis are performing to serve the program’s initial purposes.</a:t>
            </a:r>
          </a:p>
        </p:txBody>
      </p:sp>
      <p:cxnSp>
        <p:nvCxnSpPr>
          <p:cNvPr id="5" name="Straight Connector 4">
            <a:extLst>
              <a:ext uri="{FF2B5EF4-FFF2-40B4-BE49-F238E27FC236}">
                <a16:creationId xmlns:a16="http://schemas.microsoft.com/office/drawing/2014/main" id="{E60A304F-5D40-4943-8DEB-E0D6DC1A10E4}"/>
              </a:ext>
            </a:extLst>
          </p:cNvPr>
          <p:cNvCxnSpPr/>
          <p:nvPr/>
        </p:nvCxnSpPr>
        <p:spPr>
          <a:xfrm>
            <a:off x="1123406" y="2024743"/>
            <a:ext cx="36184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36FF15B-4D30-4C76-9050-D2737461DF2C}"/>
              </a:ext>
            </a:extLst>
          </p:cNvPr>
          <p:cNvCxnSpPr/>
          <p:nvPr/>
        </p:nvCxnSpPr>
        <p:spPr>
          <a:xfrm>
            <a:off x="1119050" y="2464529"/>
            <a:ext cx="36184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411FF72C-27CF-4667-AC70-49ECADBBFC5B}"/>
              </a:ext>
            </a:extLst>
          </p:cNvPr>
          <p:cNvGraphicFramePr>
            <a:graphicFrameLocks noGrp="1"/>
          </p:cNvGraphicFramePr>
          <p:nvPr>
            <p:extLst>
              <p:ext uri="{D42A27DB-BD31-4B8C-83A1-F6EECF244321}">
                <p14:modId xmlns:p14="http://schemas.microsoft.com/office/powerpoint/2010/main" val="2164885849"/>
              </p:ext>
            </p:extLst>
          </p:nvPr>
        </p:nvGraphicFramePr>
        <p:xfrm>
          <a:off x="6921635" y="2961643"/>
          <a:ext cx="4167052" cy="1935480"/>
        </p:xfrm>
        <a:graphic>
          <a:graphicData uri="http://schemas.openxmlformats.org/drawingml/2006/table">
            <a:tbl>
              <a:tblPr firstRow="1" bandRow="1">
                <a:tableStyleId>{0E3FDE45-AF77-4B5C-9715-49D594BDF05E}</a:tableStyleId>
              </a:tblPr>
              <a:tblGrid>
                <a:gridCol w="4167052">
                  <a:extLst>
                    <a:ext uri="{9D8B030D-6E8A-4147-A177-3AD203B41FA5}">
                      <a16:colId xmlns:a16="http://schemas.microsoft.com/office/drawing/2014/main" val="107303921"/>
                    </a:ext>
                  </a:extLst>
                </a:gridCol>
              </a:tblGrid>
              <a:tr h="370840">
                <a:tc>
                  <a:txBody>
                    <a:bodyPr/>
                    <a:lstStyle/>
                    <a:p>
                      <a:r>
                        <a:rPr lang="en-US" sz="1600" dirty="0"/>
                        <a:t>Task 1:</a:t>
                      </a:r>
                    </a:p>
                  </a:txBody>
                  <a:tcPr/>
                </a:tc>
                <a:extLst>
                  <a:ext uri="{0D108BD9-81ED-4DB2-BD59-A6C34878D82A}">
                    <a16:rowId xmlns:a16="http://schemas.microsoft.com/office/drawing/2014/main" val="711664144"/>
                  </a:ext>
                </a:extLst>
              </a:tr>
              <a:tr h="370840">
                <a:tc>
                  <a:txBody>
                    <a:bodyPr/>
                    <a:lstStyle/>
                    <a:p>
                      <a:r>
                        <a:rPr lang="en-US" sz="1600" dirty="0"/>
                        <a:t>Are green taxis still predominantly serving the outer boroughs of Manhattan? </a:t>
                      </a:r>
                    </a:p>
                  </a:txBody>
                  <a:tcPr/>
                </a:tc>
                <a:extLst>
                  <a:ext uri="{0D108BD9-81ED-4DB2-BD59-A6C34878D82A}">
                    <a16:rowId xmlns:a16="http://schemas.microsoft.com/office/drawing/2014/main" val="1679623229"/>
                  </a:ext>
                </a:extLst>
              </a:tr>
              <a:tr h="370840">
                <a:tc>
                  <a:txBody>
                    <a:bodyPr/>
                    <a:lstStyle/>
                    <a:p>
                      <a:r>
                        <a:rPr lang="en-US" sz="1600" dirty="0"/>
                        <a:t>Task 2:</a:t>
                      </a:r>
                    </a:p>
                  </a:txBody>
                  <a:tcPr/>
                </a:tc>
                <a:extLst>
                  <a:ext uri="{0D108BD9-81ED-4DB2-BD59-A6C34878D82A}">
                    <a16:rowId xmlns:a16="http://schemas.microsoft.com/office/drawing/2014/main" val="944479047"/>
                  </a:ext>
                </a:extLst>
              </a:tr>
              <a:tr h="370840">
                <a:tc>
                  <a:txBody>
                    <a:bodyPr/>
                    <a:lstStyle/>
                    <a:p>
                      <a:r>
                        <a:rPr lang="en-US" sz="1600" dirty="0"/>
                        <a:t>Predicting tip percentage</a:t>
                      </a:r>
                    </a:p>
                  </a:txBody>
                  <a:tcPr/>
                </a:tc>
                <a:extLst>
                  <a:ext uri="{0D108BD9-81ED-4DB2-BD59-A6C34878D82A}">
                    <a16:rowId xmlns:a16="http://schemas.microsoft.com/office/drawing/2014/main" val="3580166504"/>
                  </a:ext>
                </a:extLst>
              </a:tr>
            </a:tbl>
          </a:graphicData>
        </a:graphic>
      </p:graphicFrame>
    </p:spTree>
    <p:extLst>
      <p:ext uri="{BB962C8B-B14F-4D97-AF65-F5344CB8AC3E}">
        <p14:creationId xmlns:p14="http://schemas.microsoft.com/office/powerpoint/2010/main" val="372916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8325-0001-478F-A864-AFC34A42ACF1}"/>
              </a:ext>
            </a:extLst>
          </p:cNvPr>
          <p:cNvSpPr>
            <a:spLocks noGrp="1"/>
          </p:cNvSpPr>
          <p:nvPr>
            <p:ph type="title"/>
          </p:nvPr>
        </p:nvSpPr>
        <p:spPr/>
        <p:txBody>
          <a:bodyPr/>
          <a:lstStyle/>
          <a:p>
            <a:pPr algn="ctr"/>
            <a:r>
              <a:rPr lang="en-US" dirty="0"/>
              <a:t>Dataset Description</a:t>
            </a:r>
          </a:p>
        </p:txBody>
      </p:sp>
      <p:sp>
        <p:nvSpPr>
          <p:cNvPr id="3" name="Content Placeholder 2">
            <a:extLst>
              <a:ext uri="{FF2B5EF4-FFF2-40B4-BE49-F238E27FC236}">
                <a16:creationId xmlns:a16="http://schemas.microsoft.com/office/drawing/2014/main" id="{BDB5A8EE-6AE9-4729-AFA5-4D06D0DA02F1}"/>
              </a:ext>
            </a:extLst>
          </p:cNvPr>
          <p:cNvSpPr>
            <a:spLocks noGrp="1"/>
          </p:cNvSpPr>
          <p:nvPr>
            <p:ph idx="1"/>
          </p:nvPr>
        </p:nvSpPr>
        <p:spPr>
          <a:xfrm>
            <a:off x="610026" y="1588164"/>
            <a:ext cx="6488605" cy="4696798"/>
          </a:xfrm>
        </p:spPr>
        <p:txBody>
          <a:bodyPr>
            <a:normAutofit/>
          </a:bodyPr>
          <a:lstStyle/>
          <a:p>
            <a:pPr>
              <a:buFont typeface="Wingdings" panose="05000000000000000000" pitchFamily="2" charset="2"/>
              <a:buChar char="Ø"/>
            </a:pPr>
            <a:r>
              <a:rPr lang="en-US" sz="1600" dirty="0"/>
              <a:t>New York City Taxi and Limousine Commission (TLC)</a:t>
            </a:r>
          </a:p>
          <a:p>
            <a:pPr>
              <a:buFont typeface="Wingdings" panose="05000000000000000000" pitchFamily="2" charset="2"/>
              <a:buChar char="Ø"/>
            </a:pPr>
            <a:r>
              <a:rPr lang="en-US" sz="1600" dirty="0"/>
              <a:t>Green taxi trips in June 2019</a:t>
            </a:r>
          </a:p>
          <a:p>
            <a:pPr>
              <a:buFont typeface="Wingdings" panose="05000000000000000000" pitchFamily="2" charset="2"/>
              <a:buChar char="Ø"/>
            </a:pPr>
            <a:r>
              <a:rPr lang="en-US" sz="1600" dirty="0"/>
              <a:t>471,052 observations</a:t>
            </a:r>
          </a:p>
          <a:p>
            <a:pPr>
              <a:buFont typeface="Wingdings" panose="05000000000000000000" pitchFamily="2" charset="2"/>
              <a:buChar char="Ø"/>
            </a:pPr>
            <a:r>
              <a:rPr lang="en-US" sz="1600" dirty="0"/>
              <a:t>20 columns</a:t>
            </a:r>
          </a:p>
          <a:p>
            <a:pPr lvl="1">
              <a:buFont typeface="Wingdings" panose="05000000000000000000" pitchFamily="2" charset="2"/>
              <a:buChar char="Ø"/>
            </a:pPr>
            <a:r>
              <a:rPr lang="en-US" sz="1400" b="1" dirty="0"/>
              <a:t>Admin related (2)</a:t>
            </a:r>
            <a:r>
              <a:rPr lang="en-US" sz="1400" dirty="0"/>
              <a:t>: </a:t>
            </a:r>
            <a:r>
              <a:rPr lang="en-US" sz="1400" dirty="0" err="1"/>
              <a:t>VendorID</a:t>
            </a:r>
            <a:r>
              <a:rPr lang="en-US" sz="1400" dirty="0"/>
              <a:t>, </a:t>
            </a:r>
            <a:r>
              <a:rPr lang="en-US" sz="1400" dirty="0" err="1"/>
              <a:t>Store_and_fwd_flag</a:t>
            </a:r>
            <a:endParaRPr lang="en-US" sz="1400" dirty="0"/>
          </a:p>
          <a:p>
            <a:pPr lvl="1">
              <a:buFont typeface="Wingdings" panose="05000000000000000000" pitchFamily="2" charset="2"/>
              <a:buChar char="Ø"/>
            </a:pPr>
            <a:r>
              <a:rPr lang="en-US" sz="1400" b="1" dirty="0"/>
              <a:t>Trip related (7)</a:t>
            </a:r>
            <a:r>
              <a:rPr lang="en-US" sz="1400" dirty="0"/>
              <a:t>: </a:t>
            </a:r>
            <a:r>
              <a:rPr lang="en-US" sz="1400" dirty="0" err="1"/>
              <a:t>lpep_pickup_datetime</a:t>
            </a:r>
            <a:r>
              <a:rPr lang="en-US" sz="1400" dirty="0"/>
              <a:t>, </a:t>
            </a:r>
            <a:r>
              <a:rPr lang="en-US" sz="1400" dirty="0" err="1"/>
              <a:t>lpep_dropoff_datetime</a:t>
            </a:r>
            <a:r>
              <a:rPr lang="en-US" sz="1400" dirty="0"/>
              <a:t>, </a:t>
            </a:r>
            <a:r>
              <a:rPr lang="en-US" sz="1400" dirty="0" err="1"/>
              <a:t>passenger_count</a:t>
            </a:r>
            <a:r>
              <a:rPr lang="en-US" sz="1400" dirty="0"/>
              <a:t>, </a:t>
            </a:r>
            <a:r>
              <a:rPr lang="en-US" sz="1400" dirty="0" err="1"/>
              <a:t>Trip_distance</a:t>
            </a:r>
            <a:r>
              <a:rPr lang="en-US" sz="1400" dirty="0"/>
              <a:t>, </a:t>
            </a:r>
            <a:r>
              <a:rPr lang="en-US" sz="1400" dirty="0" err="1"/>
              <a:t>PULocationID</a:t>
            </a:r>
            <a:r>
              <a:rPr lang="en-US" sz="1400" dirty="0"/>
              <a:t>, </a:t>
            </a:r>
            <a:r>
              <a:rPr lang="en-US" sz="1400" dirty="0" err="1"/>
              <a:t>DOLocationID</a:t>
            </a:r>
            <a:r>
              <a:rPr lang="en-US" sz="1400" dirty="0"/>
              <a:t>, </a:t>
            </a:r>
            <a:r>
              <a:rPr lang="en-US" sz="1400" dirty="0" err="1"/>
              <a:t>Trip_type</a:t>
            </a:r>
            <a:endParaRPr lang="en-US" sz="1400" dirty="0"/>
          </a:p>
          <a:p>
            <a:pPr lvl="1">
              <a:buFont typeface="Wingdings" panose="05000000000000000000" pitchFamily="2" charset="2"/>
              <a:buChar char="Ø"/>
            </a:pPr>
            <a:r>
              <a:rPr lang="en-US" sz="1400" b="1" dirty="0"/>
              <a:t>Trip fare related (11)</a:t>
            </a:r>
            <a:r>
              <a:rPr lang="en-US" sz="1400" dirty="0"/>
              <a:t>: </a:t>
            </a:r>
            <a:r>
              <a:rPr lang="en-US" sz="1400" dirty="0" err="1"/>
              <a:t>RateCodeID</a:t>
            </a:r>
            <a:r>
              <a:rPr lang="en-US" sz="1400" dirty="0"/>
              <a:t>, </a:t>
            </a:r>
            <a:r>
              <a:rPr lang="en-US" sz="1400" dirty="0" err="1"/>
              <a:t>Payment_type</a:t>
            </a:r>
            <a:r>
              <a:rPr lang="en-US" sz="1400" dirty="0"/>
              <a:t>, </a:t>
            </a:r>
            <a:r>
              <a:rPr lang="en-US" sz="1400" dirty="0" err="1"/>
              <a:t>Fare_amount</a:t>
            </a:r>
            <a:r>
              <a:rPr lang="en-US" sz="1400" dirty="0"/>
              <a:t>, Extra, </a:t>
            </a:r>
            <a:r>
              <a:rPr lang="en-US" sz="1400" dirty="0" err="1"/>
              <a:t>MTA_tax</a:t>
            </a:r>
            <a:r>
              <a:rPr lang="en-US" sz="1400" dirty="0"/>
              <a:t>, </a:t>
            </a:r>
            <a:r>
              <a:rPr lang="en-US" sz="1400" dirty="0" err="1"/>
              <a:t>Improvement_surcharge</a:t>
            </a:r>
            <a:r>
              <a:rPr lang="en-US" sz="1400" dirty="0"/>
              <a:t>, </a:t>
            </a:r>
            <a:r>
              <a:rPr lang="en-US" sz="1400" dirty="0" err="1"/>
              <a:t>Tip_amount</a:t>
            </a:r>
            <a:r>
              <a:rPr lang="en-US" sz="1400" dirty="0"/>
              <a:t>, </a:t>
            </a:r>
            <a:r>
              <a:rPr lang="en-US" sz="1400" dirty="0" err="1"/>
              <a:t>Tolls_amount</a:t>
            </a:r>
            <a:r>
              <a:rPr lang="en-US" sz="1400" dirty="0"/>
              <a:t>, </a:t>
            </a:r>
            <a:r>
              <a:rPr lang="en-US" sz="1400" dirty="0" err="1"/>
              <a:t>Total_amount</a:t>
            </a:r>
            <a:r>
              <a:rPr lang="en-US" sz="1400" dirty="0"/>
              <a:t>, congestion surcharge, </a:t>
            </a:r>
            <a:r>
              <a:rPr lang="en-US" sz="1400" dirty="0" err="1"/>
              <a:t>ehail_fee</a:t>
            </a:r>
            <a:endParaRPr lang="en-US" sz="1400" dirty="0"/>
          </a:p>
          <a:p>
            <a:pPr>
              <a:buFont typeface="Wingdings" panose="05000000000000000000" pitchFamily="2" charset="2"/>
              <a:buChar char="Ø"/>
            </a:pPr>
            <a:r>
              <a:rPr lang="en-US" sz="1600" dirty="0"/>
              <a:t>Column datatypes: categorical, numeric (int64 and float64)</a:t>
            </a:r>
          </a:p>
          <a:p>
            <a:pPr>
              <a:buFont typeface="Wingdings" panose="05000000000000000000" pitchFamily="2" charset="2"/>
              <a:buChar char="Ø"/>
            </a:pPr>
            <a:r>
              <a:rPr lang="en-US" sz="1600" dirty="0"/>
              <a:t>All columns are non-null (except for </a:t>
            </a:r>
            <a:r>
              <a:rPr lang="en-US" sz="1600" dirty="0" err="1"/>
              <a:t>ehail_fee</a:t>
            </a:r>
            <a:r>
              <a:rPr lang="en-US" sz="1600" dirty="0"/>
              <a:t>)</a:t>
            </a:r>
          </a:p>
        </p:txBody>
      </p:sp>
      <p:cxnSp>
        <p:nvCxnSpPr>
          <p:cNvPr id="7" name="Straight Connector 6">
            <a:extLst>
              <a:ext uri="{FF2B5EF4-FFF2-40B4-BE49-F238E27FC236}">
                <a16:creationId xmlns:a16="http://schemas.microsoft.com/office/drawing/2014/main" id="{D135AFF1-D4AA-44E7-BA9B-51F5250E7CBA}"/>
              </a:ext>
            </a:extLst>
          </p:cNvPr>
          <p:cNvCxnSpPr>
            <a:cxnSpLocks/>
          </p:cNvCxnSpPr>
          <p:nvPr/>
        </p:nvCxnSpPr>
        <p:spPr>
          <a:xfrm>
            <a:off x="7026442" y="1708484"/>
            <a:ext cx="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Content Placeholder 2">
            <a:extLst>
              <a:ext uri="{FF2B5EF4-FFF2-40B4-BE49-F238E27FC236}">
                <a16:creationId xmlns:a16="http://schemas.microsoft.com/office/drawing/2014/main" id="{4FD3D86E-E879-4F48-AA57-00B386B1D556}"/>
              </a:ext>
            </a:extLst>
          </p:cNvPr>
          <p:cNvSpPr txBox="1">
            <a:spLocks/>
          </p:cNvSpPr>
          <p:nvPr/>
        </p:nvSpPr>
        <p:spPr>
          <a:xfrm>
            <a:off x="7230979" y="1708484"/>
            <a:ext cx="4487775" cy="46967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16" name="Content Placeholder 2">
            <a:extLst>
              <a:ext uri="{FF2B5EF4-FFF2-40B4-BE49-F238E27FC236}">
                <a16:creationId xmlns:a16="http://schemas.microsoft.com/office/drawing/2014/main" id="{718D10C6-FA61-4991-8C29-4B958D7EFF1E}"/>
              </a:ext>
            </a:extLst>
          </p:cNvPr>
          <p:cNvSpPr txBox="1">
            <a:spLocks/>
          </p:cNvSpPr>
          <p:nvPr/>
        </p:nvSpPr>
        <p:spPr>
          <a:xfrm>
            <a:off x="7694413" y="2352368"/>
            <a:ext cx="3560905" cy="10766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sz="1600" dirty="0"/>
              <a:t>Taxi Zone Shapefile</a:t>
            </a:r>
          </a:p>
          <a:p>
            <a:pPr>
              <a:buFont typeface="Wingdings" panose="05000000000000000000" pitchFamily="2" charset="2"/>
              <a:buChar char="Ø"/>
            </a:pPr>
            <a:r>
              <a:rPr lang="en-US" sz="1600" dirty="0"/>
              <a:t>Taxi Zone Lookup Table</a:t>
            </a:r>
          </a:p>
          <a:p>
            <a:pPr marL="0" indent="0">
              <a:buNone/>
            </a:pPr>
            <a:endParaRPr lang="en-US" sz="1600" dirty="0"/>
          </a:p>
          <a:p>
            <a:pPr>
              <a:buFont typeface="Wingdings" panose="05000000000000000000" pitchFamily="2" charset="2"/>
              <a:buChar char="Ø"/>
            </a:pPr>
            <a:endParaRPr lang="en-US" sz="1600" dirty="0"/>
          </a:p>
        </p:txBody>
      </p:sp>
      <p:graphicFrame>
        <p:nvGraphicFramePr>
          <p:cNvPr id="17" name="Table 17">
            <a:extLst>
              <a:ext uri="{FF2B5EF4-FFF2-40B4-BE49-F238E27FC236}">
                <a16:creationId xmlns:a16="http://schemas.microsoft.com/office/drawing/2014/main" id="{472BBEC7-9386-4DD4-B35F-D1BF441D9F82}"/>
              </a:ext>
            </a:extLst>
          </p:cNvPr>
          <p:cNvGraphicFramePr>
            <a:graphicFrameLocks noGrp="1"/>
          </p:cNvGraphicFramePr>
          <p:nvPr>
            <p:extLst>
              <p:ext uri="{D42A27DB-BD31-4B8C-83A1-F6EECF244321}">
                <p14:modId xmlns:p14="http://schemas.microsoft.com/office/powerpoint/2010/main" val="2176496354"/>
              </p:ext>
            </p:extLst>
          </p:nvPr>
        </p:nvGraphicFramePr>
        <p:xfrm>
          <a:off x="7767468" y="3604224"/>
          <a:ext cx="3719568" cy="1400529"/>
        </p:xfrm>
        <a:graphic>
          <a:graphicData uri="http://schemas.openxmlformats.org/drawingml/2006/table">
            <a:tbl>
              <a:tblPr firstRow="1" bandRow="1">
                <a:tableStyleId>{0E3FDE45-AF77-4B5C-9715-49D594BDF05E}</a:tableStyleId>
              </a:tblPr>
              <a:tblGrid>
                <a:gridCol w="929892">
                  <a:extLst>
                    <a:ext uri="{9D8B030D-6E8A-4147-A177-3AD203B41FA5}">
                      <a16:colId xmlns:a16="http://schemas.microsoft.com/office/drawing/2014/main" val="3227500498"/>
                    </a:ext>
                  </a:extLst>
                </a:gridCol>
                <a:gridCol w="929892">
                  <a:extLst>
                    <a:ext uri="{9D8B030D-6E8A-4147-A177-3AD203B41FA5}">
                      <a16:colId xmlns:a16="http://schemas.microsoft.com/office/drawing/2014/main" val="2383817363"/>
                    </a:ext>
                  </a:extLst>
                </a:gridCol>
                <a:gridCol w="929892">
                  <a:extLst>
                    <a:ext uri="{9D8B030D-6E8A-4147-A177-3AD203B41FA5}">
                      <a16:colId xmlns:a16="http://schemas.microsoft.com/office/drawing/2014/main" val="1122137898"/>
                    </a:ext>
                  </a:extLst>
                </a:gridCol>
                <a:gridCol w="929892">
                  <a:extLst>
                    <a:ext uri="{9D8B030D-6E8A-4147-A177-3AD203B41FA5}">
                      <a16:colId xmlns:a16="http://schemas.microsoft.com/office/drawing/2014/main" val="3204321887"/>
                    </a:ext>
                  </a:extLst>
                </a:gridCol>
              </a:tblGrid>
              <a:tr h="466843">
                <a:tc>
                  <a:txBody>
                    <a:bodyPr/>
                    <a:lstStyle/>
                    <a:p>
                      <a:r>
                        <a:rPr lang="en-US" sz="1200" dirty="0" err="1"/>
                        <a:t>locationid</a:t>
                      </a:r>
                      <a:endParaRPr lang="en-US" sz="1200" dirty="0"/>
                    </a:p>
                  </a:txBody>
                  <a:tcPr/>
                </a:tc>
                <a:tc>
                  <a:txBody>
                    <a:bodyPr/>
                    <a:lstStyle/>
                    <a:p>
                      <a:r>
                        <a:rPr lang="en-US" sz="1200" dirty="0"/>
                        <a:t>borough</a:t>
                      </a:r>
                    </a:p>
                  </a:txBody>
                  <a:tcPr/>
                </a:tc>
                <a:tc>
                  <a:txBody>
                    <a:bodyPr/>
                    <a:lstStyle/>
                    <a:p>
                      <a:r>
                        <a:rPr lang="en-US" sz="1200" dirty="0"/>
                        <a:t>zone</a:t>
                      </a:r>
                    </a:p>
                  </a:txBody>
                  <a:tcPr/>
                </a:tc>
                <a:tc>
                  <a:txBody>
                    <a:bodyPr/>
                    <a:lstStyle/>
                    <a:p>
                      <a:r>
                        <a:rPr lang="en-US" sz="1200" dirty="0"/>
                        <a:t>Service zone</a:t>
                      </a:r>
                    </a:p>
                  </a:txBody>
                  <a:tcPr/>
                </a:tc>
                <a:extLst>
                  <a:ext uri="{0D108BD9-81ED-4DB2-BD59-A6C34878D82A}">
                    <a16:rowId xmlns:a16="http://schemas.microsoft.com/office/drawing/2014/main" val="480056122"/>
                  </a:ext>
                </a:extLst>
              </a:tr>
              <a:tr h="466843">
                <a:tc>
                  <a:txBody>
                    <a:bodyPr/>
                    <a:lstStyle/>
                    <a:p>
                      <a:r>
                        <a:rPr lang="en-US" sz="1200" dirty="0"/>
                        <a:t>1</a:t>
                      </a:r>
                    </a:p>
                  </a:txBody>
                  <a:tcPr/>
                </a:tc>
                <a:tc>
                  <a:txBody>
                    <a:bodyPr/>
                    <a:lstStyle/>
                    <a:p>
                      <a:r>
                        <a:rPr lang="en-US" sz="1200" dirty="0"/>
                        <a:t>EWR</a:t>
                      </a:r>
                    </a:p>
                  </a:txBody>
                  <a:tcPr/>
                </a:tc>
                <a:tc>
                  <a:txBody>
                    <a:bodyPr/>
                    <a:lstStyle/>
                    <a:p>
                      <a:r>
                        <a:rPr lang="en-US" sz="1200" dirty="0"/>
                        <a:t>Newark Airport</a:t>
                      </a:r>
                    </a:p>
                  </a:txBody>
                  <a:tcPr/>
                </a:tc>
                <a:tc>
                  <a:txBody>
                    <a:bodyPr/>
                    <a:lstStyle/>
                    <a:p>
                      <a:r>
                        <a:rPr lang="en-US" sz="1200" dirty="0"/>
                        <a:t>EWR</a:t>
                      </a:r>
                    </a:p>
                  </a:txBody>
                  <a:tcPr/>
                </a:tc>
                <a:extLst>
                  <a:ext uri="{0D108BD9-81ED-4DB2-BD59-A6C34878D82A}">
                    <a16:rowId xmlns:a16="http://schemas.microsoft.com/office/drawing/2014/main" val="3456468325"/>
                  </a:ext>
                </a:extLst>
              </a:tr>
              <a:tr h="466843">
                <a:tc>
                  <a:txBody>
                    <a:bodyPr/>
                    <a:lstStyle/>
                    <a:p>
                      <a:r>
                        <a:rPr lang="en-US" sz="1200" dirty="0"/>
                        <a:t>2</a:t>
                      </a:r>
                    </a:p>
                  </a:txBody>
                  <a:tcPr/>
                </a:tc>
                <a:tc>
                  <a:txBody>
                    <a:bodyPr/>
                    <a:lstStyle/>
                    <a:p>
                      <a:r>
                        <a:rPr lang="en-US" sz="1200" dirty="0"/>
                        <a:t>Queens</a:t>
                      </a:r>
                    </a:p>
                  </a:txBody>
                  <a:tcPr/>
                </a:tc>
                <a:tc>
                  <a:txBody>
                    <a:bodyPr/>
                    <a:lstStyle/>
                    <a:p>
                      <a:r>
                        <a:rPr lang="en-US" sz="1200" dirty="0"/>
                        <a:t>Jamaica Bay</a:t>
                      </a:r>
                    </a:p>
                  </a:txBody>
                  <a:tcPr/>
                </a:tc>
                <a:tc>
                  <a:txBody>
                    <a:bodyPr/>
                    <a:lstStyle/>
                    <a:p>
                      <a:r>
                        <a:rPr lang="en-US" sz="1200" dirty="0" err="1"/>
                        <a:t>Boro</a:t>
                      </a:r>
                      <a:r>
                        <a:rPr lang="en-US" sz="1200" dirty="0"/>
                        <a:t> Zone</a:t>
                      </a:r>
                    </a:p>
                  </a:txBody>
                  <a:tcPr/>
                </a:tc>
                <a:extLst>
                  <a:ext uri="{0D108BD9-81ED-4DB2-BD59-A6C34878D82A}">
                    <a16:rowId xmlns:a16="http://schemas.microsoft.com/office/drawing/2014/main" val="3038255373"/>
                  </a:ext>
                </a:extLst>
              </a:tr>
            </a:tbl>
          </a:graphicData>
        </a:graphic>
      </p:graphicFrame>
      <p:cxnSp>
        <p:nvCxnSpPr>
          <p:cNvPr id="23" name="Straight Connector 22">
            <a:extLst>
              <a:ext uri="{FF2B5EF4-FFF2-40B4-BE49-F238E27FC236}">
                <a16:creationId xmlns:a16="http://schemas.microsoft.com/office/drawing/2014/main" id="{F2803F42-590E-4DF6-8FC1-AE2FE1D7A7E7}"/>
              </a:ext>
            </a:extLst>
          </p:cNvPr>
          <p:cNvCxnSpPr>
            <a:cxnSpLocks/>
          </p:cNvCxnSpPr>
          <p:nvPr/>
        </p:nvCxnSpPr>
        <p:spPr>
          <a:xfrm>
            <a:off x="7230979" y="1853248"/>
            <a:ext cx="0" cy="377753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898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18BC-3C2D-486D-9638-E96C51F1DF96}"/>
              </a:ext>
            </a:extLst>
          </p:cNvPr>
          <p:cNvSpPr>
            <a:spLocks noGrp="1"/>
          </p:cNvSpPr>
          <p:nvPr>
            <p:ph type="title"/>
          </p:nvPr>
        </p:nvSpPr>
        <p:spPr/>
        <p:txBody>
          <a:bodyPr/>
          <a:lstStyle/>
          <a:p>
            <a:pPr algn="ctr"/>
            <a:r>
              <a:rPr lang="en-US" dirty="0"/>
              <a:t>Feature Engineering</a:t>
            </a:r>
          </a:p>
        </p:txBody>
      </p:sp>
      <p:graphicFrame>
        <p:nvGraphicFramePr>
          <p:cNvPr id="4" name="Table 4">
            <a:extLst>
              <a:ext uri="{FF2B5EF4-FFF2-40B4-BE49-F238E27FC236}">
                <a16:creationId xmlns:a16="http://schemas.microsoft.com/office/drawing/2014/main" id="{61931999-7DFF-453D-A16F-53B3E83B46F9}"/>
              </a:ext>
            </a:extLst>
          </p:cNvPr>
          <p:cNvGraphicFramePr>
            <a:graphicFrameLocks noGrp="1"/>
          </p:cNvGraphicFramePr>
          <p:nvPr>
            <p:ph idx="1"/>
            <p:extLst>
              <p:ext uri="{D42A27DB-BD31-4B8C-83A1-F6EECF244321}">
                <p14:modId xmlns:p14="http://schemas.microsoft.com/office/powerpoint/2010/main" val="126406554"/>
              </p:ext>
            </p:extLst>
          </p:nvPr>
        </p:nvGraphicFramePr>
        <p:xfrm>
          <a:off x="477663" y="2269206"/>
          <a:ext cx="2758832" cy="919161"/>
        </p:xfrm>
        <a:graphic>
          <a:graphicData uri="http://schemas.openxmlformats.org/drawingml/2006/table">
            <a:tbl>
              <a:tblPr firstRow="1" bandRow="1">
                <a:tableStyleId>{0E3FDE45-AF77-4B5C-9715-49D594BDF05E}</a:tableStyleId>
              </a:tblPr>
              <a:tblGrid>
                <a:gridCol w="1379416">
                  <a:extLst>
                    <a:ext uri="{9D8B030D-6E8A-4147-A177-3AD203B41FA5}">
                      <a16:colId xmlns:a16="http://schemas.microsoft.com/office/drawing/2014/main" val="640441789"/>
                    </a:ext>
                  </a:extLst>
                </a:gridCol>
                <a:gridCol w="1379416">
                  <a:extLst>
                    <a:ext uri="{9D8B030D-6E8A-4147-A177-3AD203B41FA5}">
                      <a16:colId xmlns:a16="http://schemas.microsoft.com/office/drawing/2014/main" val="3406768515"/>
                    </a:ext>
                  </a:extLst>
                </a:gridCol>
              </a:tblGrid>
              <a:tr h="306387">
                <a:tc>
                  <a:txBody>
                    <a:bodyPr/>
                    <a:lstStyle/>
                    <a:p>
                      <a:r>
                        <a:rPr lang="en-US" sz="1400" dirty="0" err="1"/>
                        <a:t>PULocationID</a:t>
                      </a:r>
                      <a:endParaRPr lang="en-US" sz="1400" dirty="0"/>
                    </a:p>
                  </a:txBody>
                  <a:tcPr/>
                </a:tc>
                <a:tc>
                  <a:txBody>
                    <a:bodyPr/>
                    <a:lstStyle/>
                    <a:p>
                      <a:r>
                        <a:rPr lang="en-US" sz="1400" dirty="0" err="1"/>
                        <a:t>DOLocationID</a:t>
                      </a:r>
                      <a:endParaRPr lang="en-US" sz="1400" dirty="0"/>
                    </a:p>
                  </a:txBody>
                  <a:tcPr/>
                </a:tc>
                <a:extLst>
                  <a:ext uri="{0D108BD9-81ED-4DB2-BD59-A6C34878D82A}">
                    <a16:rowId xmlns:a16="http://schemas.microsoft.com/office/drawing/2014/main" val="3124598411"/>
                  </a:ext>
                </a:extLst>
              </a:tr>
              <a:tr h="306387">
                <a:tc>
                  <a:txBody>
                    <a:bodyPr/>
                    <a:lstStyle/>
                    <a:p>
                      <a:r>
                        <a:rPr lang="en-US" sz="1400" dirty="0"/>
                        <a:t>74</a:t>
                      </a:r>
                    </a:p>
                  </a:txBody>
                  <a:tcPr/>
                </a:tc>
                <a:tc>
                  <a:txBody>
                    <a:bodyPr/>
                    <a:lstStyle/>
                    <a:p>
                      <a:r>
                        <a:rPr lang="en-US" sz="1400" dirty="0"/>
                        <a:t>263</a:t>
                      </a:r>
                    </a:p>
                  </a:txBody>
                  <a:tcPr/>
                </a:tc>
                <a:extLst>
                  <a:ext uri="{0D108BD9-81ED-4DB2-BD59-A6C34878D82A}">
                    <a16:rowId xmlns:a16="http://schemas.microsoft.com/office/drawing/2014/main" val="512369366"/>
                  </a:ext>
                </a:extLst>
              </a:tr>
              <a:tr h="306387">
                <a:tc>
                  <a:txBody>
                    <a:bodyPr/>
                    <a:lstStyle/>
                    <a:p>
                      <a:r>
                        <a:rPr lang="en-US" sz="1400" dirty="0"/>
                        <a:t>75</a:t>
                      </a:r>
                    </a:p>
                  </a:txBody>
                  <a:tcPr/>
                </a:tc>
                <a:tc>
                  <a:txBody>
                    <a:bodyPr/>
                    <a:lstStyle/>
                    <a:p>
                      <a:r>
                        <a:rPr lang="en-US" sz="1400" dirty="0"/>
                        <a:t>74</a:t>
                      </a:r>
                    </a:p>
                  </a:txBody>
                  <a:tcPr/>
                </a:tc>
                <a:extLst>
                  <a:ext uri="{0D108BD9-81ED-4DB2-BD59-A6C34878D82A}">
                    <a16:rowId xmlns:a16="http://schemas.microsoft.com/office/drawing/2014/main" val="248396680"/>
                  </a:ext>
                </a:extLst>
              </a:tr>
            </a:tbl>
          </a:graphicData>
        </a:graphic>
      </p:graphicFrame>
      <p:sp>
        <p:nvSpPr>
          <p:cNvPr id="6" name="Arrow: Pentagon 5">
            <a:extLst>
              <a:ext uri="{FF2B5EF4-FFF2-40B4-BE49-F238E27FC236}">
                <a16:creationId xmlns:a16="http://schemas.microsoft.com/office/drawing/2014/main" id="{2311A862-B0E3-463F-934E-007DD68716F5}"/>
              </a:ext>
            </a:extLst>
          </p:cNvPr>
          <p:cNvSpPr/>
          <p:nvPr/>
        </p:nvSpPr>
        <p:spPr>
          <a:xfrm>
            <a:off x="3910249" y="2269206"/>
            <a:ext cx="1780674" cy="919161"/>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err="1">
                <a:solidFill>
                  <a:schemeClr val="bg1">
                    <a:lumMod val="85000"/>
                    <a:lumOff val="15000"/>
                  </a:schemeClr>
                </a:solidFill>
              </a:rPr>
              <a:t>df.merge</a:t>
            </a:r>
            <a:endParaRPr lang="en-US" b="1" dirty="0">
              <a:solidFill>
                <a:schemeClr val="bg1">
                  <a:lumMod val="85000"/>
                  <a:lumOff val="15000"/>
                </a:schemeClr>
              </a:solidFill>
            </a:endParaRPr>
          </a:p>
        </p:txBody>
      </p:sp>
      <p:graphicFrame>
        <p:nvGraphicFramePr>
          <p:cNvPr id="7" name="Table 4">
            <a:extLst>
              <a:ext uri="{FF2B5EF4-FFF2-40B4-BE49-F238E27FC236}">
                <a16:creationId xmlns:a16="http://schemas.microsoft.com/office/drawing/2014/main" id="{6346BDEE-0E9E-46FE-8078-96B5B83BAED9}"/>
              </a:ext>
            </a:extLst>
          </p:cNvPr>
          <p:cNvGraphicFramePr>
            <a:graphicFrameLocks/>
          </p:cNvGraphicFramePr>
          <p:nvPr>
            <p:extLst>
              <p:ext uri="{D42A27DB-BD31-4B8C-83A1-F6EECF244321}">
                <p14:modId xmlns:p14="http://schemas.microsoft.com/office/powerpoint/2010/main" val="1633610521"/>
              </p:ext>
            </p:extLst>
          </p:nvPr>
        </p:nvGraphicFramePr>
        <p:xfrm>
          <a:off x="6032241" y="2180146"/>
          <a:ext cx="6027822" cy="1097280"/>
        </p:xfrm>
        <a:graphic>
          <a:graphicData uri="http://schemas.openxmlformats.org/drawingml/2006/table">
            <a:tbl>
              <a:tblPr firstRow="1" bandRow="1">
                <a:tableStyleId>{0E3FDE45-AF77-4B5C-9715-49D594BDF05E}</a:tableStyleId>
              </a:tblPr>
              <a:tblGrid>
                <a:gridCol w="1004637">
                  <a:extLst>
                    <a:ext uri="{9D8B030D-6E8A-4147-A177-3AD203B41FA5}">
                      <a16:colId xmlns:a16="http://schemas.microsoft.com/office/drawing/2014/main" val="640441789"/>
                    </a:ext>
                  </a:extLst>
                </a:gridCol>
                <a:gridCol w="1004637">
                  <a:extLst>
                    <a:ext uri="{9D8B030D-6E8A-4147-A177-3AD203B41FA5}">
                      <a16:colId xmlns:a16="http://schemas.microsoft.com/office/drawing/2014/main" val="3406768515"/>
                    </a:ext>
                  </a:extLst>
                </a:gridCol>
                <a:gridCol w="1004637">
                  <a:extLst>
                    <a:ext uri="{9D8B030D-6E8A-4147-A177-3AD203B41FA5}">
                      <a16:colId xmlns:a16="http://schemas.microsoft.com/office/drawing/2014/main" val="2405778097"/>
                    </a:ext>
                  </a:extLst>
                </a:gridCol>
                <a:gridCol w="1004637">
                  <a:extLst>
                    <a:ext uri="{9D8B030D-6E8A-4147-A177-3AD203B41FA5}">
                      <a16:colId xmlns:a16="http://schemas.microsoft.com/office/drawing/2014/main" val="2209231279"/>
                    </a:ext>
                  </a:extLst>
                </a:gridCol>
                <a:gridCol w="1004637">
                  <a:extLst>
                    <a:ext uri="{9D8B030D-6E8A-4147-A177-3AD203B41FA5}">
                      <a16:colId xmlns:a16="http://schemas.microsoft.com/office/drawing/2014/main" val="924707542"/>
                    </a:ext>
                  </a:extLst>
                </a:gridCol>
                <a:gridCol w="1004637">
                  <a:extLst>
                    <a:ext uri="{9D8B030D-6E8A-4147-A177-3AD203B41FA5}">
                      <a16:colId xmlns:a16="http://schemas.microsoft.com/office/drawing/2014/main" val="1661850788"/>
                    </a:ext>
                  </a:extLst>
                </a:gridCol>
              </a:tblGrid>
              <a:tr h="171392">
                <a:tc>
                  <a:txBody>
                    <a:bodyPr/>
                    <a:lstStyle/>
                    <a:p>
                      <a:r>
                        <a:rPr lang="en-US" sz="1400" dirty="0" err="1"/>
                        <a:t>pu</a:t>
                      </a:r>
                      <a:r>
                        <a:rPr lang="en-US" sz="1400" dirty="0"/>
                        <a:t> </a:t>
                      </a:r>
                      <a:r>
                        <a:rPr lang="en-US" sz="1400" dirty="0" err="1"/>
                        <a:t>boro</a:t>
                      </a:r>
                      <a:endParaRPr lang="en-US" sz="1400" dirty="0"/>
                    </a:p>
                  </a:txBody>
                  <a:tcPr/>
                </a:tc>
                <a:tc>
                  <a:txBody>
                    <a:bodyPr/>
                    <a:lstStyle/>
                    <a:p>
                      <a:r>
                        <a:rPr lang="en-US" sz="1400" dirty="0" err="1"/>
                        <a:t>pu</a:t>
                      </a:r>
                      <a:r>
                        <a:rPr lang="en-US" sz="1400" dirty="0"/>
                        <a:t> zone</a:t>
                      </a:r>
                    </a:p>
                  </a:txBody>
                  <a:tcPr/>
                </a:tc>
                <a:tc>
                  <a:txBody>
                    <a:bodyPr/>
                    <a:lstStyle/>
                    <a:p>
                      <a:r>
                        <a:rPr lang="en-US" sz="1400" dirty="0" err="1"/>
                        <a:t>pu</a:t>
                      </a:r>
                      <a:r>
                        <a:rPr lang="en-US" sz="1400" dirty="0"/>
                        <a:t> </a:t>
                      </a:r>
                      <a:r>
                        <a:rPr lang="en-US" sz="1400" dirty="0" err="1"/>
                        <a:t>sz</a:t>
                      </a:r>
                      <a:endParaRPr lang="en-US" sz="1400" dirty="0"/>
                    </a:p>
                  </a:txBody>
                  <a:tcPr/>
                </a:tc>
                <a:tc>
                  <a:txBody>
                    <a:bodyPr/>
                    <a:lstStyle/>
                    <a:p>
                      <a:r>
                        <a:rPr lang="en-US" sz="1400" dirty="0"/>
                        <a:t>do </a:t>
                      </a:r>
                      <a:r>
                        <a:rPr lang="en-US" sz="1400" dirty="0" err="1"/>
                        <a:t>boro</a:t>
                      </a:r>
                      <a:endParaRPr lang="en-US" sz="1400" dirty="0"/>
                    </a:p>
                  </a:txBody>
                  <a:tcPr/>
                </a:tc>
                <a:tc>
                  <a:txBody>
                    <a:bodyPr/>
                    <a:lstStyle/>
                    <a:p>
                      <a:r>
                        <a:rPr lang="en-US" sz="1400" dirty="0"/>
                        <a:t>do zone</a:t>
                      </a:r>
                    </a:p>
                  </a:txBody>
                  <a:tcPr/>
                </a:tc>
                <a:tc>
                  <a:txBody>
                    <a:bodyPr/>
                    <a:lstStyle/>
                    <a:p>
                      <a:r>
                        <a:rPr lang="en-US" sz="1400" dirty="0"/>
                        <a:t>do </a:t>
                      </a:r>
                      <a:r>
                        <a:rPr lang="en-US" sz="1400" dirty="0" err="1"/>
                        <a:t>sz</a:t>
                      </a:r>
                      <a:endParaRPr lang="en-US" sz="1400" dirty="0"/>
                    </a:p>
                  </a:txBody>
                  <a:tcPr/>
                </a:tc>
                <a:extLst>
                  <a:ext uri="{0D108BD9-81ED-4DB2-BD59-A6C34878D82A}">
                    <a16:rowId xmlns:a16="http://schemas.microsoft.com/office/drawing/2014/main" val="3124598411"/>
                  </a:ext>
                </a:extLst>
              </a:tr>
              <a:tr h="373885">
                <a:tc>
                  <a:txBody>
                    <a:bodyPr/>
                    <a:lstStyle/>
                    <a:p>
                      <a:r>
                        <a:rPr lang="en-US" sz="1000" dirty="0"/>
                        <a:t>Manhattan</a:t>
                      </a:r>
                    </a:p>
                  </a:txBody>
                  <a:tcPr/>
                </a:tc>
                <a:tc>
                  <a:txBody>
                    <a:bodyPr/>
                    <a:lstStyle/>
                    <a:p>
                      <a:r>
                        <a:rPr lang="en-US" sz="1000" dirty="0"/>
                        <a:t>East Harlem North</a:t>
                      </a:r>
                    </a:p>
                  </a:txBody>
                  <a:tcPr/>
                </a:tc>
                <a:tc>
                  <a:txBody>
                    <a:bodyPr/>
                    <a:lstStyle/>
                    <a:p>
                      <a:r>
                        <a:rPr lang="en-US" sz="1000" dirty="0" err="1"/>
                        <a:t>Boro</a:t>
                      </a:r>
                      <a:r>
                        <a:rPr lang="en-US" sz="1000" dirty="0"/>
                        <a:t> Zone</a:t>
                      </a:r>
                    </a:p>
                  </a:txBody>
                  <a:tcPr/>
                </a:tc>
                <a:tc>
                  <a:txBody>
                    <a:bodyPr/>
                    <a:lstStyle/>
                    <a:p>
                      <a:r>
                        <a:rPr lang="en-US" sz="1000" dirty="0"/>
                        <a:t>Manhattan</a:t>
                      </a:r>
                    </a:p>
                  </a:txBody>
                  <a:tcPr/>
                </a:tc>
                <a:tc>
                  <a:txBody>
                    <a:bodyPr/>
                    <a:lstStyle/>
                    <a:p>
                      <a:r>
                        <a:rPr lang="en-US" sz="1000" dirty="0"/>
                        <a:t>Yorkville West</a:t>
                      </a:r>
                    </a:p>
                  </a:txBody>
                  <a:tcPr/>
                </a:tc>
                <a:tc>
                  <a:txBody>
                    <a:bodyPr/>
                    <a:lstStyle/>
                    <a:p>
                      <a:r>
                        <a:rPr lang="en-US" sz="1000" dirty="0"/>
                        <a:t>Yellow Zone</a:t>
                      </a:r>
                    </a:p>
                  </a:txBody>
                  <a:tcPr/>
                </a:tc>
                <a:extLst>
                  <a:ext uri="{0D108BD9-81ED-4DB2-BD59-A6C34878D82A}">
                    <a16:rowId xmlns:a16="http://schemas.microsoft.com/office/drawing/2014/main" val="512369366"/>
                  </a:ext>
                </a:extLst>
              </a:tr>
              <a:tr h="373885">
                <a:tc>
                  <a:txBody>
                    <a:bodyPr/>
                    <a:lstStyle/>
                    <a:p>
                      <a:r>
                        <a:rPr lang="en-US" sz="1000" dirty="0"/>
                        <a:t>Manhattan</a:t>
                      </a:r>
                    </a:p>
                  </a:txBody>
                  <a:tcPr/>
                </a:tc>
                <a:tc>
                  <a:txBody>
                    <a:bodyPr/>
                    <a:lstStyle/>
                    <a:p>
                      <a:r>
                        <a:rPr lang="en-US" sz="1000" dirty="0"/>
                        <a:t>East Harlem South</a:t>
                      </a:r>
                    </a:p>
                  </a:txBody>
                  <a:tcPr/>
                </a:tc>
                <a:tc>
                  <a:txBody>
                    <a:bodyPr/>
                    <a:lstStyle/>
                    <a:p>
                      <a:r>
                        <a:rPr lang="en-US" sz="1000" dirty="0" err="1"/>
                        <a:t>Boro</a:t>
                      </a:r>
                      <a:r>
                        <a:rPr lang="en-US" sz="1000" dirty="0"/>
                        <a:t> Zone</a:t>
                      </a:r>
                    </a:p>
                  </a:txBody>
                  <a:tcPr/>
                </a:tc>
                <a:tc>
                  <a:txBody>
                    <a:bodyPr/>
                    <a:lstStyle/>
                    <a:p>
                      <a:r>
                        <a:rPr lang="en-US" sz="1000" dirty="0"/>
                        <a:t>Manhattan</a:t>
                      </a:r>
                    </a:p>
                  </a:txBody>
                  <a:tcPr/>
                </a:tc>
                <a:tc>
                  <a:txBody>
                    <a:bodyPr/>
                    <a:lstStyle/>
                    <a:p>
                      <a:r>
                        <a:rPr lang="en-US" sz="1000" dirty="0"/>
                        <a:t>East Harlem North</a:t>
                      </a:r>
                    </a:p>
                  </a:txBody>
                  <a:tcPr/>
                </a:tc>
                <a:tc>
                  <a:txBody>
                    <a:bodyPr/>
                    <a:lstStyle/>
                    <a:p>
                      <a:r>
                        <a:rPr lang="en-US" sz="1000" dirty="0" err="1"/>
                        <a:t>Boro</a:t>
                      </a:r>
                      <a:r>
                        <a:rPr lang="en-US" sz="1000" dirty="0"/>
                        <a:t> Zone</a:t>
                      </a:r>
                    </a:p>
                  </a:txBody>
                  <a:tcPr/>
                </a:tc>
                <a:extLst>
                  <a:ext uri="{0D108BD9-81ED-4DB2-BD59-A6C34878D82A}">
                    <a16:rowId xmlns:a16="http://schemas.microsoft.com/office/drawing/2014/main" val="248396680"/>
                  </a:ext>
                </a:extLst>
              </a:tr>
            </a:tbl>
          </a:graphicData>
        </a:graphic>
      </p:graphicFrame>
      <p:graphicFrame>
        <p:nvGraphicFramePr>
          <p:cNvPr id="8" name="Table 4">
            <a:extLst>
              <a:ext uri="{FF2B5EF4-FFF2-40B4-BE49-F238E27FC236}">
                <a16:creationId xmlns:a16="http://schemas.microsoft.com/office/drawing/2014/main" id="{22DA90A0-E4C7-4863-8877-9A3EB46013D5}"/>
              </a:ext>
            </a:extLst>
          </p:cNvPr>
          <p:cNvGraphicFramePr>
            <a:graphicFrameLocks/>
          </p:cNvGraphicFramePr>
          <p:nvPr>
            <p:extLst>
              <p:ext uri="{D42A27DB-BD31-4B8C-83A1-F6EECF244321}">
                <p14:modId xmlns:p14="http://schemas.microsoft.com/office/powerpoint/2010/main" val="4148881360"/>
              </p:ext>
            </p:extLst>
          </p:nvPr>
        </p:nvGraphicFramePr>
        <p:xfrm>
          <a:off x="477663" y="3669634"/>
          <a:ext cx="2758832" cy="1009014"/>
        </p:xfrm>
        <a:graphic>
          <a:graphicData uri="http://schemas.openxmlformats.org/drawingml/2006/table">
            <a:tbl>
              <a:tblPr firstRow="1" bandRow="1">
                <a:tableStyleId>{0E3FDE45-AF77-4B5C-9715-49D594BDF05E}</a:tableStyleId>
              </a:tblPr>
              <a:tblGrid>
                <a:gridCol w="1379416">
                  <a:extLst>
                    <a:ext uri="{9D8B030D-6E8A-4147-A177-3AD203B41FA5}">
                      <a16:colId xmlns:a16="http://schemas.microsoft.com/office/drawing/2014/main" val="640441789"/>
                    </a:ext>
                  </a:extLst>
                </a:gridCol>
                <a:gridCol w="1379416">
                  <a:extLst>
                    <a:ext uri="{9D8B030D-6E8A-4147-A177-3AD203B41FA5}">
                      <a16:colId xmlns:a16="http://schemas.microsoft.com/office/drawing/2014/main" val="3406768515"/>
                    </a:ext>
                  </a:extLst>
                </a:gridCol>
              </a:tblGrid>
              <a:tr h="306387">
                <a:tc>
                  <a:txBody>
                    <a:bodyPr/>
                    <a:lstStyle/>
                    <a:p>
                      <a:r>
                        <a:rPr lang="en-US" altLang="zh-CN" sz="1400" dirty="0"/>
                        <a:t>PU Datetime</a:t>
                      </a:r>
                      <a:endParaRPr lang="en-US" sz="1400" dirty="0"/>
                    </a:p>
                  </a:txBody>
                  <a:tcPr/>
                </a:tc>
                <a:tc>
                  <a:txBody>
                    <a:bodyPr/>
                    <a:lstStyle/>
                    <a:p>
                      <a:r>
                        <a:rPr lang="en-US" sz="1400" dirty="0"/>
                        <a:t>DO datetime</a:t>
                      </a:r>
                    </a:p>
                  </a:txBody>
                  <a:tcPr/>
                </a:tc>
                <a:extLst>
                  <a:ext uri="{0D108BD9-81ED-4DB2-BD59-A6C34878D82A}">
                    <a16:rowId xmlns:a16="http://schemas.microsoft.com/office/drawing/2014/main" val="3124598411"/>
                  </a:ext>
                </a:extLst>
              </a:tr>
              <a:tr h="306387">
                <a:tc>
                  <a:txBody>
                    <a:bodyPr/>
                    <a:lstStyle/>
                    <a:p>
                      <a:r>
                        <a:rPr lang="en-US" sz="1000" dirty="0"/>
                        <a:t>2019-06-01 00:25:27	</a:t>
                      </a:r>
                    </a:p>
                  </a:txBody>
                  <a:tcPr/>
                </a:tc>
                <a:tc>
                  <a:txBody>
                    <a:bodyPr/>
                    <a:lstStyle/>
                    <a:p>
                      <a:r>
                        <a:rPr lang="en-US" sz="1000" dirty="0"/>
                        <a:t>2019-06-01 00:33:52</a:t>
                      </a:r>
                    </a:p>
                  </a:txBody>
                  <a:tcPr/>
                </a:tc>
                <a:extLst>
                  <a:ext uri="{0D108BD9-81ED-4DB2-BD59-A6C34878D82A}">
                    <a16:rowId xmlns:a16="http://schemas.microsoft.com/office/drawing/2014/main" val="512369366"/>
                  </a:ext>
                </a:extLst>
              </a:tr>
              <a:tr h="306387">
                <a:tc>
                  <a:txBody>
                    <a:bodyPr/>
                    <a:lstStyle/>
                    <a:p>
                      <a:r>
                        <a:rPr lang="en-US" sz="1000" dirty="0"/>
                        <a:t>2019-06-01 00:39:13</a:t>
                      </a:r>
                    </a:p>
                  </a:txBody>
                  <a:tcPr/>
                </a:tc>
                <a:tc>
                  <a:txBody>
                    <a:bodyPr/>
                    <a:lstStyle/>
                    <a:p>
                      <a:r>
                        <a:rPr lang="en-US" sz="1000" dirty="0"/>
                        <a:t>2019-06-01 00:46:38</a:t>
                      </a:r>
                    </a:p>
                  </a:txBody>
                  <a:tcPr/>
                </a:tc>
                <a:extLst>
                  <a:ext uri="{0D108BD9-81ED-4DB2-BD59-A6C34878D82A}">
                    <a16:rowId xmlns:a16="http://schemas.microsoft.com/office/drawing/2014/main" val="248396680"/>
                  </a:ext>
                </a:extLst>
              </a:tr>
            </a:tbl>
          </a:graphicData>
        </a:graphic>
      </p:graphicFrame>
      <p:sp>
        <p:nvSpPr>
          <p:cNvPr id="9" name="Arrow: Pentagon 8">
            <a:extLst>
              <a:ext uri="{FF2B5EF4-FFF2-40B4-BE49-F238E27FC236}">
                <a16:creationId xmlns:a16="http://schemas.microsoft.com/office/drawing/2014/main" id="{531AC93E-C707-4647-A794-8609529ACBB1}"/>
              </a:ext>
            </a:extLst>
          </p:cNvPr>
          <p:cNvSpPr/>
          <p:nvPr/>
        </p:nvSpPr>
        <p:spPr>
          <a:xfrm>
            <a:off x="3910249" y="3714560"/>
            <a:ext cx="1780674" cy="919161"/>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err="1">
                <a:solidFill>
                  <a:schemeClr val="bg1">
                    <a:lumMod val="85000"/>
                    <a:lumOff val="15000"/>
                  </a:schemeClr>
                </a:solidFill>
              </a:rPr>
              <a:t>pd.to_datetime</a:t>
            </a:r>
            <a:endParaRPr lang="en-US" sz="1400" b="1" dirty="0">
              <a:solidFill>
                <a:schemeClr val="bg1">
                  <a:lumMod val="85000"/>
                  <a:lumOff val="15000"/>
                </a:schemeClr>
              </a:solidFill>
            </a:endParaRPr>
          </a:p>
          <a:p>
            <a:pPr algn="ctr"/>
            <a:r>
              <a:rPr lang="en-US" sz="1400" b="1" dirty="0" err="1">
                <a:solidFill>
                  <a:schemeClr val="bg1">
                    <a:lumMod val="85000"/>
                    <a:lumOff val="15000"/>
                  </a:schemeClr>
                </a:solidFill>
              </a:rPr>
              <a:t>df.dt.hour</a:t>
            </a:r>
            <a:endParaRPr lang="en-US" sz="1400" b="1" dirty="0">
              <a:solidFill>
                <a:schemeClr val="bg1">
                  <a:lumMod val="85000"/>
                  <a:lumOff val="15000"/>
                </a:schemeClr>
              </a:solidFill>
            </a:endParaRPr>
          </a:p>
          <a:p>
            <a:pPr algn="ctr"/>
            <a:r>
              <a:rPr lang="en-US" sz="1400" b="1" dirty="0" err="1">
                <a:solidFill>
                  <a:schemeClr val="bg1">
                    <a:lumMod val="85000"/>
                    <a:lumOff val="15000"/>
                  </a:schemeClr>
                </a:solidFill>
              </a:rPr>
              <a:t>df.dt.weekday_name</a:t>
            </a:r>
            <a:endParaRPr lang="en-US" sz="1400" b="1" dirty="0">
              <a:solidFill>
                <a:schemeClr val="bg1">
                  <a:lumMod val="85000"/>
                  <a:lumOff val="15000"/>
                </a:schemeClr>
              </a:solidFill>
            </a:endParaRPr>
          </a:p>
        </p:txBody>
      </p:sp>
      <p:graphicFrame>
        <p:nvGraphicFramePr>
          <p:cNvPr id="11" name="Table 4">
            <a:extLst>
              <a:ext uri="{FF2B5EF4-FFF2-40B4-BE49-F238E27FC236}">
                <a16:creationId xmlns:a16="http://schemas.microsoft.com/office/drawing/2014/main" id="{1671F3A2-7681-4CAC-A127-9C72911CED5D}"/>
              </a:ext>
            </a:extLst>
          </p:cNvPr>
          <p:cNvGraphicFramePr>
            <a:graphicFrameLocks/>
          </p:cNvGraphicFramePr>
          <p:nvPr>
            <p:extLst>
              <p:ext uri="{D42A27DB-BD31-4B8C-83A1-F6EECF244321}">
                <p14:modId xmlns:p14="http://schemas.microsoft.com/office/powerpoint/2010/main" val="1679091292"/>
              </p:ext>
            </p:extLst>
          </p:nvPr>
        </p:nvGraphicFramePr>
        <p:xfrm>
          <a:off x="6032241" y="3669634"/>
          <a:ext cx="5023185" cy="1052570"/>
        </p:xfrm>
        <a:graphic>
          <a:graphicData uri="http://schemas.openxmlformats.org/drawingml/2006/table">
            <a:tbl>
              <a:tblPr firstRow="1" bandRow="1">
                <a:tableStyleId>{0E3FDE45-AF77-4B5C-9715-49D594BDF05E}</a:tableStyleId>
              </a:tblPr>
              <a:tblGrid>
                <a:gridCol w="1004637">
                  <a:extLst>
                    <a:ext uri="{9D8B030D-6E8A-4147-A177-3AD203B41FA5}">
                      <a16:colId xmlns:a16="http://schemas.microsoft.com/office/drawing/2014/main" val="640441789"/>
                    </a:ext>
                  </a:extLst>
                </a:gridCol>
                <a:gridCol w="1004637">
                  <a:extLst>
                    <a:ext uri="{9D8B030D-6E8A-4147-A177-3AD203B41FA5}">
                      <a16:colId xmlns:a16="http://schemas.microsoft.com/office/drawing/2014/main" val="3406768515"/>
                    </a:ext>
                  </a:extLst>
                </a:gridCol>
                <a:gridCol w="1004637">
                  <a:extLst>
                    <a:ext uri="{9D8B030D-6E8A-4147-A177-3AD203B41FA5}">
                      <a16:colId xmlns:a16="http://schemas.microsoft.com/office/drawing/2014/main" val="2209231279"/>
                    </a:ext>
                  </a:extLst>
                </a:gridCol>
                <a:gridCol w="1004637">
                  <a:extLst>
                    <a:ext uri="{9D8B030D-6E8A-4147-A177-3AD203B41FA5}">
                      <a16:colId xmlns:a16="http://schemas.microsoft.com/office/drawing/2014/main" val="924707542"/>
                    </a:ext>
                  </a:extLst>
                </a:gridCol>
                <a:gridCol w="1004637">
                  <a:extLst>
                    <a:ext uri="{9D8B030D-6E8A-4147-A177-3AD203B41FA5}">
                      <a16:colId xmlns:a16="http://schemas.microsoft.com/office/drawing/2014/main" val="1661850788"/>
                    </a:ext>
                  </a:extLst>
                </a:gridCol>
              </a:tblGrid>
              <a:tr h="171392">
                <a:tc>
                  <a:txBody>
                    <a:bodyPr/>
                    <a:lstStyle/>
                    <a:p>
                      <a:r>
                        <a:rPr lang="en-US" sz="1400" dirty="0" err="1"/>
                        <a:t>pu</a:t>
                      </a:r>
                      <a:r>
                        <a:rPr lang="en-US" sz="1400" dirty="0"/>
                        <a:t> hour</a:t>
                      </a:r>
                    </a:p>
                  </a:txBody>
                  <a:tcPr/>
                </a:tc>
                <a:tc>
                  <a:txBody>
                    <a:bodyPr/>
                    <a:lstStyle/>
                    <a:p>
                      <a:r>
                        <a:rPr lang="en-US" sz="1400" dirty="0" err="1"/>
                        <a:t>pu</a:t>
                      </a:r>
                      <a:r>
                        <a:rPr lang="en-US" sz="1400" dirty="0"/>
                        <a:t> day</a:t>
                      </a:r>
                    </a:p>
                  </a:txBody>
                  <a:tcPr/>
                </a:tc>
                <a:tc>
                  <a:txBody>
                    <a:bodyPr/>
                    <a:lstStyle/>
                    <a:p>
                      <a:r>
                        <a:rPr lang="en-US" sz="1400" dirty="0"/>
                        <a:t>do hour</a:t>
                      </a:r>
                    </a:p>
                  </a:txBody>
                  <a:tcPr/>
                </a:tc>
                <a:tc>
                  <a:txBody>
                    <a:bodyPr/>
                    <a:lstStyle/>
                    <a:p>
                      <a:r>
                        <a:rPr lang="en-US" sz="1400" dirty="0"/>
                        <a:t>do day</a:t>
                      </a:r>
                    </a:p>
                  </a:txBody>
                  <a:tcPr/>
                </a:tc>
                <a:tc>
                  <a:txBody>
                    <a:bodyPr/>
                    <a:lstStyle/>
                    <a:p>
                      <a:r>
                        <a:rPr lang="en-US" sz="1400" dirty="0"/>
                        <a:t>trip time</a:t>
                      </a:r>
                    </a:p>
                  </a:txBody>
                  <a:tcPr/>
                </a:tc>
                <a:extLst>
                  <a:ext uri="{0D108BD9-81ED-4DB2-BD59-A6C34878D82A}">
                    <a16:rowId xmlns:a16="http://schemas.microsoft.com/office/drawing/2014/main" val="3124598411"/>
                  </a:ext>
                </a:extLst>
              </a:tr>
              <a:tr h="373885">
                <a:tc>
                  <a:txBody>
                    <a:bodyPr/>
                    <a:lstStyle/>
                    <a:p>
                      <a:r>
                        <a:rPr lang="en-US" sz="1000" dirty="0"/>
                        <a:t>0</a:t>
                      </a:r>
                    </a:p>
                  </a:txBody>
                  <a:tcPr/>
                </a:tc>
                <a:tc>
                  <a:txBody>
                    <a:bodyPr/>
                    <a:lstStyle/>
                    <a:p>
                      <a:r>
                        <a:rPr lang="en-US" sz="1000" dirty="0"/>
                        <a:t>0</a:t>
                      </a:r>
                    </a:p>
                  </a:txBody>
                  <a:tcPr/>
                </a:tc>
                <a:tc>
                  <a:txBody>
                    <a:bodyPr/>
                    <a:lstStyle/>
                    <a:p>
                      <a:r>
                        <a:rPr lang="en-US" sz="1000" dirty="0"/>
                        <a:t>Saturday</a:t>
                      </a:r>
                    </a:p>
                  </a:txBody>
                  <a:tcPr/>
                </a:tc>
                <a:tc>
                  <a:txBody>
                    <a:bodyPr/>
                    <a:lstStyle/>
                    <a:p>
                      <a:r>
                        <a:rPr lang="en-US" sz="1000" dirty="0"/>
                        <a:t>Saturday</a:t>
                      </a:r>
                    </a:p>
                  </a:txBody>
                  <a:tcPr/>
                </a:tc>
                <a:tc>
                  <a:txBody>
                    <a:bodyPr/>
                    <a:lstStyle/>
                    <a:p>
                      <a:r>
                        <a:rPr lang="en-US" sz="1000" dirty="0"/>
                        <a:t>8.0 (minutes)</a:t>
                      </a:r>
                    </a:p>
                  </a:txBody>
                  <a:tcPr/>
                </a:tc>
                <a:extLst>
                  <a:ext uri="{0D108BD9-81ED-4DB2-BD59-A6C34878D82A}">
                    <a16:rowId xmlns:a16="http://schemas.microsoft.com/office/drawing/2014/main" val="512369366"/>
                  </a:ext>
                </a:extLst>
              </a:tr>
              <a:tr h="373885">
                <a:tc>
                  <a:txBody>
                    <a:bodyPr/>
                    <a:lstStyle/>
                    <a:p>
                      <a:r>
                        <a:rPr lang="en-US" sz="1000" dirty="0"/>
                        <a:t>0</a:t>
                      </a:r>
                    </a:p>
                  </a:txBody>
                  <a:tcPr/>
                </a:tc>
                <a:tc>
                  <a:txBody>
                    <a:bodyPr/>
                    <a:lstStyle/>
                    <a:p>
                      <a:r>
                        <a:rPr lang="en-US" sz="1000" dirty="0"/>
                        <a:t>0</a:t>
                      </a:r>
                    </a:p>
                  </a:txBody>
                  <a:tcPr/>
                </a:tc>
                <a:tc>
                  <a:txBody>
                    <a:bodyPr/>
                    <a:lstStyle/>
                    <a:p>
                      <a:r>
                        <a:rPr lang="en-US" sz="1000" dirty="0"/>
                        <a:t>Saturday</a:t>
                      </a:r>
                    </a:p>
                  </a:txBody>
                  <a:tcPr/>
                </a:tc>
                <a:tc>
                  <a:txBody>
                    <a:bodyPr/>
                    <a:lstStyle/>
                    <a:p>
                      <a:r>
                        <a:rPr lang="en-US" sz="1000" dirty="0"/>
                        <a:t>Saturday</a:t>
                      </a:r>
                    </a:p>
                  </a:txBody>
                  <a:tcPr/>
                </a:tc>
                <a:tc>
                  <a:txBody>
                    <a:bodyPr/>
                    <a:lstStyle/>
                    <a:p>
                      <a:r>
                        <a:rPr lang="en-US" sz="1000" dirty="0"/>
                        <a:t>7.0</a:t>
                      </a:r>
                    </a:p>
                  </a:txBody>
                  <a:tcPr/>
                </a:tc>
                <a:extLst>
                  <a:ext uri="{0D108BD9-81ED-4DB2-BD59-A6C34878D82A}">
                    <a16:rowId xmlns:a16="http://schemas.microsoft.com/office/drawing/2014/main" val="248396680"/>
                  </a:ext>
                </a:extLst>
              </a:tr>
            </a:tbl>
          </a:graphicData>
        </a:graphic>
      </p:graphicFrame>
      <p:graphicFrame>
        <p:nvGraphicFramePr>
          <p:cNvPr id="13" name="Table 4">
            <a:extLst>
              <a:ext uri="{FF2B5EF4-FFF2-40B4-BE49-F238E27FC236}">
                <a16:creationId xmlns:a16="http://schemas.microsoft.com/office/drawing/2014/main" id="{F70D51B0-C989-4CE2-8A9A-399D80FA4EAC}"/>
              </a:ext>
            </a:extLst>
          </p:cNvPr>
          <p:cNvGraphicFramePr>
            <a:graphicFrameLocks/>
          </p:cNvGraphicFramePr>
          <p:nvPr>
            <p:extLst>
              <p:ext uri="{D42A27DB-BD31-4B8C-83A1-F6EECF244321}">
                <p14:modId xmlns:p14="http://schemas.microsoft.com/office/powerpoint/2010/main" val="30638381"/>
              </p:ext>
            </p:extLst>
          </p:nvPr>
        </p:nvGraphicFramePr>
        <p:xfrm>
          <a:off x="1857079" y="5159915"/>
          <a:ext cx="1379416" cy="919161"/>
        </p:xfrm>
        <a:graphic>
          <a:graphicData uri="http://schemas.openxmlformats.org/drawingml/2006/table">
            <a:tbl>
              <a:tblPr firstRow="1" bandRow="1">
                <a:tableStyleId>{0E3FDE45-AF77-4B5C-9715-49D594BDF05E}</a:tableStyleId>
              </a:tblPr>
              <a:tblGrid>
                <a:gridCol w="1379416">
                  <a:extLst>
                    <a:ext uri="{9D8B030D-6E8A-4147-A177-3AD203B41FA5}">
                      <a16:colId xmlns:a16="http://schemas.microsoft.com/office/drawing/2014/main" val="3406768515"/>
                    </a:ext>
                  </a:extLst>
                </a:gridCol>
              </a:tblGrid>
              <a:tr h="306387">
                <a:tc>
                  <a:txBody>
                    <a:bodyPr/>
                    <a:lstStyle/>
                    <a:p>
                      <a:r>
                        <a:rPr lang="en-US" sz="1400" dirty="0" err="1"/>
                        <a:t>DOLocationID</a:t>
                      </a:r>
                      <a:endParaRPr lang="en-US" sz="1400" dirty="0"/>
                    </a:p>
                  </a:txBody>
                  <a:tcPr/>
                </a:tc>
                <a:extLst>
                  <a:ext uri="{0D108BD9-81ED-4DB2-BD59-A6C34878D82A}">
                    <a16:rowId xmlns:a16="http://schemas.microsoft.com/office/drawing/2014/main" val="3124598411"/>
                  </a:ext>
                </a:extLst>
              </a:tr>
              <a:tr h="306387">
                <a:tc>
                  <a:txBody>
                    <a:bodyPr/>
                    <a:lstStyle/>
                    <a:p>
                      <a:r>
                        <a:rPr lang="en-US" sz="1400" dirty="0"/>
                        <a:t>1</a:t>
                      </a:r>
                    </a:p>
                  </a:txBody>
                  <a:tcPr/>
                </a:tc>
                <a:extLst>
                  <a:ext uri="{0D108BD9-81ED-4DB2-BD59-A6C34878D82A}">
                    <a16:rowId xmlns:a16="http://schemas.microsoft.com/office/drawing/2014/main" val="512369366"/>
                  </a:ext>
                </a:extLst>
              </a:tr>
              <a:tr h="306387">
                <a:tc>
                  <a:txBody>
                    <a:bodyPr/>
                    <a:lstStyle/>
                    <a:p>
                      <a:r>
                        <a:rPr lang="en-US" sz="1400" dirty="0"/>
                        <a:t>2</a:t>
                      </a:r>
                    </a:p>
                  </a:txBody>
                  <a:tcPr/>
                </a:tc>
                <a:extLst>
                  <a:ext uri="{0D108BD9-81ED-4DB2-BD59-A6C34878D82A}">
                    <a16:rowId xmlns:a16="http://schemas.microsoft.com/office/drawing/2014/main" val="248396680"/>
                  </a:ext>
                </a:extLst>
              </a:tr>
            </a:tbl>
          </a:graphicData>
        </a:graphic>
      </p:graphicFrame>
      <p:sp>
        <p:nvSpPr>
          <p:cNvPr id="14" name="Arrow: Pentagon 13">
            <a:extLst>
              <a:ext uri="{FF2B5EF4-FFF2-40B4-BE49-F238E27FC236}">
                <a16:creationId xmlns:a16="http://schemas.microsoft.com/office/drawing/2014/main" id="{20A87A66-27FD-46B5-B8A4-778E8DA1372A}"/>
              </a:ext>
            </a:extLst>
          </p:cNvPr>
          <p:cNvSpPr/>
          <p:nvPr/>
        </p:nvSpPr>
        <p:spPr>
          <a:xfrm>
            <a:off x="3910249" y="5108977"/>
            <a:ext cx="1780674" cy="919161"/>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err="1">
                <a:solidFill>
                  <a:schemeClr val="bg1">
                    <a:lumMod val="85000"/>
                    <a:lumOff val="15000"/>
                  </a:schemeClr>
                </a:solidFill>
              </a:rPr>
              <a:t>gpd.read_file</a:t>
            </a:r>
            <a:endParaRPr lang="en-US" sz="1600" b="1" dirty="0">
              <a:solidFill>
                <a:schemeClr val="bg1">
                  <a:lumMod val="85000"/>
                  <a:lumOff val="15000"/>
                </a:schemeClr>
              </a:solidFill>
            </a:endParaRPr>
          </a:p>
          <a:p>
            <a:pPr algn="ctr"/>
            <a:r>
              <a:rPr lang="en-US" sz="1600" b="1" dirty="0" err="1">
                <a:solidFill>
                  <a:schemeClr val="bg1">
                    <a:lumMod val="85000"/>
                    <a:lumOff val="15000"/>
                  </a:schemeClr>
                </a:solidFill>
              </a:rPr>
              <a:t>df.merge</a:t>
            </a:r>
            <a:endParaRPr lang="en-US" sz="1600" b="1" dirty="0">
              <a:solidFill>
                <a:schemeClr val="bg1">
                  <a:lumMod val="85000"/>
                  <a:lumOff val="15000"/>
                </a:schemeClr>
              </a:solidFill>
            </a:endParaRPr>
          </a:p>
        </p:txBody>
      </p:sp>
      <p:graphicFrame>
        <p:nvGraphicFramePr>
          <p:cNvPr id="15" name="Table 4">
            <a:extLst>
              <a:ext uri="{FF2B5EF4-FFF2-40B4-BE49-F238E27FC236}">
                <a16:creationId xmlns:a16="http://schemas.microsoft.com/office/drawing/2014/main" id="{99C76276-902B-4EB4-AC5A-58BC3009B9CD}"/>
              </a:ext>
            </a:extLst>
          </p:cNvPr>
          <p:cNvGraphicFramePr>
            <a:graphicFrameLocks/>
          </p:cNvGraphicFramePr>
          <p:nvPr>
            <p:extLst>
              <p:ext uri="{D42A27DB-BD31-4B8C-83A1-F6EECF244321}">
                <p14:modId xmlns:p14="http://schemas.microsoft.com/office/powerpoint/2010/main" val="6864896"/>
              </p:ext>
            </p:extLst>
          </p:nvPr>
        </p:nvGraphicFramePr>
        <p:xfrm>
          <a:off x="6032239" y="5093210"/>
          <a:ext cx="5433855" cy="1196007"/>
        </p:xfrm>
        <a:graphic>
          <a:graphicData uri="http://schemas.openxmlformats.org/drawingml/2006/table">
            <a:tbl>
              <a:tblPr firstRow="1" bandRow="1">
                <a:tableStyleId>{0E3FDE45-AF77-4B5C-9715-49D594BDF05E}</a:tableStyleId>
              </a:tblPr>
              <a:tblGrid>
                <a:gridCol w="1463435">
                  <a:extLst>
                    <a:ext uri="{9D8B030D-6E8A-4147-A177-3AD203B41FA5}">
                      <a16:colId xmlns:a16="http://schemas.microsoft.com/office/drawing/2014/main" val="640441789"/>
                    </a:ext>
                  </a:extLst>
                </a:gridCol>
                <a:gridCol w="2227432">
                  <a:extLst>
                    <a:ext uri="{9D8B030D-6E8A-4147-A177-3AD203B41FA5}">
                      <a16:colId xmlns:a16="http://schemas.microsoft.com/office/drawing/2014/main" val="3406768515"/>
                    </a:ext>
                  </a:extLst>
                </a:gridCol>
                <a:gridCol w="929593">
                  <a:extLst>
                    <a:ext uri="{9D8B030D-6E8A-4147-A177-3AD203B41FA5}">
                      <a16:colId xmlns:a16="http://schemas.microsoft.com/office/drawing/2014/main" val="2209231279"/>
                    </a:ext>
                  </a:extLst>
                </a:gridCol>
                <a:gridCol w="813395">
                  <a:extLst>
                    <a:ext uri="{9D8B030D-6E8A-4147-A177-3AD203B41FA5}">
                      <a16:colId xmlns:a16="http://schemas.microsoft.com/office/drawing/2014/main" val="924707542"/>
                    </a:ext>
                  </a:extLst>
                </a:gridCol>
              </a:tblGrid>
              <a:tr h="403527">
                <a:tc>
                  <a:txBody>
                    <a:bodyPr/>
                    <a:lstStyle/>
                    <a:p>
                      <a:r>
                        <a:rPr lang="en-US" sz="1400" dirty="0" err="1"/>
                        <a:t>DOLocationID</a:t>
                      </a:r>
                      <a:endParaRPr lang="en-US" sz="1400" dirty="0"/>
                    </a:p>
                  </a:txBody>
                  <a:tcPr/>
                </a:tc>
                <a:tc>
                  <a:txBody>
                    <a:bodyPr/>
                    <a:lstStyle/>
                    <a:p>
                      <a:r>
                        <a:rPr lang="en-US" sz="1400" dirty="0"/>
                        <a:t>geometry</a:t>
                      </a:r>
                    </a:p>
                  </a:txBody>
                  <a:tcPr/>
                </a:tc>
                <a:tc>
                  <a:txBody>
                    <a:bodyPr/>
                    <a:lstStyle/>
                    <a:p>
                      <a:r>
                        <a:rPr lang="en-US" sz="1400" dirty="0"/>
                        <a:t>borough</a:t>
                      </a:r>
                    </a:p>
                  </a:txBody>
                  <a:tcPr/>
                </a:tc>
                <a:tc>
                  <a:txBody>
                    <a:bodyPr/>
                    <a:lstStyle/>
                    <a:p>
                      <a:r>
                        <a:rPr lang="en-US" sz="1400" dirty="0"/>
                        <a:t>zone</a:t>
                      </a:r>
                    </a:p>
                  </a:txBody>
                  <a:tcPr/>
                </a:tc>
                <a:extLst>
                  <a:ext uri="{0D108BD9-81ED-4DB2-BD59-A6C34878D82A}">
                    <a16:rowId xmlns:a16="http://schemas.microsoft.com/office/drawing/2014/main" val="3124598411"/>
                  </a:ext>
                </a:extLst>
              </a:tr>
              <a:tr h="291170">
                <a:tc>
                  <a:txBody>
                    <a:bodyPr/>
                    <a:lstStyle/>
                    <a:p>
                      <a:r>
                        <a:rPr lang="en-US" sz="1000" dirty="0"/>
                        <a:t>1</a:t>
                      </a:r>
                    </a:p>
                  </a:txBody>
                  <a:tcPr/>
                </a:tc>
                <a:tc>
                  <a:txBody>
                    <a:bodyPr/>
                    <a:lstStyle/>
                    <a:p>
                      <a:r>
                        <a:rPr lang="en-US" sz="1000" dirty="0"/>
                        <a:t>POLYGON ((933100.9183527103 192536.0856972019,...	</a:t>
                      </a:r>
                    </a:p>
                  </a:txBody>
                  <a:tcPr/>
                </a:tc>
                <a:tc>
                  <a:txBody>
                    <a:bodyPr/>
                    <a:lstStyle/>
                    <a:p>
                      <a:r>
                        <a:rPr lang="en-US" sz="1000" dirty="0"/>
                        <a:t>EWR</a:t>
                      </a:r>
                    </a:p>
                  </a:txBody>
                  <a:tcPr/>
                </a:tc>
                <a:tc>
                  <a:txBody>
                    <a:bodyPr/>
                    <a:lstStyle/>
                    <a:p>
                      <a:r>
                        <a:rPr lang="en-US" sz="1000" dirty="0"/>
                        <a:t>Newark Airport</a:t>
                      </a:r>
                    </a:p>
                  </a:txBody>
                  <a:tcPr/>
                </a:tc>
                <a:extLst>
                  <a:ext uri="{0D108BD9-81ED-4DB2-BD59-A6C34878D82A}">
                    <a16:rowId xmlns:a16="http://schemas.microsoft.com/office/drawing/2014/main" val="512369366"/>
                  </a:ext>
                </a:extLst>
              </a:tr>
              <a:tr h="291170">
                <a:tc>
                  <a:txBody>
                    <a:bodyPr/>
                    <a:lstStyle/>
                    <a:p>
                      <a:r>
                        <a:rPr lang="en-US" sz="1000" dirty="0"/>
                        <a:t>2</a:t>
                      </a:r>
                    </a:p>
                  </a:txBody>
                  <a:tcPr/>
                </a:tc>
                <a:tc>
                  <a:txBody>
                    <a:bodyPr/>
                    <a:lstStyle/>
                    <a:p>
                      <a:r>
                        <a:rPr lang="en-US" sz="1000" dirty="0"/>
                        <a:t>(POLYGON ((1033269.243591294 172126.0078125, 1...</a:t>
                      </a:r>
                    </a:p>
                  </a:txBody>
                  <a:tcPr/>
                </a:tc>
                <a:tc>
                  <a:txBody>
                    <a:bodyPr/>
                    <a:lstStyle/>
                    <a:p>
                      <a:r>
                        <a:rPr lang="en-US" sz="1000" dirty="0"/>
                        <a:t>Queens</a:t>
                      </a:r>
                    </a:p>
                  </a:txBody>
                  <a:tcPr/>
                </a:tc>
                <a:tc>
                  <a:txBody>
                    <a:bodyPr/>
                    <a:lstStyle/>
                    <a:p>
                      <a:r>
                        <a:rPr lang="en-US" sz="1000" dirty="0"/>
                        <a:t>Jamaica Bay</a:t>
                      </a:r>
                    </a:p>
                  </a:txBody>
                  <a:tcPr/>
                </a:tc>
                <a:extLst>
                  <a:ext uri="{0D108BD9-81ED-4DB2-BD59-A6C34878D82A}">
                    <a16:rowId xmlns:a16="http://schemas.microsoft.com/office/drawing/2014/main" val="248396680"/>
                  </a:ext>
                </a:extLst>
              </a:tr>
            </a:tbl>
          </a:graphicData>
        </a:graphic>
      </p:graphicFrame>
    </p:spTree>
    <p:extLst>
      <p:ext uri="{BB962C8B-B14F-4D97-AF65-F5344CB8AC3E}">
        <p14:creationId xmlns:p14="http://schemas.microsoft.com/office/powerpoint/2010/main" val="310216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DF30-C040-40BE-8B9E-19133E21537D}"/>
              </a:ext>
            </a:extLst>
          </p:cNvPr>
          <p:cNvSpPr>
            <a:spLocks noGrp="1"/>
          </p:cNvSpPr>
          <p:nvPr>
            <p:ph type="title"/>
          </p:nvPr>
        </p:nvSpPr>
        <p:spPr/>
        <p:txBody>
          <a:bodyPr/>
          <a:lstStyle/>
          <a:p>
            <a:pPr algn="ctr"/>
            <a:r>
              <a:rPr lang="en-US" dirty="0"/>
              <a:t>Data Preprocessing</a:t>
            </a:r>
          </a:p>
        </p:txBody>
      </p:sp>
      <p:graphicFrame>
        <p:nvGraphicFramePr>
          <p:cNvPr id="4" name="Table 4">
            <a:extLst>
              <a:ext uri="{FF2B5EF4-FFF2-40B4-BE49-F238E27FC236}">
                <a16:creationId xmlns:a16="http://schemas.microsoft.com/office/drawing/2014/main" id="{DBA31CDF-901A-42A3-B873-B3AC647329FE}"/>
              </a:ext>
            </a:extLst>
          </p:cNvPr>
          <p:cNvGraphicFramePr>
            <a:graphicFrameLocks noGrp="1"/>
          </p:cNvGraphicFramePr>
          <p:nvPr>
            <p:extLst>
              <p:ext uri="{D42A27DB-BD31-4B8C-83A1-F6EECF244321}">
                <p14:modId xmlns:p14="http://schemas.microsoft.com/office/powerpoint/2010/main" val="312590135"/>
              </p:ext>
            </p:extLst>
          </p:nvPr>
        </p:nvGraphicFramePr>
        <p:xfrm>
          <a:off x="2406316" y="2286378"/>
          <a:ext cx="8736680" cy="2225040"/>
        </p:xfrm>
        <a:graphic>
          <a:graphicData uri="http://schemas.openxmlformats.org/drawingml/2006/table">
            <a:tbl>
              <a:tblPr firstRow="1" bandRow="1">
                <a:tableStyleId>{0E3FDE45-AF77-4B5C-9715-49D594BDF05E}</a:tableStyleId>
              </a:tblPr>
              <a:tblGrid>
                <a:gridCol w="6416000">
                  <a:extLst>
                    <a:ext uri="{9D8B030D-6E8A-4147-A177-3AD203B41FA5}">
                      <a16:colId xmlns:a16="http://schemas.microsoft.com/office/drawing/2014/main" val="638857749"/>
                    </a:ext>
                  </a:extLst>
                </a:gridCol>
                <a:gridCol w="1176865">
                  <a:extLst>
                    <a:ext uri="{9D8B030D-6E8A-4147-A177-3AD203B41FA5}">
                      <a16:colId xmlns:a16="http://schemas.microsoft.com/office/drawing/2014/main" val="1150832236"/>
                    </a:ext>
                  </a:extLst>
                </a:gridCol>
                <a:gridCol w="1143815">
                  <a:extLst>
                    <a:ext uri="{9D8B030D-6E8A-4147-A177-3AD203B41FA5}">
                      <a16:colId xmlns:a16="http://schemas.microsoft.com/office/drawing/2014/main" val="3900659964"/>
                    </a:ext>
                  </a:extLst>
                </a:gridCol>
              </a:tblGrid>
              <a:tr h="370840">
                <a:tc>
                  <a:txBody>
                    <a:bodyPr/>
                    <a:lstStyle/>
                    <a:p>
                      <a:r>
                        <a:rPr lang="en-US" altLang="zh-CN" sz="1600" dirty="0"/>
                        <a:t>Remove C</a:t>
                      </a:r>
                      <a:r>
                        <a:rPr lang="en-US" sz="1600" dirty="0"/>
                        <a:t>riteria </a:t>
                      </a:r>
                    </a:p>
                  </a:txBody>
                  <a:tcPr/>
                </a:tc>
                <a:tc>
                  <a:txBody>
                    <a:bodyPr/>
                    <a:lstStyle/>
                    <a:p>
                      <a:pPr algn="ctr"/>
                      <a:r>
                        <a:rPr lang="en-US" sz="1600" dirty="0"/>
                        <a:t># of R</a:t>
                      </a:r>
                    </a:p>
                  </a:txBody>
                  <a:tcPr/>
                </a:tc>
                <a:tc>
                  <a:txBody>
                    <a:bodyPr/>
                    <a:lstStyle/>
                    <a:p>
                      <a:pPr algn="ctr"/>
                      <a:r>
                        <a:rPr lang="en-US" sz="1600" dirty="0" err="1"/>
                        <a:t>Pct</a:t>
                      </a:r>
                      <a:r>
                        <a:rPr lang="en-US" sz="1600" dirty="0"/>
                        <a:t> of S</a:t>
                      </a:r>
                    </a:p>
                  </a:txBody>
                  <a:tcPr/>
                </a:tc>
                <a:extLst>
                  <a:ext uri="{0D108BD9-81ED-4DB2-BD59-A6C34878D82A}">
                    <a16:rowId xmlns:a16="http://schemas.microsoft.com/office/drawing/2014/main" val="3154193654"/>
                  </a:ext>
                </a:extLst>
              </a:tr>
              <a:tr h="370840">
                <a:tc>
                  <a:txBody>
                    <a:bodyPr/>
                    <a:lstStyle/>
                    <a:p>
                      <a:r>
                        <a:rPr lang="en-US" sz="1600" dirty="0"/>
                        <a:t>Distance of 0 mile or &gt; 40 miles (99.99% </a:t>
                      </a:r>
                      <a:r>
                        <a:rPr lang="en-US" sz="1600" dirty="0" err="1"/>
                        <a:t>pctl</a:t>
                      </a:r>
                      <a:r>
                        <a:rPr lang="en-US" sz="1600" dirty="0"/>
                        <a:t> was 39.27 miles)</a:t>
                      </a:r>
                    </a:p>
                  </a:txBody>
                  <a:tcPr/>
                </a:tc>
                <a:tc>
                  <a:txBody>
                    <a:bodyPr/>
                    <a:lstStyle/>
                    <a:p>
                      <a:pPr algn="ctr"/>
                      <a:r>
                        <a:rPr lang="en-US" sz="1600" dirty="0"/>
                        <a:t>6,671</a:t>
                      </a:r>
                    </a:p>
                  </a:txBody>
                  <a:tcPr/>
                </a:tc>
                <a:tc>
                  <a:txBody>
                    <a:bodyPr/>
                    <a:lstStyle/>
                    <a:p>
                      <a:pPr algn="ctr"/>
                      <a:r>
                        <a:rPr lang="en-US" sz="1600" dirty="0"/>
                        <a:t>1.42%</a:t>
                      </a:r>
                    </a:p>
                  </a:txBody>
                  <a:tcPr/>
                </a:tc>
                <a:extLst>
                  <a:ext uri="{0D108BD9-81ED-4DB2-BD59-A6C34878D82A}">
                    <a16:rowId xmlns:a16="http://schemas.microsoft.com/office/drawing/2014/main" val="1385882136"/>
                  </a:ext>
                </a:extLst>
              </a:tr>
              <a:tr h="370840">
                <a:tc>
                  <a:txBody>
                    <a:bodyPr/>
                    <a:lstStyle/>
                    <a:p>
                      <a:r>
                        <a:rPr lang="en-US" sz="1600" dirty="0"/>
                        <a:t>Trip time of 0 min or &gt; 82 minutes (99% </a:t>
                      </a:r>
                      <a:r>
                        <a:rPr lang="en-US" sz="1600" dirty="0" err="1"/>
                        <a:t>pctl</a:t>
                      </a:r>
                      <a:r>
                        <a:rPr lang="en-US" sz="1600" dirty="0"/>
                        <a:t> was 82 mins)</a:t>
                      </a:r>
                    </a:p>
                  </a:txBody>
                  <a:tcPr/>
                </a:tc>
                <a:tc>
                  <a:txBody>
                    <a:bodyPr/>
                    <a:lstStyle/>
                    <a:p>
                      <a:pPr algn="ctr"/>
                      <a:r>
                        <a:rPr lang="en-US" sz="1600" dirty="0"/>
                        <a:t>8,164</a:t>
                      </a:r>
                    </a:p>
                  </a:txBody>
                  <a:tcPr/>
                </a:tc>
                <a:tc>
                  <a:txBody>
                    <a:bodyPr/>
                    <a:lstStyle/>
                    <a:p>
                      <a:pPr algn="ctr"/>
                      <a:r>
                        <a:rPr lang="en-US" sz="1600" dirty="0"/>
                        <a:t>1.73%</a:t>
                      </a:r>
                    </a:p>
                  </a:txBody>
                  <a:tcPr/>
                </a:tc>
                <a:extLst>
                  <a:ext uri="{0D108BD9-81ED-4DB2-BD59-A6C34878D82A}">
                    <a16:rowId xmlns:a16="http://schemas.microsoft.com/office/drawing/2014/main" val="28941158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Fare amount &lt; USD 2.50</a:t>
                      </a:r>
                    </a:p>
                  </a:txBody>
                  <a:tcPr/>
                </a:tc>
                <a:tc>
                  <a:txBody>
                    <a:bodyPr/>
                    <a:lstStyle/>
                    <a:p>
                      <a:pPr algn="ctr"/>
                      <a:r>
                        <a:rPr lang="en-US" sz="1600" dirty="0"/>
                        <a:t>1,628</a:t>
                      </a:r>
                    </a:p>
                  </a:txBody>
                  <a:tcPr/>
                </a:tc>
                <a:tc>
                  <a:txBody>
                    <a:bodyPr/>
                    <a:lstStyle/>
                    <a:p>
                      <a:pPr algn="ctr"/>
                      <a:r>
                        <a:rPr lang="en-US" sz="1600" dirty="0"/>
                        <a:t>0.35%</a:t>
                      </a:r>
                    </a:p>
                  </a:txBody>
                  <a:tcPr/>
                </a:tc>
                <a:extLst>
                  <a:ext uri="{0D108BD9-81ED-4DB2-BD59-A6C34878D82A}">
                    <a16:rowId xmlns:a16="http://schemas.microsoft.com/office/drawing/2014/main" val="191031745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Tip amount &gt; twice the fare amount</a:t>
                      </a:r>
                    </a:p>
                  </a:txBody>
                  <a:tcPr/>
                </a:tc>
                <a:tc>
                  <a:txBody>
                    <a:bodyPr/>
                    <a:lstStyle/>
                    <a:p>
                      <a:pPr algn="ctr"/>
                      <a:r>
                        <a:rPr lang="en-US" sz="1600" dirty="0"/>
                        <a:t>81</a:t>
                      </a:r>
                    </a:p>
                  </a:txBody>
                  <a:tcPr/>
                </a:tc>
                <a:tc>
                  <a:txBody>
                    <a:bodyPr/>
                    <a:lstStyle/>
                    <a:p>
                      <a:pPr algn="ctr"/>
                      <a:r>
                        <a:rPr lang="en-US" sz="1600" dirty="0"/>
                        <a:t>0.01%</a:t>
                      </a:r>
                    </a:p>
                  </a:txBody>
                  <a:tcPr/>
                </a:tc>
                <a:extLst>
                  <a:ext uri="{0D108BD9-81ED-4DB2-BD59-A6C34878D82A}">
                    <a16:rowId xmlns:a16="http://schemas.microsoft.com/office/drawing/2014/main" val="1929871816"/>
                  </a:ext>
                </a:extLst>
              </a:tr>
              <a:tr h="370840">
                <a:tc>
                  <a:txBody>
                    <a:bodyPr/>
                    <a:lstStyle/>
                    <a:p>
                      <a:r>
                        <a:rPr lang="en-US" sz="1600" dirty="0"/>
                        <a:t>Trip speed &gt;=240 MPH</a:t>
                      </a:r>
                    </a:p>
                  </a:txBody>
                  <a:tcPr/>
                </a:tc>
                <a:tc>
                  <a:txBody>
                    <a:bodyPr/>
                    <a:lstStyle/>
                    <a:p>
                      <a:pPr algn="ctr"/>
                      <a:r>
                        <a:rPr lang="en-US" sz="1600" dirty="0"/>
                        <a:t>36</a:t>
                      </a:r>
                    </a:p>
                  </a:txBody>
                  <a:tcPr/>
                </a:tc>
                <a:tc>
                  <a:txBody>
                    <a:bodyPr/>
                    <a:lstStyle/>
                    <a:p>
                      <a:pPr algn="ctr"/>
                      <a:r>
                        <a:rPr lang="en-US" sz="1600" dirty="0"/>
                        <a:t>~0.01%</a:t>
                      </a:r>
                    </a:p>
                  </a:txBody>
                  <a:tcPr/>
                </a:tc>
                <a:extLst>
                  <a:ext uri="{0D108BD9-81ED-4DB2-BD59-A6C34878D82A}">
                    <a16:rowId xmlns:a16="http://schemas.microsoft.com/office/drawing/2014/main" val="1625715001"/>
                  </a:ext>
                </a:extLst>
              </a:tr>
            </a:tbl>
          </a:graphicData>
        </a:graphic>
      </p:graphicFrame>
      <p:sp>
        <p:nvSpPr>
          <p:cNvPr id="8" name="Rectangle 7">
            <a:extLst>
              <a:ext uri="{FF2B5EF4-FFF2-40B4-BE49-F238E27FC236}">
                <a16:creationId xmlns:a16="http://schemas.microsoft.com/office/drawing/2014/main" id="{4B05E156-7F13-49DA-9553-A34773AD598B}"/>
              </a:ext>
            </a:extLst>
          </p:cNvPr>
          <p:cNvSpPr/>
          <p:nvPr/>
        </p:nvSpPr>
        <p:spPr>
          <a:xfrm>
            <a:off x="622046" y="1582340"/>
            <a:ext cx="4022143" cy="49329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9F4C2377-4FF7-4E39-AC28-681D0C9E6FFB}"/>
              </a:ext>
            </a:extLst>
          </p:cNvPr>
          <p:cNvSpPr txBox="1"/>
          <p:nvPr/>
        </p:nvSpPr>
        <p:spPr>
          <a:xfrm>
            <a:off x="573919" y="1658947"/>
            <a:ext cx="4198585" cy="369332"/>
          </a:xfrm>
          <a:prstGeom prst="rect">
            <a:avLst/>
          </a:prstGeom>
          <a:noFill/>
        </p:spPr>
        <p:txBody>
          <a:bodyPr wrap="none" rtlCol="0">
            <a:spAutoFit/>
          </a:bodyPr>
          <a:lstStyle/>
          <a:p>
            <a:r>
              <a:rPr lang="en-US" dirty="0"/>
              <a:t>Raw dataset (471,052 Observations)</a:t>
            </a:r>
          </a:p>
        </p:txBody>
      </p:sp>
      <p:sp>
        <p:nvSpPr>
          <p:cNvPr id="10" name="Rectangle 9">
            <a:extLst>
              <a:ext uri="{FF2B5EF4-FFF2-40B4-BE49-F238E27FC236}">
                <a16:creationId xmlns:a16="http://schemas.microsoft.com/office/drawing/2014/main" id="{1340F033-C29C-4FDE-B566-E3DF8F6B357F}"/>
              </a:ext>
            </a:extLst>
          </p:cNvPr>
          <p:cNvSpPr/>
          <p:nvPr/>
        </p:nvSpPr>
        <p:spPr>
          <a:xfrm>
            <a:off x="622046" y="4703169"/>
            <a:ext cx="4683879" cy="49329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TextBox 10">
            <a:extLst>
              <a:ext uri="{FF2B5EF4-FFF2-40B4-BE49-F238E27FC236}">
                <a16:creationId xmlns:a16="http://schemas.microsoft.com/office/drawing/2014/main" id="{67018034-3ECD-4DD7-9804-F07FCBE7B0AE}"/>
              </a:ext>
            </a:extLst>
          </p:cNvPr>
          <p:cNvSpPr txBox="1"/>
          <p:nvPr/>
        </p:nvSpPr>
        <p:spPr>
          <a:xfrm>
            <a:off x="597983" y="4779776"/>
            <a:ext cx="4826962" cy="369332"/>
          </a:xfrm>
          <a:prstGeom prst="rect">
            <a:avLst/>
          </a:prstGeom>
          <a:noFill/>
        </p:spPr>
        <p:txBody>
          <a:bodyPr wrap="none" rtlCol="0">
            <a:spAutoFit/>
          </a:bodyPr>
          <a:lstStyle/>
          <a:p>
            <a:r>
              <a:rPr lang="en-US" altLang="zh-CN" dirty="0"/>
              <a:t>Analytical</a:t>
            </a:r>
            <a:r>
              <a:rPr lang="en-US" dirty="0"/>
              <a:t> data</a:t>
            </a:r>
            <a:r>
              <a:rPr lang="en-US" altLang="zh-CN" dirty="0"/>
              <a:t>set</a:t>
            </a:r>
            <a:r>
              <a:rPr lang="en-US" dirty="0"/>
              <a:t> (454,472 Observations)</a:t>
            </a:r>
          </a:p>
        </p:txBody>
      </p:sp>
      <p:cxnSp>
        <p:nvCxnSpPr>
          <p:cNvPr id="13" name="Straight Arrow Connector 12">
            <a:extLst>
              <a:ext uri="{FF2B5EF4-FFF2-40B4-BE49-F238E27FC236}">
                <a16:creationId xmlns:a16="http://schemas.microsoft.com/office/drawing/2014/main" id="{35948032-6EE6-44A9-B59A-41E9BC3EF175}"/>
              </a:ext>
            </a:extLst>
          </p:cNvPr>
          <p:cNvCxnSpPr>
            <a:cxnSpLocks/>
          </p:cNvCxnSpPr>
          <p:nvPr/>
        </p:nvCxnSpPr>
        <p:spPr>
          <a:xfrm>
            <a:off x="1070811" y="2075635"/>
            <a:ext cx="0" cy="2627534"/>
          </a:xfrm>
          <a:prstGeom prst="straightConnector1">
            <a:avLst/>
          </a:prstGeom>
          <a:ln w="28575" cap="flat" cmpd="sng" algn="ctr">
            <a:solidFill>
              <a:srgbClr val="FFC000"/>
            </a:solidFill>
            <a:prstDash val="lgDashDot"/>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8" name="Table 4">
            <a:extLst>
              <a:ext uri="{FF2B5EF4-FFF2-40B4-BE49-F238E27FC236}">
                <a16:creationId xmlns:a16="http://schemas.microsoft.com/office/drawing/2014/main" id="{069AA00F-75D9-4DAC-9431-744575A9B5CF}"/>
              </a:ext>
            </a:extLst>
          </p:cNvPr>
          <p:cNvGraphicFramePr>
            <a:graphicFrameLocks noGrp="1"/>
          </p:cNvGraphicFramePr>
          <p:nvPr>
            <p:extLst>
              <p:ext uri="{D42A27DB-BD31-4B8C-83A1-F6EECF244321}">
                <p14:modId xmlns:p14="http://schemas.microsoft.com/office/powerpoint/2010/main" val="3408019442"/>
              </p:ext>
            </p:extLst>
          </p:nvPr>
        </p:nvGraphicFramePr>
        <p:xfrm>
          <a:off x="2406316" y="5356534"/>
          <a:ext cx="8736680" cy="1112520"/>
        </p:xfrm>
        <a:graphic>
          <a:graphicData uri="http://schemas.openxmlformats.org/drawingml/2006/table">
            <a:tbl>
              <a:tblPr firstRow="1" bandRow="1">
                <a:tableStyleId>{0E3FDE45-AF77-4B5C-9715-49D594BDF05E}</a:tableStyleId>
              </a:tblPr>
              <a:tblGrid>
                <a:gridCol w="6416000">
                  <a:extLst>
                    <a:ext uri="{9D8B030D-6E8A-4147-A177-3AD203B41FA5}">
                      <a16:colId xmlns:a16="http://schemas.microsoft.com/office/drawing/2014/main" val="638857749"/>
                    </a:ext>
                  </a:extLst>
                </a:gridCol>
                <a:gridCol w="1176865">
                  <a:extLst>
                    <a:ext uri="{9D8B030D-6E8A-4147-A177-3AD203B41FA5}">
                      <a16:colId xmlns:a16="http://schemas.microsoft.com/office/drawing/2014/main" val="1150832236"/>
                    </a:ext>
                  </a:extLst>
                </a:gridCol>
                <a:gridCol w="1143815">
                  <a:extLst>
                    <a:ext uri="{9D8B030D-6E8A-4147-A177-3AD203B41FA5}">
                      <a16:colId xmlns:a16="http://schemas.microsoft.com/office/drawing/2014/main" val="3900659964"/>
                    </a:ext>
                  </a:extLst>
                </a:gridCol>
              </a:tblGrid>
              <a:tr h="370840">
                <a:tc>
                  <a:txBody>
                    <a:bodyPr/>
                    <a:lstStyle/>
                    <a:p>
                      <a:r>
                        <a:rPr lang="en-US" altLang="zh-CN" sz="1600" dirty="0"/>
                        <a:t>Impute Data</a:t>
                      </a:r>
                      <a:endParaRPr lang="en-US" sz="1600" dirty="0"/>
                    </a:p>
                  </a:txBody>
                  <a:tcPr/>
                </a:tc>
                <a:tc>
                  <a:txBody>
                    <a:bodyPr/>
                    <a:lstStyle/>
                    <a:p>
                      <a:pPr algn="ctr"/>
                      <a:r>
                        <a:rPr lang="en-US" sz="1600" dirty="0"/>
                        <a:t># of R</a:t>
                      </a:r>
                    </a:p>
                  </a:txBody>
                  <a:tcPr/>
                </a:tc>
                <a:tc>
                  <a:txBody>
                    <a:bodyPr/>
                    <a:lstStyle/>
                    <a:p>
                      <a:pPr algn="ctr"/>
                      <a:r>
                        <a:rPr lang="en-US" sz="1600" dirty="0" err="1"/>
                        <a:t>Pct</a:t>
                      </a:r>
                      <a:r>
                        <a:rPr lang="en-US" sz="1600" dirty="0"/>
                        <a:t> of DS</a:t>
                      </a:r>
                    </a:p>
                  </a:txBody>
                  <a:tcPr/>
                </a:tc>
                <a:extLst>
                  <a:ext uri="{0D108BD9-81ED-4DB2-BD59-A6C34878D82A}">
                    <a16:rowId xmlns:a16="http://schemas.microsoft.com/office/drawing/2014/main" val="3154193654"/>
                  </a:ext>
                </a:extLst>
              </a:tr>
              <a:tr h="370840">
                <a:tc>
                  <a:txBody>
                    <a:bodyPr/>
                    <a:lstStyle/>
                    <a:p>
                      <a:r>
                        <a:rPr lang="en-US" sz="1600" dirty="0"/>
                        <a:t>Impute valid observations with distance of 0 mile and/or 0 min</a:t>
                      </a:r>
                    </a:p>
                  </a:txBody>
                  <a:tcPr/>
                </a:tc>
                <a:tc>
                  <a:txBody>
                    <a:bodyPr/>
                    <a:lstStyle/>
                    <a:p>
                      <a:pPr algn="ctr"/>
                      <a:r>
                        <a:rPr lang="en-US" sz="1600" dirty="0"/>
                        <a:t>4,484</a:t>
                      </a:r>
                    </a:p>
                  </a:txBody>
                  <a:tcPr/>
                </a:tc>
                <a:tc>
                  <a:txBody>
                    <a:bodyPr/>
                    <a:lstStyle/>
                    <a:p>
                      <a:pPr algn="ctr"/>
                      <a:r>
                        <a:rPr lang="en-US" sz="1600" dirty="0"/>
                        <a:t>0.99%</a:t>
                      </a:r>
                    </a:p>
                  </a:txBody>
                  <a:tcPr/>
                </a:tc>
                <a:extLst>
                  <a:ext uri="{0D108BD9-81ED-4DB2-BD59-A6C34878D82A}">
                    <a16:rowId xmlns:a16="http://schemas.microsoft.com/office/drawing/2014/main" val="1385882136"/>
                  </a:ext>
                </a:extLst>
              </a:tr>
              <a:tr h="370840">
                <a:tc>
                  <a:txBody>
                    <a:bodyPr/>
                    <a:lstStyle/>
                    <a:p>
                      <a:r>
                        <a:rPr lang="en-US" sz="1600" dirty="0"/>
                        <a:t>Replace [‘</a:t>
                      </a:r>
                      <a:r>
                        <a:rPr lang="en-US" sz="1600" dirty="0" err="1"/>
                        <a:t>passenger_count</a:t>
                      </a:r>
                      <a:r>
                        <a:rPr lang="en-US" sz="1600" dirty="0"/>
                        <a:t>’] == 0 by 1 (mode)</a:t>
                      </a:r>
                    </a:p>
                  </a:txBody>
                  <a:tcPr/>
                </a:tc>
                <a:tc>
                  <a:txBody>
                    <a:bodyPr/>
                    <a:lstStyle/>
                    <a:p>
                      <a:pPr algn="ctr"/>
                      <a:r>
                        <a:rPr lang="en-US" sz="1600" dirty="0"/>
                        <a:t>672</a:t>
                      </a:r>
                    </a:p>
                  </a:txBody>
                  <a:tcPr/>
                </a:tc>
                <a:tc>
                  <a:txBody>
                    <a:bodyPr/>
                    <a:lstStyle/>
                    <a:p>
                      <a:pPr algn="ctr"/>
                      <a:r>
                        <a:rPr lang="en-US" sz="1600" dirty="0"/>
                        <a:t>0.15%</a:t>
                      </a:r>
                    </a:p>
                  </a:txBody>
                  <a:tcPr/>
                </a:tc>
                <a:extLst>
                  <a:ext uri="{0D108BD9-81ED-4DB2-BD59-A6C34878D82A}">
                    <a16:rowId xmlns:a16="http://schemas.microsoft.com/office/drawing/2014/main" val="2894115876"/>
                  </a:ext>
                </a:extLst>
              </a:tr>
            </a:tbl>
          </a:graphicData>
        </a:graphic>
      </p:graphicFrame>
      <p:cxnSp>
        <p:nvCxnSpPr>
          <p:cNvPr id="21" name="Straight Arrow Connector 20">
            <a:extLst>
              <a:ext uri="{FF2B5EF4-FFF2-40B4-BE49-F238E27FC236}">
                <a16:creationId xmlns:a16="http://schemas.microsoft.com/office/drawing/2014/main" id="{FB9ACC4D-D58E-421B-A1A5-9B2E487E9431}"/>
              </a:ext>
            </a:extLst>
          </p:cNvPr>
          <p:cNvCxnSpPr>
            <a:cxnSpLocks/>
          </p:cNvCxnSpPr>
          <p:nvPr/>
        </p:nvCxnSpPr>
        <p:spPr>
          <a:xfrm>
            <a:off x="1070811" y="5196464"/>
            <a:ext cx="0" cy="831357"/>
          </a:xfrm>
          <a:prstGeom prst="straightConnector1">
            <a:avLst/>
          </a:prstGeom>
          <a:ln w="28575" cap="flat" cmpd="sng" algn="ctr">
            <a:solidFill>
              <a:srgbClr val="FFC000"/>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87420A88-4E06-4574-9B22-972A4E9C8874}"/>
              </a:ext>
            </a:extLst>
          </p:cNvPr>
          <p:cNvCxnSpPr/>
          <p:nvPr/>
        </p:nvCxnSpPr>
        <p:spPr>
          <a:xfrm>
            <a:off x="1070811" y="6027821"/>
            <a:ext cx="1335505" cy="0"/>
          </a:xfrm>
          <a:prstGeom prst="straightConnector1">
            <a:avLst/>
          </a:prstGeom>
          <a:ln w="28575" cap="flat" cmpd="sng" algn="ctr">
            <a:solidFill>
              <a:srgbClr val="FFC000"/>
            </a:solidFill>
            <a:prstDash val="lgDash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603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967C9-9CB9-49BA-A42B-6F7A272524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6111" y="1152983"/>
            <a:ext cx="5360368" cy="5360368"/>
          </a:xfrm>
          <a:effectLst>
            <a:softEdge rad="698500"/>
          </a:effectLst>
        </p:spPr>
      </p:pic>
      <p:sp>
        <p:nvSpPr>
          <p:cNvPr id="2" name="Title 1">
            <a:extLst>
              <a:ext uri="{FF2B5EF4-FFF2-40B4-BE49-F238E27FC236}">
                <a16:creationId xmlns:a16="http://schemas.microsoft.com/office/drawing/2014/main" id="{3463DF30-C040-40BE-8B9E-19133E21537D}"/>
              </a:ext>
            </a:extLst>
          </p:cNvPr>
          <p:cNvSpPr>
            <a:spLocks noGrp="1"/>
          </p:cNvSpPr>
          <p:nvPr>
            <p:ph type="title"/>
          </p:nvPr>
        </p:nvSpPr>
        <p:spPr>
          <a:xfrm>
            <a:off x="646111" y="452718"/>
            <a:ext cx="9544636" cy="1400530"/>
          </a:xfrm>
        </p:spPr>
        <p:txBody>
          <a:bodyPr/>
          <a:lstStyle/>
          <a:p>
            <a:pPr algn="ctr"/>
            <a:r>
              <a:rPr lang="en-US" dirty="0"/>
              <a:t>Visualization – Popular PU Locations</a:t>
            </a:r>
          </a:p>
        </p:txBody>
      </p:sp>
      <p:pic>
        <p:nvPicPr>
          <p:cNvPr id="6" name="Picture 5">
            <a:extLst>
              <a:ext uri="{FF2B5EF4-FFF2-40B4-BE49-F238E27FC236}">
                <a16:creationId xmlns:a16="http://schemas.microsoft.com/office/drawing/2014/main" id="{2257FAA4-43C9-44DC-AE47-80EEC7D8B2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0553" y="6212146"/>
            <a:ext cx="4691484" cy="530656"/>
          </a:xfrm>
          <a:prstGeom prst="rect">
            <a:avLst/>
          </a:prstGeom>
          <a:effectLst>
            <a:softEdge rad="63500"/>
          </a:effectLst>
        </p:spPr>
      </p:pic>
      <p:cxnSp>
        <p:nvCxnSpPr>
          <p:cNvPr id="10" name="Connector: Elbow 9">
            <a:extLst>
              <a:ext uri="{FF2B5EF4-FFF2-40B4-BE49-F238E27FC236}">
                <a16:creationId xmlns:a16="http://schemas.microsoft.com/office/drawing/2014/main" id="{85AA963B-A830-4B69-A8B9-6393C6F969D6}"/>
              </a:ext>
            </a:extLst>
          </p:cNvPr>
          <p:cNvCxnSpPr/>
          <p:nvPr/>
        </p:nvCxnSpPr>
        <p:spPr>
          <a:xfrm flipV="1">
            <a:off x="3597444" y="1816773"/>
            <a:ext cx="3874169" cy="878305"/>
          </a:xfrm>
          <a:prstGeom prst="bentConnector3">
            <a:avLst>
              <a:gd name="adj1" fmla="val 62112"/>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41DD7C2A-6CDA-4690-9B0F-40823355962C}"/>
              </a:ext>
            </a:extLst>
          </p:cNvPr>
          <p:cNvSpPr txBox="1"/>
          <p:nvPr/>
        </p:nvSpPr>
        <p:spPr>
          <a:xfrm>
            <a:off x="6906131" y="1419731"/>
            <a:ext cx="3561346" cy="1200329"/>
          </a:xfrm>
          <a:prstGeom prst="rect">
            <a:avLst/>
          </a:prstGeom>
          <a:solidFill>
            <a:srgbClr val="A381DF"/>
          </a:solidFill>
        </p:spPr>
        <p:txBody>
          <a:bodyPr wrap="square" rtlCol="0">
            <a:spAutoFit/>
          </a:bodyPr>
          <a:lstStyle/>
          <a:p>
            <a:r>
              <a:rPr lang="en-US" dirty="0"/>
              <a:t>Name: East Harlem North</a:t>
            </a:r>
          </a:p>
          <a:p>
            <a:r>
              <a:rPr lang="en-US" dirty="0"/>
              <a:t>Borough: Manhattan</a:t>
            </a:r>
          </a:p>
          <a:p>
            <a:r>
              <a:rPr lang="en-US" dirty="0"/>
              <a:t>Zone ID: 74</a:t>
            </a:r>
          </a:p>
          <a:p>
            <a:r>
              <a:rPr lang="en-US" dirty="0"/>
              <a:t># of Trips: 38,459</a:t>
            </a:r>
          </a:p>
        </p:txBody>
      </p:sp>
      <p:graphicFrame>
        <p:nvGraphicFramePr>
          <p:cNvPr id="15" name="Table 15">
            <a:extLst>
              <a:ext uri="{FF2B5EF4-FFF2-40B4-BE49-F238E27FC236}">
                <a16:creationId xmlns:a16="http://schemas.microsoft.com/office/drawing/2014/main" id="{26327A11-5CAA-479E-B29D-01B9AA605335}"/>
              </a:ext>
            </a:extLst>
          </p:cNvPr>
          <p:cNvGraphicFramePr>
            <a:graphicFrameLocks noGrp="1"/>
          </p:cNvGraphicFramePr>
          <p:nvPr>
            <p:extLst>
              <p:ext uri="{D42A27DB-BD31-4B8C-83A1-F6EECF244321}">
                <p14:modId xmlns:p14="http://schemas.microsoft.com/office/powerpoint/2010/main" val="3741317336"/>
              </p:ext>
            </p:extLst>
          </p:nvPr>
        </p:nvGraphicFramePr>
        <p:xfrm>
          <a:off x="6906131" y="3429000"/>
          <a:ext cx="3561346" cy="2225040"/>
        </p:xfrm>
        <a:graphic>
          <a:graphicData uri="http://schemas.openxmlformats.org/drawingml/2006/table">
            <a:tbl>
              <a:tblPr firstRow="1" bandRow="1">
                <a:tableStyleId>{0E3FDE45-AF77-4B5C-9715-49D594BDF05E}</a:tableStyleId>
              </a:tblPr>
              <a:tblGrid>
                <a:gridCol w="795905">
                  <a:extLst>
                    <a:ext uri="{9D8B030D-6E8A-4147-A177-3AD203B41FA5}">
                      <a16:colId xmlns:a16="http://schemas.microsoft.com/office/drawing/2014/main" val="1108018004"/>
                    </a:ext>
                  </a:extLst>
                </a:gridCol>
                <a:gridCol w="1969534">
                  <a:extLst>
                    <a:ext uri="{9D8B030D-6E8A-4147-A177-3AD203B41FA5}">
                      <a16:colId xmlns:a16="http://schemas.microsoft.com/office/drawing/2014/main" val="1929925548"/>
                    </a:ext>
                  </a:extLst>
                </a:gridCol>
                <a:gridCol w="795907">
                  <a:extLst>
                    <a:ext uri="{9D8B030D-6E8A-4147-A177-3AD203B41FA5}">
                      <a16:colId xmlns:a16="http://schemas.microsoft.com/office/drawing/2014/main" val="1678223525"/>
                    </a:ext>
                  </a:extLst>
                </a:gridCol>
              </a:tblGrid>
              <a:tr h="370840">
                <a:tc>
                  <a:txBody>
                    <a:bodyPr/>
                    <a:lstStyle/>
                    <a:p>
                      <a:pPr algn="ctr"/>
                      <a:r>
                        <a:rPr lang="en-US" sz="1600" dirty="0"/>
                        <a:t>Rank</a:t>
                      </a:r>
                    </a:p>
                  </a:txBody>
                  <a:tcPr/>
                </a:tc>
                <a:tc>
                  <a:txBody>
                    <a:bodyPr/>
                    <a:lstStyle/>
                    <a:p>
                      <a:r>
                        <a:rPr lang="en-US" sz="1600" dirty="0"/>
                        <a:t>Popular </a:t>
                      </a:r>
                      <a:r>
                        <a:rPr lang="en-US" sz="1600" dirty="0" err="1"/>
                        <a:t>PULoc</a:t>
                      </a:r>
                      <a:endParaRPr lang="en-US" sz="1600" dirty="0"/>
                    </a:p>
                  </a:txBody>
                  <a:tcPr/>
                </a:tc>
                <a:tc>
                  <a:txBody>
                    <a:bodyPr/>
                    <a:lstStyle/>
                    <a:p>
                      <a:r>
                        <a:rPr lang="en-US" sz="1600" dirty="0"/>
                        <a:t># Trips</a:t>
                      </a:r>
                    </a:p>
                  </a:txBody>
                  <a:tcPr/>
                </a:tc>
                <a:extLst>
                  <a:ext uri="{0D108BD9-81ED-4DB2-BD59-A6C34878D82A}">
                    <a16:rowId xmlns:a16="http://schemas.microsoft.com/office/drawing/2014/main" val="1977586833"/>
                  </a:ext>
                </a:extLst>
              </a:tr>
              <a:tr h="370840">
                <a:tc>
                  <a:txBody>
                    <a:bodyPr/>
                    <a:lstStyle/>
                    <a:p>
                      <a:pPr algn="ctr"/>
                      <a:r>
                        <a:rPr lang="en-US" sz="1200" dirty="0"/>
                        <a:t>1</a:t>
                      </a:r>
                    </a:p>
                  </a:txBody>
                  <a:tcPr/>
                </a:tc>
                <a:tc>
                  <a:txBody>
                    <a:bodyPr/>
                    <a:lstStyle/>
                    <a:p>
                      <a:r>
                        <a:rPr lang="en-US" sz="1200" dirty="0"/>
                        <a:t>East Harlem North</a:t>
                      </a:r>
                    </a:p>
                  </a:txBody>
                  <a:tcPr/>
                </a:tc>
                <a:tc>
                  <a:txBody>
                    <a:bodyPr/>
                    <a:lstStyle/>
                    <a:p>
                      <a:r>
                        <a:rPr lang="en-US" sz="1200" dirty="0"/>
                        <a:t>38,459</a:t>
                      </a:r>
                    </a:p>
                  </a:txBody>
                  <a:tcPr/>
                </a:tc>
                <a:extLst>
                  <a:ext uri="{0D108BD9-81ED-4DB2-BD59-A6C34878D82A}">
                    <a16:rowId xmlns:a16="http://schemas.microsoft.com/office/drawing/2014/main" val="439321614"/>
                  </a:ext>
                </a:extLst>
              </a:tr>
              <a:tr h="370840">
                <a:tc>
                  <a:txBody>
                    <a:bodyPr/>
                    <a:lstStyle/>
                    <a:p>
                      <a:pPr algn="ctr"/>
                      <a:r>
                        <a:rPr lang="en-US" sz="1200" dirty="0"/>
                        <a:t>2</a:t>
                      </a:r>
                    </a:p>
                  </a:txBody>
                  <a:tcPr/>
                </a:tc>
                <a:tc>
                  <a:txBody>
                    <a:bodyPr/>
                    <a:lstStyle/>
                    <a:p>
                      <a:r>
                        <a:rPr lang="en-US" sz="1200" dirty="0"/>
                        <a:t>East Harlem South</a:t>
                      </a:r>
                    </a:p>
                  </a:txBody>
                  <a:tcPr/>
                </a:tc>
                <a:tc>
                  <a:txBody>
                    <a:bodyPr/>
                    <a:lstStyle/>
                    <a:p>
                      <a:r>
                        <a:rPr lang="en-US" sz="1200" dirty="0"/>
                        <a:t>29,943</a:t>
                      </a:r>
                    </a:p>
                  </a:txBody>
                  <a:tcPr/>
                </a:tc>
                <a:extLst>
                  <a:ext uri="{0D108BD9-81ED-4DB2-BD59-A6C34878D82A}">
                    <a16:rowId xmlns:a16="http://schemas.microsoft.com/office/drawing/2014/main" val="2621679656"/>
                  </a:ext>
                </a:extLst>
              </a:tr>
              <a:tr h="370840">
                <a:tc>
                  <a:txBody>
                    <a:bodyPr/>
                    <a:lstStyle/>
                    <a:p>
                      <a:pPr algn="ctr"/>
                      <a:r>
                        <a:rPr lang="en-US" sz="1200" dirty="0"/>
                        <a:t>3</a:t>
                      </a:r>
                    </a:p>
                  </a:txBody>
                  <a:tcPr/>
                </a:tc>
                <a:tc>
                  <a:txBody>
                    <a:bodyPr/>
                    <a:lstStyle/>
                    <a:p>
                      <a:r>
                        <a:rPr lang="en-US" sz="1200" dirty="0"/>
                        <a:t>Central Harlem</a:t>
                      </a:r>
                    </a:p>
                  </a:txBody>
                  <a:tcPr/>
                </a:tc>
                <a:tc>
                  <a:txBody>
                    <a:bodyPr/>
                    <a:lstStyle/>
                    <a:p>
                      <a:r>
                        <a:rPr lang="en-US" sz="1200" dirty="0"/>
                        <a:t>27,901</a:t>
                      </a:r>
                    </a:p>
                  </a:txBody>
                  <a:tcPr/>
                </a:tc>
                <a:extLst>
                  <a:ext uri="{0D108BD9-81ED-4DB2-BD59-A6C34878D82A}">
                    <a16:rowId xmlns:a16="http://schemas.microsoft.com/office/drawing/2014/main" val="2257030396"/>
                  </a:ext>
                </a:extLst>
              </a:tr>
              <a:tr h="370840">
                <a:tc>
                  <a:txBody>
                    <a:bodyPr/>
                    <a:lstStyle/>
                    <a:p>
                      <a:pPr algn="ctr"/>
                      <a:r>
                        <a:rPr lang="en-US" sz="1200" dirty="0"/>
                        <a:t>4</a:t>
                      </a:r>
                    </a:p>
                  </a:txBody>
                  <a:tcPr/>
                </a:tc>
                <a:tc>
                  <a:txBody>
                    <a:bodyPr/>
                    <a:lstStyle/>
                    <a:p>
                      <a:r>
                        <a:rPr lang="en-US" sz="1200" dirty="0"/>
                        <a:t>Elmhurst</a:t>
                      </a:r>
                    </a:p>
                  </a:txBody>
                  <a:tcPr/>
                </a:tc>
                <a:tc>
                  <a:txBody>
                    <a:bodyPr/>
                    <a:lstStyle/>
                    <a:p>
                      <a:r>
                        <a:rPr lang="en-US" sz="1200" dirty="0"/>
                        <a:t>22,084</a:t>
                      </a:r>
                    </a:p>
                  </a:txBody>
                  <a:tcPr/>
                </a:tc>
                <a:extLst>
                  <a:ext uri="{0D108BD9-81ED-4DB2-BD59-A6C34878D82A}">
                    <a16:rowId xmlns:a16="http://schemas.microsoft.com/office/drawing/2014/main" val="946054360"/>
                  </a:ext>
                </a:extLst>
              </a:tr>
              <a:tr h="370840">
                <a:tc>
                  <a:txBody>
                    <a:bodyPr/>
                    <a:lstStyle/>
                    <a:p>
                      <a:pPr algn="ctr"/>
                      <a:r>
                        <a:rPr lang="en-US" sz="1200" dirty="0"/>
                        <a:t>5</a:t>
                      </a:r>
                    </a:p>
                  </a:txBody>
                  <a:tcPr/>
                </a:tc>
                <a:tc>
                  <a:txBody>
                    <a:bodyPr/>
                    <a:lstStyle/>
                    <a:p>
                      <a:r>
                        <a:rPr lang="en-US" sz="1200" dirty="0"/>
                        <a:t>Astoria</a:t>
                      </a:r>
                    </a:p>
                  </a:txBody>
                  <a:tcPr/>
                </a:tc>
                <a:tc>
                  <a:txBody>
                    <a:bodyPr/>
                    <a:lstStyle/>
                    <a:p>
                      <a:r>
                        <a:rPr lang="en-US" sz="1200" dirty="0"/>
                        <a:t>20,849</a:t>
                      </a:r>
                    </a:p>
                  </a:txBody>
                  <a:tcPr/>
                </a:tc>
                <a:extLst>
                  <a:ext uri="{0D108BD9-81ED-4DB2-BD59-A6C34878D82A}">
                    <a16:rowId xmlns:a16="http://schemas.microsoft.com/office/drawing/2014/main" val="1971253502"/>
                  </a:ext>
                </a:extLst>
              </a:tr>
            </a:tbl>
          </a:graphicData>
        </a:graphic>
      </p:graphicFrame>
    </p:spTree>
    <p:extLst>
      <p:ext uri="{BB962C8B-B14F-4D97-AF65-F5344CB8AC3E}">
        <p14:creationId xmlns:p14="http://schemas.microsoft.com/office/powerpoint/2010/main" val="217570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967C9-9CB9-49BA-A42B-6F7A272524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6111" y="1152983"/>
            <a:ext cx="5360368" cy="5360368"/>
          </a:xfrm>
          <a:effectLst>
            <a:softEdge rad="698500"/>
          </a:effectLst>
        </p:spPr>
      </p:pic>
      <p:sp>
        <p:nvSpPr>
          <p:cNvPr id="2" name="Title 1">
            <a:extLst>
              <a:ext uri="{FF2B5EF4-FFF2-40B4-BE49-F238E27FC236}">
                <a16:creationId xmlns:a16="http://schemas.microsoft.com/office/drawing/2014/main" id="{3463DF30-C040-40BE-8B9E-19133E21537D}"/>
              </a:ext>
            </a:extLst>
          </p:cNvPr>
          <p:cNvSpPr>
            <a:spLocks noGrp="1"/>
          </p:cNvSpPr>
          <p:nvPr>
            <p:ph type="title"/>
          </p:nvPr>
        </p:nvSpPr>
        <p:spPr>
          <a:xfrm>
            <a:off x="646111" y="452718"/>
            <a:ext cx="9544636" cy="1400530"/>
          </a:xfrm>
        </p:spPr>
        <p:txBody>
          <a:bodyPr/>
          <a:lstStyle/>
          <a:p>
            <a:pPr algn="ctr"/>
            <a:r>
              <a:rPr lang="en-US" dirty="0"/>
              <a:t>Visualization – Popular DO Locations</a:t>
            </a:r>
          </a:p>
        </p:txBody>
      </p:sp>
      <p:pic>
        <p:nvPicPr>
          <p:cNvPr id="6" name="Picture 5">
            <a:extLst>
              <a:ext uri="{FF2B5EF4-FFF2-40B4-BE49-F238E27FC236}">
                <a16:creationId xmlns:a16="http://schemas.microsoft.com/office/drawing/2014/main" id="{2257FAA4-43C9-44DC-AE47-80EEC7D8B277}"/>
              </a:ext>
            </a:extLst>
          </p:cNvPr>
          <p:cNvPicPr>
            <a:picLocks noChangeAspect="1"/>
          </p:cNvPicPr>
          <p:nvPr/>
        </p:nvPicPr>
        <p:blipFill>
          <a:blip r:embed="rId3"/>
          <a:stretch>
            <a:fillRect/>
          </a:stretch>
        </p:blipFill>
        <p:spPr>
          <a:xfrm>
            <a:off x="980553" y="6203296"/>
            <a:ext cx="4691484" cy="548356"/>
          </a:xfrm>
          <a:prstGeom prst="rect">
            <a:avLst/>
          </a:prstGeom>
          <a:effectLst>
            <a:softEdge rad="63500"/>
          </a:effectLst>
        </p:spPr>
      </p:pic>
      <p:cxnSp>
        <p:nvCxnSpPr>
          <p:cNvPr id="10" name="Connector: Elbow 9">
            <a:extLst>
              <a:ext uri="{FF2B5EF4-FFF2-40B4-BE49-F238E27FC236}">
                <a16:creationId xmlns:a16="http://schemas.microsoft.com/office/drawing/2014/main" id="{85AA963B-A830-4B69-A8B9-6393C6F969D6}"/>
              </a:ext>
            </a:extLst>
          </p:cNvPr>
          <p:cNvCxnSpPr/>
          <p:nvPr/>
        </p:nvCxnSpPr>
        <p:spPr>
          <a:xfrm flipV="1">
            <a:off x="3597444" y="1816773"/>
            <a:ext cx="3874169" cy="878305"/>
          </a:xfrm>
          <a:prstGeom prst="bentConnector3">
            <a:avLst>
              <a:gd name="adj1" fmla="val 62112"/>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41DD7C2A-6CDA-4690-9B0F-40823355962C}"/>
              </a:ext>
            </a:extLst>
          </p:cNvPr>
          <p:cNvSpPr txBox="1"/>
          <p:nvPr/>
        </p:nvSpPr>
        <p:spPr>
          <a:xfrm>
            <a:off x="6906131" y="1419731"/>
            <a:ext cx="3561346" cy="1200329"/>
          </a:xfrm>
          <a:prstGeom prst="rect">
            <a:avLst/>
          </a:prstGeom>
          <a:solidFill>
            <a:schemeClr val="accent5">
              <a:lumMod val="75000"/>
            </a:schemeClr>
          </a:solidFill>
        </p:spPr>
        <p:txBody>
          <a:bodyPr wrap="square" rtlCol="0">
            <a:spAutoFit/>
          </a:bodyPr>
          <a:lstStyle/>
          <a:p>
            <a:r>
              <a:rPr lang="en-US" dirty="0"/>
              <a:t>Name: East Harlem North</a:t>
            </a:r>
          </a:p>
          <a:p>
            <a:r>
              <a:rPr lang="en-US" dirty="0"/>
              <a:t>Borough: Manhattan</a:t>
            </a:r>
          </a:p>
          <a:p>
            <a:r>
              <a:rPr lang="en-US" dirty="0"/>
              <a:t>Zone ID: 74</a:t>
            </a:r>
          </a:p>
          <a:p>
            <a:r>
              <a:rPr lang="en-US" dirty="0"/>
              <a:t># of Trips: 18,586</a:t>
            </a:r>
          </a:p>
        </p:txBody>
      </p:sp>
      <p:graphicFrame>
        <p:nvGraphicFramePr>
          <p:cNvPr id="15" name="Table 15">
            <a:extLst>
              <a:ext uri="{FF2B5EF4-FFF2-40B4-BE49-F238E27FC236}">
                <a16:creationId xmlns:a16="http://schemas.microsoft.com/office/drawing/2014/main" id="{26327A11-5CAA-479E-B29D-01B9AA605335}"/>
              </a:ext>
            </a:extLst>
          </p:cNvPr>
          <p:cNvGraphicFramePr>
            <a:graphicFrameLocks noGrp="1"/>
          </p:cNvGraphicFramePr>
          <p:nvPr>
            <p:extLst>
              <p:ext uri="{D42A27DB-BD31-4B8C-83A1-F6EECF244321}">
                <p14:modId xmlns:p14="http://schemas.microsoft.com/office/powerpoint/2010/main" val="155399637"/>
              </p:ext>
            </p:extLst>
          </p:nvPr>
        </p:nvGraphicFramePr>
        <p:xfrm>
          <a:off x="6906131" y="3429000"/>
          <a:ext cx="3561346" cy="2225040"/>
        </p:xfrm>
        <a:graphic>
          <a:graphicData uri="http://schemas.openxmlformats.org/drawingml/2006/table">
            <a:tbl>
              <a:tblPr firstRow="1" bandRow="1">
                <a:tableStyleId>{0E3FDE45-AF77-4B5C-9715-49D594BDF05E}</a:tableStyleId>
              </a:tblPr>
              <a:tblGrid>
                <a:gridCol w="795905">
                  <a:extLst>
                    <a:ext uri="{9D8B030D-6E8A-4147-A177-3AD203B41FA5}">
                      <a16:colId xmlns:a16="http://schemas.microsoft.com/office/drawing/2014/main" val="1108018004"/>
                    </a:ext>
                  </a:extLst>
                </a:gridCol>
                <a:gridCol w="1969534">
                  <a:extLst>
                    <a:ext uri="{9D8B030D-6E8A-4147-A177-3AD203B41FA5}">
                      <a16:colId xmlns:a16="http://schemas.microsoft.com/office/drawing/2014/main" val="1929925548"/>
                    </a:ext>
                  </a:extLst>
                </a:gridCol>
                <a:gridCol w="795907">
                  <a:extLst>
                    <a:ext uri="{9D8B030D-6E8A-4147-A177-3AD203B41FA5}">
                      <a16:colId xmlns:a16="http://schemas.microsoft.com/office/drawing/2014/main" val="1678223525"/>
                    </a:ext>
                  </a:extLst>
                </a:gridCol>
              </a:tblGrid>
              <a:tr h="370840">
                <a:tc>
                  <a:txBody>
                    <a:bodyPr/>
                    <a:lstStyle/>
                    <a:p>
                      <a:pPr algn="ctr"/>
                      <a:r>
                        <a:rPr lang="en-US" sz="1600" dirty="0"/>
                        <a:t>Rank</a:t>
                      </a:r>
                    </a:p>
                  </a:txBody>
                  <a:tcPr/>
                </a:tc>
                <a:tc>
                  <a:txBody>
                    <a:bodyPr/>
                    <a:lstStyle/>
                    <a:p>
                      <a:r>
                        <a:rPr lang="en-US" sz="1600" dirty="0"/>
                        <a:t>Popular </a:t>
                      </a:r>
                      <a:r>
                        <a:rPr lang="en-US" sz="1600" dirty="0" err="1"/>
                        <a:t>DOLoc</a:t>
                      </a:r>
                      <a:endParaRPr lang="en-US" sz="1600" dirty="0"/>
                    </a:p>
                  </a:txBody>
                  <a:tcPr/>
                </a:tc>
                <a:tc>
                  <a:txBody>
                    <a:bodyPr/>
                    <a:lstStyle/>
                    <a:p>
                      <a:r>
                        <a:rPr lang="en-US" sz="1600" dirty="0"/>
                        <a:t># Trips</a:t>
                      </a:r>
                    </a:p>
                  </a:txBody>
                  <a:tcPr/>
                </a:tc>
                <a:extLst>
                  <a:ext uri="{0D108BD9-81ED-4DB2-BD59-A6C34878D82A}">
                    <a16:rowId xmlns:a16="http://schemas.microsoft.com/office/drawing/2014/main" val="1977586833"/>
                  </a:ext>
                </a:extLst>
              </a:tr>
              <a:tr h="370840">
                <a:tc>
                  <a:txBody>
                    <a:bodyPr/>
                    <a:lstStyle/>
                    <a:p>
                      <a:pPr algn="ctr"/>
                      <a:r>
                        <a:rPr lang="en-US" sz="1200" dirty="0"/>
                        <a:t>1</a:t>
                      </a:r>
                    </a:p>
                  </a:txBody>
                  <a:tcPr/>
                </a:tc>
                <a:tc>
                  <a:txBody>
                    <a:bodyPr/>
                    <a:lstStyle/>
                    <a:p>
                      <a:r>
                        <a:rPr lang="en-US" sz="1200" dirty="0"/>
                        <a:t>East Harlem North</a:t>
                      </a:r>
                    </a:p>
                  </a:txBody>
                  <a:tcPr/>
                </a:tc>
                <a:tc>
                  <a:txBody>
                    <a:bodyPr/>
                    <a:lstStyle/>
                    <a:p>
                      <a:r>
                        <a:rPr lang="en-US" sz="1200" dirty="0"/>
                        <a:t>18,586</a:t>
                      </a:r>
                    </a:p>
                  </a:txBody>
                  <a:tcPr/>
                </a:tc>
                <a:extLst>
                  <a:ext uri="{0D108BD9-81ED-4DB2-BD59-A6C34878D82A}">
                    <a16:rowId xmlns:a16="http://schemas.microsoft.com/office/drawing/2014/main" val="439321614"/>
                  </a:ext>
                </a:extLst>
              </a:tr>
              <a:tr h="370840">
                <a:tc>
                  <a:txBody>
                    <a:bodyPr/>
                    <a:lstStyle/>
                    <a:p>
                      <a:pPr algn="ctr"/>
                      <a:r>
                        <a:rPr lang="en-US" sz="1200" dirty="0"/>
                        <a:t>2</a:t>
                      </a:r>
                    </a:p>
                  </a:txBody>
                  <a:tcPr/>
                </a:tc>
                <a:tc>
                  <a:txBody>
                    <a:bodyPr/>
                    <a:lstStyle/>
                    <a:p>
                      <a:r>
                        <a:rPr lang="en-US" sz="1200" dirty="0"/>
                        <a:t>Central Harlem North</a:t>
                      </a:r>
                    </a:p>
                  </a:txBody>
                  <a:tcPr/>
                </a:tc>
                <a:tc>
                  <a:txBody>
                    <a:bodyPr/>
                    <a:lstStyle/>
                    <a:p>
                      <a:r>
                        <a:rPr lang="en-US" sz="1200" dirty="0"/>
                        <a:t>16,854</a:t>
                      </a:r>
                    </a:p>
                  </a:txBody>
                  <a:tcPr/>
                </a:tc>
                <a:extLst>
                  <a:ext uri="{0D108BD9-81ED-4DB2-BD59-A6C34878D82A}">
                    <a16:rowId xmlns:a16="http://schemas.microsoft.com/office/drawing/2014/main" val="2621679656"/>
                  </a:ext>
                </a:extLst>
              </a:tr>
              <a:tr h="370840">
                <a:tc>
                  <a:txBody>
                    <a:bodyPr/>
                    <a:lstStyle/>
                    <a:p>
                      <a:pPr algn="ctr"/>
                      <a:r>
                        <a:rPr lang="en-US" sz="1200" dirty="0"/>
                        <a:t>3</a:t>
                      </a:r>
                    </a:p>
                  </a:txBody>
                  <a:tcPr/>
                </a:tc>
                <a:tc>
                  <a:txBody>
                    <a:bodyPr/>
                    <a:lstStyle/>
                    <a:p>
                      <a:r>
                        <a:rPr lang="en-US" sz="1200" dirty="0"/>
                        <a:t>Central Harlem</a:t>
                      </a:r>
                    </a:p>
                  </a:txBody>
                  <a:tcPr/>
                </a:tc>
                <a:tc>
                  <a:txBody>
                    <a:bodyPr/>
                    <a:lstStyle/>
                    <a:p>
                      <a:r>
                        <a:rPr lang="en-US" sz="1200" dirty="0"/>
                        <a:t>15,057</a:t>
                      </a:r>
                    </a:p>
                  </a:txBody>
                  <a:tcPr/>
                </a:tc>
                <a:extLst>
                  <a:ext uri="{0D108BD9-81ED-4DB2-BD59-A6C34878D82A}">
                    <a16:rowId xmlns:a16="http://schemas.microsoft.com/office/drawing/2014/main" val="2257030396"/>
                  </a:ext>
                </a:extLst>
              </a:tr>
              <a:tr h="370840">
                <a:tc>
                  <a:txBody>
                    <a:bodyPr/>
                    <a:lstStyle/>
                    <a:p>
                      <a:pPr algn="ctr"/>
                      <a:r>
                        <a:rPr lang="en-US" sz="1200" dirty="0"/>
                        <a:t>4</a:t>
                      </a:r>
                    </a:p>
                  </a:txBody>
                  <a:tcPr/>
                </a:tc>
                <a:tc>
                  <a:txBody>
                    <a:bodyPr/>
                    <a:lstStyle/>
                    <a:p>
                      <a:r>
                        <a:rPr lang="en-US" sz="1200" dirty="0"/>
                        <a:t>East Harlem South</a:t>
                      </a:r>
                    </a:p>
                  </a:txBody>
                  <a:tcPr/>
                </a:tc>
                <a:tc>
                  <a:txBody>
                    <a:bodyPr/>
                    <a:lstStyle/>
                    <a:p>
                      <a:r>
                        <a:rPr lang="en-US" sz="1200" dirty="0"/>
                        <a:t>12,888</a:t>
                      </a:r>
                    </a:p>
                  </a:txBody>
                  <a:tcPr/>
                </a:tc>
                <a:extLst>
                  <a:ext uri="{0D108BD9-81ED-4DB2-BD59-A6C34878D82A}">
                    <a16:rowId xmlns:a16="http://schemas.microsoft.com/office/drawing/2014/main" val="946054360"/>
                  </a:ext>
                </a:extLst>
              </a:tr>
              <a:tr h="370840">
                <a:tc>
                  <a:txBody>
                    <a:bodyPr/>
                    <a:lstStyle/>
                    <a:p>
                      <a:pPr algn="ctr"/>
                      <a:r>
                        <a:rPr lang="en-US" sz="1200" dirty="0"/>
                        <a:t>5</a:t>
                      </a:r>
                    </a:p>
                  </a:txBody>
                  <a:tcPr/>
                </a:tc>
                <a:tc>
                  <a:txBody>
                    <a:bodyPr/>
                    <a:lstStyle/>
                    <a:p>
                      <a:r>
                        <a:rPr lang="en-US" sz="1200" dirty="0"/>
                        <a:t>Astoria</a:t>
                      </a:r>
                    </a:p>
                  </a:txBody>
                  <a:tcPr/>
                </a:tc>
                <a:tc>
                  <a:txBody>
                    <a:bodyPr/>
                    <a:lstStyle/>
                    <a:p>
                      <a:r>
                        <a:rPr lang="en-US" sz="1200" dirty="0"/>
                        <a:t>12,662</a:t>
                      </a:r>
                    </a:p>
                  </a:txBody>
                  <a:tcPr/>
                </a:tc>
                <a:extLst>
                  <a:ext uri="{0D108BD9-81ED-4DB2-BD59-A6C34878D82A}">
                    <a16:rowId xmlns:a16="http://schemas.microsoft.com/office/drawing/2014/main" val="1971253502"/>
                  </a:ext>
                </a:extLst>
              </a:tr>
            </a:tbl>
          </a:graphicData>
        </a:graphic>
      </p:graphicFrame>
    </p:spTree>
    <p:extLst>
      <p:ext uri="{BB962C8B-B14F-4D97-AF65-F5344CB8AC3E}">
        <p14:creationId xmlns:p14="http://schemas.microsoft.com/office/powerpoint/2010/main" val="264514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D27B-B552-4288-8CAA-A0932F34A6E9}"/>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10A1958E-2C34-4A73-9817-19FBF1A6F778}"/>
              </a:ext>
            </a:extLst>
          </p:cNvPr>
          <p:cNvSpPr>
            <a:spLocks noGrp="1"/>
          </p:cNvSpPr>
          <p:nvPr>
            <p:ph idx="1"/>
          </p:nvPr>
        </p:nvSpPr>
        <p:spPr/>
        <p:txBody>
          <a:bodyPr>
            <a:normAutofit fontScale="85000" lnSpcReduction="20000"/>
          </a:bodyPr>
          <a:lstStyle/>
          <a:p>
            <a:r>
              <a:rPr lang="en-US" dirty="0"/>
              <a:t>Exploratory Data Analysis </a:t>
            </a:r>
          </a:p>
          <a:p>
            <a:pPr lvl="1"/>
            <a:r>
              <a:rPr lang="en-US" dirty="0"/>
              <a:t>Tips distribution by hour and by day of week</a:t>
            </a:r>
          </a:p>
          <a:p>
            <a:r>
              <a:rPr lang="en-US" dirty="0"/>
              <a:t>Modeling</a:t>
            </a:r>
          </a:p>
          <a:p>
            <a:pPr lvl="1"/>
            <a:r>
              <a:rPr lang="en-US" dirty="0"/>
              <a:t>Prepare dataset for predicting tip percentage</a:t>
            </a:r>
          </a:p>
          <a:p>
            <a:pPr lvl="1"/>
            <a:r>
              <a:rPr lang="en-US" dirty="0"/>
              <a:t>Feature selection</a:t>
            </a:r>
          </a:p>
          <a:p>
            <a:pPr lvl="1"/>
            <a:r>
              <a:rPr lang="en-US" dirty="0"/>
              <a:t>Model fitting</a:t>
            </a:r>
          </a:p>
          <a:p>
            <a:pPr lvl="2"/>
            <a:r>
              <a:rPr lang="en-US" dirty="0"/>
              <a:t>Linear regression with ordinary least square</a:t>
            </a:r>
          </a:p>
          <a:p>
            <a:pPr lvl="2"/>
            <a:r>
              <a:rPr lang="en-US" dirty="0"/>
              <a:t>Logistic regression + linear regression</a:t>
            </a:r>
          </a:p>
          <a:p>
            <a:pPr lvl="2"/>
            <a:r>
              <a:rPr lang="en-US" dirty="0"/>
              <a:t>Polynomial model</a:t>
            </a:r>
          </a:p>
          <a:p>
            <a:pPr lvl="2"/>
            <a:r>
              <a:rPr lang="en-US" dirty="0"/>
              <a:t>Regularization and gradient boosting</a:t>
            </a:r>
          </a:p>
          <a:p>
            <a:pPr lvl="1"/>
            <a:r>
              <a:rPr lang="en-US" dirty="0"/>
              <a:t>Model evaluation</a:t>
            </a:r>
          </a:p>
          <a:p>
            <a:pPr lvl="2"/>
            <a:r>
              <a:rPr lang="en-US" dirty="0"/>
              <a:t>Impact of extreme data</a:t>
            </a:r>
          </a:p>
          <a:p>
            <a:pPr lvl="2"/>
            <a:r>
              <a:rPr lang="en-US" dirty="0"/>
              <a:t>Design evaluation matrix (R^2)</a:t>
            </a:r>
          </a:p>
        </p:txBody>
      </p:sp>
      <p:pic>
        <p:nvPicPr>
          <p:cNvPr id="3074" name="Picture 2">
            <a:extLst>
              <a:ext uri="{FF2B5EF4-FFF2-40B4-BE49-F238E27FC236}">
                <a16:creationId xmlns:a16="http://schemas.microsoft.com/office/drawing/2014/main" id="{A7BD3276-2DD5-434B-82C6-B9082282C6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01"/>
          <a:stretch/>
        </p:blipFill>
        <p:spPr bwMode="auto">
          <a:xfrm>
            <a:off x="6096000" y="2165685"/>
            <a:ext cx="5070746" cy="3773434"/>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973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7153</TotalTime>
  <Words>810</Words>
  <Application>Microsoft Office PowerPoint</Application>
  <PresentationFormat>Widescreen</PresentationFormat>
  <Paragraphs>216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Predicting NYC Green Taxis Tip Percentage</vt:lpstr>
      <vt:lpstr>Agenda</vt:lpstr>
      <vt:lpstr>Problem Statement</vt:lpstr>
      <vt:lpstr>Dataset Description</vt:lpstr>
      <vt:lpstr>Feature Engineering</vt:lpstr>
      <vt:lpstr>Data Preprocessing</vt:lpstr>
      <vt:lpstr>Visualization – Popular PU Locations</vt:lpstr>
      <vt:lpstr>Visualization – Popular DO Locations</vt:lpstr>
      <vt:lpstr>Future Work</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Weining</dc:creator>
  <cp:lastModifiedBy>Hu Weining</cp:lastModifiedBy>
  <cp:revision>34</cp:revision>
  <dcterms:created xsi:type="dcterms:W3CDTF">2020-03-04T03:45:59Z</dcterms:created>
  <dcterms:modified xsi:type="dcterms:W3CDTF">2020-03-09T02:59:16Z</dcterms:modified>
</cp:coreProperties>
</file>