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922" r:id="rId4"/>
    <p:sldId id="916" r:id="rId5"/>
    <p:sldId id="920" r:id="rId6"/>
    <p:sldId id="926" r:id="rId7"/>
    <p:sldId id="918" r:id="rId8"/>
    <p:sldId id="924" r:id="rId9"/>
    <p:sldId id="925" r:id="rId10"/>
    <p:sldId id="928" r:id="rId11"/>
    <p:sldId id="273" r:id="rId12"/>
    <p:sldId id="919" r:id="rId13"/>
    <p:sldId id="929" r:id="rId14"/>
    <p:sldId id="932" r:id="rId15"/>
    <p:sldId id="933" r:id="rId16"/>
    <p:sldId id="917" r:id="rId17"/>
    <p:sldId id="931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90" d="100"/>
          <a:sy n="90" d="100"/>
        </p:scale>
        <p:origin x="35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94356-869F-42CD-8183-5A3E824CB6EF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90B66E-6D4B-4C7B-BC58-6E4A361AAD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091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0B59B-5B1C-9F08-43E5-2D7D672DE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F1FA88-9AF2-8034-456C-F8181C4E88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E2AC1-740F-BAE5-75F6-0169356E4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4601C-B8F9-F62C-32E2-366D1D8AA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EA120-2877-71AC-3B4A-41E3701AC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8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4FD8-AF6E-1674-20EB-03880CEDE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33E033-31B8-6A24-4CCA-8768AAB4C9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B861E-2FE1-4678-DF0C-EF9DF5172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60BF1-E5E8-AD1D-8D89-EA2BB6C18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189F72-D1DE-6DF5-DB37-28C17A719E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314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3B9FD3-C410-29F0-BB93-0F7C024A0D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A060E9-2895-6690-6785-C291622C6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EF7FE-2478-37D3-6495-A7D5ED921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B95747-D44D-60CE-5527-52ADA953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641F47-817A-DF10-6F35-95049781F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2428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3843-95A1-E430-3BA4-59346AD56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31E424-DAC8-49DF-40E4-CE78C57A70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294AF-29E1-C181-DADE-956B5423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8318B5-05B4-C6E6-EFC1-EEFA6942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D7F1E-9898-41A6-18B0-AEE0003FC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323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BF5C-BABC-4D48-626D-1A5AF5B45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BDEBB1-6E03-6EE1-34BC-6BCDFDA16C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9BCDC-9C53-DE61-1A1C-C4C0A6B7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46F6B-77C2-7E4A-AB80-7638070C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624EC-F579-E25B-5582-E0726AD6E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3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E6023-2CF5-B7C8-2166-159013B30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E92EF1-E969-715A-2774-D7A0C321DC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88317E-D2A1-E0B1-32D2-ACA73741A1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675ED-8872-DC78-97F4-395F16889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149B3D-A3D8-2848-716E-B57405AD3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50BDA-1B6B-D555-CE28-33B89F174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830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1E530-8C4B-84C5-52D1-95512344D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DB3-C6F0-AC07-2622-56F3990C94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9A906-A5B8-6208-BBDC-7343164DF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543E92-77A5-B92A-62F7-36CCC4CC29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E307E6-DA88-B6FA-A625-AA065EC98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FBDFC5-569B-F99A-A038-70F40E3D4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D1234D-B353-A778-4B5A-B93D3D654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FC1CE-AE15-FF80-1116-6EB6CCA8D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258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1C635-9362-D81C-C302-0D84F860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7ACB6B-A610-E982-9785-9B03C78199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617A4-5B77-0CC5-6FA8-2E3E106CC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DA7B23-17F8-C16F-EB35-69D52A162D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014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1CCCFB3-FCBC-2916-3DD0-67EC2C630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EB86B2-501B-DA85-5E70-F3BA59115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966C79-B330-038A-CC92-EAA5A9255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9255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BC573-DC96-AEF1-F156-936F87A584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B50423-8294-905B-8B2E-A2F7957498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90C255-7E2D-8966-08B0-8D31D5A70F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A635EA-6C0B-C839-BBCE-8728DE435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0C1056-8071-ACC9-6E5A-8A82990B9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2EBED2-0104-A661-6C94-205123B30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034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12B9D-CFA8-FFFF-D1B1-DD304B114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5AF88C-C7F1-845C-7B93-86807CB8988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528B60-B4F5-1F32-1E21-79190DA68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FEFEF0-8544-C163-E1DF-AF500237A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AEB77F-E337-E56A-40A1-88C6D2083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4E859D-018F-7E70-504E-2D0531077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291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2B57F5-62D8-7E9B-4F5D-D7469A25B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29D871-76BB-5BA9-43AA-FDBC39CF6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2F2C3-BFDF-764A-CD63-FBBEA76C2B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86FC4C-9ADB-4F22-A566-30468EC4ECA1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065F9-2592-F5B1-02B6-08A6BBC176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37257-22B1-77DD-3BC0-31786F842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FFBA0-DD62-42FC-9465-BD7AB31A9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0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arm-software.github.io/CMSIS_5/SVD/html/index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rs/svd2rust/latest/svd2rust/" TargetMode="External"/><Relationship Id="rId2" Type="http://schemas.openxmlformats.org/officeDocument/2006/relationships/hyperlink" Target="https://github.com/embassy-rs/chiptool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github.com/Infineon/svd2pac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matrix.to/#/#rust-augsburg:matrix.org" TargetMode="External"/><Relationship Id="rId5" Type="http://schemas.openxmlformats.org/officeDocument/2006/relationships/hyperlink" Target="https://rust-augsburg.github.io/meetup/introduction.html" TargetMode="External"/><Relationship Id="rId4" Type="http://schemas.openxmlformats.org/officeDocument/2006/relationships/image" Target="../media/image4.sv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aterpigs.co.uk/notes/5UrMgn/" TargetMode="External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tags" Target="../tags/tag39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slideLayout" Target="../slideLayouts/slideLayout2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image" Target="../media/image3.png"/><Relationship Id="rId5" Type="http://schemas.openxmlformats.org/officeDocument/2006/relationships/tags" Target="../tags/tag5.xml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8" Type="http://schemas.openxmlformats.org/officeDocument/2006/relationships/tags" Target="../tags/tag8.xml"/><Relationship Id="rId51" Type="http://schemas.openxmlformats.org/officeDocument/2006/relationships/image" Target="../media/image1.jpe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image" Target="../media/image4.sv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kernel.org/rust/index.html" TargetMode="External"/><Relationship Id="rId13" Type="http://schemas.openxmlformats.org/officeDocument/2006/relationships/hyperlink" Target="https://github.com/awslabs/aws-sdk-rust" TargetMode="External"/><Relationship Id="rId18" Type="http://schemas.openxmlformats.org/officeDocument/2006/relationships/hyperlink" Target="https://github.com/bytecodealliance/wasmtime" TargetMode="External"/><Relationship Id="rId3" Type="http://schemas.openxmlformats.org/officeDocument/2006/relationships/tags" Target="../tags/tag52.xml"/><Relationship Id="rId7" Type="http://schemas.openxmlformats.org/officeDocument/2006/relationships/image" Target="../media/image6.png"/><Relationship Id="rId12" Type="http://schemas.openxmlformats.org/officeDocument/2006/relationships/hyperlink" Target="https://github.com/Azure/azure-sdk-for-rust" TargetMode="External"/><Relationship Id="rId17" Type="http://schemas.openxmlformats.org/officeDocument/2006/relationships/hyperlink" Target="https://eclipse.dev/score/" TargetMode="External"/><Relationship Id="rId2" Type="http://schemas.openxmlformats.org/officeDocument/2006/relationships/tags" Target="../tags/tag51.xml"/><Relationship Id="rId16" Type="http://schemas.openxmlformats.org/officeDocument/2006/relationships/hyperlink" Target="https://learn.microsoft.com/de-de/windows/security/hardware-security/pluton/microsoft-pluton-security-processor" TargetMode="External"/><Relationship Id="rId20" Type="http://schemas.openxmlformats.org/officeDocument/2006/relationships/hyperlink" Target="https://v2.tauri.app/" TargetMode="External"/><Relationship Id="rId1" Type="http://schemas.openxmlformats.org/officeDocument/2006/relationships/tags" Target="../tags/tag50.xml"/><Relationship Id="rId6" Type="http://schemas.openxmlformats.org/officeDocument/2006/relationships/image" Target="../media/image5.png"/><Relationship Id="rId11" Type="http://schemas.openxmlformats.org/officeDocument/2006/relationships/hyperlink" Target="https://github.com/googleapis/google-cloud-rust" TargetMode="External"/><Relationship Id="rId5" Type="http://schemas.openxmlformats.org/officeDocument/2006/relationships/slideLayout" Target="../slideLayouts/slideLayout2.xml"/><Relationship Id="rId15" Type="http://schemas.openxmlformats.org/officeDocument/2006/relationships/hyperlink" Target="https://github.com/chipsalliance/caliptra" TargetMode="External"/><Relationship Id="rId10" Type="http://schemas.openxmlformats.org/officeDocument/2006/relationships/hyperlink" Target="https://www.memorysafety.org/" TargetMode="External"/><Relationship Id="rId19" Type="http://schemas.openxmlformats.org/officeDocument/2006/relationships/hyperlink" Target="https://github.com/lowRISC/opentitan" TargetMode="External"/><Relationship Id="rId4" Type="http://schemas.openxmlformats.org/officeDocument/2006/relationships/tags" Target="../tags/tag53.xml"/><Relationship Id="rId9" Type="http://schemas.openxmlformats.org/officeDocument/2006/relationships/hyperlink" Target="https://github.com/microsoft/rust-symcrypt" TargetMode="External"/><Relationship Id="rId14" Type="http://schemas.openxmlformats.org/officeDocument/2006/relationships/hyperlink" Target="https://www.youtube.com/watch?v=2JIFUk4f0iE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hyperlink" Target="https://github.com/embassy-rs/embassy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comprehensive-rust/bare-metal/no_std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.rust-lang.org/beta/rustc/platform-support.html" TargetMode="Externa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476AB-A7CF-6E24-E741-45DE312AC5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b="0" dirty="0"/>
              <a:t>From Bare Metal Up: Leveling Up the Rust Embedded Ecosystem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2419B1-61AA-6777-9A8E-C002611020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Tiago Manczak</a:t>
            </a:r>
          </a:p>
        </p:txBody>
      </p:sp>
    </p:spTree>
    <p:extLst>
      <p:ext uri="{BB962C8B-B14F-4D97-AF65-F5344CB8AC3E}">
        <p14:creationId xmlns:p14="http://schemas.microsoft.com/office/powerpoint/2010/main" val="29443029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8">
            <a:extLst>
              <a:ext uri="{FF2B5EF4-FFF2-40B4-BE49-F238E27FC236}">
                <a16:creationId xmlns:a16="http://schemas.microsoft.com/office/drawing/2014/main" id="{6DFE4893-23F0-0F54-4C3C-FBF17E5B41ED}"/>
              </a:ext>
            </a:extLst>
          </p:cNvPr>
          <p:cNvSpPr txBox="1">
            <a:spLocks/>
          </p:cNvSpPr>
          <p:nvPr/>
        </p:nvSpPr>
        <p:spPr>
          <a:xfrm>
            <a:off x="334963" y="7644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Support for embedded development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51EA0A-141A-FBA6-1648-3EC785E08F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7595" y="1032676"/>
            <a:ext cx="65" cy="36933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defTabSz="1219170" eaLnBrk="0" hangingPunct="0"/>
            <a:endParaRPr lang="en-US" altLang="en-US" sz="2400" dirty="0">
              <a:latin typeface="Arial" panose="020B0604020202020204" pitchFamily="34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1822041-9D48-E85F-1FA1-69B48BA9D7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3251" y="4764441"/>
            <a:ext cx="2970941" cy="123072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cargo install svd2rust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lvl="0"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svd2rust -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i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slc26v19c.svd</a:t>
            </a:r>
          </a:p>
          <a:p>
            <a:pPr lvl="0"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rm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 -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rf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 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src</a:t>
            </a:r>
            <a:endParaRPr lang="en-US" altLang="en-US" sz="1333" dirty="0">
              <a:solidFill>
                <a:srgbClr val="000000"/>
              </a:solidFill>
              <a:latin typeface="Source Code Pro" panose="020B0509030403020204" pitchFamily="49" charset="0"/>
            </a:endParaRPr>
          </a:p>
          <a:p>
            <a:pPr defTabSz="1219170"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form -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i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 lib.rs -o 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src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/ </a:t>
            </a:r>
          </a:p>
          <a:p>
            <a:pPr defTabSz="1219170"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rm</a:t>
            </a:r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 lib.rs</a:t>
            </a:r>
          </a:p>
          <a:p>
            <a:pPr defTabSz="1219170" eaLnBrk="0" hangingPunct="0"/>
            <a:r>
              <a:rPr lang="en-US" altLang="en-US" sz="1333" dirty="0">
                <a:solidFill>
                  <a:srgbClr val="000000"/>
                </a:solidFill>
                <a:latin typeface="Source Code Pro" panose="020B0509030403020204" pitchFamily="49" charset="0"/>
              </a:rPr>
              <a:t>$ cargo </a:t>
            </a:r>
            <a:r>
              <a:rPr lang="en-US" altLang="en-US" sz="1333" dirty="0" err="1">
                <a:solidFill>
                  <a:srgbClr val="000000"/>
                </a:solidFill>
                <a:latin typeface="Source Code Pro" panose="020B0509030403020204" pitchFamily="49" charset="0"/>
              </a:rPr>
              <a:t>fmt</a:t>
            </a:r>
            <a:r>
              <a:rPr lang="en-US" altLang="en-US" sz="800" dirty="0"/>
              <a:t> </a:t>
            </a:r>
            <a:endParaRPr lang="en-US" altLang="en-US" sz="2400" dirty="0"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7853C8-8BB6-920B-7886-6BE1334E7F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4048"/>
          <a:stretch>
            <a:fillRect/>
          </a:stretch>
        </p:blipFill>
        <p:spPr>
          <a:xfrm>
            <a:off x="4823588" y="1321790"/>
            <a:ext cx="6656528" cy="49221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94438B-354E-2117-511F-8D8F9F02F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2718" y="2061763"/>
            <a:ext cx="2085812" cy="20858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01E63A0-4D96-B168-C3B8-D976DF48880F}"/>
              </a:ext>
            </a:extLst>
          </p:cNvPr>
          <p:cNvSpPr txBox="1"/>
          <p:nvPr/>
        </p:nvSpPr>
        <p:spPr bwMode="auto">
          <a:xfrm>
            <a:off x="3113193" y="4128315"/>
            <a:ext cx="905697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defTabSz="1219170" eaLnBrk="0" fontAlgn="auto" hangingPunct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svd2rust</a:t>
            </a:r>
            <a:endParaRPr lang="en-US" sz="1867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160283-EE2A-83D7-2043-A1AB147CBB20}"/>
              </a:ext>
            </a:extLst>
          </p:cNvPr>
          <p:cNvSpPr txBox="1"/>
          <p:nvPr/>
        </p:nvSpPr>
        <p:spPr>
          <a:xfrm>
            <a:off x="393202" y="6243966"/>
            <a:ext cx="676635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https://arm-software.github.io/CMSIS_5/SVD/html/index.html</a:t>
            </a:r>
            <a:endParaRPr lang="en-US" dirty="0"/>
          </a:p>
        </p:txBody>
      </p:sp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26760616-AEAB-0E21-CCDF-E8124ADE76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3251" y="2108799"/>
            <a:ext cx="2299979" cy="20858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04D4CC-FFD6-CEE8-0767-3CF591BCC189}"/>
              </a:ext>
            </a:extLst>
          </p:cNvPr>
          <p:cNvSpPr txBox="1"/>
          <p:nvPr/>
        </p:nvSpPr>
        <p:spPr bwMode="auto">
          <a:xfrm>
            <a:off x="1146377" y="4256091"/>
            <a:ext cx="493725" cy="2873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spAutoFit/>
          </a:bodyPr>
          <a:lstStyle/>
          <a:p>
            <a:pPr defTabSz="1219170" eaLnBrk="0" fontAlgn="auto" hangingPunct="0">
              <a:spcBef>
                <a:spcPts val="0"/>
              </a:spcBef>
              <a:spcAft>
                <a:spcPts val="400"/>
              </a:spcAft>
              <a:buClr>
                <a:schemeClr val="accent1"/>
              </a:buClr>
            </a:pPr>
            <a:r>
              <a:rPr lang="de-DE" sz="1867" kern="0" dirty="0"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SVD</a:t>
            </a:r>
            <a:endParaRPr lang="en-US" sz="1867" kern="0" dirty="0"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7135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A3DB54-EDAA-323A-87B5-63B2513F5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landscape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F4D183-E7DB-459D-359E-BDC1B9EBB866}"/>
              </a:ext>
            </a:extLst>
          </p:cNvPr>
          <p:cNvSpPr txBox="1"/>
          <p:nvPr/>
        </p:nvSpPr>
        <p:spPr bwMode="auto">
          <a:xfrm>
            <a:off x="5223966" y="1916832"/>
            <a:ext cx="1744067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3600" kern="0" baseline="0" dirty="0">
                <a:latin typeface="+mn-lt"/>
                <a:ea typeface="+mn-ea"/>
                <a:cs typeface="+mn-cs"/>
              </a:rPr>
              <a:t>svd2rust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1A2D8A-094D-FF02-83D7-5120A65831E4}"/>
              </a:ext>
            </a:extLst>
          </p:cNvPr>
          <p:cNvSpPr txBox="1"/>
          <p:nvPr/>
        </p:nvSpPr>
        <p:spPr bwMode="auto">
          <a:xfrm>
            <a:off x="1886871" y="4467646"/>
            <a:ext cx="1590179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3600" kern="0" baseline="0" dirty="0">
                <a:latin typeface="+mn-lt"/>
                <a:ea typeface="+mn-ea"/>
                <a:cs typeface="+mn-cs"/>
              </a:rPr>
              <a:t>chiptool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6E9ECA-16A9-B70C-59AE-4BFA0B97CC24}"/>
              </a:ext>
            </a:extLst>
          </p:cNvPr>
          <p:cNvSpPr txBox="1"/>
          <p:nvPr/>
        </p:nvSpPr>
        <p:spPr bwMode="auto">
          <a:xfrm>
            <a:off x="8472264" y="4467647"/>
            <a:ext cx="1718419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3600" kern="0" baseline="0" dirty="0">
                <a:latin typeface="+mn-lt"/>
                <a:ea typeface="+mn-ea"/>
                <a:cs typeface="+mn-cs"/>
              </a:rPr>
              <a:t>svd2pac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5BCA65-9100-A76C-E7FC-B1D14AFC695F}"/>
              </a:ext>
            </a:extLst>
          </p:cNvPr>
          <p:cNvSpPr txBox="1"/>
          <p:nvPr/>
        </p:nvSpPr>
        <p:spPr bwMode="auto">
          <a:xfrm>
            <a:off x="707453" y="5071338"/>
            <a:ext cx="4001095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de-DE" sz="1800" kern="0" dirty="0">
                <a:latin typeface="+mn-lt"/>
                <a:hlinkClick r:id="rId2"/>
              </a:rPr>
              <a:t>https://github.com/embassy-rs/chiptool</a:t>
            </a:r>
            <a:endParaRPr lang="de-DE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D697289-8B13-634C-F0F1-14C2CAC5353E}"/>
              </a:ext>
            </a:extLst>
          </p:cNvPr>
          <p:cNvSpPr txBox="1"/>
          <p:nvPr/>
        </p:nvSpPr>
        <p:spPr bwMode="auto">
          <a:xfrm>
            <a:off x="4069804" y="2531636"/>
            <a:ext cx="4052391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de-DE" sz="1800" kern="0" dirty="0">
                <a:latin typeface="+mn-lt"/>
                <a:hlinkClick r:id="rId3"/>
              </a:rPr>
              <a:t>https://docs.rs/svd2rust/latest/svd2rust/</a:t>
            </a:r>
            <a:endParaRPr lang="de-DE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DA078E3-7B9E-2D04-F6E8-A5BDCEBE3D37}"/>
              </a:ext>
            </a:extLst>
          </p:cNvPr>
          <p:cNvSpPr txBox="1"/>
          <p:nvPr/>
        </p:nvSpPr>
        <p:spPr bwMode="auto">
          <a:xfrm>
            <a:off x="7483454" y="5071338"/>
            <a:ext cx="369331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de-DE" sz="1800" kern="0" dirty="0">
                <a:latin typeface="+mn-lt"/>
                <a:hlinkClick r:id="rId4"/>
              </a:rPr>
              <a:t>https://github.com/Infineon/svd2pac</a:t>
            </a:r>
            <a:endParaRPr lang="de-DE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85A864C-AB84-7D74-481E-31921B67E99D}"/>
              </a:ext>
            </a:extLst>
          </p:cNvPr>
          <p:cNvSpPr/>
          <p:nvPr/>
        </p:nvSpPr>
        <p:spPr>
          <a:xfrm>
            <a:off x="2124245" y="3153742"/>
            <a:ext cx="794352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Philosophical Differences</a:t>
            </a:r>
          </a:p>
        </p:txBody>
      </p:sp>
    </p:spTree>
    <p:extLst>
      <p:ext uri="{BB962C8B-B14F-4D97-AF65-F5344CB8AC3E}">
        <p14:creationId xmlns:p14="http://schemas.microsoft.com/office/powerpoint/2010/main" val="1574949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EAEC7-780B-F82D-4F2B-6E08928B4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svd2pac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8F807B-2B36-FD73-7A95-5A5565403EBF}"/>
              </a:ext>
            </a:extLst>
          </p:cNvPr>
          <p:cNvSpPr txBox="1"/>
          <p:nvPr/>
        </p:nvSpPr>
        <p:spPr bwMode="auto">
          <a:xfrm>
            <a:off x="2339042" y="1835244"/>
            <a:ext cx="2580835" cy="8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4800" kern="0" dirty="0">
                <a:latin typeface="Source Code Pro" panose="020B0509030403020204" pitchFamily="49" charset="0"/>
              </a:rPr>
              <a:t>less of</a:t>
            </a:r>
            <a:endParaRPr lang="en-US" sz="4800" kern="0" baseline="0" dirty="0">
              <a:latin typeface="Source Code Pro" panose="020B050903040302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A70675-B71C-96EE-4410-7BA8D4D6DCDA}"/>
              </a:ext>
            </a:extLst>
          </p:cNvPr>
          <p:cNvSpPr txBox="1"/>
          <p:nvPr/>
        </p:nvSpPr>
        <p:spPr bwMode="auto">
          <a:xfrm>
            <a:off x="1143202" y="3097767"/>
            <a:ext cx="3776675" cy="23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baseline="0" dirty="0">
                <a:latin typeface="+mn-lt"/>
                <a:ea typeface="+mn-ea"/>
                <a:cs typeface="+mn-cs"/>
              </a:rPr>
              <a:t>Safe code Unsafe API</a:t>
            </a:r>
          </a:p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dirty="0">
                <a:latin typeface="+mn-lt"/>
              </a:rPr>
              <a:t>No ownership</a:t>
            </a:r>
          </a:p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baseline="0" dirty="0">
                <a:latin typeface="+mn-lt"/>
                <a:ea typeface="+mn-ea"/>
                <a:cs typeface="+mn-cs"/>
              </a:rPr>
              <a:t>No </a:t>
            </a:r>
            <a:r>
              <a:rPr lang="en-US" sz="3200" kern="0" baseline="0" dirty="0" err="1">
                <a:latin typeface="+mn-lt"/>
                <a:ea typeface="+mn-ea"/>
                <a:cs typeface="+mn-cs"/>
              </a:rPr>
              <a:t>enums</a:t>
            </a:r>
            <a:endParaRPr lang="en-US" sz="3200" kern="0" baseline="0" dirty="0">
              <a:latin typeface="+mn-lt"/>
              <a:ea typeface="+mn-ea"/>
              <a:cs typeface="+mn-cs"/>
            </a:endParaRPr>
          </a:p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baseline="0" dirty="0">
                <a:latin typeface="+mn-lt"/>
                <a:ea typeface="+mn-ea"/>
                <a:cs typeface="+mn-cs"/>
              </a:rPr>
              <a:t>No dependencies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B94836-6571-BCBB-695E-1146EB202134}"/>
              </a:ext>
            </a:extLst>
          </p:cNvPr>
          <p:cNvSpPr txBox="1"/>
          <p:nvPr/>
        </p:nvSpPr>
        <p:spPr bwMode="auto">
          <a:xfrm>
            <a:off x="5927988" y="3097767"/>
            <a:ext cx="4980531" cy="23296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baseline="0" dirty="0">
                <a:latin typeface="+mn-lt"/>
                <a:ea typeface="+mn-ea"/>
                <a:cs typeface="+mn-cs"/>
              </a:rPr>
              <a:t>read-modify-write support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dirty="0">
                <a:latin typeface="+mn-lt"/>
              </a:rPr>
              <a:t>page-select register support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dirty="0">
                <a:latin typeface="+mn-lt"/>
              </a:rPr>
              <a:t>different read/write layouts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3200" kern="0" dirty="0">
                <a:latin typeface="+mn-lt"/>
              </a:rPr>
              <a:t>testing API</a:t>
            </a:r>
            <a:endParaRPr lang="en-US" sz="32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2CCA7E-F88B-F790-24C2-A1B815CB90E4}"/>
              </a:ext>
            </a:extLst>
          </p:cNvPr>
          <p:cNvSpPr txBox="1"/>
          <p:nvPr/>
        </p:nvSpPr>
        <p:spPr bwMode="auto">
          <a:xfrm>
            <a:off x="5930474" y="1829799"/>
            <a:ext cx="1474763" cy="8252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4800" kern="0" baseline="0" dirty="0">
                <a:latin typeface="Source Code Pro" panose="020B0509030403020204" pitchFamily="49" charset="0"/>
              </a:rPr>
              <a:t>adds</a:t>
            </a:r>
          </a:p>
        </p:txBody>
      </p:sp>
    </p:spTree>
    <p:extLst>
      <p:ext uri="{BB962C8B-B14F-4D97-AF65-F5344CB8AC3E}">
        <p14:creationId xmlns:p14="http://schemas.microsoft.com/office/powerpoint/2010/main" val="6267275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B894FC42-B2C9-8F2E-4049-753B0F1BF994}"/>
              </a:ext>
            </a:extLst>
          </p:cNvPr>
          <p:cNvSpPr txBox="1"/>
          <p:nvPr/>
        </p:nvSpPr>
        <p:spPr>
          <a:xfrm>
            <a:off x="2306077" y="2398626"/>
            <a:ext cx="6096000" cy="1701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Hardware-in-the-loop?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Testing faults/attacks?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Test before </a:t>
            </a:r>
            <a:r>
              <a:rPr lang="en-US" sz="2400" dirty="0" err="1"/>
              <a:t>tapeout</a:t>
            </a:r>
            <a:r>
              <a:rPr lang="en-US" sz="2400" dirty="0"/>
              <a:t>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4ED458-EF50-7257-15CB-C63DCD117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785" y="82677"/>
            <a:ext cx="10515600" cy="1325563"/>
          </a:xfrm>
        </p:spPr>
        <p:txBody>
          <a:bodyPr/>
          <a:lstStyle/>
          <a:p>
            <a:r>
              <a:rPr lang="en-US" dirty="0"/>
              <a:t>How about testing?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1BFEF16-07C7-9308-EC26-EA9B0619AA83}"/>
              </a:ext>
            </a:extLst>
          </p:cNvPr>
          <p:cNvGrpSpPr/>
          <p:nvPr/>
        </p:nvGrpSpPr>
        <p:grpSpPr>
          <a:xfrm>
            <a:off x="1481667" y="1408240"/>
            <a:ext cx="10710333" cy="5159084"/>
            <a:chOff x="1481667" y="1408240"/>
            <a:chExt cx="10710333" cy="515908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987C6F-7EAF-6D71-4C72-D0146FCA134E}"/>
                </a:ext>
              </a:extLst>
            </p:cNvPr>
            <p:cNvSpPr txBox="1"/>
            <p:nvPr/>
          </p:nvSpPr>
          <p:spPr>
            <a:xfrm>
              <a:off x="7526867" y="6188551"/>
              <a:ext cx="466513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https://www.linkedin.com/in/jacobbeningo/</a:t>
              </a:r>
            </a:p>
          </p:txBody>
        </p: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D8E26DBE-FD87-C5F0-72F9-466685654FB5}"/>
                </a:ext>
              </a:extLst>
            </p:cNvPr>
            <p:cNvGrpSpPr/>
            <p:nvPr/>
          </p:nvGrpSpPr>
          <p:grpSpPr>
            <a:xfrm>
              <a:off x="1481667" y="1408240"/>
              <a:ext cx="10515600" cy="5159084"/>
              <a:chOff x="1481667" y="1408240"/>
              <a:chExt cx="10515600" cy="5159084"/>
            </a:xfrm>
          </p:grpSpPr>
          <p:sp>
            <p:nvSpPr>
              <p:cNvPr id="4" name="Title 1">
                <a:extLst>
                  <a:ext uri="{FF2B5EF4-FFF2-40B4-BE49-F238E27FC236}">
                    <a16:creationId xmlns:a16="http://schemas.microsoft.com/office/drawing/2014/main" id="{39905D14-5193-B7EC-1B03-98BAF56DB6B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667" y="5241761"/>
                <a:ext cx="10515600" cy="1325563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dirty="0"/>
                  <a:t>The is no </a:t>
                </a:r>
                <a:r>
                  <a:rPr lang="en-US" strike="sngStrike" dirty="0"/>
                  <a:t>spoon</a:t>
                </a:r>
                <a:r>
                  <a:rPr lang="en-US" dirty="0"/>
                  <a:t> hardware … only data!</a:t>
                </a:r>
                <a:endParaRPr lang="en-US" strike="sngStrike" dirty="0"/>
              </a:p>
            </p:txBody>
          </p:sp>
          <p:pic>
            <p:nvPicPr>
              <p:cNvPr id="4100" name="Picture 4">
                <a:extLst>
                  <a:ext uri="{FF2B5EF4-FFF2-40B4-BE49-F238E27FC236}">
                    <a16:creationId xmlns:a16="http://schemas.microsoft.com/office/drawing/2014/main" id="{499A8D55-47BC-A4F6-DDFA-D205FBCA52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84401" y="1408240"/>
                <a:ext cx="6920410" cy="404151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2280516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5EEF57B-A1F0-BD67-7A25-BBADA71B2B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The idea behind regmock-rs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715ACB-09B0-1F10-3778-2ED8B6EC2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6133" y="1580621"/>
            <a:ext cx="6659323" cy="4082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90278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35F10-3E2D-6CFC-7256-9E84DDF4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Brace yourselves…</a:t>
            </a:r>
          </a:p>
        </p:txBody>
      </p:sp>
      <p:pic>
        <p:nvPicPr>
          <p:cNvPr id="3" name="Picture 2" descr="Meme: &quot;It's demo time!&quot; - All Templates - Meme-arsenal.com">
            <a:extLst>
              <a:ext uri="{FF2B5EF4-FFF2-40B4-BE49-F238E27FC236}">
                <a16:creationId xmlns:a16="http://schemas.microsoft.com/office/drawing/2014/main" id="{EA7FFAFA-569B-3FD5-00A8-55E35434A4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4305" y="1690688"/>
            <a:ext cx="7681366" cy="4566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88532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EE5A76-8026-8841-91C6-429850240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322" y="85207"/>
            <a:ext cx="10515600" cy="1325563"/>
          </a:xfrm>
        </p:spPr>
        <p:txBody>
          <a:bodyPr/>
          <a:lstStyle/>
          <a:p>
            <a:r>
              <a:rPr lang="en-US" dirty="0"/>
              <a:t>Join us in </a:t>
            </a:r>
            <a:r>
              <a:rPr lang="en-US" dirty="0" err="1"/>
              <a:t>Ausgburg</a:t>
            </a:r>
            <a:r>
              <a:rPr lang="en-US" dirty="0"/>
              <a:t>!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1B27CC2-064B-93F1-8802-2FCE8045F8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26067"/>
            <a:ext cx="6928157" cy="5077054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F163173-9A8C-E717-B9F0-7101EE734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753100" y="2160924"/>
            <a:ext cx="2799821" cy="27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70BA3F-7AF0-C2B3-C3A7-1EDDC3B33139}"/>
              </a:ext>
            </a:extLst>
          </p:cNvPr>
          <p:cNvSpPr txBox="1"/>
          <p:nvPr/>
        </p:nvSpPr>
        <p:spPr>
          <a:xfrm>
            <a:off x="6194122" y="5367363"/>
            <a:ext cx="5917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https://rust-augsburg.github.io/meetup/introduction.html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E24C8-7702-85C4-8FD6-ACB8F663EC71}"/>
              </a:ext>
            </a:extLst>
          </p:cNvPr>
          <p:cNvSpPr txBox="1"/>
          <p:nvPr/>
        </p:nvSpPr>
        <p:spPr>
          <a:xfrm>
            <a:off x="6862843" y="5736695"/>
            <a:ext cx="60975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6"/>
              </a:rPr>
              <a:t>https://matrix.to/#/#rust-augsburg:matrix.org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1543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80BBD-F053-EDF9-5B08-9D5152528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pic>
        <p:nvPicPr>
          <p:cNvPr id="5122" name="Picture 2" descr="Ferris soldering embedded stuff">
            <a:extLst>
              <a:ext uri="{FF2B5EF4-FFF2-40B4-BE49-F238E27FC236}">
                <a16:creationId xmlns:a16="http://schemas.microsoft.com/office/drawing/2014/main" id="{BF92E3A5-90B7-A454-A0C5-FE3E2AF2B8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97" y="1456267"/>
            <a:ext cx="6738937" cy="485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F5A260B-E5A2-811D-A810-5CB0E2F6128E}"/>
              </a:ext>
            </a:extLst>
          </p:cNvPr>
          <p:cNvSpPr txBox="1"/>
          <p:nvPr/>
        </p:nvSpPr>
        <p:spPr>
          <a:xfrm>
            <a:off x="3522133" y="5830559"/>
            <a:ext cx="47964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Ferris with a soldering iron by </a:t>
            </a:r>
            <a:r>
              <a:rPr lang="en-US" i="1" dirty="0">
                <a:hlinkClick r:id="rId3"/>
              </a:rPr>
              <a:t>Barnaby Walters</a:t>
            </a:r>
            <a:r>
              <a:rPr lang="en-US" i="1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1884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342D7F-9DA8-EFB0-5FCA-1066B299D851}"/>
              </a:ext>
            </a:extLst>
          </p:cNvPr>
          <p:cNvSpPr txBox="1">
            <a:spLocks/>
          </p:cNvSpPr>
          <p:nvPr/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e-DE"/>
              <a:t>whoami?</a:t>
            </a:r>
            <a:endParaRPr lang="de-DE" dirty="0"/>
          </a:p>
        </p:txBody>
      </p:sp>
      <p:pic>
        <p:nvPicPr>
          <p:cNvPr id="5" name="Content Placeholder 7" descr="A person taking a selfie&#10;&#10;Description automatically generated">
            <a:extLst>
              <a:ext uri="{FF2B5EF4-FFF2-40B4-BE49-F238E27FC236}">
                <a16:creationId xmlns:a16="http://schemas.microsoft.com/office/drawing/2014/main" id="{F68D315B-188B-BA9D-5FF5-1C4294521BA3}"/>
              </a:ext>
            </a:extLst>
          </p:cNvPr>
          <p:cNvPicPr>
            <a:picLocks noChangeAspect="1"/>
          </p:cNvPicPr>
          <p:nvPr/>
        </p:nvPicPr>
        <p:blipFill rotWithShape="1">
          <a:blip r:embed="rId5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079"/>
          <a:stretch/>
        </p:blipFill>
        <p:spPr>
          <a:xfrm rot="16200000">
            <a:off x="769779" y="1338397"/>
            <a:ext cx="4516067" cy="4520809"/>
          </a:xfrm>
          <a:prstGeom prst="rect">
            <a:avLst/>
          </a:prstGeom>
        </p:spPr>
      </p:pic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251B949-1398-32DE-47F7-0FD9E03FAA98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6235200" y="1696160"/>
            <a:ext cx="5342400" cy="4053024"/>
          </a:xfrm>
          <a:prstGeom prst="rect">
            <a:avLst/>
          </a:prstGeom>
        </p:spPr>
        <p:txBody>
          <a:bodyPr>
            <a:normAutofit fontScale="77500" lnSpcReduction="20000"/>
          </a:bodyPr>
          <a:lstStyle>
            <a:lvl1pPr marL="252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8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04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600">
                <a:solidFill>
                  <a:schemeClr val="tx1"/>
                </a:solidFill>
                <a:latin typeface="+mn-lt"/>
                <a:cs typeface="+mn-cs"/>
              </a:defRPr>
            </a:lvl2pPr>
            <a:lvl3pPr marL="756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3pPr>
            <a:lvl4pPr marL="1008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4pPr>
            <a:lvl5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100000"/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5pPr>
            <a:lvl6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 baseline="0">
                <a:solidFill>
                  <a:schemeClr val="tx1"/>
                </a:solidFill>
                <a:latin typeface="+mn-lt"/>
                <a:cs typeface="+mn-cs"/>
              </a:defRPr>
            </a:lvl6pPr>
            <a:lvl7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7pPr>
            <a:lvl8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8pPr>
            <a:lvl9pPr marL="1260000" indent="-252000" algn="l" defTabSz="576000" rtl="0" eaLnBrk="1" fontAlgn="base" hangingPunct="1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‒"/>
              <a:defRPr sz="14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r>
              <a:rPr lang="de-DE" altLang="zh-CN" sz="2200" kern="0" dirty="0"/>
              <a:t>Brazilian </a:t>
            </a:r>
          </a:p>
          <a:p>
            <a:endParaRPr lang="de-DE" altLang="zh-CN" sz="2200" kern="0" dirty="0"/>
          </a:p>
          <a:p>
            <a:r>
              <a:rPr lang="de-DE" altLang="zh-CN" sz="2200" kern="0" dirty="0"/>
              <a:t>Master in Electronics Engineering @ UTFPR</a:t>
            </a:r>
          </a:p>
          <a:p>
            <a:r>
              <a:rPr lang="de-DE" altLang="zh-CN" sz="2200" kern="0" dirty="0"/>
              <a:t>6 years as Electrical Engineer @ COPEL </a:t>
            </a:r>
          </a:p>
          <a:p>
            <a:r>
              <a:rPr lang="de-DE" altLang="zh-CN" sz="2200" kern="0" dirty="0"/>
              <a:t>7 years as Firmware Engineer @ Infineon</a:t>
            </a:r>
          </a:p>
          <a:p>
            <a:endParaRPr lang="de-DE" altLang="zh-CN" sz="2200" kern="0" dirty="0"/>
          </a:p>
          <a:p>
            <a:r>
              <a:rPr lang="de-DE" altLang="zh-CN" sz="2200" kern="0" dirty="0"/>
              <a:t>Infineon Rust Community Coordinator</a:t>
            </a:r>
          </a:p>
          <a:p>
            <a:r>
              <a:rPr lang="de-DE" altLang="zh-CN" sz="2200" kern="0" dirty="0"/>
              <a:t>Augsburg Rust Meetup</a:t>
            </a:r>
          </a:p>
          <a:p>
            <a:endParaRPr lang="de-DE" altLang="zh-CN" sz="2200" kern="0" dirty="0"/>
          </a:p>
          <a:p>
            <a:r>
              <a:rPr lang="de-DE" altLang="zh-CN" sz="2200" kern="0" dirty="0"/>
              <a:t>Husband, father</a:t>
            </a:r>
          </a:p>
          <a:p>
            <a:r>
              <a:rPr lang="de-DE" altLang="zh-CN" sz="2200" kern="0" dirty="0"/>
              <a:t>Innovation, Ice Hockey, board games</a:t>
            </a:r>
          </a:p>
          <a:p>
            <a:endParaRPr lang="de-DE" altLang="zh-CN" kern="0" dirty="0"/>
          </a:p>
          <a:p>
            <a:r>
              <a:rPr lang="de-DE" altLang="zh-CN" kern="0" dirty="0"/>
              <a:t>Linkedin: tiago-manczak</a:t>
            </a:r>
          </a:p>
          <a:p>
            <a:r>
              <a:rPr lang="de-DE" altLang="zh-CN" kern="0" dirty="0"/>
              <a:t>Github: tiagomanczak</a:t>
            </a:r>
          </a:p>
          <a:p>
            <a:r>
              <a:rPr lang="de-DE" altLang="zh-CN" kern="0" dirty="0"/>
              <a:t>Email: tiagomanczak@gmail.com</a:t>
            </a:r>
            <a:endParaRPr lang="zh-CN" altLang="en-US" kern="0" dirty="0"/>
          </a:p>
        </p:txBody>
      </p:sp>
      <p:grpSp>
        <p:nvGrpSpPr>
          <p:cNvPr id="7" name="Brazil">
            <a:extLst>
              <a:ext uri="{FF2B5EF4-FFF2-40B4-BE49-F238E27FC236}">
                <a16:creationId xmlns:a16="http://schemas.microsoft.com/office/drawing/2014/main" id="{9D9F15D1-017C-2BA3-20DE-B8CE6F18F1D7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7470911" y="1725671"/>
            <a:ext cx="377691" cy="218856"/>
            <a:chOff x="318149" y="2672916"/>
            <a:chExt cx="1428923" cy="828000"/>
          </a:xfrm>
        </p:grpSpPr>
        <p:sp>
          <p:nvSpPr>
            <p:cNvPr id="8" name="Freeform 556">
              <a:extLst>
                <a:ext uri="{FF2B5EF4-FFF2-40B4-BE49-F238E27FC236}">
                  <a16:creationId xmlns:a16="http://schemas.microsoft.com/office/drawing/2014/main" id="{581E331E-4A94-B0D7-02B5-A0DFF507D055}"/>
                </a:ext>
              </a:extLst>
            </p:cNvPr>
            <p:cNvSpPr>
              <a:spLocks/>
            </p:cNvSpPr>
            <p:nvPr>
              <p:custDataLst>
                <p:tags r:id="rId3"/>
              </p:custDataLst>
            </p:nvPr>
          </p:nvSpPr>
          <p:spPr bwMode="auto">
            <a:xfrm>
              <a:off x="318149" y="2676548"/>
              <a:ext cx="1427273" cy="824368"/>
            </a:xfrm>
            <a:custGeom>
              <a:avLst/>
              <a:gdLst>
                <a:gd name="T0" fmla="*/ 865 w 865"/>
                <a:gd name="T1" fmla="*/ 454 h 454"/>
                <a:gd name="T2" fmla="*/ 865 w 865"/>
                <a:gd name="T3" fmla="*/ 0 h 454"/>
                <a:gd name="T4" fmla="*/ 0 w 865"/>
                <a:gd name="T5" fmla="*/ 0 h 454"/>
                <a:gd name="T6" fmla="*/ 0 w 865"/>
                <a:gd name="T7" fmla="*/ 454 h 454"/>
                <a:gd name="T8" fmla="*/ 865 w 865"/>
                <a:gd name="T9" fmla="*/ 454 h 454"/>
                <a:gd name="T10" fmla="*/ 865 w 865"/>
                <a:gd name="T11" fmla="*/ 454 h 4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65" h="454">
                  <a:moveTo>
                    <a:pt x="865" y="454"/>
                  </a:moveTo>
                  <a:lnTo>
                    <a:pt x="865" y="0"/>
                  </a:lnTo>
                  <a:lnTo>
                    <a:pt x="0" y="0"/>
                  </a:lnTo>
                  <a:lnTo>
                    <a:pt x="0" y="454"/>
                  </a:lnTo>
                  <a:lnTo>
                    <a:pt x="865" y="454"/>
                  </a:lnTo>
                  <a:lnTo>
                    <a:pt x="865" y="454"/>
                  </a:ln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AutoShape 554">
              <a:extLst>
                <a:ext uri="{FF2B5EF4-FFF2-40B4-BE49-F238E27FC236}">
                  <a16:creationId xmlns:a16="http://schemas.microsoft.com/office/drawing/2014/main" id="{509733BD-913C-9F15-5315-CB2B90122D8F}"/>
                </a:ext>
              </a:extLst>
            </p:cNvPr>
            <p:cNvSpPr>
              <a:spLocks noChangeAspect="1" noChangeArrowheads="1" noTextEdit="1"/>
            </p:cNvSpPr>
            <p:nvPr>
              <p:custDataLst>
                <p:tags r:id="rId4"/>
              </p:custDataLst>
            </p:nvPr>
          </p:nvSpPr>
          <p:spPr bwMode="auto">
            <a:xfrm>
              <a:off x="319799" y="2672916"/>
              <a:ext cx="1427273" cy="824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de-DE" dirty="0"/>
            </a:p>
          </p:txBody>
        </p:sp>
        <p:sp>
          <p:nvSpPr>
            <p:cNvPr id="10" name="Freeform 557">
              <a:extLst>
                <a:ext uri="{FF2B5EF4-FFF2-40B4-BE49-F238E27FC236}">
                  <a16:creationId xmlns:a16="http://schemas.microsoft.com/office/drawing/2014/main" id="{942BA815-1C31-51EC-1AF8-A6A8F22C4F1B}"/>
                </a:ext>
              </a:extLst>
            </p:cNvPr>
            <p:cNvSpPr>
              <a:spLocks/>
            </p:cNvSpPr>
            <p:nvPr>
              <p:custDataLst>
                <p:tags r:id="rId5"/>
              </p:custDataLst>
            </p:nvPr>
          </p:nvSpPr>
          <p:spPr bwMode="auto">
            <a:xfrm>
              <a:off x="588753" y="2772784"/>
              <a:ext cx="889364" cy="622816"/>
            </a:xfrm>
            <a:custGeom>
              <a:avLst/>
              <a:gdLst>
                <a:gd name="T0" fmla="*/ 269 w 539"/>
                <a:gd name="T1" fmla="*/ 0 h 343"/>
                <a:gd name="T2" fmla="*/ 539 w 539"/>
                <a:gd name="T3" fmla="*/ 172 h 343"/>
                <a:gd name="T4" fmla="*/ 270 w 539"/>
                <a:gd name="T5" fmla="*/ 343 h 343"/>
                <a:gd name="T6" fmla="*/ 0 w 539"/>
                <a:gd name="T7" fmla="*/ 172 h 343"/>
                <a:gd name="T8" fmla="*/ 269 w 539"/>
                <a:gd name="T9" fmla="*/ 0 h 343"/>
                <a:gd name="T10" fmla="*/ 269 w 539"/>
                <a:gd name="T11" fmla="*/ 0 h 3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39" h="343">
                  <a:moveTo>
                    <a:pt x="269" y="0"/>
                  </a:moveTo>
                  <a:lnTo>
                    <a:pt x="539" y="172"/>
                  </a:lnTo>
                  <a:lnTo>
                    <a:pt x="270" y="343"/>
                  </a:lnTo>
                  <a:lnTo>
                    <a:pt x="0" y="172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rgbClr val="FFE2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1" name="Oval 558">
              <a:extLst>
                <a:ext uri="{FF2B5EF4-FFF2-40B4-BE49-F238E27FC236}">
                  <a16:creationId xmlns:a16="http://schemas.microsoft.com/office/drawing/2014/main" id="{F5197ED8-CF0D-08B3-6E6F-A89D73FFCAF3}"/>
                </a:ext>
              </a:extLst>
            </p:cNvPr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>
              <a:off x="846157" y="2879916"/>
              <a:ext cx="372906" cy="412184"/>
            </a:xfrm>
            <a:prstGeom prst="ellipse">
              <a:avLst/>
            </a:prstGeom>
            <a:solidFill>
              <a:srgbClr val="0088B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559">
              <a:extLst>
                <a:ext uri="{FF2B5EF4-FFF2-40B4-BE49-F238E27FC236}">
                  <a16:creationId xmlns:a16="http://schemas.microsoft.com/office/drawing/2014/main" id="{6726D461-E1AD-751A-B3DA-E8550B0AAD42}"/>
                </a:ext>
              </a:extLst>
            </p:cNvPr>
            <p:cNvSpPr>
              <a:spLocks/>
            </p:cNvSpPr>
            <p:nvPr>
              <p:custDataLst>
                <p:tags r:id="rId7"/>
              </p:custDataLst>
            </p:nvPr>
          </p:nvSpPr>
          <p:spPr bwMode="auto">
            <a:xfrm>
              <a:off x="856058" y="2976153"/>
              <a:ext cx="359706" cy="179763"/>
            </a:xfrm>
            <a:custGeom>
              <a:avLst/>
              <a:gdLst>
                <a:gd name="T0" fmla="*/ 295 w 301"/>
                <a:gd name="T1" fmla="*/ 136 h 136"/>
                <a:gd name="T2" fmla="*/ 0 w 301"/>
                <a:gd name="T3" fmla="*/ 34 h 136"/>
                <a:gd name="T4" fmla="*/ 10 w 301"/>
                <a:gd name="T5" fmla="*/ 11 h 136"/>
                <a:gd name="T6" fmla="*/ 301 w 301"/>
                <a:gd name="T7" fmla="*/ 112 h 136"/>
                <a:gd name="T8" fmla="*/ 295 w 301"/>
                <a:gd name="T9" fmla="*/ 136 h 1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01" h="136">
                  <a:moveTo>
                    <a:pt x="295" y="136"/>
                  </a:moveTo>
                  <a:cubicBezTo>
                    <a:pt x="216" y="60"/>
                    <a:pt x="109" y="23"/>
                    <a:pt x="0" y="34"/>
                  </a:cubicBezTo>
                  <a:cubicBezTo>
                    <a:pt x="2" y="26"/>
                    <a:pt x="6" y="18"/>
                    <a:pt x="10" y="11"/>
                  </a:cubicBezTo>
                  <a:cubicBezTo>
                    <a:pt x="114" y="0"/>
                    <a:pt x="227" y="43"/>
                    <a:pt x="301" y="112"/>
                  </a:cubicBezTo>
                  <a:cubicBezTo>
                    <a:pt x="300" y="120"/>
                    <a:pt x="298" y="128"/>
                    <a:pt x="295" y="136"/>
                  </a:cubicBez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 560">
              <a:extLst>
                <a:ext uri="{FF2B5EF4-FFF2-40B4-BE49-F238E27FC236}">
                  <a16:creationId xmlns:a16="http://schemas.microsoft.com/office/drawing/2014/main" id="{1CE4936D-824D-C4AD-2836-9B823FCC7496}"/>
                </a:ext>
              </a:extLst>
            </p:cNvPr>
            <p:cNvSpPr>
              <a:spLocks/>
            </p:cNvSpPr>
            <p:nvPr>
              <p:custDataLst>
                <p:tags r:id="rId8"/>
              </p:custDataLst>
            </p:nvPr>
          </p:nvSpPr>
          <p:spPr bwMode="auto">
            <a:xfrm>
              <a:off x="898958" y="2994311"/>
              <a:ext cx="18150" cy="19974"/>
            </a:xfrm>
            <a:custGeom>
              <a:avLst/>
              <a:gdLst>
                <a:gd name="T0" fmla="*/ 4 w 15"/>
                <a:gd name="T1" fmla="*/ 7 h 16"/>
                <a:gd name="T2" fmla="*/ 9 w 15"/>
                <a:gd name="T3" fmla="*/ 7 h 16"/>
                <a:gd name="T4" fmla="*/ 11 w 15"/>
                <a:gd name="T5" fmla="*/ 5 h 16"/>
                <a:gd name="T6" fmla="*/ 9 w 15"/>
                <a:gd name="T7" fmla="*/ 2 h 16"/>
                <a:gd name="T8" fmla="*/ 4 w 15"/>
                <a:gd name="T9" fmla="*/ 2 h 16"/>
                <a:gd name="T10" fmla="*/ 4 w 15"/>
                <a:gd name="T11" fmla="*/ 7 h 16"/>
                <a:gd name="T12" fmla="*/ 4 w 15"/>
                <a:gd name="T13" fmla="*/ 10 h 16"/>
                <a:gd name="T14" fmla="*/ 4 w 15"/>
                <a:gd name="T15" fmla="*/ 16 h 16"/>
                <a:gd name="T16" fmla="*/ 0 w 15"/>
                <a:gd name="T17" fmla="*/ 16 h 16"/>
                <a:gd name="T18" fmla="*/ 0 w 15"/>
                <a:gd name="T19" fmla="*/ 0 h 16"/>
                <a:gd name="T20" fmla="*/ 11 w 15"/>
                <a:gd name="T21" fmla="*/ 0 h 16"/>
                <a:gd name="T22" fmla="*/ 15 w 15"/>
                <a:gd name="T23" fmla="*/ 4 h 16"/>
                <a:gd name="T24" fmla="*/ 12 w 15"/>
                <a:gd name="T25" fmla="*/ 8 h 16"/>
                <a:gd name="T26" fmla="*/ 14 w 15"/>
                <a:gd name="T27" fmla="*/ 12 h 16"/>
                <a:gd name="T28" fmla="*/ 14 w 15"/>
                <a:gd name="T29" fmla="*/ 16 h 16"/>
                <a:gd name="T30" fmla="*/ 11 w 15"/>
                <a:gd name="T31" fmla="*/ 16 h 16"/>
                <a:gd name="T32" fmla="*/ 11 w 15"/>
                <a:gd name="T33" fmla="*/ 12 h 16"/>
                <a:gd name="T34" fmla="*/ 8 w 15"/>
                <a:gd name="T35" fmla="*/ 10 h 16"/>
                <a:gd name="T36" fmla="*/ 4 w 15"/>
                <a:gd name="T37" fmla="*/ 10 h 16"/>
                <a:gd name="T38" fmla="*/ 4 w 15"/>
                <a:gd name="T39" fmla="*/ 7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5" h="16">
                  <a:moveTo>
                    <a:pt x="4" y="7"/>
                  </a:moveTo>
                  <a:cubicBezTo>
                    <a:pt x="4" y="7"/>
                    <a:pt x="8" y="7"/>
                    <a:pt x="9" y="7"/>
                  </a:cubicBezTo>
                  <a:cubicBezTo>
                    <a:pt x="10" y="7"/>
                    <a:pt x="11" y="6"/>
                    <a:pt x="11" y="5"/>
                  </a:cubicBezTo>
                  <a:cubicBezTo>
                    <a:pt x="11" y="3"/>
                    <a:pt x="10" y="2"/>
                    <a:pt x="9" y="2"/>
                  </a:cubicBezTo>
                  <a:cubicBezTo>
                    <a:pt x="8" y="2"/>
                    <a:pt x="4" y="2"/>
                    <a:pt x="4" y="2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0" y="16"/>
                    <a:pt x="0" y="0"/>
                    <a:pt x="0" y="0"/>
                  </a:cubicBezTo>
                  <a:cubicBezTo>
                    <a:pt x="0" y="0"/>
                    <a:pt x="8" y="0"/>
                    <a:pt x="11" y="0"/>
                  </a:cubicBezTo>
                  <a:cubicBezTo>
                    <a:pt x="13" y="0"/>
                    <a:pt x="15" y="2"/>
                    <a:pt x="15" y="4"/>
                  </a:cubicBezTo>
                  <a:cubicBezTo>
                    <a:pt x="15" y="7"/>
                    <a:pt x="13" y="8"/>
                    <a:pt x="12" y="8"/>
                  </a:cubicBezTo>
                  <a:cubicBezTo>
                    <a:pt x="13" y="8"/>
                    <a:pt x="14" y="10"/>
                    <a:pt x="14" y="12"/>
                  </a:cubicBezTo>
                  <a:cubicBezTo>
                    <a:pt x="14" y="13"/>
                    <a:pt x="14" y="16"/>
                    <a:pt x="14" y="16"/>
                  </a:cubicBezTo>
                  <a:cubicBezTo>
                    <a:pt x="11" y="16"/>
                    <a:pt x="11" y="16"/>
                    <a:pt x="11" y="16"/>
                  </a:cubicBezTo>
                  <a:cubicBezTo>
                    <a:pt x="11" y="16"/>
                    <a:pt x="11" y="14"/>
                    <a:pt x="11" y="12"/>
                  </a:cubicBezTo>
                  <a:cubicBezTo>
                    <a:pt x="11" y="10"/>
                    <a:pt x="10" y="10"/>
                    <a:pt x="8" y="10"/>
                  </a:cubicBezTo>
                  <a:cubicBezTo>
                    <a:pt x="6" y="10"/>
                    <a:pt x="4" y="10"/>
                    <a:pt x="4" y="10"/>
                  </a:cubicBezTo>
                  <a:cubicBezTo>
                    <a:pt x="4" y="7"/>
                    <a:pt x="4" y="7"/>
                    <a:pt x="4" y="7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561">
              <a:extLst>
                <a:ext uri="{FF2B5EF4-FFF2-40B4-BE49-F238E27FC236}">
                  <a16:creationId xmlns:a16="http://schemas.microsoft.com/office/drawing/2014/main" id="{42094574-4636-19BF-821A-0C0D7623C8E4}"/>
                </a:ext>
              </a:extLst>
            </p:cNvPr>
            <p:cNvSpPr>
              <a:spLocks/>
            </p:cNvSpPr>
            <p:nvPr>
              <p:custDataLst>
                <p:tags r:id="rId9"/>
              </p:custDataLst>
            </p:nvPr>
          </p:nvSpPr>
          <p:spPr bwMode="auto">
            <a:xfrm>
              <a:off x="918759" y="2994311"/>
              <a:ext cx="19800" cy="21789"/>
            </a:xfrm>
            <a:custGeom>
              <a:avLst/>
              <a:gdLst>
                <a:gd name="T0" fmla="*/ 7 w 16"/>
                <a:gd name="T1" fmla="*/ 14 h 17"/>
                <a:gd name="T2" fmla="*/ 12 w 16"/>
                <a:gd name="T3" fmla="*/ 8 h 17"/>
                <a:gd name="T4" fmla="*/ 8 w 16"/>
                <a:gd name="T5" fmla="*/ 3 h 17"/>
                <a:gd name="T6" fmla="*/ 4 w 16"/>
                <a:gd name="T7" fmla="*/ 3 h 17"/>
                <a:gd name="T8" fmla="*/ 4 w 16"/>
                <a:gd name="T9" fmla="*/ 14 h 17"/>
                <a:gd name="T10" fmla="*/ 7 w 16"/>
                <a:gd name="T11" fmla="*/ 14 h 17"/>
                <a:gd name="T12" fmla="*/ 8 w 16"/>
                <a:gd name="T13" fmla="*/ 17 h 17"/>
                <a:gd name="T14" fmla="*/ 0 w 16"/>
                <a:gd name="T15" fmla="*/ 16 h 17"/>
                <a:gd name="T16" fmla="*/ 1 w 16"/>
                <a:gd name="T17" fmla="*/ 0 h 17"/>
                <a:gd name="T18" fmla="*/ 8 w 16"/>
                <a:gd name="T19" fmla="*/ 0 h 17"/>
                <a:gd name="T20" fmla="*/ 15 w 16"/>
                <a:gd name="T21" fmla="*/ 9 h 17"/>
                <a:gd name="T22" fmla="*/ 8 w 16"/>
                <a:gd name="T23" fmla="*/ 17 h 17"/>
                <a:gd name="T24" fmla="*/ 7 w 16"/>
                <a:gd name="T25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6" h="17">
                  <a:moveTo>
                    <a:pt x="7" y="14"/>
                  </a:moveTo>
                  <a:cubicBezTo>
                    <a:pt x="8" y="14"/>
                    <a:pt x="12" y="14"/>
                    <a:pt x="12" y="8"/>
                  </a:cubicBezTo>
                  <a:cubicBezTo>
                    <a:pt x="12" y="4"/>
                    <a:pt x="9" y="3"/>
                    <a:pt x="8" y="3"/>
                  </a:cubicBezTo>
                  <a:cubicBezTo>
                    <a:pt x="7" y="3"/>
                    <a:pt x="4" y="3"/>
                    <a:pt x="4" y="3"/>
                  </a:cubicBezTo>
                  <a:cubicBezTo>
                    <a:pt x="4" y="3"/>
                    <a:pt x="4" y="14"/>
                    <a:pt x="4" y="14"/>
                  </a:cubicBezTo>
                  <a:cubicBezTo>
                    <a:pt x="4" y="14"/>
                    <a:pt x="6" y="14"/>
                    <a:pt x="7" y="14"/>
                  </a:cubicBezTo>
                  <a:cubicBezTo>
                    <a:pt x="8" y="17"/>
                    <a:pt x="8" y="17"/>
                    <a:pt x="8" y="17"/>
                  </a:cubicBezTo>
                  <a:cubicBezTo>
                    <a:pt x="3" y="16"/>
                    <a:pt x="0" y="16"/>
                    <a:pt x="0" y="16"/>
                  </a:cubicBezTo>
                  <a:cubicBezTo>
                    <a:pt x="0" y="16"/>
                    <a:pt x="1" y="0"/>
                    <a:pt x="1" y="0"/>
                  </a:cubicBezTo>
                  <a:cubicBezTo>
                    <a:pt x="3" y="0"/>
                    <a:pt x="6" y="0"/>
                    <a:pt x="8" y="0"/>
                  </a:cubicBezTo>
                  <a:cubicBezTo>
                    <a:pt x="11" y="0"/>
                    <a:pt x="16" y="1"/>
                    <a:pt x="15" y="9"/>
                  </a:cubicBezTo>
                  <a:cubicBezTo>
                    <a:pt x="15" y="13"/>
                    <a:pt x="12" y="17"/>
                    <a:pt x="8" y="17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562">
              <a:extLst>
                <a:ext uri="{FF2B5EF4-FFF2-40B4-BE49-F238E27FC236}">
                  <a16:creationId xmlns:a16="http://schemas.microsoft.com/office/drawing/2014/main" id="{917C41B0-DBAD-951E-DFA2-6DC49A35DB74}"/>
                </a:ext>
              </a:extLst>
            </p:cNvPr>
            <p:cNvSpPr>
              <a:spLocks/>
            </p:cNvSpPr>
            <p:nvPr>
              <p:custDataLst>
                <p:tags r:id="rId10"/>
              </p:custDataLst>
            </p:nvPr>
          </p:nvSpPr>
          <p:spPr bwMode="auto">
            <a:xfrm>
              <a:off x="941859" y="2996127"/>
              <a:ext cx="18150" cy="23605"/>
            </a:xfrm>
            <a:custGeom>
              <a:avLst/>
              <a:gdLst>
                <a:gd name="T0" fmla="*/ 11 w 11"/>
                <a:gd name="T1" fmla="*/ 2 h 13"/>
                <a:gd name="T2" fmla="*/ 4 w 11"/>
                <a:gd name="T3" fmla="*/ 2 h 13"/>
                <a:gd name="T4" fmla="*/ 4 w 11"/>
                <a:gd name="T5" fmla="*/ 5 h 13"/>
                <a:gd name="T6" fmla="*/ 9 w 11"/>
                <a:gd name="T7" fmla="*/ 5 h 13"/>
                <a:gd name="T8" fmla="*/ 9 w 11"/>
                <a:gd name="T9" fmla="*/ 8 h 13"/>
                <a:gd name="T10" fmla="*/ 3 w 11"/>
                <a:gd name="T11" fmla="*/ 7 h 13"/>
                <a:gd name="T12" fmla="*/ 3 w 11"/>
                <a:gd name="T13" fmla="*/ 10 h 13"/>
                <a:gd name="T14" fmla="*/ 9 w 11"/>
                <a:gd name="T15" fmla="*/ 10 h 13"/>
                <a:gd name="T16" fmla="*/ 9 w 11"/>
                <a:gd name="T17" fmla="*/ 13 h 13"/>
                <a:gd name="T18" fmla="*/ 0 w 11"/>
                <a:gd name="T19" fmla="*/ 11 h 13"/>
                <a:gd name="T20" fmla="*/ 1 w 11"/>
                <a:gd name="T21" fmla="*/ 0 h 13"/>
                <a:gd name="T22" fmla="*/ 11 w 11"/>
                <a:gd name="T23" fmla="*/ 1 h 13"/>
                <a:gd name="T24" fmla="*/ 11 w 11"/>
                <a:gd name="T25" fmla="*/ 2 h 13"/>
                <a:gd name="T26" fmla="*/ 11 w 11"/>
                <a:gd name="T27" fmla="*/ 2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" h="13">
                  <a:moveTo>
                    <a:pt x="11" y="2"/>
                  </a:moveTo>
                  <a:lnTo>
                    <a:pt x="4" y="2"/>
                  </a:lnTo>
                  <a:lnTo>
                    <a:pt x="4" y="5"/>
                  </a:lnTo>
                  <a:lnTo>
                    <a:pt x="9" y="5"/>
                  </a:lnTo>
                  <a:lnTo>
                    <a:pt x="9" y="8"/>
                  </a:lnTo>
                  <a:lnTo>
                    <a:pt x="3" y="7"/>
                  </a:lnTo>
                  <a:lnTo>
                    <a:pt x="3" y="10"/>
                  </a:lnTo>
                  <a:lnTo>
                    <a:pt x="9" y="10"/>
                  </a:lnTo>
                  <a:lnTo>
                    <a:pt x="9" y="13"/>
                  </a:lnTo>
                  <a:lnTo>
                    <a:pt x="0" y="11"/>
                  </a:lnTo>
                  <a:lnTo>
                    <a:pt x="1" y="0"/>
                  </a:lnTo>
                  <a:lnTo>
                    <a:pt x="11" y="1"/>
                  </a:lnTo>
                  <a:lnTo>
                    <a:pt x="11" y="2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 563">
              <a:extLst>
                <a:ext uri="{FF2B5EF4-FFF2-40B4-BE49-F238E27FC236}">
                  <a16:creationId xmlns:a16="http://schemas.microsoft.com/office/drawing/2014/main" id="{F9A17AAE-39D1-4882-E469-277E24F50ECE}"/>
                </a:ext>
              </a:extLst>
            </p:cNvPr>
            <p:cNvSpPr>
              <a:spLocks/>
            </p:cNvSpPr>
            <p:nvPr>
              <p:custDataLst>
                <p:tags r:id="rId11"/>
              </p:custDataLst>
            </p:nvPr>
          </p:nvSpPr>
          <p:spPr bwMode="auto">
            <a:xfrm>
              <a:off x="961659" y="2997942"/>
              <a:ext cx="23100" cy="25421"/>
            </a:xfrm>
            <a:custGeom>
              <a:avLst/>
              <a:gdLst>
                <a:gd name="T0" fmla="*/ 5 w 14"/>
                <a:gd name="T1" fmla="*/ 12 h 14"/>
                <a:gd name="T2" fmla="*/ 3 w 14"/>
                <a:gd name="T3" fmla="*/ 3 h 14"/>
                <a:gd name="T4" fmla="*/ 2 w 14"/>
                <a:gd name="T5" fmla="*/ 12 h 14"/>
                <a:gd name="T6" fmla="*/ 0 w 14"/>
                <a:gd name="T7" fmla="*/ 12 h 14"/>
                <a:gd name="T8" fmla="*/ 2 w 14"/>
                <a:gd name="T9" fmla="*/ 0 h 14"/>
                <a:gd name="T10" fmla="*/ 5 w 14"/>
                <a:gd name="T11" fmla="*/ 1 h 14"/>
                <a:gd name="T12" fmla="*/ 6 w 14"/>
                <a:gd name="T13" fmla="*/ 10 h 14"/>
                <a:gd name="T14" fmla="*/ 10 w 14"/>
                <a:gd name="T15" fmla="*/ 1 h 14"/>
                <a:gd name="T16" fmla="*/ 14 w 14"/>
                <a:gd name="T17" fmla="*/ 2 h 14"/>
                <a:gd name="T18" fmla="*/ 13 w 14"/>
                <a:gd name="T19" fmla="*/ 14 h 14"/>
                <a:gd name="T20" fmla="*/ 10 w 14"/>
                <a:gd name="T21" fmla="*/ 14 h 14"/>
                <a:gd name="T22" fmla="*/ 11 w 14"/>
                <a:gd name="T23" fmla="*/ 4 h 14"/>
                <a:gd name="T24" fmla="*/ 8 w 14"/>
                <a:gd name="T25" fmla="*/ 13 h 14"/>
                <a:gd name="T26" fmla="*/ 5 w 14"/>
                <a:gd name="T27" fmla="*/ 12 h 14"/>
                <a:gd name="T28" fmla="*/ 5 w 14"/>
                <a:gd name="T29" fmla="*/ 12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14">
                  <a:moveTo>
                    <a:pt x="5" y="12"/>
                  </a:moveTo>
                  <a:lnTo>
                    <a:pt x="3" y="3"/>
                  </a:lnTo>
                  <a:lnTo>
                    <a:pt x="2" y="12"/>
                  </a:lnTo>
                  <a:lnTo>
                    <a:pt x="0" y="12"/>
                  </a:lnTo>
                  <a:lnTo>
                    <a:pt x="2" y="0"/>
                  </a:lnTo>
                  <a:lnTo>
                    <a:pt x="5" y="1"/>
                  </a:lnTo>
                  <a:lnTo>
                    <a:pt x="6" y="10"/>
                  </a:lnTo>
                  <a:lnTo>
                    <a:pt x="10" y="1"/>
                  </a:lnTo>
                  <a:lnTo>
                    <a:pt x="14" y="2"/>
                  </a:lnTo>
                  <a:lnTo>
                    <a:pt x="13" y="14"/>
                  </a:lnTo>
                  <a:lnTo>
                    <a:pt x="10" y="14"/>
                  </a:lnTo>
                  <a:lnTo>
                    <a:pt x="11" y="4"/>
                  </a:lnTo>
                  <a:lnTo>
                    <a:pt x="8" y="13"/>
                  </a:lnTo>
                  <a:lnTo>
                    <a:pt x="5" y="12"/>
                  </a:lnTo>
                  <a:lnTo>
                    <a:pt x="5" y="12"/>
                  </a:ln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564">
              <a:extLst>
                <a:ext uri="{FF2B5EF4-FFF2-40B4-BE49-F238E27FC236}">
                  <a16:creationId xmlns:a16="http://schemas.microsoft.com/office/drawing/2014/main" id="{DFDCEB99-5A52-FBC9-191C-14CDB339BC07}"/>
                </a:ext>
              </a:extLst>
            </p:cNvPr>
            <p:cNvSpPr>
              <a:spLocks/>
            </p:cNvSpPr>
            <p:nvPr>
              <p:custDataLst>
                <p:tags r:id="rId12"/>
              </p:custDataLst>
            </p:nvPr>
          </p:nvSpPr>
          <p:spPr bwMode="auto">
            <a:xfrm>
              <a:off x="1004560" y="3012469"/>
              <a:ext cx="13200" cy="16342"/>
            </a:xfrm>
            <a:custGeom>
              <a:avLst/>
              <a:gdLst>
                <a:gd name="T0" fmla="*/ 8 w 8"/>
                <a:gd name="T1" fmla="*/ 3 h 9"/>
                <a:gd name="T2" fmla="*/ 3 w 8"/>
                <a:gd name="T3" fmla="*/ 2 h 9"/>
                <a:gd name="T4" fmla="*/ 3 w 8"/>
                <a:gd name="T5" fmla="*/ 4 h 9"/>
                <a:gd name="T6" fmla="*/ 6 w 8"/>
                <a:gd name="T7" fmla="*/ 4 h 9"/>
                <a:gd name="T8" fmla="*/ 6 w 8"/>
                <a:gd name="T9" fmla="*/ 6 h 9"/>
                <a:gd name="T10" fmla="*/ 3 w 8"/>
                <a:gd name="T11" fmla="*/ 5 h 9"/>
                <a:gd name="T12" fmla="*/ 2 w 8"/>
                <a:gd name="T13" fmla="*/ 7 h 9"/>
                <a:gd name="T14" fmla="*/ 6 w 8"/>
                <a:gd name="T15" fmla="*/ 8 h 9"/>
                <a:gd name="T16" fmla="*/ 6 w 8"/>
                <a:gd name="T17" fmla="*/ 9 h 9"/>
                <a:gd name="T18" fmla="*/ 0 w 8"/>
                <a:gd name="T19" fmla="*/ 7 h 9"/>
                <a:gd name="T20" fmla="*/ 2 w 8"/>
                <a:gd name="T21" fmla="*/ 0 h 9"/>
                <a:gd name="T22" fmla="*/ 8 w 8"/>
                <a:gd name="T23" fmla="*/ 1 h 9"/>
                <a:gd name="T24" fmla="*/ 8 w 8"/>
                <a:gd name="T25" fmla="*/ 3 h 9"/>
                <a:gd name="T26" fmla="*/ 8 w 8"/>
                <a:gd name="T27" fmla="*/ 3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9">
                  <a:moveTo>
                    <a:pt x="8" y="3"/>
                  </a:moveTo>
                  <a:lnTo>
                    <a:pt x="3" y="2"/>
                  </a:lnTo>
                  <a:lnTo>
                    <a:pt x="3" y="4"/>
                  </a:lnTo>
                  <a:lnTo>
                    <a:pt x="6" y="4"/>
                  </a:lnTo>
                  <a:lnTo>
                    <a:pt x="6" y="6"/>
                  </a:lnTo>
                  <a:lnTo>
                    <a:pt x="3" y="5"/>
                  </a:lnTo>
                  <a:lnTo>
                    <a:pt x="2" y="7"/>
                  </a:lnTo>
                  <a:lnTo>
                    <a:pt x="6" y="8"/>
                  </a:lnTo>
                  <a:lnTo>
                    <a:pt x="6" y="9"/>
                  </a:lnTo>
                  <a:lnTo>
                    <a:pt x="0" y="7"/>
                  </a:lnTo>
                  <a:lnTo>
                    <a:pt x="2" y="0"/>
                  </a:lnTo>
                  <a:lnTo>
                    <a:pt x="8" y="1"/>
                  </a:lnTo>
                  <a:lnTo>
                    <a:pt x="8" y="3"/>
                  </a:lnTo>
                  <a:lnTo>
                    <a:pt x="8" y="3"/>
                  </a:ln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565">
              <a:extLst>
                <a:ext uri="{FF2B5EF4-FFF2-40B4-BE49-F238E27FC236}">
                  <a16:creationId xmlns:a16="http://schemas.microsoft.com/office/drawing/2014/main" id="{2853A753-32F2-9943-B2AB-36436A084F02}"/>
                </a:ext>
              </a:extLst>
            </p:cNvPr>
            <p:cNvSpPr>
              <a:spLocks/>
            </p:cNvSpPr>
            <p:nvPr>
              <p:custDataLst>
                <p:tags r:id="rId13"/>
              </p:custDataLst>
            </p:nvPr>
          </p:nvSpPr>
          <p:spPr bwMode="auto">
            <a:xfrm>
              <a:off x="1030960" y="3016100"/>
              <a:ext cx="21450" cy="21789"/>
            </a:xfrm>
            <a:custGeom>
              <a:avLst/>
              <a:gdLst>
                <a:gd name="T0" fmla="*/ 6 w 18"/>
                <a:gd name="T1" fmla="*/ 8 h 16"/>
                <a:gd name="T2" fmla="*/ 8 w 18"/>
                <a:gd name="T3" fmla="*/ 3 h 16"/>
                <a:gd name="T4" fmla="*/ 11 w 18"/>
                <a:gd name="T5" fmla="*/ 5 h 16"/>
                <a:gd name="T6" fmla="*/ 13 w 18"/>
                <a:gd name="T7" fmla="*/ 8 h 16"/>
                <a:gd name="T8" fmla="*/ 10 w 18"/>
                <a:gd name="T9" fmla="*/ 9 h 16"/>
                <a:gd name="T10" fmla="*/ 6 w 18"/>
                <a:gd name="T11" fmla="*/ 8 h 16"/>
                <a:gd name="T12" fmla="*/ 5 w 18"/>
                <a:gd name="T13" fmla="*/ 11 h 16"/>
                <a:gd name="T14" fmla="*/ 10 w 18"/>
                <a:gd name="T15" fmla="*/ 12 h 16"/>
                <a:gd name="T16" fmla="*/ 17 w 18"/>
                <a:gd name="T17" fmla="*/ 9 h 16"/>
                <a:gd name="T18" fmla="*/ 13 w 18"/>
                <a:gd name="T19" fmla="*/ 2 h 16"/>
                <a:gd name="T20" fmla="*/ 5 w 18"/>
                <a:gd name="T21" fmla="*/ 0 h 16"/>
                <a:gd name="T22" fmla="*/ 0 w 18"/>
                <a:gd name="T23" fmla="*/ 15 h 16"/>
                <a:gd name="T24" fmla="*/ 4 w 18"/>
                <a:gd name="T25" fmla="*/ 16 h 16"/>
                <a:gd name="T26" fmla="*/ 5 w 18"/>
                <a:gd name="T27" fmla="*/ 11 h 16"/>
                <a:gd name="T28" fmla="*/ 6 w 18"/>
                <a:gd name="T29" fmla="*/ 8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6">
                  <a:moveTo>
                    <a:pt x="6" y="8"/>
                  </a:moveTo>
                  <a:cubicBezTo>
                    <a:pt x="6" y="8"/>
                    <a:pt x="8" y="3"/>
                    <a:pt x="8" y="3"/>
                  </a:cubicBezTo>
                  <a:cubicBezTo>
                    <a:pt x="8" y="3"/>
                    <a:pt x="10" y="4"/>
                    <a:pt x="11" y="5"/>
                  </a:cubicBezTo>
                  <a:cubicBezTo>
                    <a:pt x="13" y="5"/>
                    <a:pt x="14" y="6"/>
                    <a:pt x="13" y="8"/>
                  </a:cubicBezTo>
                  <a:cubicBezTo>
                    <a:pt x="13" y="9"/>
                    <a:pt x="11" y="10"/>
                    <a:pt x="10" y="9"/>
                  </a:cubicBezTo>
                  <a:cubicBezTo>
                    <a:pt x="8" y="9"/>
                    <a:pt x="6" y="8"/>
                    <a:pt x="6" y="8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5" y="11"/>
                    <a:pt x="8" y="12"/>
                    <a:pt x="10" y="12"/>
                  </a:cubicBezTo>
                  <a:cubicBezTo>
                    <a:pt x="13" y="13"/>
                    <a:pt x="16" y="11"/>
                    <a:pt x="17" y="9"/>
                  </a:cubicBezTo>
                  <a:cubicBezTo>
                    <a:pt x="18" y="6"/>
                    <a:pt x="16" y="3"/>
                    <a:pt x="13" y="2"/>
                  </a:cubicBezTo>
                  <a:cubicBezTo>
                    <a:pt x="9" y="1"/>
                    <a:pt x="5" y="0"/>
                    <a:pt x="5" y="0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4" y="16"/>
                    <a:pt x="4" y="16"/>
                    <a:pt x="4" y="16"/>
                  </a:cubicBezTo>
                  <a:cubicBezTo>
                    <a:pt x="5" y="11"/>
                    <a:pt x="5" y="11"/>
                    <a:pt x="5" y="11"/>
                  </a:cubicBezTo>
                  <a:cubicBezTo>
                    <a:pt x="6" y="8"/>
                    <a:pt x="6" y="8"/>
                    <a:pt x="6" y="8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 566">
              <a:extLst>
                <a:ext uri="{FF2B5EF4-FFF2-40B4-BE49-F238E27FC236}">
                  <a16:creationId xmlns:a16="http://schemas.microsoft.com/office/drawing/2014/main" id="{2471A1E1-9BD3-98C3-A370-2B292263D0B4}"/>
                </a:ext>
              </a:extLst>
            </p:cNvPr>
            <p:cNvSpPr>
              <a:spLocks/>
            </p:cNvSpPr>
            <p:nvPr>
              <p:custDataLst>
                <p:tags r:id="rId14"/>
              </p:custDataLst>
            </p:nvPr>
          </p:nvSpPr>
          <p:spPr bwMode="auto">
            <a:xfrm>
              <a:off x="1070561" y="3034258"/>
              <a:ext cx="23100" cy="23605"/>
            </a:xfrm>
            <a:custGeom>
              <a:avLst/>
              <a:gdLst>
                <a:gd name="T0" fmla="*/ 7 w 19"/>
                <a:gd name="T1" fmla="*/ 14 h 19"/>
                <a:gd name="T2" fmla="*/ 5 w 19"/>
                <a:gd name="T3" fmla="*/ 7 h 19"/>
                <a:gd name="T4" fmla="*/ 12 w 19"/>
                <a:gd name="T5" fmla="*/ 4 h 19"/>
                <a:gd name="T6" fmla="*/ 14 w 19"/>
                <a:gd name="T7" fmla="*/ 11 h 19"/>
                <a:gd name="T8" fmla="*/ 7 w 19"/>
                <a:gd name="T9" fmla="*/ 14 h 19"/>
                <a:gd name="T10" fmla="*/ 6 w 19"/>
                <a:gd name="T11" fmla="*/ 17 h 19"/>
                <a:gd name="T12" fmla="*/ 17 w 19"/>
                <a:gd name="T13" fmla="*/ 13 h 19"/>
                <a:gd name="T14" fmla="*/ 13 w 19"/>
                <a:gd name="T15" fmla="*/ 2 h 19"/>
                <a:gd name="T16" fmla="*/ 2 w 19"/>
                <a:gd name="T17" fmla="*/ 6 h 19"/>
                <a:gd name="T18" fmla="*/ 6 w 19"/>
                <a:gd name="T19" fmla="*/ 17 h 19"/>
                <a:gd name="T20" fmla="*/ 7 w 19"/>
                <a:gd name="T21" fmla="*/ 1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7" y="14"/>
                  </a:moveTo>
                  <a:cubicBezTo>
                    <a:pt x="5" y="13"/>
                    <a:pt x="4" y="10"/>
                    <a:pt x="5" y="7"/>
                  </a:cubicBezTo>
                  <a:cubicBezTo>
                    <a:pt x="6" y="4"/>
                    <a:pt x="9" y="3"/>
                    <a:pt x="12" y="4"/>
                  </a:cubicBezTo>
                  <a:cubicBezTo>
                    <a:pt x="14" y="5"/>
                    <a:pt x="15" y="8"/>
                    <a:pt x="14" y="11"/>
                  </a:cubicBezTo>
                  <a:cubicBezTo>
                    <a:pt x="12" y="14"/>
                    <a:pt x="10" y="15"/>
                    <a:pt x="7" y="14"/>
                  </a:cubicBezTo>
                  <a:cubicBezTo>
                    <a:pt x="6" y="17"/>
                    <a:pt x="6" y="17"/>
                    <a:pt x="6" y="17"/>
                  </a:cubicBezTo>
                  <a:cubicBezTo>
                    <a:pt x="11" y="19"/>
                    <a:pt x="15" y="17"/>
                    <a:pt x="17" y="13"/>
                  </a:cubicBezTo>
                  <a:cubicBezTo>
                    <a:pt x="19" y="8"/>
                    <a:pt x="17" y="4"/>
                    <a:pt x="13" y="2"/>
                  </a:cubicBezTo>
                  <a:cubicBezTo>
                    <a:pt x="8" y="0"/>
                    <a:pt x="4" y="1"/>
                    <a:pt x="2" y="6"/>
                  </a:cubicBezTo>
                  <a:cubicBezTo>
                    <a:pt x="0" y="10"/>
                    <a:pt x="1" y="15"/>
                    <a:pt x="6" y="17"/>
                  </a:cubicBezTo>
                  <a:cubicBezTo>
                    <a:pt x="7" y="14"/>
                    <a:pt x="7" y="14"/>
                    <a:pt x="7" y="14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0" name="Freeform 567">
              <a:extLst>
                <a:ext uri="{FF2B5EF4-FFF2-40B4-BE49-F238E27FC236}">
                  <a16:creationId xmlns:a16="http://schemas.microsoft.com/office/drawing/2014/main" id="{F5401480-8C9A-CF59-45C3-0A344077D61F}"/>
                </a:ext>
              </a:extLst>
            </p:cNvPr>
            <p:cNvSpPr>
              <a:spLocks/>
            </p:cNvSpPr>
            <p:nvPr>
              <p:custDataLst>
                <p:tags r:id="rId15"/>
              </p:custDataLst>
            </p:nvPr>
          </p:nvSpPr>
          <p:spPr bwMode="auto">
            <a:xfrm>
              <a:off x="1092011" y="3043337"/>
              <a:ext cx="23100" cy="27237"/>
            </a:xfrm>
            <a:custGeom>
              <a:avLst/>
              <a:gdLst>
                <a:gd name="T0" fmla="*/ 15 w 19"/>
                <a:gd name="T1" fmla="*/ 9 h 20"/>
                <a:gd name="T2" fmla="*/ 12 w 19"/>
                <a:gd name="T3" fmla="*/ 5 h 20"/>
                <a:gd name="T4" fmla="*/ 5 w 19"/>
                <a:gd name="T5" fmla="*/ 8 h 20"/>
                <a:gd name="T6" fmla="*/ 7 w 19"/>
                <a:gd name="T7" fmla="*/ 15 h 20"/>
                <a:gd name="T8" fmla="*/ 13 w 19"/>
                <a:gd name="T9" fmla="*/ 14 h 20"/>
                <a:gd name="T10" fmla="*/ 9 w 19"/>
                <a:gd name="T11" fmla="*/ 12 h 20"/>
                <a:gd name="T12" fmla="*/ 10 w 19"/>
                <a:gd name="T13" fmla="*/ 10 h 20"/>
                <a:gd name="T14" fmla="*/ 17 w 19"/>
                <a:gd name="T15" fmla="*/ 13 h 20"/>
                <a:gd name="T16" fmla="*/ 13 w 19"/>
                <a:gd name="T17" fmla="*/ 20 h 20"/>
                <a:gd name="T18" fmla="*/ 11 w 19"/>
                <a:gd name="T19" fmla="*/ 19 h 20"/>
                <a:gd name="T20" fmla="*/ 11 w 19"/>
                <a:gd name="T21" fmla="*/ 17 h 20"/>
                <a:gd name="T22" fmla="*/ 6 w 19"/>
                <a:gd name="T23" fmla="*/ 17 h 20"/>
                <a:gd name="T24" fmla="*/ 2 w 19"/>
                <a:gd name="T25" fmla="*/ 6 h 20"/>
                <a:gd name="T26" fmla="*/ 13 w 19"/>
                <a:gd name="T27" fmla="*/ 2 h 20"/>
                <a:gd name="T28" fmla="*/ 18 w 19"/>
                <a:gd name="T29" fmla="*/ 10 h 20"/>
                <a:gd name="T30" fmla="*/ 15 w 19"/>
                <a:gd name="T31" fmla="*/ 9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9" h="20">
                  <a:moveTo>
                    <a:pt x="15" y="9"/>
                  </a:moveTo>
                  <a:cubicBezTo>
                    <a:pt x="15" y="7"/>
                    <a:pt x="14" y="6"/>
                    <a:pt x="12" y="5"/>
                  </a:cubicBezTo>
                  <a:cubicBezTo>
                    <a:pt x="10" y="3"/>
                    <a:pt x="7" y="5"/>
                    <a:pt x="5" y="8"/>
                  </a:cubicBezTo>
                  <a:cubicBezTo>
                    <a:pt x="4" y="10"/>
                    <a:pt x="5" y="13"/>
                    <a:pt x="7" y="15"/>
                  </a:cubicBezTo>
                  <a:cubicBezTo>
                    <a:pt x="9" y="16"/>
                    <a:pt x="12" y="15"/>
                    <a:pt x="13" y="14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10" y="10"/>
                    <a:pt x="10" y="10"/>
                    <a:pt x="10" y="10"/>
                  </a:cubicBezTo>
                  <a:cubicBezTo>
                    <a:pt x="17" y="13"/>
                    <a:pt x="17" y="13"/>
                    <a:pt x="17" y="13"/>
                  </a:cubicBezTo>
                  <a:cubicBezTo>
                    <a:pt x="13" y="20"/>
                    <a:pt x="13" y="20"/>
                    <a:pt x="13" y="2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11" y="19"/>
                    <a:pt x="11" y="18"/>
                    <a:pt x="11" y="17"/>
                  </a:cubicBezTo>
                  <a:cubicBezTo>
                    <a:pt x="10" y="18"/>
                    <a:pt x="8" y="18"/>
                    <a:pt x="6" y="17"/>
                  </a:cubicBezTo>
                  <a:cubicBezTo>
                    <a:pt x="2" y="15"/>
                    <a:pt x="0" y="10"/>
                    <a:pt x="2" y="6"/>
                  </a:cubicBezTo>
                  <a:cubicBezTo>
                    <a:pt x="5" y="2"/>
                    <a:pt x="9" y="0"/>
                    <a:pt x="13" y="2"/>
                  </a:cubicBezTo>
                  <a:cubicBezTo>
                    <a:pt x="17" y="4"/>
                    <a:pt x="19" y="8"/>
                    <a:pt x="18" y="10"/>
                  </a:cubicBezTo>
                  <a:cubicBezTo>
                    <a:pt x="15" y="9"/>
                    <a:pt x="15" y="9"/>
                    <a:pt x="15" y="9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 568">
              <a:extLst>
                <a:ext uri="{FF2B5EF4-FFF2-40B4-BE49-F238E27FC236}">
                  <a16:creationId xmlns:a16="http://schemas.microsoft.com/office/drawing/2014/main" id="{D3363016-8C4D-130D-6EF4-6B958E873ACD}"/>
                </a:ext>
              </a:extLst>
            </p:cNvPr>
            <p:cNvSpPr>
              <a:spLocks/>
            </p:cNvSpPr>
            <p:nvPr>
              <p:custDataLst>
                <p:tags r:id="rId16"/>
              </p:custDataLst>
            </p:nvPr>
          </p:nvSpPr>
          <p:spPr bwMode="auto">
            <a:xfrm>
              <a:off x="1129962" y="3066942"/>
              <a:ext cx="24750" cy="27237"/>
            </a:xfrm>
            <a:custGeom>
              <a:avLst/>
              <a:gdLst>
                <a:gd name="T0" fmla="*/ 13 w 15"/>
                <a:gd name="T1" fmla="*/ 6 h 15"/>
                <a:gd name="T2" fmla="*/ 7 w 15"/>
                <a:gd name="T3" fmla="*/ 3 h 15"/>
                <a:gd name="T4" fmla="*/ 6 w 15"/>
                <a:gd name="T5" fmla="*/ 5 h 15"/>
                <a:gd name="T6" fmla="*/ 11 w 15"/>
                <a:gd name="T7" fmla="*/ 9 h 15"/>
                <a:gd name="T8" fmla="*/ 10 w 15"/>
                <a:gd name="T9" fmla="*/ 10 h 15"/>
                <a:gd name="T10" fmla="*/ 5 w 15"/>
                <a:gd name="T11" fmla="*/ 7 h 15"/>
                <a:gd name="T12" fmla="*/ 3 w 15"/>
                <a:gd name="T13" fmla="*/ 9 h 15"/>
                <a:gd name="T14" fmla="*/ 9 w 15"/>
                <a:gd name="T15" fmla="*/ 13 h 15"/>
                <a:gd name="T16" fmla="*/ 8 w 15"/>
                <a:gd name="T17" fmla="*/ 15 h 15"/>
                <a:gd name="T18" fmla="*/ 0 w 15"/>
                <a:gd name="T19" fmla="*/ 9 h 15"/>
                <a:gd name="T20" fmla="*/ 6 w 15"/>
                <a:gd name="T21" fmla="*/ 0 h 15"/>
                <a:gd name="T22" fmla="*/ 15 w 15"/>
                <a:gd name="T23" fmla="*/ 5 h 15"/>
                <a:gd name="T24" fmla="*/ 13 w 15"/>
                <a:gd name="T25" fmla="*/ 6 h 15"/>
                <a:gd name="T26" fmla="*/ 13 w 15"/>
                <a:gd name="T27" fmla="*/ 6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" h="15">
                  <a:moveTo>
                    <a:pt x="13" y="6"/>
                  </a:moveTo>
                  <a:lnTo>
                    <a:pt x="7" y="3"/>
                  </a:lnTo>
                  <a:lnTo>
                    <a:pt x="6" y="5"/>
                  </a:lnTo>
                  <a:lnTo>
                    <a:pt x="11" y="9"/>
                  </a:lnTo>
                  <a:lnTo>
                    <a:pt x="10" y="10"/>
                  </a:lnTo>
                  <a:lnTo>
                    <a:pt x="5" y="7"/>
                  </a:lnTo>
                  <a:lnTo>
                    <a:pt x="3" y="9"/>
                  </a:lnTo>
                  <a:lnTo>
                    <a:pt x="9" y="13"/>
                  </a:lnTo>
                  <a:lnTo>
                    <a:pt x="8" y="15"/>
                  </a:lnTo>
                  <a:lnTo>
                    <a:pt x="0" y="9"/>
                  </a:lnTo>
                  <a:lnTo>
                    <a:pt x="6" y="0"/>
                  </a:lnTo>
                  <a:lnTo>
                    <a:pt x="15" y="5"/>
                  </a:lnTo>
                  <a:lnTo>
                    <a:pt x="13" y="6"/>
                  </a:lnTo>
                  <a:lnTo>
                    <a:pt x="13" y="6"/>
                  </a:ln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2" name="Freeform 569">
              <a:extLst>
                <a:ext uri="{FF2B5EF4-FFF2-40B4-BE49-F238E27FC236}">
                  <a16:creationId xmlns:a16="http://schemas.microsoft.com/office/drawing/2014/main" id="{6E994441-0F32-C1F0-3826-2E32742C7BBC}"/>
                </a:ext>
              </a:extLst>
            </p:cNvPr>
            <p:cNvSpPr>
              <a:spLocks/>
            </p:cNvSpPr>
            <p:nvPr>
              <p:custDataLst>
                <p:tags r:id="rId17"/>
              </p:custDataLst>
            </p:nvPr>
          </p:nvSpPr>
          <p:spPr bwMode="auto">
            <a:xfrm>
              <a:off x="1148112" y="3077837"/>
              <a:ext cx="21450" cy="27237"/>
            </a:xfrm>
            <a:custGeom>
              <a:avLst/>
              <a:gdLst>
                <a:gd name="T0" fmla="*/ 13 w 18"/>
                <a:gd name="T1" fmla="*/ 10 h 20"/>
                <a:gd name="T2" fmla="*/ 11 w 18"/>
                <a:gd name="T3" fmla="*/ 5 h 20"/>
                <a:gd name="T4" fmla="*/ 8 w 18"/>
                <a:gd name="T5" fmla="*/ 5 h 20"/>
                <a:gd name="T6" fmla="*/ 10 w 18"/>
                <a:gd name="T7" fmla="*/ 10 h 20"/>
                <a:gd name="T8" fmla="*/ 13 w 18"/>
                <a:gd name="T9" fmla="*/ 17 h 20"/>
                <a:gd name="T10" fmla="*/ 4 w 18"/>
                <a:gd name="T11" fmla="*/ 17 h 20"/>
                <a:gd name="T12" fmla="*/ 1 w 18"/>
                <a:gd name="T13" fmla="*/ 9 h 20"/>
                <a:gd name="T14" fmla="*/ 4 w 18"/>
                <a:gd name="T15" fmla="*/ 11 h 20"/>
                <a:gd name="T16" fmla="*/ 6 w 18"/>
                <a:gd name="T17" fmla="*/ 15 h 20"/>
                <a:gd name="T18" fmla="*/ 10 w 18"/>
                <a:gd name="T19" fmla="*/ 15 h 20"/>
                <a:gd name="T20" fmla="*/ 8 w 18"/>
                <a:gd name="T21" fmla="*/ 11 h 20"/>
                <a:gd name="T22" fmla="*/ 5 w 18"/>
                <a:gd name="T23" fmla="*/ 4 h 20"/>
                <a:gd name="T24" fmla="*/ 13 w 18"/>
                <a:gd name="T25" fmla="*/ 3 h 20"/>
                <a:gd name="T26" fmla="*/ 16 w 18"/>
                <a:gd name="T27" fmla="*/ 12 h 20"/>
                <a:gd name="T28" fmla="*/ 13 w 18"/>
                <a:gd name="T29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20">
                  <a:moveTo>
                    <a:pt x="13" y="10"/>
                  </a:moveTo>
                  <a:cubicBezTo>
                    <a:pt x="14" y="8"/>
                    <a:pt x="13" y="7"/>
                    <a:pt x="11" y="5"/>
                  </a:cubicBezTo>
                  <a:cubicBezTo>
                    <a:pt x="9" y="4"/>
                    <a:pt x="8" y="5"/>
                    <a:pt x="8" y="5"/>
                  </a:cubicBezTo>
                  <a:cubicBezTo>
                    <a:pt x="7" y="6"/>
                    <a:pt x="8" y="7"/>
                    <a:pt x="10" y="10"/>
                  </a:cubicBezTo>
                  <a:cubicBezTo>
                    <a:pt x="13" y="12"/>
                    <a:pt x="15" y="14"/>
                    <a:pt x="13" y="17"/>
                  </a:cubicBezTo>
                  <a:cubicBezTo>
                    <a:pt x="11" y="19"/>
                    <a:pt x="8" y="20"/>
                    <a:pt x="4" y="17"/>
                  </a:cubicBezTo>
                  <a:cubicBezTo>
                    <a:pt x="0" y="14"/>
                    <a:pt x="0" y="11"/>
                    <a:pt x="1" y="9"/>
                  </a:cubicBezTo>
                  <a:cubicBezTo>
                    <a:pt x="4" y="11"/>
                    <a:pt x="4" y="11"/>
                    <a:pt x="4" y="11"/>
                  </a:cubicBezTo>
                  <a:cubicBezTo>
                    <a:pt x="3" y="12"/>
                    <a:pt x="4" y="14"/>
                    <a:pt x="6" y="15"/>
                  </a:cubicBezTo>
                  <a:cubicBezTo>
                    <a:pt x="8" y="17"/>
                    <a:pt x="9" y="16"/>
                    <a:pt x="10" y="15"/>
                  </a:cubicBezTo>
                  <a:cubicBezTo>
                    <a:pt x="11" y="14"/>
                    <a:pt x="10" y="13"/>
                    <a:pt x="8" y="11"/>
                  </a:cubicBezTo>
                  <a:cubicBezTo>
                    <a:pt x="3" y="7"/>
                    <a:pt x="4" y="5"/>
                    <a:pt x="5" y="4"/>
                  </a:cubicBezTo>
                  <a:cubicBezTo>
                    <a:pt x="6" y="2"/>
                    <a:pt x="9" y="0"/>
                    <a:pt x="13" y="3"/>
                  </a:cubicBezTo>
                  <a:cubicBezTo>
                    <a:pt x="17" y="6"/>
                    <a:pt x="18" y="9"/>
                    <a:pt x="16" y="12"/>
                  </a:cubicBezTo>
                  <a:cubicBezTo>
                    <a:pt x="13" y="10"/>
                    <a:pt x="13" y="10"/>
                    <a:pt x="13" y="10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3" name="Freeform 570">
              <a:extLst>
                <a:ext uri="{FF2B5EF4-FFF2-40B4-BE49-F238E27FC236}">
                  <a16:creationId xmlns:a16="http://schemas.microsoft.com/office/drawing/2014/main" id="{C1F6E8B2-F7D4-BE64-F790-EA17AFFE1B2B}"/>
                </a:ext>
              </a:extLst>
            </p:cNvPr>
            <p:cNvSpPr>
              <a:spLocks/>
            </p:cNvSpPr>
            <p:nvPr>
              <p:custDataLst>
                <p:tags r:id="rId18"/>
              </p:custDataLst>
            </p:nvPr>
          </p:nvSpPr>
          <p:spPr bwMode="auto">
            <a:xfrm>
              <a:off x="1164613" y="3092363"/>
              <a:ext cx="21450" cy="25421"/>
            </a:xfrm>
            <a:custGeom>
              <a:avLst/>
              <a:gdLst>
                <a:gd name="T0" fmla="*/ 13 w 18"/>
                <a:gd name="T1" fmla="*/ 9 h 19"/>
                <a:gd name="T2" fmla="*/ 12 w 18"/>
                <a:gd name="T3" fmla="*/ 5 h 19"/>
                <a:gd name="T4" fmla="*/ 8 w 18"/>
                <a:gd name="T5" fmla="*/ 4 h 19"/>
                <a:gd name="T6" fmla="*/ 10 w 18"/>
                <a:gd name="T7" fmla="*/ 9 h 19"/>
                <a:gd name="T8" fmla="*/ 13 w 18"/>
                <a:gd name="T9" fmla="*/ 16 h 19"/>
                <a:gd name="T10" fmla="*/ 4 w 18"/>
                <a:gd name="T11" fmla="*/ 16 h 19"/>
                <a:gd name="T12" fmla="*/ 1 w 18"/>
                <a:gd name="T13" fmla="*/ 8 h 19"/>
                <a:gd name="T14" fmla="*/ 4 w 18"/>
                <a:gd name="T15" fmla="*/ 10 h 19"/>
                <a:gd name="T16" fmla="*/ 6 w 18"/>
                <a:gd name="T17" fmla="*/ 14 h 19"/>
                <a:gd name="T18" fmla="*/ 10 w 18"/>
                <a:gd name="T19" fmla="*/ 15 h 19"/>
                <a:gd name="T20" fmla="*/ 8 w 18"/>
                <a:gd name="T21" fmla="*/ 10 h 19"/>
                <a:gd name="T22" fmla="*/ 5 w 18"/>
                <a:gd name="T23" fmla="*/ 3 h 19"/>
                <a:gd name="T24" fmla="*/ 13 w 18"/>
                <a:gd name="T25" fmla="*/ 3 h 19"/>
                <a:gd name="T26" fmla="*/ 16 w 18"/>
                <a:gd name="T27" fmla="*/ 11 h 19"/>
                <a:gd name="T28" fmla="*/ 13 w 18"/>
                <a:gd name="T29" fmla="*/ 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8" h="19">
                  <a:moveTo>
                    <a:pt x="13" y="9"/>
                  </a:moveTo>
                  <a:cubicBezTo>
                    <a:pt x="14" y="8"/>
                    <a:pt x="14" y="6"/>
                    <a:pt x="12" y="5"/>
                  </a:cubicBezTo>
                  <a:cubicBezTo>
                    <a:pt x="10" y="3"/>
                    <a:pt x="9" y="4"/>
                    <a:pt x="8" y="4"/>
                  </a:cubicBezTo>
                  <a:cubicBezTo>
                    <a:pt x="8" y="5"/>
                    <a:pt x="8" y="6"/>
                    <a:pt x="10" y="9"/>
                  </a:cubicBezTo>
                  <a:cubicBezTo>
                    <a:pt x="13" y="11"/>
                    <a:pt x="14" y="14"/>
                    <a:pt x="13" y="16"/>
                  </a:cubicBezTo>
                  <a:cubicBezTo>
                    <a:pt x="11" y="19"/>
                    <a:pt x="8" y="19"/>
                    <a:pt x="4" y="16"/>
                  </a:cubicBezTo>
                  <a:cubicBezTo>
                    <a:pt x="0" y="13"/>
                    <a:pt x="0" y="9"/>
                    <a:pt x="1" y="8"/>
                  </a:cubicBezTo>
                  <a:cubicBezTo>
                    <a:pt x="4" y="10"/>
                    <a:pt x="4" y="10"/>
                    <a:pt x="4" y="10"/>
                  </a:cubicBezTo>
                  <a:cubicBezTo>
                    <a:pt x="3" y="11"/>
                    <a:pt x="4" y="13"/>
                    <a:pt x="6" y="14"/>
                  </a:cubicBezTo>
                  <a:cubicBezTo>
                    <a:pt x="7" y="16"/>
                    <a:pt x="9" y="15"/>
                    <a:pt x="10" y="15"/>
                  </a:cubicBezTo>
                  <a:cubicBezTo>
                    <a:pt x="10" y="14"/>
                    <a:pt x="10" y="12"/>
                    <a:pt x="8" y="10"/>
                  </a:cubicBezTo>
                  <a:cubicBezTo>
                    <a:pt x="4" y="6"/>
                    <a:pt x="4" y="4"/>
                    <a:pt x="5" y="3"/>
                  </a:cubicBezTo>
                  <a:cubicBezTo>
                    <a:pt x="6" y="1"/>
                    <a:pt x="9" y="0"/>
                    <a:pt x="13" y="3"/>
                  </a:cubicBezTo>
                  <a:cubicBezTo>
                    <a:pt x="17" y="6"/>
                    <a:pt x="18" y="9"/>
                    <a:pt x="16" y="11"/>
                  </a:cubicBezTo>
                  <a:cubicBezTo>
                    <a:pt x="13" y="9"/>
                    <a:pt x="13" y="9"/>
                    <a:pt x="13" y="9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4" name="Freeform 571">
              <a:extLst>
                <a:ext uri="{FF2B5EF4-FFF2-40B4-BE49-F238E27FC236}">
                  <a16:creationId xmlns:a16="http://schemas.microsoft.com/office/drawing/2014/main" id="{49FF0815-A4A8-A911-139C-7FBE99E60FD2}"/>
                </a:ext>
              </a:extLst>
            </p:cNvPr>
            <p:cNvSpPr>
              <a:spLocks/>
            </p:cNvSpPr>
            <p:nvPr>
              <p:custDataLst>
                <p:tags r:id="rId19"/>
              </p:custDataLst>
            </p:nvPr>
          </p:nvSpPr>
          <p:spPr bwMode="auto">
            <a:xfrm>
              <a:off x="1049111" y="3023363"/>
              <a:ext cx="23100" cy="25421"/>
            </a:xfrm>
            <a:custGeom>
              <a:avLst/>
              <a:gdLst>
                <a:gd name="T0" fmla="*/ 7 w 19"/>
                <a:gd name="T1" fmla="*/ 8 h 20"/>
                <a:gd name="T2" fmla="*/ 12 w 19"/>
                <a:gd name="T3" fmla="*/ 10 h 20"/>
                <a:gd name="T4" fmla="*/ 15 w 19"/>
                <a:gd name="T5" fmla="*/ 9 h 20"/>
                <a:gd name="T6" fmla="*/ 13 w 19"/>
                <a:gd name="T7" fmla="*/ 6 h 20"/>
                <a:gd name="T8" fmla="*/ 9 w 19"/>
                <a:gd name="T9" fmla="*/ 4 h 20"/>
                <a:gd name="T10" fmla="*/ 7 w 19"/>
                <a:gd name="T11" fmla="*/ 8 h 20"/>
                <a:gd name="T12" fmla="*/ 6 w 19"/>
                <a:gd name="T13" fmla="*/ 11 h 20"/>
                <a:gd name="T14" fmla="*/ 4 w 19"/>
                <a:gd name="T15" fmla="*/ 17 h 20"/>
                <a:gd name="T16" fmla="*/ 0 w 19"/>
                <a:gd name="T17" fmla="*/ 15 h 20"/>
                <a:gd name="T18" fmla="*/ 6 w 19"/>
                <a:gd name="T19" fmla="*/ 0 h 20"/>
                <a:gd name="T20" fmla="*/ 16 w 19"/>
                <a:gd name="T21" fmla="*/ 4 h 20"/>
                <a:gd name="T22" fmla="*/ 18 w 19"/>
                <a:gd name="T23" fmla="*/ 10 h 20"/>
                <a:gd name="T24" fmla="*/ 14 w 19"/>
                <a:gd name="T25" fmla="*/ 12 h 20"/>
                <a:gd name="T26" fmla="*/ 15 w 19"/>
                <a:gd name="T27" fmla="*/ 16 h 20"/>
                <a:gd name="T28" fmla="*/ 14 w 19"/>
                <a:gd name="T29" fmla="*/ 20 h 20"/>
                <a:gd name="T30" fmla="*/ 10 w 19"/>
                <a:gd name="T31" fmla="*/ 19 h 20"/>
                <a:gd name="T32" fmla="*/ 12 w 19"/>
                <a:gd name="T33" fmla="*/ 16 h 20"/>
                <a:gd name="T34" fmla="*/ 10 w 19"/>
                <a:gd name="T35" fmla="*/ 12 h 20"/>
                <a:gd name="T36" fmla="*/ 6 w 19"/>
                <a:gd name="T37" fmla="*/ 11 h 20"/>
                <a:gd name="T38" fmla="*/ 7 w 19"/>
                <a:gd name="T39" fmla="*/ 8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9" h="20">
                  <a:moveTo>
                    <a:pt x="7" y="8"/>
                  </a:moveTo>
                  <a:cubicBezTo>
                    <a:pt x="7" y="8"/>
                    <a:pt x="11" y="9"/>
                    <a:pt x="12" y="10"/>
                  </a:cubicBezTo>
                  <a:cubicBezTo>
                    <a:pt x="13" y="10"/>
                    <a:pt x="15" y="10"/>
                    <a:pt x="15" y="9"/>
                  </a:cubicBezTo>
                  <a:cubicBezTo>
                    <a:pt x="15" y="7"/>
                    <a:pt x="15" y="6"/>
                    <a:pt x="13" y="6"/>
                  </a:cubicBezTo>
                  <a:cubicBezTo>
                    <a:pt x="12" y="5"/>
                    <a:pt x="9" y="4"/>
                    <a:pt x="9" y="4"/>
                  </a:cubicBezTo>
                  <a:cubicBezTo>
                    <a:pt x="7" y="8"/>
                    <a:pt x="7" y="8"/>
                    <a:pt x="7" y="8"/>
                  </a:cubicBezTo>
                  <a:cubicBezTo>
                    <a:pt x="6" y="11"/>
                    <a:pt x="6" y="11"/>
                    <a:pt x="6" y="11"/>
                  </a:cubicBezTo>
                  <a:cubicBezTo>
                    <a:pt x="4" y="17"/>
                    <a:pt x="4" y="17"/>
                    <a:pt x="4" y="17"/>
                  </a:cubicBezTo>
                  <a:cubicBezTo>
                    <a:pt x="0" y="15"/>
                    <a:pt x="0" y="15"/>
                    <a:pt x="0" y="15"/>
                  </a:cubicBezTo>
                  <a:cubicBezTo>
                    <a:pt x="0" y="15"/>
                    <a:pt x="6" y="0"/>
                    <a:pt x="6" y="0"/>
                  </a:cubicBezTo>
                  <a:cubicBezTo>
                    <a:pt x="6" y="0"/>
                    <a:pt x="14" y="3"/>
                    <a:pt x="16" y="4"/>
                  </a:cubicBezTo>
                  <a:cubicBezTo>
                    <a:pt x="19" y="5"/>
                    <a:pt x="19" y="7"/>
                    <a:pt x="18" y="10"/>
                  </a:cubicBezTo>
                  <a:cubicBezTo>
                    <a:pt x="18" y="12"/>
                    <a:pt x="15" y="13"/>
                    <a:pt x="14" y="12"/>
                  </a:cubicBezTo>
                  <a:cubicBezTo>
                    <a:pt x="15" y="13"/>
                    <a:pt x="16" y="14"/>
                    <a:pt x="15" y="16"/>
                  </a:cubicBezTo>
                  <a:cubicBezTo>
                    <a:pt x="15" y="17"/>
                    <a:pt x="14" y="20"/>
                    <a:pt x="14" y="20"/>
                  </a:cubicBezTo>
                  <a:cubicBezTo>
                    <a:pt x="10" y="19"/>
                    <a:pt x="10" y="19"/>
                    <a:pt x="10" y="19"/>
                  </a:cubicBezTo>
                  <a:cubicBezTo>
                    <a:pt x="10" y="19"/>
                    <a:pt x="11" y="17"/>
                    <a:pt x="12" y="16"/>
                  </a:cubicBezTo>
                  <a:cubicBezTo>
                    <a:pt x="12" y="14"/>
                    <a:pt x="12" y="13"/>
                    <a:pt x="10" y="12"/>
                  </a:cubicBezTo>
                  <a:cubicBezTo>
                    <a:pt x="8" y="11"/>
                    <a:pt x="6" y="11"/>
                    <a:pt x="6" y="11"/>
                  </a:cubicBezTo>
                  <a:cubicBezTo>
                    <a:pt x="7" y="8"/>
                    <a:pt x="7" y="8"/>
                    <a:pt x="7" y="8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5" name="Freeform 572">
              <a:extLst>
                <a:ext uri="{FF2B5EF4-FFF2-40B4-BE49-F238E27FC236}">
                  <a16:creationId xmlns:a16="http://schemas.microsoft.com/office/drawing/2014/main" id="{8709D31C-EB37-6C82-D60B-E7EA98B0368A}"/>
                </a:ext>
              </a:extLst>
            </p:cNvPr>
            <p:cNvSpPr>
              <a:spLocks/>
            </p:cNvSpPr>
            <p:nvPr>
              <p:custDataLst>
                <p:tags r:id="rId20"/>
              </p:custDataLst>
            </p:nvPr>
          </p:nvSpPr>
          <p:spPr bwMode="auto">
            <a:xfrm>
              <a:off x="1111812" y="3054232"/>
              <a:ext cx="24750" cy="29053"/>
            </a:xfrm>
            <a:custGeom>
              <a:avLst/>
              <a:gdLst>
                <a:gd name="T0" fmla="*/ 8 w 20"/>
                <a:gd name="T1" fmla="*/ 8 h 21"/>
                <a:gd name="T2" fmla="*/ 12 w 20"/>
                <a:gd name="T3" fmla="*/ 10 h 21"/>
                <a:gd name="T4" fmla="*/ 15 w 20"/>
                <a:gd name="T5" fmla="*/ 10 h 21"/>
                <a:gd name="T6" fmla="*/ 14 w 20"/>
                <a:gd name="T7" fmla="*/ 6 h 21"/>
                <a:gd name="T8" fmla="*/ 10 w 20"/>
                <a:gd name="T9" fmla="*/ 4 h 21"/>
                <a:gd name="T10" fmla="*/ 8 w 20"/>
                <a:gd name="T11" fmla="*/ 8 h 21"/>
                <a:gd name="T12" fmla="*/ 6 w 20"/>
                <a:gd name="T13" fmla="*/ 10 h 21"/>
                <a:gd name="T14" fmla="*/ 3 w 20"/>
                <a:gd name="T15" fmla="*/ 16 h 21"/>
                <a:gd name="T16" fmla="*/ 0 w 20"/>
                <a:gd name="T17" fmla="*/ 14 h 21"/>
                <a:gd name="T18" fmla="*/ 8 w 20"/>
                <a:gd name="T19" fmla="*/ 0 h 21"/>
                <a:gd name="T20" fmla="*/ 17 w 20"/>
                <a:gd name="T21" fmla="*/ 5 h 21"/>
                <a:gd name="T22" fmla="*/ 18 w 20"/>
                <a:gd name="T23" fmla="*/ 11 h 21"/>
                <a:gd name="T24" fmla="*/ 14 w 20"/>
                <a:gd name="T25" fmla="*/ 13 h 21"/>
                <a:gd name="T26" fmla="*/ 14 w 20"/>
                <a:gd name="T27" fmla="*/ 17 h 21"/>
                <a:gd name="T28" fmla="*/ 12 w 20"/>
                <a:gd name="T29" fmla="*/ 21 h 21"/>
                <a:gd name="T30" fmla="*/ 9 w 20"/>
                <a:gd name="T31" fmla="*/ 19 h 21"/>
                <a:gd name="T32" fmla="*/ 11 w 20"/>
                <a:gd name="T33" fmla="*/ 16 h 21"/>
                <a:gd name="T34" fmla="*/ 9 w 20"/>
                <a:gd name="T35" fmla="*/ 12 h 21"/>
                <a:gd name="T36" fmla="*/ 6 w 20"/>
                <a:gd name="T37" fmla="*/ 10 h 21"/>
                <a:gd name="T38" fmla="*/ 8 w 20"/>
                <a:gd name="T39" fmla="*/ 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0" h="21">
                  <a:moveTo>
                    <a:pt x="8" y="8"/>
                  </a:moveTo>
                  <a:cubicBezTo>
                    <a:pt x="8" y="8"/>
                    <a:pt x="11" y="10"/>
                    <a:pt x="12" y="10"/>
                  </a:cubicBezTo>
                  <a:cubicBezTo>
                    <a:pt x="13" y="11"/>
                    <a:pt x="14" y="11"/>
                    <a:pt x="15" y="10"/>
                  </a:cubicBezTo>
                  <a:cubicBezTo>
                    <a:pt x="16" y="8"/>
                    <a:pt x="15" y="7"/>
                    <a:pt x="14" y="6"/>
                  </a:cubicBezTo>
                  <a:cubicBezTo>
                    <a:pt x="13" y="6"/>
                    <a:pt x="10" y="4"/>
                    <a:pt x="10" y="4"/>
                  </a:cubicBezTo>
                  <a:cubicBezTo>
                    <a:pt x="8" y="8"/>
                    <a:pt x="8" y="8"/>
                    <a:pt x="8" y="8"/>
                  </a:cubicBezTo>
                  <a:cubicBezTo>
                    <a:pt x="6" y="10"/>
                    <a:pt x="6" y="10"/>
                    <a:pt x="6" y="10"/>
                  </a:cubicBezTo>
                  <a:cubicBezTo>
                    <a:pt x="3" y="16"/>
                    <a:pt x="3" y="16"/>
                    <a:pt x="3" y="16"/>
                  </a:cubicBezTo>
                  <a:cubicBezTo>
                    <a:pt x="0" y="14"/>
                    <a:pt x="0" y="14"/>
                    <a:pt x="0" y="14"/>
                  </a:cubicBezTo>
                  <a:cubicBezTo>
                    <a:pt x="0" y="14"/>
                    <a:pt x="8" y="0"/>
                    <a:pt x="8" y="0"/>
                  </a:cubicBezTo>
                  <a:cubicBezTo>
                    <a:pt x="8" y="0"/>
                    <a:pt x="15" y="4"/>
                    <a:pt x="17" y="5"/>
                  </a:cubicBezTo>
                  <a:cubicBezTo>
                    <a:pt x="19" y="6"/>
                    <a:pt x="20" y="9"/>
                    <a:pt x="18" y="11"/>
                  </a:cubicBezTo>
                  <a:cubicBezTo>
                    <a:pt x="17" y="13"/>
                    <a:pt x="15" y="13"/>
                    <a:pt x="14" y="13"/>
                  </a:cubicBezTo>
                  <a:cubicBezTo>
                    <a:pt x="15" y="14"/>
                    <a:pt x="15" y="15"/>
                    <a:pt x="14" y="17"/>
                  </a:cubicBezTo>
                  <a:cubicBezTo>
                    <a:pt x="14" y="18"/>
                    <a:pt x="12" y="21"/>
                    <a:pt x="12" y="21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9" y="19"/>
                    <a:pt x="10" y="18"/>
                    <a:pt x="11" y="16"/>
                  </a:cubicBezTo>
                  <a:cubicBezTo>
                    <a:pt x="12" y="14"/>
                    <a:pt x="11" y="13"/>
                    <a:pt x="9" y="12"/>
                  </a:cubicBezTo>
                  <a:cubicBezTo>
                    <a:pt x="8" y="11"/>
                    <a:pt x="6" y="10"/>
                    <a:pt x="6" y="10"/>
                  </a:cubicBezTo>
                  <a:cubicBezTo>
                    <a:pt x="8" y="8"/>
                    <a:pt x="8" y="8"/>
                    <a:pt x="8" y="8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6" name="Freeform 573">
              <a:extLst>
                <a:ext uri="{FF2B5EF4-FFF2-40B4-BE49-F238E27FC236}">
                  <a16:creationId xmlns:a16="http://schemas.microsoft.com/office/drawing/2014/main" id="{7EC70354-CA29-1D5E-DF9E-9D9D60633E11}"/>
                </a:ext>
              </a:extLst>
            </p:cNvPr>
            <p:cNvSpPr>
              <a:spLocks/>
            </p:cNvSpPr>
            <p:nvPr>
              <p:custDataLst>
                <p:tags r:id="rId21"/>
              </p:custDataLst>
            </p:nvPr>
          </p:nvSpPr>
          <p:spPr bwMode="auto">
            <a:xfrm>
              <a:off x="1181113" y="3108705"/>
              <a:ext cx="23100" cy="25421"/>
            </a:xfrm>
            <a:custGeom>
              <a:avLst/>
              <a:gdLst>
                <a:gd name="T0" fmla="*/ 6 w 19"/>
                <a:gd name="T1" fmla="*/ 13 h 19"/>
                <a:gd name="T2" fmla="*/ 6 w 19"/>
                <a:gd name="T3" fmla="*/ 6 h 19"/>
                <a:gd name="T4" fmla="*/ 13 w 19"/>
                <a:gd name="T5" fmla="*/ 5 h 19"/>
                <a:gd name="T6" fmla="*/ 13 w 19"/>
                <a:gd name="T7" fmla="*/ 12 h 19"/>
                <a:gd name="T8" fmla="*/ 6 w 19"/>
                <a:gd name="T9" fmla="*/ 13 h 19"/>
                <a:gd name="T10" fmla="*/ 4 w 19"/>
                <a:gd name="T11" fmla="*/ 15 h 19"/>
                <a:gd name="T12" fmla="*/ 16 w 19"/>
                <a:gd name="T13" fmla="*/ 15 h 19"/>
                <a:gd name="T14" fmla="*/ 15 w 19"/>
                <a:gd name="T15" fmla="*/ 3 h 19"/>
                <a:gd name="T16" fmla="*/ 3 w 19"/>
                <a:gd name="T17" fmla="*/ 4 h 19"/>
                <a:gd name="T18" fmla="*/ 4 w 19"/>
                <a:gd name="T19" fmla="*/ 15 h 19"/>
                <a:gd name="T20" fmla="*/ 6 w 19"/>
                <a:gd name="T21" fmla="*/ 1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9">
                  <a:moveTo>
                    <a:pt x="6" y="13"/>
                  </a:moveTo>
                  <a:cubicBezTo>
                    <a:pt x="4" y="12"/>
                    <a:pt x="4" y="9"/>
                    <a:pt x="6" y="6"/>
                  </a:cubicBezTo>
                  <a:cubicBezTo>
                    <a:pt x="8" y="3"/>
                    <a:pt x="11" y="3"/>
                    <a:pt x="13" y="5"/>
                  </a:cubicBezTo>
                  <a:cubicBezTo>
                    <a:pt x="15" y="7"/>
                    <a:pt x="15" y="10"/>
                    <a:pt x="13" y="12"/>
                  </a:cubicBezTo>
                  <a:cubicBezTo>
                    <a:pt x="11" y="15"/>
                    <a:pt x="8" y="15"/>
                    <a:pt x="6" y="13"/>
                  </a:cubicBezTo>
                  <a:cubicBezTo>
                    <a:pt x="4" y="15"/>
                    <a:pt x="4" y="15"/>
                    <a:pt x="4" y="15"/>
                  </a:cubicBezTo>
                  <a:cubicBezTo>
                    <a:pt x="8" y="19"/>
                    <a:pt x="13" y="18"/>
                    <a:pt x="16" y="15"/>
                  </a:cubicBezTo>
                  <a:cubicBezTo>
                    <a:pt x="19" y="11"/>
                    <a:pt x="19" y="6"/>
                    <a:pt x="15" y="3"/>
                  </a:cubicBezTo>
                  <a:cubicBezTo>
                    <a:pt x="11" y="0"/>
                    <a:pt x="6" y="0"/>
                    <a:pt x="3" y="4"/>
                  </a:cubicBezTo>
                  <a:cubicBezTo>
                    <a:pt x="0" y="7"/>
                    <a:pt x="0" y="12"/>
                    <a:pt x="4" y="15"/>
                  </a:cubicBezTo>
                  <a:cubicBezTo>
                    <a:pt x="6" y="13"/>
                    <a:pt x="6" y="13"/>
                    <a:pt x="6" y="13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7" name="Freeform 574">
              <a:extLst>
                <a:ext uri="{FF2B5EF4-FFF2-40B4-BE49-F238E27FC236}">
                  <a16:creationId xmlns:a16="http://schemas.microsoft.com/office/drawing/2014/main" id="{34272317-16C6-B410-205A-E91B7CA7DD9E}"/>
                </a:ext>
              </a:extLst>
            </p:cNvPr>
            <p:cNvSpPr>
              <a:spLocks/>
            </p:cNvSpPr>
            <p:nvPr>
              <p:custDataLst>
                <p:tags r:id="rId22"/>
              </p:custDataLst>
            </p:nvPr>
          </p:nvSpPr>
          <p:spPr bwMode="auto">
            <a:xfrm>
              <a:off x="874208" y="2994311"/>
              <a:ext cx="21450" cy="21789"/>
            </a:xfrm>
            <a:custGeom>
              <a:avLst/>
              <a:gdLst>
                <a:gd name="T0" fmla="*/ 8 w 17"/>
                <a:gd name="T1" fmla="*/ 14 h 17"/>
                <a:gd name="T2" fmla="*/ 3 w 17"/>
                <a:gd name="T3" fmla="*/ 8 h 17"/>
                <a:gd name="T4" fmla="*/ 8 w 17"/>
                <a:gd name="T5" fmla="*/ 3 h 17"/>
                <a:gd name="T6" fmla="*/ 13 w 17"/>
                <a:gd name="T7" fmla="*/ 8 h 17"/>
                <a:gd name="T8" fmla="*/ 8 w 17"/>
                <a:gd name="T9" fmla="*/ 14 h 17"/>
                <a:gd name="T10" fmla="*/ 8 w 17"/>
                <a:gd name="T11" fmla="*/ 16 h 17"/>
                <a:gd name="T12" fmla="*/ 17 w 17"/>
                <a:gd name="T13" fmla="*/ 8 h 17"/>
                <a:gd name="T14" fmla="*/ 8 w 17"/>
                <a:gd name="T15" fmla="*/ 0 h 17"/>
                <a:gd name="T16" fmla="*/ 0 w 17"/>
                <a:gd name="T17" fmla="*/ 8 h 17"/>
                <a:gd name="T18" fmla="*/ 8 w 17"/>
                <a:gd name="T19" fmla="*/ 16 h 17"/>
                <a:gd name="T20" fmla="*/ 8 w 17"/>
                <a:gd name="T21" fmla="*/ 14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17">
                  <a:moveTo>
                    <a:pt x="8" y="14"/>
                  </a:moveTo>
                  <a:cubicBezTo>
                    <a:pt x="6" y="14"/>
                    <a:pt x="3" y="12"/>
                    <a:pt x="3" y="8"/>
                  </a:cubicBezTo>
                  <a:cubicBezTo>
                    <a:pt x="3" y="5"/>
                    <a:pt x="5" y="3"/>
                    <a:pt x="8" y="3"/>
                  </a:cubicBezTo>
                  <a:cubicBezTo>
                    <a:pt x="11" y="2"/>
                    <a:pt x="13" y="5"/>
                    <a:pt x="13" y="8"/>
                  </a:cubicBezTo>
                  <a:cubicBezTo>
                    <a:pt x="13" y="11"/>
                    <a:pt x="11" y="13"/>
                    <a:pt x="8" y="14"/>
                  </a:cubicBezTo>
                  <a:cubicBezTo>
                    <a:pt x="8" y="16"/>
                    <a:pt x="8" y="16"/>
                    <a:pt x="8" y="16"/>
                  </a:cubicBezTo>
                  <a:cubicBezTo>
                    <a:pt x="14" y="16"/>
                    <a:pt x="17" y="13"/>
                    <a:pt x="17" y="8"/>
                  </a:cubicBezTo>
                  <a:cubicBezTo>
                    <a:pt x="16" y="3"/>
                    <a:pt x="13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13"/>
                    <a:pt x="3" y="17"/>
                    <a:pt x="8" y="16"/>
                  </a:cubicBezTo>
                  <a:cubicBezTo>
                    <a:pt x="8" y="14"/>
                    <a:pt x="8" y="14"/>
                    <a:pt x="8" y="14"/>
                  </a:cubicBezTo>
                  <a:close/>
                </a:path>
              </a:pathLst>
            </a:custGeom>
            <a:solidFill>
              <a:srgbClr val="39A642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575">
              <a:extLst>
                <a:ext uri="{FF2B5EF4-FFF2-40B4-BE49-F238E27FC236}">
                  <a16:creationId xmlns:a16="http://schemas.microsoft.com/office/drawing/2014/main" id="{A5BBCB97-9A37-13BB-7D18-D45FFC02ED56}"/>
                </a:ext>
              </a:extLst>
            </p:cNvPr>
            <p:cNvSpPr>
              <a:spLocks/>
            </p:cNvSpPr>
            <p:nvPr>
              <p:custDataLst>
                <p:tags r:id="rId23"/>
              </p:custDataLst>
            </p:nvPr>
          </p:nvSpPr>
          <p:spPr bwMode="auto">
            <a:xfrm>
              <a:off x="870908" y="3039705"/>
              <a:ext cx="16500" cy="16342"/>
            </a:xfrm>
            <a:custGeom>
              <a:avLst/>
              <a:gdLst>
                <a:gd name="T0" fmla="*/ 4 w 10"/>
                <a:gd name="T1" fmla="*/ 0 h 9"/>
                <a:gd name="T2" fmla="*/ 4 w 10"/>
                <a:gd name="T3" fmla="*/ 3 h 9"/>
                <a:gd name="T4" fmla="*/ 0 w 10"/>
                <a:gd name="T5" fmla="*/ 3 h 9"/>
                <a:gd name="T6" fmla="*/ 3 w 10"/>
                <a:gd name="T7" fmla="*/ 5 h 9"/>
                <a:gd name="T8" fmla="*/ 2 w 10"/>
                <a:gd name="T9" fmla="*/ 9 h 9"/>
                <a:gd name="T10" fmla="*/ 4 w 10"/>
                <a:gd name="T11" fmla="*/ 7 h 9"/>
                <a:gd name="T12" fmla="*/ 7 w 10"/>
                <a:gd name="T13" fmla="*/ 9 h 9"/>
                <a:gd name="T14" fmla="*/ 7 w 10"/>
                <a:gd name="T15" fmla="*/ 5 h 9"/>
                <a:gd name="T16" fmla="*/ 10 w 10"/>
                <a:gd name="T17" fmla="*/ 3 h 9"/>
                <a:gd name="T18" fmla="*/ 6 w 10"/>
                <a:gd name="T19" fmla="*/ 3 h 9"/>
                <a:gd name="T20" fmla="*/ 4 w 10"/>
                <a:gd name="T21" fmla="*/ 0 h 9"/>
                <a:gd name="T22" fmla="*/ 4 w 10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9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4" y="7"/>
                  </a:lnTo>
                  <a:lnTo>
                    <a:pt x="7" y="9"/>
                  </a:lnTo>
                  <a:lnTo>
                    <a:pt x="7" y="5"/>
                  </a:lnTo>
                  <a:lnTo>
                    <a:pt x="10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29" name="Freeform 576">
              <a:extLst>
                <a:ext uri="{FF2B5EF4-FFF2-40B4-BE49-F238E27FC236}">
                  <a16:creationId xmlns:a16="http://schemas.microsoft.com/office/drawing/2014/main" id="{A4906779-306E-7E67-5DC0-DE256C259B8E}"/>
                </a:ext>
              </a:extLst>
            </p:cNvPr>
            <p:cNvSpPr>
              <a:spLocks/>
            </p:cNvSpPr>
            <p:nvPr>
              <p:custDataLst>
                <p:tags r:id="rId24"/>
              </p:custDataLst>
            </p:nvPr>
          </p:nvSpPr>
          <p:spPr bwMode="auto">
            <a:xfrm>
              <a:off x="889058" y="3123232"/>
              <a:ext cx="14850" cy="16342"/>
            </a:xfrm>
            <a:custGeom>
              <a:avLst/>
              <a:gdLst>
                <a:gd name="T0" fmla="*/ 5 w 9"/>
                <a:gd name="T1" fmla="*/ 0 h 9"/>
                <a:gd name="T2" fmla="*/ 4 w 9"/>
                <a:gd name="T3" fmla="*/ 4 h 9"/>
                <a:gd name="T4" fmla="*/ 0 w 9"/>
                <a:gd name="T5" fmla="*/ 4 h 9"/>
                <a:gd name="T6" fmla="*/ 3 w 9"/>
                <a:gd name="T7" fmla="*/ 6 h 9"/>
                <a:gd name="T8" fmla="*/ 2 w 9"/>
                <a:gd name="T9" fmla="*/ 9 h 9"/>
                <a:gd name="T10" fmla="*/ 5 w 9"/>
                <a:gd name="T11" fmla="*/ 7 h 9"/>
                <a:gd name="T12" fmla="*/ 7 w 9"/>
                <a:gd name="T13" fmla="*/ 9 h 9"/>
                <a:gd name="T14" fmla="*/ 7 w 9"/>
                <a:gd name="T15" fmla="*/ 5 h 9"/>
                <a:gd name="T16" fmla="*/ 9 w 9"/>
                <a:gd name="T17" fmla="*/ 4 h 9"/>
                <a:gd name="T18" fmla="*/ 6 w 9"/>
                <a:gd name="T19" fmla="*/ 4 h 9"/>
                <a:gd name="T20" fmla="*/ 5 w 9"/>
                <a:gd name="T21" fmla="*/ 0 h 9"/>
                <a:gd name="T22" fmla="*/ 5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4" y="4"/>
                  </a:lnTo>
                  <a:lnTo>
                    <a:pt x="0" y="4"/>
                  </a:lnTo>
                  <a:lnTo>
                    <a:pt x="3" y="6"/>
                  </a:lnTo>
                  <a:lnTo>
                    <a:pt x="2" y="9"/>
                  </a:lnTo>
                  <a:lnTo>
                    <a:pt x="5" y="7"/>
                  </a:lnTo>
                  <a:lnTo>
                    <a:pt x="7" y="9"/>
                  </a:lnTo>
                  <a:lnTo>
                    <a:pt x="7" y="5"/>
                  </a:lnTo>
                  <a:lnTo>
                    <a:pt x="9" y="4"/>
                  </a:lnTo>
                  <a:lnTo>
                    <a:pt x="6" y="4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0" name="Freeform 577">
              <a:extLst>
                <a:ext uri="{FF2B5EF4-FFF2-40B4-BE49-F238E27FC236}">
                  <a16:creationId xmlns:a16="http://schemas.microsoft.com/office/drawing/2014/main" id="{CBB9FBB5-853B-685F-87F2-4A22C7E325BE}"/>
                </a:ext>
              </a:extLst>
            </p:cNvPr>
            <p:cNvSpPr>
              <a:spLocks/>
            </p:cNvSpPr>
            <p:nvPr>
              <p:custDataLst>
                <p:tags r:id="rId25"/>
              </p:custDataLst>
            </p:nvPr>
          </p:nvSpPr>
          <p:spPr bwMode="auto">
            <a:xfrm>
              <a:off x="958359" y="3083284"/>
              <a:ext cx="11550" cy="14526"/>
            </a:xfrm>
            <a:custGeom>
              <a:avLst/>
              <a:gdLst>
                <a:gd name="T0" fmla="*/ 4 w 7"/>
                <a:gd name="T1" fmla="*/ 0 h 8"/>
                <a:gd name="T2" fmla="*/ 3 w 7"/>
                <a:gd name="T3" fmla="*/ 3 h 8"/>
                <a:gd name="T4" fmla="*/ 0 w 7"/>
                <a:gd name="T5" fmla="*/ 3 h 8"/>
                <a:gd name="T6" fmla="*/ 2 w 7"/>
                <a:gd name="T7" fmla="*/ 5 h 8"/>
                <a:gd name="T8" fmla="*/ 2 w 7"/>
                <a:gd name="T9" fmla="*/ 8 h 8"/>
                <a:gd name="T10" fmla="*/ 4 w 7"/>
                <a:gd name="T11" fmla="*/ 6 h 8"/>
                <a:gd name="T12" fmla="*/ 6 w 7"/>
                <a:gd name="T13" fmla="*/ 8 h 8"/>
                <a:gd name="T14" fmla="*/ 5 w 7"/>
                <a:gd name="T15" fmla="*/ 5 h 8"/>
                <a:gd name="T16" fmla="*/ 7 w 7"/>
                <a:gd name="T17" fmla="*/ 3 h 8"/>
                <a:gd name="T18" fmla="*/ 4 w 7"/>
                <a:gd name="T19" fmla="*/ 3 h 8"/>
                <a:gd name="T20" fmla="*/ 4 w 7"/>
                <a:gd name="T21" fmla="*/ 0 h 8"/>
                <a:gd name="T22" fmla="*/ 4 w 7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8">
                  <a:moveTo>
                    <a:pt x="4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4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1" name="Freeform 578">
              <a:extLst>
                <a:ext uri="{FF2B5EF4-FFF2-40B4-BE49-F238E27FC236}">
                  <a16:creationId xmlns:a16="http://schemas.microsoft.com/office/drawing/2014/main" id="{55364B89-62CB-B064-BF58-B9C0029AF853}"/>
                </a:ext>
              </a:extLst>
            </p:cNvPr>
            <p:cNvSpPr>
              <a:spLocks/>
            </p:cNvSpPr>
            <p:nvPr>
              <p:custDataLst>
                <p:tags r:id="rId26"/>
              </p:custDataLst>
            </p:nvPr>
          </p:nvSpPr>
          <p:spPr bwMode="auto">
            <a:xfrm>
              <a:off x="1027660" y="3103258"/>
              <a:ext cx="13200" cy="14526"/>
            </a:xfrm>
            <a:custGeom>
              <a:avLst/>
              <a:gdLst>
                <a:gd name="T0" fmla="*/ 3 w 8"/>
                <a:gd name="T1" fmla="*/ 0 h 8"/>
                <a:gd name="T2" fmla="*/ 2 w 8"/>
                <a:gd name="T3" fmla="*/ 3 h 8"/>
                <a:gd name="T4" fmla="*/ 0 w 8"/>
                <a:gd name="T5" fmla="*/ 3 h 8"/>
                <a:gd name="T6" fmla="*/ 2 w 8"/>
                <a:gd name="T7" fmla="*/ 5 h 8"/>
                <a:gd name="T8" fmla="*/ 1 w 8"/>
                <a:gd name="T9" fmla="*/ 8 h 8"/>
                <a:gd name="T10" fmla="*/ 3 w 8"/>
                <a:gd name="T11" fmla="*/ 6 h 8"/>
                <a:gd name="T12" fmla="*/ 6 w 8"/>
                <a:gd name="T13" fmla="*/ 8 h 8"/>
                <a:gd name="T14" fmla="*/ 5 w 8"/>
                <a:gd name="T15" fmla="*/ 5 h 8"/>
                <a:gd name="T16" fmla="*/ 8 w 8"/>
                <a:gd name="T17" fmla="*/ 3 h 8"/>
                <a:gd name="T18" fmla="*/ 5 w 8"/>
                <a:gd name="T19" fmla="*/ 3 h 8"/>
                <a:gd name="T20" fmla="*/ 3 w 8"/>
                <a:gd name="T21" fmla="*/ 0 h 8"/>
                <a:gd name="T22" fmla="*/ 3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3" y="6"/>
                  </a:lnTo>
                  <a:lnTo>
                    <a:pt x="6" y="8"/>
                  </a:lnTo>
                  <a:lnTo>
                    <a:pt x="5" y="5"/>
                  </a:lnTo>
                  <a:lnTo>
                    <a:pt x="8" y="3"/>
                  </a:lnTo>
                  <a:lnTo>
                    <a:pt x="5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2" name="Freeform 579">
              <a:extLst>
                <a:ext uri="{FF2B5EF4-FFF2-40B4-BE49-F238E27FC236}">
                  <a16:creationId xmlns:a16="http://schemas.microsoft.com/office/drawing/2014/main" id="{2DD26923-F8C8-5B73-F6DB-36994C44DC45}"/>
                </a:ext>
              </a:extLst>
            </p:cNvPr>
            <p:cNvSpPr>
              <a:spLocks/>
            </p:cNvSpPr>
            <p:nvPr>
              <p:custDataLst>
                <p:tags r:id="rId27"/>
              </p:custDataLst>
            </p:nvPr>
          </p:nvSpPr>
          <p:spPr bwMode="auto">
            <a:xfrm>
              <a:off x="1011160" y="3126863"/>
              <a:ext cx="9900" cy="10895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2 h 6"/>
                <a:gd name="T4" fmla="*/ 0 w 6"/>
                <a:gd name="T5" fmla="*/ 2 h 6"/>
                <a:gd name="T6" fmla="*/ 2 w 6"/>
                <a:gd name="T7" fmla="*/ 4 h 6"/>
                <a:gd name="T8" fmla="*/ 1 w 6"/>
                <a:gd name="T9" fmla="*/ 6 h 6"/>
                <a:gd name="T10" fmla="*/ 3 w 6"/>
                <a:gd name="T11" fmla="*/ 5 h 6"/>
                <a:gd name="T12" fmla="*/ 5 w 6"/>
                <a:gd name="T13" fmla="*/ 6 h 6"/>
                <a:gd name="T14" fmla="*/ 4 w 6"/>
                <a:gd name="T15" fmla="*/ 4 h 6"/>
                <a:gd name="T16" fmla="*/ 6 w 6"/>
                <a:gd name="T17" fmla="*/ 2 h 6"/>
                <a:gd name="T18" fmla="*/ 4 w 6"/>
                <a:gd name="T19" fmla="*/ 2 h 6"/>
                <a:gd name="T20" fmla="*/ 3 w 6"/>
                <a:gd name="T21" fmla="*/ 0 h 6"/>
                <a:gd name="T22" fmla="*/ 3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3" y="5"/>
                  </a:lnTo>
                  <a:lnTo>
                    <a:pt x="5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3" name="Freeform 580">
              <a:extLst>
                <a:ext uri="{FF2B5EF4-FFF2-40B4-BE49-F238E27FC236}">
                  <a16:creationId xmlns:a16="http://schemas.microsoft.com/office/drawing/2014/main" id="{0A58B2CB-37E4-6344-6CCB-EFC43A487950}"/>
                </a:ext>
              </a:extLst>
            </p:cNvPr>
            <p:cNvSpPr>
              <a:spLocks/>
            </p:cNvSpPr>
            <p:nvPr>
              <p:custDataLst>
                <p:tags r:id="rId28"/>
              </p:custDataLst>
            </p:nvPr>
          </p:nvSpPr>
          <p:spPr bwMode="auto">
            <a:xfrm>
              <a:off x="1027660" y="3146837"/>
              <a:ext cx="6600" cy="9079"/>
            </a:xfrm>
            <a:custGeom>
              <a:avLst/>
              <a:gdLst>
                <a:gd name="T0" fmla="*/ 2 w 4"/>
                <a:gd name="T1" fmla="*/ 0 h 5"/>
                <a:gd name="T2" fmla="*/ 1 w 4"/>
                <a:gd name="T3" fmla="*/ 2 h 5"/>
                <a:gd name="T4" fmla="*/ 0 w 4"/>
                <a:gd name="T5" fmla="*/ 2 h 5"/>
                <a:gd name="T6" fmla="*/ 0 w 4"/>
                <a:gd name="T7" fmla="*/ 2 h 5"/>
                <a:gd name="T8" fmla="*/ 0 w 4"/>
                <a:gd name="T9" fmla="*/ 5 h 5"/>
                <a:gd name="T10" fmla="*/ 2 w 4"/>
                <a:gd name="T11" fmla="*/ 3 h 5"/>
                <a:gd name="T12" fmla="*/ 2 w 4"/>
                <a:gd name="T13" fmla="*/ 5 h 5"/>
                <a:gd name="T14" fmla="*/ 2 w 4"/>
                <a:gd name="T15" fmla="*/ 2 h 5"/>
                <a:gd name="T16" fmla="*/ 4 w 4"/>
                <a:gd name="T17" fmla="*/ 2 h 5"/>
                <a:gd name="T18" fmla="*/ 2 w 4"/>
                <a:gd name="T19" fmla="*/ 2 h 5"/>
                <a:gd name="T20" fmla="*/ 2 w 4"/>
                <a:gd name="T21" fmla="*/ 0 h 5"/>
                <a:gd name="T22" fmla="*/ 2 w 4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5">
                  <a:moveTo>
                    <a:pt x="2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0" y="2"/>
                  </a:lnTo>
                  <a:lnTo>
                    <a:pt x="0" y="5"/>
                  </a:lnTo>
                  <a:lnTo>
                    <a:pt x="2" y="3"/>
                  </a:lnTo>
                  <a:lnTo>
                    <a:pt x="2" y="5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 581">
              <a:extLst>
                <a:ext uri="{FF2B5EF4-FFF2-40B4-BE49-F238E27FC236}">
                  <a16:creationId xmlns:a16="http://schemas.microsoft.com/office/drawing/2014/main" id="{5D24D4E5-D25D-F4E2-117C-1D3876384526}"/>
                </a:ext>
              </a:extLst>
            </p:cNvPr>
            <p:cNvSpPr>
              <a:spLocks/>
            </p:cNvSpPr>
            <p:nvPr>
              <p:custDataLst>
                <p:tags r:id="rId29"/>
              </p:custDataLst>
            </p:nvPr>
          </p:nvSpPr>
          <p:spPr bwMode="auto">
            <a:xfrm>
              <a:off x="1047461" y="3126863"/>
              <a:ext cx="13200" cy="12711"/>
            </a:xfrm>
            <a:custGeom>
              <a:avLst/>
              <a:gdLst>
                <a:gd name="T0" fmla="*/ 4 w 8"/>
                <a:gd name="T1" fmla="*/ 0 h 7"/>
                <a:gd name="T2" fmla="*/ 3 w 8"/>
                <a:gd name="T3" fmla="*/ 2 h 7"/>
                <a:gd name="T4" fmla="*/ 0 w 8"/>
                <a:gd name="T5" fmla="*/ 2 h 7"/>
                <a:gd name="T6" fmla="*/ 3 w 8"/>
                <a:gd name="T7" fmla="*/ 4 h 7"/>
                <a:gd name="T8" fmla="*/ 1 w 8"/>
                <a:gd name="T9" fmla="*/ 7 h 7"/>
                <a:gd name="T10" fmla="*/ 4 w 8"/>
                <a:gd name="T11" fmla="*/ 5 h 7"/>
                <a:gd name="T12" fmla="*/ 6 w 8"/>
                <a:gd name="T13" fmla="*/ 7 h 7"/>
                <a:gd name="T14" fmla="*/ 6 w 8"/>
                <a:gd name="T15" fmla="*/ 4 h 7"/>
                <a:gd name="T16" fmla="*/ 8 w 8"/>
                <a:gd name="T17" fmla="*/ 2 h 7"/>
                <a:gd name="T18" fmla="*/ 5 w 8"/>
                <a:gd name="T19" fmla="*/ 2 h 7"/>
                <a:gd name="T20" fmla="*/ 4 w 8"/>
                <a:gd name="T21" fmla="*/ 0 h 7"/>
                <a:gd name="T22" fmla="*/ 4 w 8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3" y="4"/>
                  </a:lnTo>
                  <a:lnTo>
                    <a:pt x="1" y="7"/>
                  </a:lnTo>
                  <a:lnTo>
                    <a:pt x="4" y="5"/>
                  </a:lnTo>
                  <a:lnTo>
                    <a:pt x="6" y="7"/>
                  </a:lnTo>
                  <a:lnTo>
                    <a:pt x="6" y="4"/>
                  </a:lnTo>
                  <a:lnTo>
                    <a:pt x="8" y="2"/>
                  </a:lnTo>
                  <a:lnTo>
                    <a:pt x="5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 582">
              <a:extLst>
                <a:ext uri="{FF2B5EF4-FFF2-40B4-BE49-F238E27FC236}">
                  <a16:creationId xmlns:a16="http://schemas.microsoft.com/office/drawing/2014/main" id="{3CEC8186-B99E-A34C-3F3A-C99F63E2429E}"/>
                </a:ext>
              </a:extLst>
            </p:cNvPr>
            <p:cNvSpPr>
              <a:spLocks/>
            </p:cNvSpPr>
            <p:nvPr>
              <p:custDataLst>
                <p:tags r:id="rId30"/>
              </p:custDataLst>
            </p:nvPr>
          </p:nvSpPr>
          <p:spPr bwMode="auto">
            <a:xfrm>
              <a:off x="1029310" y="3166811"/>
              <a:ext cx="14850" cy="16342"/>
            </a:xfrm>
            <a:custGeom>
              <a:avLst/>
              <a:gdLst>
                <a:gd name="T0" fmla="*/ 4 w 9"/>
                <a:gd name="T1" fmla="*/ 0 h 9"/>
                <a:gd name="T2" fmla="*/ 4 w 9"/>
                <a:gd name="T3" fmla="*/ 3 h 9"/>
                <a:gd name="T4" fmla="*/ 0 w 9"/>
                <a:gd name="T5" fmla="*/ 3 h 9"/>
                <a:gd name="T6" fmla="*/ 3 w 9"/>
                <a:gd name="T7" fmla="*/ 5 h 9"/>
                <a:gd name="T8" fmla="*/ 1 w 9"/>
                <a:gd name="T9" fmla="*/ 9 h 9"/>
                <a:gd name="T10" fmla="*/ 4 w 9"/>
                <a:gd name="T11" fmla="*/ 7 h 9"/>
                <a:gd name="T12" fmla="*/ 7 w 9"/>
                <a:gd name="T13" fmla="*/ 9 h 9"/>
                <a:gd name="T14" fmla="*/ 7 w 9"/>
                <a:gd name="T15" fmla="*/ 5 h 9"/>
                <a:gd name="T16" fmla="*/ 9 w 9"/>
                <a:gd name="T17" fmla="*/ 3 h 9"/>
                <a:gd name="T18" fmla="*/ 6 w 9"/>
                <a:gd name="T19" fmla="*/ 3 h 9"/>
                <a:gd name="T20" fmla="*/ 4 w 9"/>
                <a:gd name="T21" fmla="*/ 0 h 9"/>
                <a:gd name="T22" fmla="*/ 4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1" y="9"/>
                  </a:lnTo>
                  <a:lnTo>
                    <a:pt x="4" y="7"/>
                  </a:lnTo>
                  <a:lnTo>
                    <a:pt x="7" y="9"/>
                  </a:lnTo>
                  <a:lnTo>
                    <a:pt x="7" y="5"/>
                  </a:lnTo>
                  <a:lnTo>
                    <a:pt x="9" y="3"/>
                  </a:lnTo>
                  <a:lnTo>
                    <a:pt x="6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 583">
              <a:extLst>
                <a:ext uri="{FF2B5EF4-FFF2-40B4-BE49-F238E27FC236}">
                  <a16:creationId xmlns:a16="http://schemas.microsoft.com/office/drawing/2014/main" id="{52B673CF-3957-1100-AE5E-9174A240011D}"/>
                </a:ext>
              </a:extLst>
            </p:cNvPr>
            <p:cNvSpPr>
              <a:spLocks/>
            </p:cNvSpPr>
            <p:nvPr>
              <p:custDataLst>
                <p:tags r:id="rId31"/>
              </p:custDataLst>
            </p:nvPr>
          </p:nvSpPr>
          <p:spPr bwMode="auto">
            <a:xfrm>
              <a:off x="1030960" y="3237627"/>
              <a:ext cx="6600" cy="5447"/>
            </a:xfrm>
            <a:custGeom>
              <a:avLst/>
              <a:gdLst>
                <a:gd name="T0" fmla="*/ 3 w 4"/>
                <a:gd name="T1" fmla="*/ 0 h 3"/>
                <a:gd name="T2" fmla="*/ 2 w 4"/>
                <a:gd name="T3" fmla="*/ 2 h 3"/>
                <a:gd name="T4" fmla="*/ 0 w 4"/>
                <a:gd name="T5" fmla="*/ 2 h 3"/>
                <a:gd name="T6" fmla="*/ 2 w 4"/>
                <a:gd name="T7" fmla="*/ 2 h 3"/>
                <a:gd name="T8" fmla="*/ 1 w 4"/>
                <a:gd name="T9" fmla="*/ 3 h 3"/>
                <a:gd name="T10" fmla="*/ 3 w 4"/>
                <a:gd name="T11" fmla="*/ 3 h 3"/>
                <a:gd name="T12" fmla="*/ 3 w 4"/>
                <a:gd name="T13" fmla="*/ 3 h 3"/>
                <a:gd name="T14" fmla="*/ 3 w 4"/>
                <a:gd name="T15" fmla="*/ 2 h 3"/>
                <a:gd name="T16" fmla="*/ 4 w 4"/>
                <a:gd name="T17" fmla="*/ 2 h 3"/>
                <a:gd name="T18" fmla="*/ 3 w 4"/>
                <a:gd name="T19" fmla="*/ 2 h 3"/>
                <a:gd name="T20" fmla="*/ 3 w 4"/>
                <a:gd name="T21" fmla="*/ 0 h 3"/>
                <a:gd name="T22" fmla="*/ 3 w 4"/>
                <a:gd name="T23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3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2"/>
                  </a:lnTo>
                  <a:lnTo>
                    <a:pt x="1" y="3"/>
                  </a:lnTo>
                  <a:lnTo>
                    <a:pt x="3" y="3"/>
                  </a:lnTo>
                  <a:lnTo>
                    <a:pt x="3" y="3"/>
                  </a:lnTo>
                  <a:lnTo>
                    <a:pt x="3" y="2"/>
                  </a:lnTo>
                  <a:lnTo>
                    <a:pt x="4" y="2"/>
                  </a:lnTo>
                  <a:lnTo>
                    <a:pt x="3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 584">
              <a:extLst>
                <a:ext uri="{FF2B5EF4-FFF2-40B4-BE49-F238E27FC236}">
                  <a16:creationId xmlns:a16="http://schemas.microsoft.com/office/drawing/2014/main" id="{B4314D43-607F-B86B-22F3-277191F7515E}"/>
                </a:ext>
              </a:extLst>
            </p:cNvPr>
            <p:cNvSpPr>
              <a:spLocks/>
            </p:cNvSpPr>
            <p:nvPr>
              <p:custDataLst>
                <p:tags r:id="rId32"/>
              </p:custDataLst>
            </p:nvPr>
          </p:nvSpPr>
          <p:spPr bwMode="auto">
            <a:xfrm>
              <a:off x="1083761" y="3010653"/>
              <a:ext cx="14850" cy="16342"/>
            </a:xfrm>
            <a:custGeom>
              <a:avLst/>
              <a:gdLst>
                <a:gd name="T0" fmla="*/ 5 w 9"/>
                <a:gd name="T1" fmla="*/ 0 h 9"/>
                <a:gd name="T2" fmla="*/ 3 w 9"/>
                <a:gd name="T3" fmla="*/ 3 h 9"/>
                <a:gd name="T4" fmla="*/ 0 w 9"/>
                <a:gd name="T5" fmla="*/ 3 h 9"/>
                <a:gd name="T6" fmla="*/ 3 w 9"/>
                <a:gd name="T7" fmla="*/ 5 h 9"/>
                <a:gd name="T8" fmla="*/ 2 w 9"/>
                <a:gd name="T9" fmla="*/ 9 h 9"/>
                <a:gd name="T10" fmla="*/ 5 w 9"/>
                <a:gd name="T11" fmla="*/ 7 h 9"/>
                <a:gd name="T12" fmla="*/ 8 w 9"/>
                <a:gd name="T13" fmla="*/ 9 h 9"/>
                <a:gd name="T14" fmla="*/ 6 w 9"/>
                <a:gd name="T15" fmla="*/ 5 h 9"/>
                <a:gd name="T16" fmla="*/ 9 w 9"/>
                <a:gd name="T17" fmla="*/ 3 h 9"/>
                <a:gd name="T18" fmla="*/ 5 w 9"/>
                <a:gd name="T19" fmla="*/ 3 h 9"/>
                <a:gd name="T20" fmla="*/ 5 w 9"/>
                <a:gd name="T21" fmla="*/ 0 h 9"/>
                <a:gd name="T22" fmla="*/ 5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5" y="7"/>
                  </a:lnTo>
                  <a:lnTo>
                    <a:pt x="8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8" name="Freeform 585">
              <a:extLst>
                <a:ext uri="{FF2B5EF4-FFF2-40B4-BE49-F238E27FC236}">
                  <a16:creationId xmlns:a16="http://schemas.microsoft.com/office/drawing/2014/main" id="{E061D2E9-2F6C-24FF-4E2F-A6EFEE386D57}"/>
                </a:ext>
              </a:extLst>
            </p:cNvPr>
            <p:cNvSpPr>
              <a:spLocks/>
            </p:cNvSpPr>
            <p:nvPr>
              <p:custDataLst>
                <p:tags r:id="rId33"/>
              </p:custDataLst>
            </p:nvPr>
          </p:nvSpPr>
          <p:spPr bwMode="auto">
            <a:xfrm>
              <a:off x="1070561" y="3188600"/>
              <a:ext cx="9900" cy="10895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3 h 6"/>
                <a:gd name="T4" fmla="*/ 0 w 6"/>
                <a:gd name="T5" fmla="*/ 3 h 6"/>
                <a:gd name="T6" fmla="*/ 2 w 6"/>
                <a:gd name="T7" fmla="*/ 4 h 6"/>
                <a:gd name="T8" fmla="*/ 1 w 6"/>
                <a:gd name="T9" fmla="*/ 6 h 6"/>
                <a:gd name="T10" fmla="*/ 3 w 6"/>
                <a:gd name="T11" fmla="*/ 5 h 6"/>
                <a:gd name="T12" fmla="*/ 5 w 6"/>
                <a:gd name="T13" fmla="*/ 6 h 6"/>
                <a:gd name="T14" fmla="*/ 4 w 6"/>
                <a:gd name="T15" fmla="*/ 3 h 6"/>
                <a:gd name="T16" fmla="*/ 6 w 6"/>
                <a:gd name="T17" fmla="*/ 3 h 6"/>
                <a:gd name="T18" fmla="*/ 3 w 6"/>
                <a:gd name="T19" fmla="*/ 3 h 6"/>
                <a:gd name="T20" fmla="*/ 3 w 6"/>
                <a:gd name="T21" fmla="*/ 0 h 6"/>
                <a:gd name="T22" fmla="*/ 3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1" y="6"/>
                  </a:lnTo>
                  <a:lnTo>
                    <a:pt x="3" y="5"/>
                  </a:lnTo>
                  <a:lnTo>
                    <a:pt x="5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3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 586">
              <a:extLst>
                <a:ext uri="{FF2B5EF4-FFF2-40B4-BE49-F238E27FC236}">
                  <a16:creationId xmlns:a16="http://schemas.microsoft.com/office/drawing/2014/main" id="{E8E5377B-2460-46C6-6D54-701209B4474E}"/>
                </a:ext>
              </a:extLst>
            </p:cNvPr>
            <p:cNvSpPr>
              <a:spLocks/>
            </p:cNvSpPr>
            <p:nvPr>
              <p:custDataLst>
                <p:tags r:id="rId34"/>
              </p:custDataLst>
            </p:nvPr>
          </p:nvSpPr>
          <p:spPr bwMode="auto">
            <a:xfrm>
              <a:off x="1083761" y="3223100"/>
              <a:ext cx="11550" cy="14526"/>
            </a:xfrm>
            <a:custGeom>
              <a:avLst/>
              <a:gdLst>
                <a:gd name="T0" fmla="*/ 3 w 7"/>
                <a:gd name="T1" fmla="*/ 0 h 8"/>
                <a:gd name="T2" fmla="*/ 3 w 7"/>
                <a:gd name="T3" fmla="*/ 3 h 8"/>
                <a:gd name="T4" fmla="*/ 0 w 7"/>
                <a:gd name="T5" fmla="*/ 3 h 8"/>
                <a:gd name="T6" fmla="*/ 2 w 7"/>
                <a:gd name="T7" fmla="*/ 5 h 8"/>
                <a:gd name="T8" fmla="*/ 1 w 7"/>
                <a:gd name="T9" fmla="*/ 8 h 8"/>
                <a:gd name="T10" fmla="*/ 3 w 7"/>
                <a:gd name="T11" fmla="*/ 5 h 8"/>
                <a:gd name="T12" fmla="*/ 5 w 7"/>
                <a:gd name="T13" fmla="*/ 8 h 8"/>
                <a:gd name="T14" fmla="*/ 5 w 7"/>
                <a:gd name="T15" fmla="*/ 5 h 8"/>
                <a:gd name="T16" fmla="*/ 7 w 7"/>
                <a:gd name="T17" fmla="*/ 3 h 8"/>
                <a:gd name="T18" fmla="*/ 4 w 7"/>
                <a:gd name="T19" fmla="*/ 3 h 8"/>
                <a:gd name="T20" fmla="*/ 3 w 7"/>
                <a:gd name="T21" fmla="*/ 0 h 8"/>
                <a:gd name="T22" fmla="*/ 3 w 7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8">
                  <a:moveTo>
                    <a:pt x="3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2" y="5"/>
                  </a:lnTo>
                  <a:lnTo>
                    <a:pt x="1" y="8"/>
                  </a:lnTo>
                  <a:lnTo>
                    <a:pt x="3" y="5"/>
                  </a:lnTo>
                  <a:lnTo>
                    <a:pt x="5" y="8"/>
                  </a:lnTo>
                  <a:lnTo>
                    <a:pt x="5" y="5"/>
                  </a:lnTo>
                  <a:lnTo>
                    <a:pt x="7" y="3"/>
                  </a:lnTo>
                  <a:lnTo>
                    <a:pt x="4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0" name="Freeform 587">
              <a:extLst>
                <a:ext uri="{FF2B5EF4-FFF2-40B4-BE49-F238E27FC236}">
                  <a16:creationId xmlns:a16="http://schemas.microsoft.com/office/drawing/2014/main" id="{03F903D3-1B5A-CA38-17E1-31A48CE43258}"/>
                </a:ext>
              </a:extLst>
            </p:cNvPr>
            <p:cNvSpPr>
              <a:spLocks/>
            </p:cNvSpPr>
            <p:nvPr>
              <p:custDataLst>
                <p:tags r:id="rId35"/>
              </p:custDataLst>
            </p:nvPr>
          </p:nvSpPr>
          <p:spPr bwMode="auto">
            <a:xfrm>
              <a:off x="1096962" y="3188600"/>
              <a:ext cx="9900" cy="10895"/>
            </a:xfrm>
            <a:custGeom>
              <a:avLst/>
              <a:gdLst>
                <a:gd name="T0" fmla="*/ 3 w 6"/>
                <a:gd name="T1" fmla="*/ 0 h 6"/>
                <a:gd name="T2" fmla="*/ 3 w 6"/>
                <a:gd name="T3" fmla="*/ 3 h 6"/>
                <a:gd name="T4" fmla="*/ 0 w 6"/>
                <a:gd name="T5" fmla="*/ 3 h 6"/>
                <a:gd name="T6" fmla="*/ 3 w 6"/>
                <a:gd name="T7" fmla="*/ 4 h 6"/>
                <a:gd name="T8" fmla="*/ 2 w 6"/>
                <a:gd name="T9" fmla="*/ 6 h 6"/>
                <a:gd name="T10" fmla="*/ 3 w 6"/>
                <a:gd name="T11" fmla="*/ 5 h 6"/>
                <a:gd name="T12" fmla="*/ 5 w 6"/>
                <a:gd name="T13" fmla="*/ 6 h 6"/>
                <a:gd name="T14" fmla="*/ 5 w 6"/>
                <a:gd name="T15" fmla="*/ 3 h 6"/>
                <a:gd name="T16" fmla="*/ 6 w 6"/>
                <a:gd name="T17" fmla="*/ 3 h 6"/>
                <a:gd name="T18" fmla="*/ 4 w 6"/>
                <a:gd name="T19" fmla="*/ 3 h 6"/>
                <a:gd name="T20" fmla="*/ 3 w 6"/>
                <a:gd name="T21" fmla="*/ 0 h 6"/>
                <a:gd name="T22" fmla="*/ 3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4"/>
                  </a:lnTo>
                  <a:lnTo>
                    <a:pt x="2" y="6"/>
                  </a:lnTo>
                  <a:lnTo>
                    <a:pt x="3" y="5"/>
                  </a:lnTo>
                  <a:lnTo>
                    <a:pt x="5" y="6"/>
                  </a:lnTo>
                  <a:lnTo>
                    <a:pt x="5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1" name="Freeform 588">
              <a:extLst>
                <a:ext uri="{FF2B5EF4-FFF2-40B4-BE49-F238E27FC236}">
                  <a16:creationId xmlns:a16="http://schemas.microsoft.com/office/drawing/2014/main" id="{445434ED-8FC5-00D7-7120-D401D99CDACC}"/>
                </a:ext>
              </a:extLst>
            </p:cNvPr>
            <p:cNvSpPr>
              <a:spLocks/>
            </p:cNvSpPr>
            <p:nvPr>
              <p:custDataLst>
                <p:tags r:id="rId36"/>
              </p:custDataLst>
            </p:nvPr>
          </p:nvSpPr>
          <p:spPr bwMode="auto">
            <a:xfrm>
              <a:off x="1125012" y="3228548"/>
              <a:ext cx="9900" cy="9079"/>
            </a:xfrm>
            <a:custGeom>
              <a:avLst/>
              <a:gdLst>
                <a:gd name="T0" fmla="*/ 3 w 6"/>
                <a:gd name="T1" fmla="*/ 0 h 5"/>
                <a:gd name="T2" fmla="*/ 2 w 6"/>
                <a:gd name="T3" fmla="*/ 2 h 5"/>
                <a:gd name="T4" fmla="*/ 0 w 6"/>
                <a:gd name="T5" fmla="*/ 2 h 5"/>
                <a:gd name="T6" fmla="*/ 2 w 6"/>
                <a:gd name="T7" fmla="*/ 3 h 5"/>
                <a:gd name="T8" fmla="*/ 1 w 6"/>
                <a:gd name="T9" fmla="*/ 5 h 5"/>
                <a:gd name="T10" fmla="*/ 3 w 6"/>
                <a:gd name="T11" fmla="*/ 4 h 5"/>
                <a:gd name="T12" fmla="*/ 5 w 6"/>
                <a:gd name="T13" fmla="*/ 5 h 5"/>
                <a:gd name="T14" fmla="*/ 4 w 6"/>
                <a:gd name="T15" fmla="*/ 3 h 5"/>
                <a:gd name="T16" fmla="*/ 6 w 6"/>
                <a:gd name="T17" fmla="*/ 2 h 5"/>
                <a:gd name="T18" fmla="*/ 4 w 6"/>
                <a:gd name="T19" fmla="*/ 2 h 5"/>
                <a:gd name="T20" fmla="*/ 3 w 6"/>
                <a:gd name="T21" fmla="*/ 0 h 5"/>
                <a:gd name="T22" fmla="*/ 3 w 6"/>
                <a:gd name="T2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5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3"/>
                  </a:lnTo>
                  <a:lnTo>
                    <a:pt x="1" y="5"/>
                  </a:lnTo>
                  <a:lnTo>
                    <a:pt x="3" y="4"/>
                  </a:lnTo>
                  <a:lnTo>
                    <a:pt x="5" y="5"/>
                  </a:lnTo>
                  <a:lnTo>
                    <a:pt x="4" y="3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2" name="Freeform 589">
              <a:extLst>
                <a:ext uri="{FF2B5EF4-FFF2-40B4-BE49-F238E27FC236}">
                  <a16:creationId xmlns:a16="http://schemas.microsoft.com/office/drawing/2014/main" id="{A41F2027-839F-E74C-E1F9-3337E4B1C6C8}"/>
                </a:ext>
              </a:extLst>
            </p:cNvPr>
            <p:cNvSpPr>
              <a:spLocks/>
            </p:cNvSpPr>
            <p:nvPr>
              <p:custDataLst>
                <p:tags r:id="rId37"/>
              </p:custDataLst>
            </p:nvPr>
          </p:nvSpPr>
          <p:spPr bwMode="auto">
            <a:xfrm>
              <a:off x="1123362" y="3208574"/>
              <a:ext cx="13200" cy="14526"/>
            </a:xfrm>
            <a:custGeom>
              <a:avLst/>
              <a:gdLst>
                <a:gd name="T0" fmla="*/ 4 w 8"/>
                <a:gd name="T1" fmla="*/ 0 h 8"/>
                <a:gd name="T2" fmla="*/ 3 w 8"/>
                <a:gd name="T3" fmla="*/ 3 h 8"/>
                <a:gd name="T4" fmla="*/ 0 w 8"/>
                <a:gd name="T5" fmla="*/ 3 h 8"/>
                <a:gd name="T6" fmla="*/ 3 w 8"/>
                <a:gd name="T7" fmla="*/ 5 h 8"/>
                <a:gd name="T8" fmla="*/ 2 w 8"/>
                <a:gd name="T9" fmla="*/ 8 h 8"/>
                <a:gd name="T10" fmla="*/ 4 w 8"/>
                <a:gd name="T11" fmla="*/ 6 h 8"/>
                <a:gd name="T12" fmla="*/ 6 w 8"/>
                <a:gd name="T13" fmla="*/ 8 h 8"/>
                <a:gd name="T14" fmla="*/ 5 w 8"/>
                <a:gd name="T15" fmla="*/ 5 h 8"/>
                <a:gd name="T16" fmla="*/ 8 w 8"/>
                <a:gd name="T17" fmla="*/ 3 h 8"/>
                <a:gd name="T18" fmla="*/ 5 w 8"/>
                <a:gd name="T19" fmla="*/ 3 h 8"/>
                <a:gd name="T20" fmla="*/ 4 w 8"/>
                <a:gd name="T21" fmla="*/ 0 h 8"/>
                <a:gd name="T22" fmla="*/ 4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8"/>
                  </a:lnTo>
                  <a:lnTo>
                    <a:pt x="4" y="6"/>
                  </a:lnTo>
                  <a:lnTo>
                    <a:pt x="6" y="8"/>
                  </a:lnTo>
                  <a:lnTo>
                    <a:pt x="5" y="5"/>
                  </a:lnTo>
                  <a:lnTo>
                    <a:pt x="8" y="3"/>
                  </a:lnTo>
                  <a:lnTo>
                    <a:pt x="5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 590">
              <a:extLst>
                <a:ext uri="{FF2B5EF4-FFF2-40B4-BE49-F238E27FC236}">
                  <a16:creationId xmlns:a16="http://schemas.microsoft.com/office/drawing/2014/main" id="{1698A9D3-3E6D-A966-0261-B110DDFB30F7}"/>
                </a:ext>
              </a:extLst>
            </p:cNvPr>
            <p:cNvSpPr>
              <a:spLocks/>
            </p:cNvSpPr>
            <p:nvPr>
              <p:custDataLst>
                <p:tags r:id="rId38"/>
              </p:custDataLst>
            </p:nvPr>
          </p:nvSpPr>
          <p:spPr bwMode="auto">
            <a:xfrm>
              <a:off x="1125012" y="3188600"/>
              <a:ext cx="9900" cy="10895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3 h 6"/>
                <a:gd name="T4" fmla="*/ 0 w 6"/>
                <a:gd name="T5" fmla="*/ 3 h 6"/>
                <a:gd name="T6" fmla="*/ 2 w 6"/>
                <a:gd name="T7" fmla="*/ 4 h 6"/>
                <a:gd name="T8" fmla="*/ 1 w 6"/>
                <a:gd name="T9" fmla="*/ 6 h 6"/>
                <a:gd name="T10" fmla="*/ 3 w 6"/>
                <a:gd name="T11" fmla="*/ 5 h 6"/>
                <a:gd name="T12" fmla="*/ 5 w 6"/>
                <a:gd name="T13" fmla="*/ 6 h 6"/>
                <a:gd name="T14" fmla="*/ 4 w 6"/>
                <a:gd name="T15" fmla="*/ 3 h 6"/>
                <a:gd name="T16" fmla="*/ 6 w 6"/>
                <a:gd name="T17" fmla="*/ 3 h 6"/>
                <a:gd name="T18" fmla="*/ 4 w 6"/>
                <a:gd name="T19" fmla="*/ 3 h 6"/>
                <a:gd name="T20" fmla="*/ 3 w 6"/>
                <a:gd name="T21" fmla="*/ 0 h 6"/>
                <a:gd name="T22" fmla="*/ 3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1" y="6"/>
                  </a:lnTo>
                  <a:lnTo>
                    <a:pt x="3" y="5"/>
                  </a:lnTo>
                  <a:lnTo>
                    <a:pt x="5" y="6"/>
                  </a:lnTo>
                  <a:lnTo>
                    <a:pt x="4" y="3"/>
                  </a:lnTo>
                  <a:lnTo>
                    <a:pt x="6" y="3"/>
                  </a:lnTo>
                  <a:lnTo>
                    <a:pt x="4" y="3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4" name="Freeform 591">
              <a:extLst>
                <a:ext uri="{FF2B5EF4-FFF2-40B4-BE49-F238E27FC236}">
                  <a16:creationId xmlns:a16="http://schemas.microsoft.com/office/drawing/2014/main" id="{10419716-2F5A-AA11-19AB-8E45C00ABEDF}"/>
                </a:ext>
              </a:extLst>
            </p:cNvPr>
            <p:cNvSpPr>
              <a:spLocks/>
            </p:cNvSpPr>
            <p:nvPr>
              <p:custDataLst>
                <p:tags r:id="rId39"/>
              </p:custDataLst>
            </p:nvPr>
          </p:nvSpPr>
          <p:spPr bwMode="auto">
            <a:xfrm>
              <a:off x="1141512" y="3188600"/>
              <a:ext cx="8250" cy="10895"/>
            </a:xfrm>
            <a:custGeom>
              <a:avLst/>
              <a:gdLst>
                <a:gd name="T0" fmla="*/ 2 w 5"/>
                <a:gd name="T1" fmla="*/ 0 h 6"/>
                <a:gd name="T2" fmla="*/ 2 w 5"/>
                <a:gd name="T3" fmla="*/ 3 h 6"/>
                <a:gd name="T4" fmla="*/ 0 w 5"/>
                <a:gd name="T5" fmla="*/ 3 h 6"/>
                <a:gd name="T6" fmla="*/ 1 w 5"/>
                <a:gd name="T7" fmla="*/ 4 h 6"/>
                <a:gd name="T8" fmla="*/ 0 w 5"/>
                <a:gd name="T9" fmla="*/ 6 h 6"/>
                <a:gd name="T10" fmla="*/ 2 w 5"/>
                <a:gd name="T11" fmla="*/ 5 h 6"/>
                <a:gd name="T12" fmla="*/ 4 w 5"/>
                <a:gd name="T13" fmla="*/ 6 h 6"/>
                <a:gd name="T14" fmla="*/ 3 w 5"/>
                <a:gd name="T15" fmla="*/ 3 h 6"/>
                <a:gd name="T16" fmla="*/ 5 w 5"/>
                <a:gd name="T17" fmla="*/ 3 h 6"/>
                <a:gd name="T18" fmla="*/ 3 w 5"/>
                <a:gd name="T19" fmla="*/ 3 h 6"/>
                <a:gd name="T20" fmla="*/ 2 w 5"/>
                <a:gd name="T21" fmla="*/ 0 h 6"/>
                <a:gd name="T22" fmla="*/ 2 w 5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5" h="6">
                  <a:moveTo>
                    <a:pt x="2" y="0"/>
                  </a:moveTo>
                  <a:lnTo>
                    <a:pt x="2" y="3"/>
                  </a:lnTo>
                  <a:lnTo>
                    <a:pt x="0" y="3"/>
                  </a:lnTo>
                  <a:lnTo>
                    <a:pt x="1" y="4"/>
                  </a:lnTo>
                  <a:lnTo>
                    <a:pt x="0" y="6"/>
                  </a:lnTo>
                  <a:lnTo>
                    <a:pt x="2" y="5"/>
                  </a:lnTo>
                  <a:lnTo>
                    <a:pt x="4" y="6"/>
                  </a:lnTo>
                  <a:lnTo>
                    <a:pt x="3" y="3"/>
                  </a:lnTo>
                  <a:lnTo>
                    <a:pt x="5" y="3"/>
                  </a:lnTo>
                  <a:lnTo>
                    <a:pt x="3" y="3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5" name="Freeform 592">
              <a:extLst>
                <a:ext uri="{FF2B5EF4-FFF2-40B4-BE49-F238E27FC236}">
                  <a16:creationId xmlns:a16="http://schemas.microsoft.com/office/drawing/2014/main" id="{2E7BDE43-B177-D766-12E1-C4838009D30D}"/>
                </a:ext>
              </a:extLst>
            </p:cNvPr>
            <p:cNvSpPr>
              <a:spLocks/>
            </p:cNvSpPr>
            <p:nvPr>
              <p:custDataLst>
                <p:tags r:id="rId40"/>
              </p:custDataLst>
            </p:nvPr>
          </p:nvSpPr>
          <p:spPr bwMode="auto">
            <a:xfrm>
              <a:off x="1154712" y="3181337"/>
              <a:ext cx="11550" cy="12711"/>
            </a:xfrm>
            <a:custGeom>
              <a:avLst/>
              <a:gdLst>
                <a:gd name="T0" fmla="*/ 3 w 7"/>
                <a:gd name="T1" fmla="*/ 0 h 7"/>
                <a:gd name="T2" fmla="*/ 2 w 7"/>
                <a:gd name="T3" fmla="*/ 2 h 7"/>
                <a:gd name="T4" fmla="*/ 0 w 7"/>
                <a:gd name="T5" fmla="*/ 2 h 7"/>
                <a:gd name="T6" fmla="*/ 2 w 7"/>
                <a:gd name="T7" fmla="*/ 4 h 7"/>
                <a:gd name="T8" fmla="*/ 1 w 7"/>
                <a:gd name="T9" fmla="*/ 7 h 7"/>
                <a:gd name="T10" fmla="*/ 3 w 7"/>
                <a:gd name="T11" fmla="*/ 5 h 7"/>
                <a:gd name="T12" fmla="*/ 5 w 7"/>
                <a:gd name="T13" fmla="*/ 7 h 7"/>
                <a:gd name="T14" fmla="*/ 5 w 7"/>
                <a:gd name="T15" fmla="*/ 4 h 7"/>
                <a:gd name="T16" fmla="*/ 7 w 7"/>
                <a:gd name="T17" fmla="*/ 2 h 7"/>
                <a:gd name="T18" fmla="*/ 4 w 7"/>
                <a:gd name="T19" fmla="*/ 2 h 7"/>
                <a:gd name="T20" fmla="*/ 3 w 7"/>
                <a:gd name="T21" fmla="*/ 0 h 7"/>
                <a:gd name="T22" fmla="*/ 3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1" y="7"/>
                  </a:lnTo>
                  <a:lnTo>
                    <a:pt x="3" y="5"/>
                  </a:lnTo>
                  <a:lnTo>
                    <a:pt x="5" y="7"/>
                  </a:lnTo>
                  <a:lnTo>
                    <a:pt x="5" y="4"/>
                  </a:lnTo>
                  <a:lnTo>
                    <a:pt x="7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6" name="Freeform 593">
              <a:extLst>
                <a:ext uri="{FF2B5EF4-FFF2-40B4-BE49-F238E27FC236}">
                  <a16:creationId xmlns:a16="http://schemas.microsoft.com/office/drawing/2014/main" id="{246D2957-E048-94D7-8806-9CFCB0C8FE5D}"/>
                </a:ext>
              </a:extLst>
            </p:cNvPr>
            <p:cNvSpPr>
              <a:spLocks/>
            </p:cNvSpPr>
            <p:nvPr>
              <p:custDataLst>
                <p:tags r:id="rId41"/>
              </p:custDataLst>
            </p:nvPr>
          </p:nvSpPr>
          <p:spPr bwMode="auto">
            <a:xfrm>
              <a:off x="1159663" y="3164995"/>
              <a:ext cx="13200" cy="14526"/>
            </a:xfrm>
            <a:custGeom>
              <a:avLst/>
              <a:gdLst>
                <a:gd name="T0" fmla="*/ 4 w 8"/>
                <a:gd name="T1" fmla="*/ 0 h 8"/>
                <a:gd name="T2" fmla="*/ 3 w 8"/>
                <a:gd name="T3" fmla="*/ 3 h 8"/>
                <a:gd name="T4" fmla="*/ 0 w 8"/>
                <a:gd name="T5" fmla="*/ 3 h 8"/>
                <a:gd name="T6" fmla="*/ 3 w 8"/>
                <a:gd name="T7" fmla="*/ 5 h 8"/>
                <a:gd name="T8" fmla="*/ 2 w 8"/>
                <a:gd name="T9" fmla="*/ 8 h 8"/>
                <a:gd name="T10" fmla="*/ 4 w 8"/>
                <a:gd name="T11" fmla="*/ 6 h 8"/>
                <a:gd name="T12" fmla="*/ 7 w 8"/>
                <a:gd name="T13" fmla="*/ 8 h 8"/>
                <a:gd name="T14" fmla="*/ 6 w 8"/>
                <a:gd name="T15" fmla="*/ 5 h 8"/>
                <a:gd name="T16" fmla="*/ 8 w 8"/>
                <a:gd name="T17" fmla="*/ 3 h 8"/>
                <a:gd name="T18" fmla="*/ 5 w 8"/>
                <a:gd name="T19" fmla="*/ 3 h 8"/>
                <a:gd name="T20" fmla="*/ 4 w 8"/>
                <a:gd name="T21" fmla="*/ 0 h 8"/>
                <a:gd name="T22" fmla="*/ 4 w 8"/>
                <a:gd name="T23" fmla="*/ 0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8">
                  <a:moveTo>
                    <a:pt x="4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8"/>
                  </a:lnTo>
                  <a:lnTo>
                    <a:pt x="4" y="6"/>
                  </a:lnTo>
                  <a:lnTo>
                    <a:pt x="7" y="8"/>
                  </a:lnTo>
                  <a:lnTo>
                    <a:pt x="6" y="5"/>
                  </a:lnTo>
                  <a:lnTo>
                    <a:pt x="8" y="3"/>
                  </a:lnTo>
                  <a:lnTo>
                    <a:pt x="5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7" name="Freeform 594">
              <a:extLst>
                <a:ext uri="{FF2B5EF4-FFF2-40B4-BE49-F238E27FC236}">
                  <a16:creationId xmlns:a16="http://schemas.microsoft.com/office/drawing/2014/main" id="{608FDEB4-D35D-2ABC-7585-A3092497E6B9}"/>
                </a:ext>
              </a:extLst>
            </p:cNvPr>
            <p:cNvSpPr>
              <a:spLocks/>
            </p:cNvSpPr>
            <p:nvPr>
              <p:custDataLst>
                <p:tags r:id="rId42"/>
              </p:custDataLst>
            </p:nvPr>
          </p:nvSpPr>
          <p:spPr bwMode="auto">
            <a:xfrm>
              <a:off x="1156362" y="3146837"/>
              <a:ext cx="14850" cy="16342"/>
            </a:xfrm>
            <a:custGeom>
              <a:avLst/>
              <a:gdLst>
                <a:gd name="T0" fmla="*/ 4 w 9"/>
                <a:gd name="T1" fmla="*/ 0 h 9"/>
                <a:gd name="T2" fmla="*/ 4 w 9"/>
                <a:gd name="T3" fmla="*/ 3 h 9"/>
                <a:gd name="T4" fmla="*/ 0 w 9"/>
                <a:gd name="T5" fmla="*/ 3 h 9"/>
                <a:gd name="T6" fmla="*/ 3 w 9"/>
                <a:gd name="T7" fmla="*/ 5 h 9"/>
                <a:gd name="T8" fmla="*/ 2 w 9"/>
                <a:gd name="T9" fmla="*/ 9 h 9"/>
                <a:gd name="T10" fmla="*/ 4 w 9"/>
                <a:gd name="T11" fmla="*/ 7 h 9"/>
                <a:gd name="T12" fmla="*/ 7 w 9"/>
                <a:gd name="T13" fmla="*/ 9 h 9"/>
                <a:gd name="T14" fmla="*/ 6 w 9"/>
                <a:gd name="T15" fmla="*/ 5 h 9"/>
                <a:gd name="T16" fmla="*/ 9 w 9"/>
                <a:gd name="T17" fmla="*/ 4 h 9"/>
                <a:gd name="T18" fmla="*/ 6 w 9"/>
                <a:gd name="T19" fmla="*/ 4 h 9"/>
                <a:gd name="T20" fmla="*/ 4 w 9"/>
                <a:gd name="T21" fmla="*/ 0 h 9"/>
                <a:gd name="T22" fmla="*/ 4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4" y="0"/>
                  </a:moveTo>
                  <a:lnTo>
                    <a:pt x="4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4" y="7"/>
                  </a:lnTo>
                  <a:lnTo>
                    <a:pt x="7" y="9"/>
                  </a:lnTo>
                  <a:lnTo>
                    <a:pt x="6" y="5"/>
                  </a:lnTo>
                  <a:lnTo>
                    <a:pt x="9" y="4"/>
                  </a:lnTo>
                  <a:lnTo>
                    <a:pt x="6" y="4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8" name="Freeform 595">
              <a:extLst>
                <a:ext uri="{FF2B5EF4-FFF2-40B4-BE49-F238E27FC236}">
                  <a16:creationId xmlns:a16="http://schemas.microsoft.com/office/drawing/2014/main" id="{1665A230-1255-A70A-FC28-169885CD0F4B}"/>
                </a:ext>
              </a:extLst>
            </p:cNvPr>
            <p:cNvSpPr>
              <a:spLocks/>
            </p:cNvSpPr>
            <p:nvPr>
              <p:custDataLst>
                <p:tags r:id="rId43"/>
              </p:custDataLst>
            </p:nvPr>
          </p:nvSpPr>
          <p:spPr bwMode="auto">
            <a:xfrm>
              <a:off x="1182763" y="3148653"/>
              <a:ext cx="9900" cy="10895"/>
            </a:xfrm>
            <a:custGeom>
              <a:avLst/>
              <a:gdLst>
                <a:gd name="T0" fmla="*/ 4 w 6"/>
                <a:gd name="T1" fmla="*/ 0 h 6"/>
                <a:gd name="T2" fmla="*/ 3 w 6"/>
                <a:gd name="T3" fmla="*/ 2 h 6"/>
                <a:gd name="T4" fmla="*/ 0 w 6"/>
                <a:gd name="T5" fmla="*/ 2 h 6"/>
                <a:gd name="T6" fmla="*/ 2 w 6"/>
                <a:gd name="T7" fmla="*/ 4 h 6"/>
                <a:gd name="T8" fmla="*/ 1 w 6"/>
                <a:gd name="T9" fmla="*/ 6 h 6"/>
                <a:gd name="T10" fmla="*/ 4 w 6"/>
                <a:gd name="T11" fmla="*/ 4 h 6"/>
                <a:gd name="T12" fmla="*/ 5 w 6"/>
                <a:gd name="T13" fmla="*/ 6 h 6"/>
                <a:gd name="T14" fmla="*/ 4 w 6"/>
                <a:gd name="T15" fmla="*/ 4 h 6"/>
                <a:gd name="T16" fmla="*/ 6 w 6"/>
                <a:gd name="T17" fmla="*/ 2 h 6"/>
                <a:gd name="T18" fmla="*/ 4 w 6"/>
                <a:gd name="T19" fmla="*/ 2 h 6"/>
                <a:gd name="T20" fmla="*/ 4 w 6"/>
                <a:gd name="T21" fmla="*/ 0 h 6"/>
                <a:gd name="T22" fmla="*/ 4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4" y="0"/>
                  </a:moveTo>
                  <a:lnTo>
                    <a:pt x="3" y="2"/>
                  </a:lnTo>
                  <a:lnTo>
                    <a:pt x="0" y="2"/>
                  </a:lnTo>
                  <a:lnTo>
                    <a:pt x="2" y="4"/>
                  </a:lnTo>
                  <a:lnTo>
                    <a:pt x="1" y="6"/>
                  </a:lnTo>
                  <a:lnTo>
                    <a:pt x="4" y="4"/>
                  </a:lnTo>
                  <a:lnTo>
                    <a:pt x="5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49" name="Freeform 596">
              <a:extLst>
                <a:ext uri="{FF2B5EF4-FFF2-40B4-BE49-F238E27FC236}">
                  <a16:creationId xmlns:a16="http://schemas.microsoft.com/office/drawing/2014/main" id="{D3AC0B21-E13B-0B13-745C-56BD65203B6C}"/>
                </a:ext>
              </a:extLst>
            </p:cNvPr>
            <p:cNvSpPr>
              <a:spLocks/>
            </p:cNvSpPr>
            <p:nvPr>
              <p:custDataLst>
                <p:tags r:id="rId44"/>
              </p:custDataLst>
            </p:nvPr>
          </p:nvSpPr>
          <p:spPr bwMode="auto">
            <a:xfrm>
              <a:off x="1077161" y="3068758"/>
              <a:ext cx="9900" cy="10895"/>
            </a:xfrm>
            <a:custGeom>
              <a:avLst/>
              <a:gdLst>
                <a:gd name="T0" fmla="*/ 3 w 6"/>
                <a:gd name="T1" fmla="*/ 0 h 6"/>
                <a:gd name="T2" fmla="*/ 2 w 6"/>
                <a:gd name="T3" fmla="*/ 2 h 6"/>
                <a:gd name="T4" fmla="*/ 0 w 6"/>
                <a:gd name="T5" fmla="*/ 2 h 6"/>
                <a:gd name="T6" fmla="*/ 1 w 6"/>
                <a:gd name="T7" fmla="*/ 4 h 6"/>
                <a:gd name="T8" fmla="*/ 1 w 6"/>
                <a:gd name="T9" fmla="*/ 6 h 6"/>
                <a:gd name="T10" fmla="*/ 3 w 6"/>
                <a:gd name="T11" fmla="*/ 5 h 6"/>
                <a:gd name="T12" fmla="*/ 4 w 6"/>
                <a:gd name="T13" fmla="*/ 6 h 6"/>
                <a:gd name="T14" fmla="*/ 4 w 6"/>
                <a:gd name="T15" fmla="*/ 4 h 6"/>
                <a:gd name="T16" fmla="*/ 6 w 6"/>
                <a:gd name="T17" fmla="*/ 2 h 6"/>
                <a:gd name="T18" fmla="*/ 4 w 6"/>
                <a:gd name="T19" fmla="*/ 2 h 6"/>
                <a:gd name="T20" fmla="*/ 3 w 6"/>
                <a:gd name="T21" fmla="*/ 0 h 6"/>
                <a:gd name="T22" fmla="*/ 3 w 6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" h="6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1" y="4"/>
                  </a:lnTo>
                  <a:lnTo>
                    <a:pt x="1" y="6"/>
                  </a:lnTo>
                  <a:lnTo>
                    <a:pt x="3" y="5"/>
                  </a:lnTo>
                  <a:lnTo>
                    <a:pt x="4" y="6"/>
                  </a:lnTo>
                  <a:lnTo>
                    <a:pt x="4" y="4"/>
                  </a:lnTo>
                  <a:lnTo>
                    <a:pt x="6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0" name="Freeform 597">
              <a:extLst>
                <a:ext uri="{FF2B5EF4-FFF2-40B4-BE49-F238E27FC236}">
                  <a16:creationId xmlns:a16="http://schemas.microsoft.com/office/drawing/2014/main" id="{803C1EC2-6CA1-1BAE-3944-804EDE4F39CB}"/>
                </a:ext>
              </a:extLst>
            </p:cNvPr>
            <p:cNvSpPr>
              <a:spLocks/>
            </p:cNvSpPr>
            <p:nvPr>
              <p:custDataLst>
                <p:tags r:id="rId45"/>
              </p:custDataLst>
            </p:nvPr>
          </p:nvSpPr>
          <p:spPr bwMode="auto">
            <a:xfrm>
              <a:off x="913809" y="3117784"/>
              <a:ext cx="6600" cy="7263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2 h 4"/>
                <a:gd name="T4" fmla="*/ 0 w 4"/>
                <a:gd name="T5" fmla="*/ 2 h 4"/>
                <a:gd name="T6" fmla="*/ 1 w 4"/>
                <a:gd name="T7" fmla="*/ 2 h 4"/>
                <a:gd name="T8" fmla="*/ 0 w 4"/>
                <a:gd name="T9" fmla="*/ 4 h 4"/>
                <a:gd name="T10" fmla="*/ 2 w 4"/>
                <a:gd name="T11" fmla="*/ 3 h 4"/>
                <a:gd name="T12" fmla="*/ 3 w 4"/>
                <a:gd name="T13" fmla="*/ 4 h 4"/>
                <a:gd name="T14" fmla="*/ 2 w 4"/>
                <a:gd name="T15" fmla="*/ 2 h 4"/>
                <a:gd name="T16" fmla="*/ 4 w 4"/>
                <a:gd name="T17" fmla="*/ 2 h 4"/>
                <a:gd name="T18" fmla="*/ 2 w 4"/>
                <a:gd name="T19" fmla="*/ 2 h 4"/>
                <a:gd name="T20" fmla="*/ 2 w 4"/>
                <a:gd name="T21" fmla="*/ 0 h 4"/>
                <a:gd name="T22" fmla="*/ 2 w 4"/>
                <a:gd name="T23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lnTo>
                    <a:pt x="1" y="2"/>
                  </a:lnTo>
                  <a:lnTo>
                    <a:pt x="0" y="2"/>
                  </a:lnTo>
                  <a:lnTo>
                    <a:pt x="1" y="2"/>
                  </a:lnTo>
                  <a:lnTo>
                    <a:pt x="0" y="4"/>
                  </a:lnTo>
                  <a:lnTo>
                    <a:pt x="2" y="3"/>
                  </a:lnTo>
                  <a:lnTo>
                    <a:pt x="3" y="4"/>
                  </a:lnTo>
                  <a:lnTo>
                    <a:pt x="2" y="2"/>
                  </a:lnTo>
                  <a:lnTo>
                    <a:pt x="4" y="2"/>
                  </a:lnTo>
                  <a:lnTo>
                    <a:pt x="2" y="2"/>
                  </a:lnTo>
                  <a:lnTo>
                    <a:pt x="2" y="0"/>
                  </a:lnTo>
                  <a:lnTo>
                    <a:pt x="2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1" name="Freeform 598">
              <a:extLst>
                <a:ext uri="{FF2B5EF4-FFF2-40B4-BE49-F238E27FC236}">
                  <a16:creationId xmlns:a16="http://schemas.microsoft.com/office/drawing/2014/main" id="{6E8FA445-A7B3-667D-A684-C600DBA55B8C}"/>
                </a:ext>
              </a:extLst>
            </p:cNvPr>
            <p:cNvSpPr>
              <a:spLocks/>
            </p:cNvSpPr>
            <p:nvPr>
              <p:custDataLst>
                <p:tags r:id="rId46"/>
              </p:custDataLst>
            </p:nvPr>
          </p:nvSpPr>
          <p:spPr bwMode="auto">
            <a:xfrm>
              <a:off x="865958" y="3145021"/>
              <a:ext cx="11550" cy="10895"/>
            </a:xfrm>
            <a:custGeom>
              <a:avLst/>
              <a:gdLst>
                <a:gd name="T0" fmla="*/ 3 w 7"/>
                <a:gd name="T1" fmla="*/ 0 h 6"/>
                <a:gd name="T2" fmla="*/ 2 w 7"/>
                <a:gd name="T3" fmla="*/ 2 h 6"/>
                <a:gd name="T4" fmla="*/ 0 w 7"/>
                <a:gd name="T5" fmla="*/ 2 h 6"/>
                <a:gd name="T6" fmla="*/ 2 w 7"/>
                <a:gd name="T7" fmla="*/ 3 h 6"/>
                <a:gd name="T8" fmla="*/ 2 w 7"/>
                <a:gd name="T9" fmla="*/ 6 h 6"/>
                <a:gd name="T10" fmla="*/ 3 w 7"/>
                <a:gd name="T11" fmla="*/ 4 h 6"/>
                <a:gd name="T12" fmla="*/ 5 w 7"/>
                <a:gd name="T13" fmla="*/ 6 h 6"/>
                <a:gd name="T14" fmla="*/ 5 w 7"/>
                <a:gd name="T15" fmla="*/ 3 h 6"/>
                <a:gd name="T16" fmla="*/ 7 w 7"/>
                <a:gd name="T17" fmla="*/ 2 h 6"/>
                <a:gd name="T18" fmla="*/ 4 w 7"/>
                <a:gd name="T19" fmla="*/ 2 h 6"/>
                <a:gd name="T20" fmla="*/ 3 w 7"/>
                <a:gd name="T21" fmla="*/ 0 h 6"/>
                <a:gd name="T22" fmla="*/ 3 w 7"/>
                <a:gd name="T23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6">
                  <a:moveTo>
                    <a:pt x="3" y="0"/>
                  </a:moveTo>
                  <a:lnTo>
                    <a:pt x="2" y="2"/>
                  </a:lnTo>
                  <a:lnTo>
                    <a:pt x="0" y="2"/>
                  </a:lnTo>
                  <a:lnTo>
                    <a:pt x="2" y="3"/>
                  </a:lnTo>
                  <a:lnTo>
                    <a:pt x="2" y="6"/>
                  </a:lnTo>
                  <a:lnTo>
                    <a:pt x="3" y="4"/>
                  </a:lnTo>
                  <a:lnTo>
                    <a:pt x="5" y="6"/>
                  </a:lnTo>
                  <a:lnTo>
                    <a:pt x="5" y="3"/>
                  </a:lnTo>
                  <a:lnTo>
                    <a:pt x="7" y="2"/>
                  </a:lnTo>
                  <a:lnTo>
                    <a:pt x="4" y="2"/>
                  </a:lnTo>
                  <a:lnTo>
                    <a:pt x="3" y="0"/>
                  </a:lnTo>
                  <a:lnTo>
                    <a:pt x="3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2" name="Freeform 599">
              <a:extLst>
                <a:ext uri="{FF2B5EF4-FFF2-40B4-BE49-F238E27FC236}">
                  <a16:creationId xmlns:a16="http://schemas.microsoft.com/office/drawing/2014/main" id="{903E77F5-9226-0F8C-B404-880C28BC9977}"/>
                </a:ext>
              </a:extLst>
            </p:cNvPr>
            <p:cNvSpPr>
              <a:spLocks/>
            </p:cNvSpPr>
            <p:nvPr>
              <p:custDataLst>
                <p:tags r:id="rId47"/>
              </p:custDataLst>
            </p:nvPr>
          </p:nvSpPr>
          <p:spPr bwMode="auto">
            <a:xfrm>
              <a:off x="927009" y="3145021"/>
              <a:ext cx="11550" cy="12711"/>
            </a:xfrm>
            <a:custGeom>
              <a:avLst/>
              <a:gdLst>
                <a:gd name="T0" fmla="*/ 4 w 7"/>
                <a:gd name="T1" fmla="*/ 0 h 7"/>
                <a:gd name="T2" fmla="*/ 3 w 7"/>
                <a:gd name="T3" fmla="*/ 3 h 7"/>
                <a:gd name="T4" fmla="*/ 0 w 7"/>
                <a:gd name="T5" fmla="*/ 3 h 7"/>
                <a:gd name="T6" fmla="*/ 2 w 7"/>
                <a:gd name="T7" fmla="*/ 4 h 7"/>
                <a:gd name="T8" fmla="*/ 2 w 7"/>
                <a:gd name="T9" fmla="*/ 7 h 7"/>
                <a:gd name="T10" fmla="*/ 4 w 7"/>
                <a:gd name="T11" fmla="*/ 6 h 7"/>
                <a:gd name="T12" fmla="*/ 6 w 7"/>
                <a:gd name="T13" fmla="*/ 7 h 7"/>
                <a:gd name="T14" fmla="*/ 5 w 7"/>
                <a:gd name="T15" fmla="*/ 4 h 7"/>
                <a:gd name="T16" fmla="*/ 7 w 7"/>
                <a:gd name="T17" fmla="*/ 3 h 7"/>
                <a:gd name="T18" fmla="*/ 5 w 7"/>
                <a:gd name="T19" fmla="*/ 3 h 7"/>
                <a:gd name="T20" fmla="*/ 4 w 7"/>
                <a:gd name="T21" fmla="*/ 0 h 7"/>
                <a:gd name="T22" fmla="*/ 4 w 7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4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2" y="7"/>
                  </a:lnTo>
                  <a:lnTo>
                    <a:pt x="4" y="6"/>
                  </a:lnTo>
                  <a:lnTo>
                    <a:pt x="6" y="7"/>
                  </a:lnTo>
                  <a:lnTo>
                    <a:pt x="5" y="4"/>
                  </a:lnTo>
                  <a:lnTo>
                    <a:pt x="7" y="3"/>
                  </a:lnTo>
                  <a:lnTo>
                    <a:pt x="5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3" name="Freeform 600">
              <a:extLst>
                <a:ext uri="{FF2B5EF4-FFF2-40B4-BE49-F238E27FC236}">
                  <a16:creationId xmlns:a16="http://schemas.microsoft.com/office/drawing/2014/main" id="{138CDB4E-BA6D-29CB-02D0-42712E9B016B}"/>
                </a:ext>
              </a:extLst>
            </p:cNvPr>
            <p:cNvSpPr>
              <a:spLocks/>
            </p:cNvSpPr>
            <p:nvPr>
              <p:custDataLst>
                <p:tags r:id="rId48"/>
              </p:custDataLst>
            </p:nvPr>
          </p:nvSpPr>
          <p:spPr bwMode="auto">
            <a:xfrm>
              <a:off x="920409" y="3166811"/>
              <a:ext cx="13200" cy="12711"/>
            </a:xfrm>
            <a:custGeom>
              <a:avLst/>
              <a:gdLst>
                <a:gd name="T0" fmla="*/ 4 w 8"/>
                <a:gd name="T1" fmla="*/ 0 h 7"/>
                <a:gd name="T2" fmla="*/ 3 w 8"/>
                <a:gd name="T3" fmla="*/ 3 h 7"/>
                <a:gd name="T4" fmla="*/ 0 w 8"/>
                <a:gd name="T5" fmla="*/ 3 h 7"/>
                <a:gd name="T6" fmla="*/ 2 w 8"/>
                <a:gd name="T7" fmla="*/ 4 h 7"/>
                <a:gd name="T8" fmla="*/ 1 w 8"/>
                <a:gd name="T9" fmla="*/ 7 h 7"/>
                <a:gd name="T10" fmla="*/ 4 w 8"/>
                <a:gd name="T11" fmla="*/ 6 h 7"/>
                <a:gd name="T12" fmla="*/ 6 w 8"/>
                <a:gd name="T13" fmla="*/ 7 h 7"/>
                <a:gd name="T14" fmla="*/ 5 w 8"/>
                <a:gd name="T15" fmla="*/ 4 h 7"/>
                <a:gd name="T16" fmla="*/ 8 w 8"/>
                <a:gd name="T17" fmla="*/ 3 h 7"/>
                <a:gd name="T18" fmla="*/ 5 w 8"/>
                <a:gd name="T19" fmla="*/ 3 h 7"/>
                <a:gd name="T20" fmla="*/ 4 w 8"/>
                <a:gd name="T21" fmla="*/ 0 h 7"/>
                <a:gd name="T22" fmla="*/ 4 w 8"/>
                <a:gd name="T23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7">
                  <a:moveTo>
                    <a:pt x="4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2" y="4"/>
                  </a:lnTo>
                  <a:lnTo>
                    <a:pt x="1" y="7"/>
                  </a:lnTo>
                  <a:lnTo>
                    <a:pt x="4" y="6"/>
                  </a:lnTo>
                  <a:lnTo>
                    <a:pt x="6" y="7"/>
                  </a:lnTo>
                  <a:lnTo>
                    <a:pt x="5" y="4"/>
                  </a:lnTo>
                  <a:lnTo>
                    <a:pt x="8" y="3"/>
                  </a:lnTo>
                  <a:lnTo>
                    <a:pt x="5" y="3"/>
                  </a:lnTo>
                  <a:lnTo>
                    <a:pt x="4" y="0"/>
                  </a:lnTo>
                  <a:lnTo>
                    <a:pt x="4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  <p:sp>
          <p:nvSpPr>
            <p:cNvPr id="54" name="Freeform 601">
              <a:extLst>
                <a:ext uri="{FF2B5EF4-FFF2-40B4-BE49-F238E27FC236}">
                  <a16:creationId xmlns:a16="http://schemas.microsoft.com/office/drawing/2014/main" id="{3B14B67B-5C3C-AEB7-F2D9-02AB83646259}"/>
                </a:ext>
              </a:extLst>
            </p:cNvPr>
            <p:cNvSpPr>
              <a:spLocks/>
            </p:cNvSpPr>
            <p:nvPr>
              <p:custDataLst>
                <p:tags r:id="rId49"/>
              </p:custDataLst>
            </p:nvPr>
          </p:nvSpPr>
          <p:spPr bwMode="auto">
            <a:xfrm>
              <a:off x="956709" y="3184969"/>
              <a:ext cx="14850" cy="16342"/>
            </a:xfrm>
            <a:custGeom>
              <a:avLst/>
              <a:gdLst>
                <a:gd name="T0" fmla="*/ 5 w 9"/>
                <a:gd name="T1" fmla="*/ 0 h 9"/>
                <a:gd name="T2" fmla="*/ 3 w 9"/>
                <a:gd name="T3" fmla="*/ 3 h 9"/>
                <a:gd name="T4" fmla="*/ 0 w 9"/>
                <a:gd name="T5" fmla="*/ 3 h 9"/>
                <a:gd name="T6" fmla="*/ 3 w 9"/>
                <a:gd name="T7" fmla="*/ 5 h 9"/>
                <a:gd name="T8" fmla="*/ 2 w 9"/>
                <a:gd name="T9" fmla="*/ 9 h 9"/>
                <a:gd name="T10" fmla="*/ 5 w 9"/>
                <a:gd name="T11" fmla="*/ 7 h 9"/>
                <a:gd name="T12" fmla="*/ 8 w 9"/>
                <a:gd name="T13" fmla="*/ 9 h 9"/>
                <a:gd name="T14" fmla="*/ 6 w 9"/>
                <a:gd name="T15" fmla="*/ 5 h 9"/>
                <a:gd name="T16" fmla="*/ 9 w 9"/>
                <a:gd name="T17" fmla="*/ 3 h 9"/>
                <a:gd name="T18" fmla="*/ 5 w 9"/>
                <a:gd name="T19" fmla="*/ 3 h 9"/>
                <a:gd name="T20" fmla="*/ 5 w 9"/>
                <a:gd name="T21" fmla="*/ 0 h 9"/>
                <a:gd name="T22" fmla="*/ 5 w 9"/>
                <a:gd name="T23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9">
                  <a:moveTo>
                    <a:pt x="5" y="0"/>
                  </a:moveTo>
                  <a:lnTo>
                    <a:pt x="3" y="3"/>
                  </a:lnTo>
                  <a:lnTo>
                    <a:pt x="0" y="3"/>
                  </a:lnTo>
                  <a:lnTo>
                    <a:pt x="3" y="5"/>
                  </a:lnTo>
                  <a:lnTo>
                    <a:pt x="2" y="9"/>
                  </a:lnTo>
                  <a:lnTo>
                    <a:pt x="5" y="7"/>
                  </a:lnTo>
                  <a:lnTo>
                    <a:pt x="8" y="9"/>
                  </a:lnTo>
                  <a:lnTo>
                    <a:pt x="6" y="5"/>
                  </a:lnTo>
                  <a:lnTo>
                    <a:pt x="9" y="3"/>
                  </a:lnTo>
                  <a:lnTo>
                    <a:pt x="5" y="3"/>
                  </a:lnTo>
                  <a:lnTo>
                    <a:pt x="5" y="0"/>
                  </a:lnTo>
                  <a:lnTo>
                    <a:pt x="5" y="0"/>
                  </a:lnTo>
                  <a:close/>
                </a:path>
              </a:pathLst>
            </a:custGeom>
            <a:solidFill>
              <a:srgbClr val="FFFFF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5" name="Picture 6" descr=":crab:">
            <a:extLst>
              <a:ext uri="{FF2B5EF4-FFF2-40B4-BE49-F238E27FC236}">
                <a16:creationId xmlns:a16="http://schemas.microsoft.com/office/drawing/2014/main" id="{333221F6-F190-6F08-FB35-45D974E3E1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480" y="3266307"/>
            <a:ext cx="343618" cy="343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6" name="Graphic 55">
            <a:extLst>
              <a:ext uri="{FF2B5EF4-FFF2-40B4-BE49-F238E27FC236}">
                <a16:creationId xmlns:a16="http://schemas.microsoft.com/office/drawing/2014/main" id="{B0C78D66-28A9-4468-8AF3-8ACC67666C52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8906400" y="3530267"/>
            <a:ext cx="384809" cy="384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07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D8D737-FFAE-5CC5-7C45-7C330C894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Disclaimer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4EA32-FAAE-CA84-E649-3EA65BF011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Rust enthusiast</a:t>
            </a:r>
          </a:p>
          <a:p>
            <a:endParaRPr lang="en-US" i="1" dirty="0"/>
          </a:p>
          <a:p>
            <a:r>
              <a:rPr lang="en-US" i="1" dirty="0"/>
              <a:t>Restricted to personal opinions</a:t>
            </a:r>
          </a:p>
          <a:p>
            <a:endParaRPr lang="en-US" i="1" dirty="0"/>
          </a:p>
          <a:p>
            <a:r>
              <a:rPr lang="en-US" i="1" dirty="0"/>
              <a:t>No advertisement is intended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730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19F6-54DE-18B7-6FE9-99278D1F3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593" y="-139501"/>
            <a:ext cx="10515600" cy="1325563"/>
          </a:xfrm>
        </p:spPr>
        <p:txBody>
          <a:bodyPr/>
          <a:lstStyle/>
          <a:p>
            <a:r>
              <a:rPr lang="en-US" dirty="0"/>
              <a:t>Rust Scalability</a:t>
            </a:r>
          </a:p>
        </p:txBody>
      </p:sp>
      <p:sp>
        <p:nvSpPr>
          <p:cNvPr id="91" name="Partial Circle 90">
            <a:extLst>
              <a:ext uri="{FF2B5EF4-FFF2-40B4-BE49-F238E27FC236}">
                <a16:creationId xmlns:a16="http://schemas.microsoft.com/office/drawing/2014/main" id="{A46A9071-330D-38EB-C1F9-FF75BFCD673B}"/>
              </a:ext>
            </a:extLst>
          </p:cNvPr>
          <p:cNvSpPr/>
          <p:nvPr/>
        </p:nvSpPr>
        <p:spPr bwMode="auto">
          <a:xfrm rot="10800000">
            <a:off x="3809904" y="1044188"/>
            <a:ext cx="4653631" cy="4653631"/>
          </a:xfrm>
          <a:prstGeom prst="pie">
            <a:avLst>
              <a:gd name="adj1" fmla="val 10799999"/>
              <a:gd name="adj2" fmla="val 16200000"/>
            </a:avLst>
          </a:prstGeom>
          <a:solidFill>
            <a:srgbClr val="FBE27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2" name="Partial Circle 91">
            <a:extLst>
              <a:ext uri="{FF2B5EF4-FFF2-40B4-BE49-F238E27FC236}">
                <a16:creationId xmlns:a16="http://schemas.microsoft.com/office/drawing/2014/main" id="{3206155A-5263-24A3-E5E2-01C39EB6D299}"/>
              </a:ext>
            </a:extLst>
          </p:cNvPr>
          <p:cNvSpPr/>
          <p:nvPr/>
        </p:nvSpPr>
        <p:spPr bwMode="auto">
          <a:xfrm rot="16200000">
            <a:off x="3817499" y="1040351"/>
            <a:ext cx="4653631" cy="4653631"/>
          </a:xfrm>
          <a:prstGeom prst="pie">
            <a:avLst>
              <a:gd name="adj1" fmla="val 10799999"/>
              <a:gd name="adj2" fmla="val 16200000"/>
            </a:avLst>
          </a:prstGeom>
          <a:solidFill>
            <a:srgbClr val="BE3283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8" name="Partial Circle 87">
            <a:extLst>
              <a:ext uri="{FF2B5EF4-FFF2-40B4-BE49-F238E27FC236}">
                <a16:creationId xmlns:a16="http://schemas.microsoft.com/office/drawing/2014/main" id="{B4FB6C8B-97E2-6FFE-11AF-DF6AF823082D}"/>
              </a:ext>
            </a:extLst>
          </p:cNvPr>
          <p:cNvSpPr/>
          <p:nvPr/>
        </p:nvSpPr>
        <p:spPr bwMode="auto">
          <a:xfrm>
            <a:off x="3817499" y="1040352"/>
            <a:ext cx="4653631" cy="4653631"/>
          </a:xfrm>
          <a:prstGeom prst="pie">
            <a:avLst>
              <a:gd name="adj1" fmla="val 10799999"/>
              <a:gd name="adj2" fmla="val 16200000"/>
            </a:avLst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0" name="Partial Circle 89">
            <a:extLst>
              <a:ext uri="{FF2B5EF4-FFF2-40B4-BE49-F238E27FC236}">
                <a16:creationId xmlns:a16="http://schemas.microsoft.com/office/drawing/2014/main" id="{BD3ECD25-CF2C-1327-919F-FD3A7D0E9EA1}"/>
              </a:ext>
            </a:extLst>
          </p:cNvPr>
          <p:cNvSpPr/>
          <p:nvPr/>
        </p:nvSpPr>
        <p:spPr bwMode="auto">
          <a:xfrm rot="5400000">
            <a:off x="3817497" y="1044188"/>
            <a:ext cx="4653631" cy="4653631"/>
          </a:xfrm>
          <a:prstGeom prst="pie">
            <a:avLst>
              <a:gd name="adj1" fmla="val 10799999"/>
              <a:gd name="adj2" fmla="val 16200000"/>
            </a:avLst>
          </a:prstGeom>
          <a:solidFill>
            <a:srgbClr val="57535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en-US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4CD36BBD-1BFA-D775-E3E3-C2ADBB3C5B33}"/>
              </a:ext>
            </a:extLst>
          </p:cNvPr>
          <p:cNvGrpSpPr/>
          <p:nvPr/>
        </p:nvGrpSpPr>
        <p:grpSpPr>
          <a:xfrm>
            <a:off x="6708828" y="3865866"/>
            <a:ext cx="957706" cy="976197"/>
            <a:chOff x="6708828" y="3865866"/>
            <a:chExt cx="957706" cy="976197"/>
          </a:xfrm>
        </p:grpSpPr>
        <p:grpSp>
          <p:nvGrpSpPr>
            <p:cNvPr id="58" name="Chip">
              <a:extLst>
                <a:ext uri="{FF2B5EF4-FFF2-40B4-BE49-F238E27FC236}">
                  <a16:creationId xmlns:a16="http://schemas.microsoft.com/office/drawing/2014/main" id="{E2CAE759-94AA-F075-2346-7F90D9243300}"/>
                </a:ext>
              </a:extLst>
            </p:cNvPr>
            <p:cNvGrpSpPr>
              <a:grpSpLocks noChangeAspect="1"/>
            </p:cNvGrpSpPr>
            <p:nvPr>
              <p:custDataLst>
                <p:tags r:id="rId4"/>
              </p:custDataLst>
            </p:nvPr>
          </p:nvGrpSpPr>
          <p:grpSpPr>
            <a:xfrm>
              <a:off x="6708828" y="3865866"/>
              <a:ext cx="957706" cy="976197"/>
              <a:chOff x="4123100" y="4832060"/>
              <a:chExt cx="671026" cy="718663"/>
            </a:xfrm>
          </p:grpSpPr>
          <p:sp>
            <p:nvSpPr>
              <p:cNvPr id="60" name="Freeform: Shape 2">
                <a:extLst>
                  <a:ext uri="{FF2B5EF4-FFF2-40B4-BE49-F238E27FC236}">
                    <a16:creationId xmlns:a16="http://schemas.microsoft.com/office/drawing/2014/main" id="{A0BFB915-D3E2-0C98-3CD5-626098E7E8CB}"/>
                  </a:ext>
                </a:extLst>
              </p:cNvPr>
              <p:cNvSpPr/>
              <p:nvPr/>
            </p:nvSpPr>
            <p:spPr>
              <a:xfrm>
                <a:off x="4279815" y="4914252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3">
                <a:extLst>
                  <a:ext uri="{FF2B5EF4-FFF2-40B4-BE49-F238E27FC236}">
                    <a16:creationId xmlns:a16="http://schemas.microsoft.com/office/drawing/2014/main" id="{467A54E5-A54C-29AB-B909-84E17A77415E}"/>
                  </a:ext>
                </a:extLst>
              </p:cNvPr>
              <p:cNvSpPr/>
              <p:nvPr/>
            </p:nvSpPr>
            <p:spPr>
              <a:xfrm>
                <a:off x="4356669" y="4893834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2" name="Freeform: Shape 4">
                <a:extLst>
                  <a:ext uri="{FF2B5EF4-FFF2-40B4-BE49-F238E27FC236}">
                    <a16:creationId xmlns:a16="http://schemas.microsoft.com/office/drawing/2014/main" id="{17F0E8A0-0CF2-9A86-71EB-DBBD3701922B}"/>
                  </a:ext>
                </a:extLst>
              </p:cNvPr>
              <p:cNvSpPr/>
              <p:nvPr/>
            </p:nvSpPr>
            <p:spPr>
              <a:xfrm>
                <a:off x="4203117" y="4934916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3" name="Freeform: Shape 5">
                <a:extLst>
                  <a:ext uri="{FF2B5EF4-FFF2-40B4-BE49-F238E27FC236}">
                    <a16:creationId xmlns:a16="http://schemas.microsoft.com/office/drawing/2014/main" id="{9A301D91-3CAF-A224-9D1E-D41163AC73F5}"/>
                  </a:ext>
                </a:extLst>
              </p:cNvPr>
              <p:cNvSpPr/>
              <p:nvPr/>
            </p:nvSpPr>
            <p:spPr>
              <a:xfrm>
                <a:off x="4510185" y="4852598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6">
                <a:extLst>
                  <a:ext uri="{FF2B5EF4-FFF2-40B4-BE49-F238E27FC236}">
                    <a16:creationId xmlns:a16="http://schemas.microsoft.com/office/drawing/2014/main" id="{53800CC8-589C-C7E4-8AA4-467E89F35EDB}"/>
                  </a:ext>
                </a:extLst>
              </p:cNvPr>
              <p:cNvSpPr/>
              <p:nvPr/>
            </p:nvSpPr>
            <p:spPr>
              <a:xfrm>
                <a:off x="4586882" y="4832060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7">
                <a:extLst>
                  <a:ext uri="{FF2B5EF4-FFF2-40B4-BE49-F238E27FC236}">
                    <a16:creationId xmlns:a16="http://schemas.microsoft.com/office/drawing/2014/main" id="{F1E1FCCD-DAAB-E6DA-70D3-0EC39D76425E}"/>
                  </a:ext>
                </a:extLst>
              </p:cNvPr>
              <p:cNvSpPr/>
              <p:nvPr/>
            </p:nvSpPr>
            <p:spPr>
              <a:xfrm>
                <a:off x="4126299" y="4955488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8">
                <a:extLst>
                  <a:ext uri="{FF2B5EF4-FFF2-40B4-BE49-F238E27FC236}">
                    <a16:creationId xmlns:a16="http://schemas.microsoft.com/office/drawing/2014/main" id="{591EC4B5-1000-C9F9-4A1D-B6374F75697C}"/>
                  </a:ext>
                </a:extLst>
              </p:cNvPr>
              <p:cNvSpPr/>
              <p:nvPr/>
            </p:nvSpPr>
            <p:spPr>
              <a:xfrm>
                <a:off x="4433366" y="4873170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9">
                <a:extLst>
                  <a:ext uri="{FF2B5EF4-FFF2-40B4-BE49-F238E27FC236}">
                    <a16:creationId xmlns:a16="http://schemas.microsoft.com/office/drawing/2014/main" id="{1A0EF480-3805-AFEF-E467-BDC11AE398EC}"/>
                  </a:ext>
                </a:extLst>
              </p:cNvPr>
              <p:cNvSpPr/>
              <p:nvPr/>
            </p:nvSpPr>
            <p:spPr>
              <a:xfrm>
                <a:off x="4334892" y="5426943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10">
                <a:extLst>
                  <a:ext uri="{FF2B5EF4-FFF2-40B4-BE49-F238E27FC236}">
                    <a16:creationId xmlns:a16="http://schemas.microsoft.com/office/drawing/2014/main" id="{37C70BBC-5922-BA91-BC42-F525EFBDCC1D}"/>
                  </a:ext>
                </a:extLst>
              </p:cNvPr>
              <p:cNvSpPr/>
              <p:nvPr/>
            </p:nvSpPr>
            <p:spPr>
              <a:xfrm>
                <a:off x="4260523" y="5450258"/>
                <a:ext cx="75349" cy="100465"/>
              </a:xfrm>
              <a:custGeom>
                <a:avLst/>
                <a:gdLst>
                  <a:gd name="connsiteX0" fmla="*/ 11681 w 75975"/>
                  <a:gd name="connsiteY0" fmla="*/ 21822 h 101301"/>
                  <a:gd name="connsiteX1" fmla="*/ 49512 w 75975"/>
                  <a:gd name="connsiteY1" fmla="*/ 11681 h 101301"/>
                  <a:gd name="connsiteX2" fmla="*/ 68179 w 75975"/>
                  <a:gd name="connsiteY2" fmla="*/ 81325 h 101301"/>
                  <a:gd name="connsiteX3" fmla="*/ 30349 w 75975"/>
                  <a:gd name="connsiteY3" fmla="*/ 91465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81" y="21822"/>
                    </a:moveTo>
                    <a:lnTo>
                      <a:pt x="49512" y="11681"/>
                    </a:lnTo>
                    <a:lnTo>
                      <a:pt x="68179" y="81325"/>
                    </a:lnTo>
                    <a:lnTo>
                      <a:pt x="30349" y="91465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11">
                <a:extLst>
                  <a:ext uri="{FF2B5EF4-FFF2-40B4-BE49-F238E27FC236}">
                    <a16:creationId xmlns:a16="http://schemas.microsoft.com/office/drawing/2014/main" id="{A6EE8544-31F1-DC2F-63A7-7F83AA8CEABF}"/>
                  </a:ext>
                </a:extLst>
              </p:cNvPr>
              <p:cNvSpPr/>
              <p:nvPr/>
            </p:nvSpPr>
            <p:spPr>
              <a:xfrm>
                <a:off x="4123100" y="4906566"/>
                <a:ext cx="665581" cy="565116"/>
              </a:xfrm>
              <a:custGeom>
                <a:avLst/>
                <a:gdLst>
                  <a:gd name="connsiteX0" fmla="*/ 543810 w 671120"/>
                  <a:gd name="connsiteY0" fmla="*/ 17006 h 569819"/>
                  <a:gd name="connsiteX1" fmla="*/ 563869 w 671120"/>
                  <a:gd name="connsiteY1" fmla="*/ 11631 h 569819"/>
                  <a:gd name="connsiteX2" fmla="*/ 671497 w 671120"/>
                  <a:gd name="connsiteY2" fmla="*/ 413303 h 569819"/>
                  <a:gd name="connsiteX3" fmla="*/ 651438 w 671120"/>
                  <a:gd name="connsiteY3" fmla="*/ 418678 h 569819"/>
                  <a:gd name="connsiteX4" fmla="*/ 139318 w 671120"/>
                  <a:gd name="connsiteY4" fmla="*/ 555900 h 569819"/>
                  <a:gd name="connsiteX5" fmla="*/ 31691 w 671120"/>
                  <a:gd name="connsiteY5" fmla="*/ 154228 h 569819"/>
                  <a:gd name="connsiteX6" fmla="*/ 11631 w 671120"/>
                  <a:gd name="connsiteY6" fmla="*/ 159603 h 569819"/>
                  <a:gd name="connsiteX7" fmla="*/ 31691 w 671120"/>
                  <a:gd name="connsiteY7" fmla="*/ 154228 h 5698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1120" h="569819">
                    <a:moveTo>
                      <a:pt x="543810" y="17006"/>
                    </a:moveTo>
                    <a:cubicBezTo>
                      <a:pt x="554888" y="14038"/>
                      <a:pt x="563869" y="11631"/>
                      <a:pt x="563869" y="11631"/>
                    </a:cubicBezTo>
                    <a:lnTo>
                      <a:pt x="671497" y="413303"/>
                    </a:lnTo>
                    <a:cubicBezTo>
                      <a:pt x="671497" y="413303"/>
                      <a:pt x="662516" y="415710"/>
                      <a:pt x="651438" y="418678"/>
                    </a:cubicBezTo>
                    <a:lnTo>
                      <a:pt x="139318" y="555900"/>
                    </a:lnTo>
                    <a:lnTo>
                      <a:pt x="31691" y="154228"/>
                    </a:lnTo>
                    <a:cubicBezTo>
                      <a:pt x="20612" y="157197"/>
                      <a:pt x="11631" y="159603"/>
                      <a:pt x="11631" y="159603"/>
                    </a:cubicBezTo>
                    <a:cubicBezTo>
                      <a:pt x="11631" y="159603"/>
                      <a:pt x="20612" y="157197"/>
                      <a:pt x="31691" y="154228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12">
                <a:extLst>
                  <a:ext uri="{FF2B5EF4-FFF2-40B4-BE49-F238E27FC236}">
                    <a16:creationId xmlns:a16="http://schemas.microsoft.com/office/drawing/2014/main" id="{1366457B-9DF4-81E7-9E34-D6322E028F55}"/>
                  </a:ext>
                </a:extLst>
              </p:cNvPr>
              <p:cNvSpPr/>
              <p:nvPr/>
            </p:nvSpPr>
            <p:spPr>
              <a:xfrm>
                <a:off x="4641958" y="5344626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13">
                <a:extLst>
                  <a:ext uri="{FF2B5EF4-FFF2-40B4-BE49-F238E27FC236}">
                    <a16:creationId xmlns:a16="http://schemas.microsoft.com/office/drawing/2014/main" id="{BB36F3C3-BB8A-3A22-366F-38FA125D1F34}"/>
                  </a:ext>
                </a:extLst>
              </p:cNvPr>
              <p:cNvSpPr/>
              <p:nvPr/>
            </p:nvSpPr>
            <p:spPr>
              <a:xfrm>
                <a:off x="4718777" y="5324054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14">
                <a:extLst>
                  <a:ext uri="{FF2B5EF4-FFF2-40B4-BE49-F238E27FC236}">
                    <a16:creationId xmlns:a16="http://schemas.microsoft.com/office/drawing/2014/main" id="{670A6E30-5C2B-B33F-287E-B7040B62AEC2}"/>
                  </a:ext>
                </a:extLst>
              </p:cNvPr>
              <p:cNvSpPr/>
              <p:nvPr/>
            </p:nvSpPr>
            <p:spPr>
              <a:xfrm>
                <a:off x="4565136" y="5365290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3" name="Freeform: Shape 15">
                <a:extLst>
                  <a:ext uri="{FF2B5EF4-FFF2-40B4-BE49-F238E27FC236}">
                    <a16:creationId xmlns:a16="http://schemas.microsoft.com/office/drawing/2014/main" id="{61F586AD-8448-50B8-2454-C9E5EC9DB95D}"/>
                  </a:ext>
                </a:extLst>
              </p:cNvPr>
              <p:cNvSpPr/>
              <p:nvPr/>
            </p:nvSpPr>
            <p:spPr>
              <a:xfrm>
                <a:off x="4411709" y="5406246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4" name="Freeform: Shape 16">
                <a:extLst>
                  <a:ext uri="{FF2B5EF4-FFF2-40B4-BE49-F238E27FC236}">
                    <a16:creationId xmlns:a16="http://schemas.microsoft.com/office/drawing/2014/main" id="{E32A269E-0F74-CC97-E491-8C7B65CA7E82}"/>
                  </a:ext>
                </a:extLst>
              </p:cNvPr>
              <p:cNvSpPr/>
              <p:nvPr/>
            </p:nvSpPr>
            <p:spPr>
              <a:xfrm>
                <a:off x="4488406" y="5385707"/>
                <a:ext cx="75349" cy="100465"/>
              </a:xfrm>
              <a:custGeom>
                <a:avLst/>
                <a:gdLst>
                  <a:gd name="connsiteX0" fmla="*/ 11631 w 75975"/>
                  <a:gd name="connsiteY0" fmla="*/ 21726 h 101301"/>
                  <a:gd name="connsiteX1" fmla="*/ 49303 w 75975"/>
                  <a:gd name="connsiteY1" fmla="*/ 11631 h 101301"/>
                  <a:gd name="connsiteX2" fmla="*/ 67886 w 75975"/>
                  <a:gd name="connsiteY2" fmla="*/ 80982 h 101301"/>
                  <a:gd name="connsiteX3" fmla="*/ 30214 w 75975"/>
                  <a:gd name="connsiteY3" fmla="*/ 91076 h 1013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5975" h="101301">
                    <a:moveTo>
                      <a:pt x="11631" y="21726"/>
                    </a:moveTo>
                    <a:lnTo>
                      <a:pt x="49303" y="11631"/>
                    </a:lnTo>
                    <a:lnTo>
                      <a:pt x="67886" y="80982"/>
                    </a:lnTo>
                    <a:lnTo>
                      <a:pt x="30214" y="91076"/>
                    </a:lnTo>
                    <a:close/>
                  </a:path>
                </a:pathLst>
              </a:custGeom>
              <a:solidFill>
                <a:schemeClr val="accent2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8353273D-AADF-5230-FB3B-A33A17B45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05227" y="4142047"/>
              <a:ext cx="444129" cy="422696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93" name="Group 92">
            <a:extLst>
              <a:ext uri="{FF2B5EF4-FFF2-40B4-BE49-F238E27FC236}">
                <a16:creationId xmlns:a16="http://schemas.microsoft.com/office/drawing/2014/main" id="{785E67D2-897F-166E-1E42-1D0FD969DD66}"/>
              </a:ext>
            </a:extLst>
          </p:cNvPr>
          <p:cNvGrpSpPr/>
          <p:nvPr/>
        </p:nvGrpSpPr>
        <p:grpSpPr>
          <a:xfrm>
            <a:off x="6604540" y="2214304"/>
            <a:ext cx="951202" cy="688673"/>
            <a:chOff x="6762503" y="2525432"/>
            <a:chExt cx="951202" cy="688673"/>
          </a:xfrm>
        </p:grpSpPr>
        <p:grpSp>
          <p:nvGrpSpPr>
            <p:cNvPr id="54" name="Grafik 62">
              <a:extLst>
                <a:ext uri="{FF2B5EF4-FFF2-40B4-BE49-F238E27FC236}">
                  <a16:creationId xmlns:a16="http://schemas.microsoft.com/office/drawing/2014/main" id="{8DE5B999-A28C-10E7-8A2B-0DC70F89AD30}"/>
                </a:ext>
              </a:extLst>
            </p:cNvPr>
            <p:cNvGrpSpPr/>
            <p:nvPr/>
          </p:nvGrpSpPr>
          <p:grpSpPr>
            <a:xfrm>
              <a:off x="6762503" y="2525432"/>
              <a:ext cx="951202" cy="688673"/>
              <a:chOff x="5737623" y="3156642"/>
              <a:chExt cx="721568" cy="548906"/>
            </a:xfrm>
            <a:solidFill>
              <a:srgbClr val="FFFFFF"/>
            </a:solidFill>
          </p:grpSpPr>
          <p:sp>
            <p:nvSpPr>
              <p:cNvPr id="55" name="Freihandform: Form 73">
                <a:extLst>
                  <a:ext uri="{FF2B5EF4-FFF2-40B4-BE49-F238E27FC236}">
                    <a16:creationId xmlns:a16="http://schemas.microsoft.com/office/drawing/2014/main" id="{3DE0446F-9D4A-664D-6D4F-6590BFCCC1A0}"/>
                  </a:ext>
                </a:extLst>
              </p:cNvPr>
              <p:cNvSpPr/>
              <p:nvPr/>
            </p:nvSpPr>
            <p:spPr>
              <a:xfrm>
                <a:off x="6255261" y="3289419"/>
                <a:ext cx="203929" cy="416129"/>
              </a:xfrm>
              <a:custGeom>
                <a:avLst/>
                <a:gdLst>
                  <a:gd name="connsiteX0" fmla="*/ 179280 w 203929"/>
                  <a:gd name="connsiteY0" fmla="*/ 0 h 416129"/>
                  <a:gd name="connsiteX1" fmla="*/ 25412 w 203929"/>
                  <a:gd name="connsiteY1" fmla="*/ 0 h 416129"/>
                  <a:gd name="connsiteX2" fmla="*/ 0 w 203929"/>
                  <a:gd name="connsiteY2" fmla="*/ 24649 h 416129"/>
                  <a:gd name="connsiteX3" fmla="*/ 0 w 203929"/>
                  <a:gd name="connsiteY3" fmla="*/ 391468 h 416129"/>
                  <a:gd name="connsiteX4" fmla="*/ 24638 w 203929"/>
                  <a:gd name="connsiteY4" fmla="*/ 416129 h 416129"/>
                  <a:gd name="connsiteX5" fmla="*/ 25412 w 203929"/>
                  <a:gd name="connsiteY5" fmla="*/ 416118 h 416129"/>
                  <a:gd name="connsiteX6" fmla="*/ 179280 w 203929"/>
                  <a:gd name="connsiteY6" fmla="*/ 416118 h 416129"/>
                  <a:gd name="connsiteX7" fmla="*/ 203929 w 203929"/>
                  <a:gd name="connsiteY7" fmla="*/ 391468 h 416129"/>
                  <a:gd name="connsiteX8" fmla="*/ 203929 w 203929"/>
                  <a:gd name="connsiteY8" fmla="*/ 24649 h 416129"/>
                  <a:gd name="connsiteX9" fmla="*/ 179280 w 203929"/>
                  <a:gd name="connsiteY9" fmla="*/ 0 h 416129"/>
                  <a:gd name="connsiteX10" fmla="*/ 103045 w 203929"/>
                  <a:gd name="connsiteY10" fmla="*/ 379652 h 416129"/>
                  <a:gd name="connsiteX11" fmla="*/ 84240 w 203929"/>
                  <a:gd name="connsiteY11" fmla="*/ 361101 h 416129"/>
                  <a:gd name="connsiteX12" fmla="*/ 102791 w 203929"/>
                  <a:gd name="connsiteY12" fmla="*/ 342298 h 416129"/>
                  <a:gd name="connsiteX13" fmla="*/ 121595 w 203929"/>
                  <a:gd name="connsiteY13" fmla="*/ 360847 h 416129"/>
                  <a:gd name="connsiteX14" fmla="*/ 121595 w 203929"/>
                  <a:gd name="connsiteY14" fmla="*/ 360974 h 416129"/>
                  <a:gd name="connsiteX15" fmla="*/ 103172 w 203929"/>
                  <a:gd name="connsiteY15" fmla="*/ 379652 h 416129"/>
                  <a:gd name="connsiteX16" fmla="*/ 103045 w 203929"/>
                  <a:gd name="connsiteY16" fmla="*/ 379652 h 416129"/>
                  <a:gd name="connsiteX17" fmla="*/ 152471 w 203929"/>
                  <a:gd name="connsiteY17" fmla="*/ 162127 h 416129"/>
                  <a:gd name="connsiteX18" fmla="*/ 52221 w 203929"/>
                  <a:gd name="connsiteY18" fmla="*/ 162127 h 416129"/>
                  <a:gd name="connsiteX19" fmla="*/ 27873 w 203929"/>
                  <a:gd name="connsiteY19" fmla="*/ 142513 h 416129"/>
                  <a:gd name="connsiteX20" fmla="*/ 47487 w 203929"/>
                  <a:gd name="connsiteY20" fmla="*/ 118165 h 416129"/>
                  <a:gd name="connsiteX21" fmla="*/ 52221 w 203929"/>
                  <a:gd name="connsiteY21" fmla="*/ 118165 h 416129"/>
                  <a:gd name="connsiteX22" fmla="*/ 151200 w 203929"/>
                  <a:gd name="connsiteY22" fmla="*/ 118165 h 416129"/>
                  <a:gd name="connsiteX23" fmla="*/ 175548 w 203929"/>
                  <a:gd name="connsiteY23" fmla="*/ 137779 h 416129"/>
                  <a:gd name="connsiteX24" fmla="*/ 155934 w 203929"/>
                  <a:gd name="connsiteY24" fmla="*/ 162127 h 416129"/>
                  <a:gd name="connsiteX25" fmla="*/ 151200 w 203929"/>
                  <a:gd name="connsiteY25" fmla="*/ 162127 h 416129"/>
                  <a:gd name="connsiteX26" fmla="*/ 152471 w 203929"/>
                  <a:gd name="connsiteY26" fmla="*/ 93388 h 416129"/>
                  <a:gd name="connsiteX27" fmla="*/ 52221 w 203929"/>
                  <a:gd name="connsiteY27" fmla="*/ 93388 h 416129"/>
                  <a:gd name="connsiteX28" fmla="*/ 27407 w 203929"/>
                  <a:gd name="connsiteY28" fmla="*/ 74368 h 416129"/>
                  <a:gd name="connsiteX29" fmla="*/ 46427 w 203929"/>
                  <a:gd name="connsiteY29" fmla="*/ 49553 h 416129"/>
                  <a:gd name="connsiteX30" fmla="*/ 52221 w 203929"/>
                  <a:gd name="connsiteY30" fmla="*/ 49553 h 416129"/>
                  <a:gd name="connsiteX31" fmla="*/ 151200 w 203929"/>
                  <a:gd name="connsiteY31" fmla="*/ 49553 h 416129"/>
                  <a:gd name="connsiteX32" fmla="*/ 176015 w 203929"/>
                  <a:gd name="connsiteY32" fmla="*/ 68574 h 416129"/>
                  <a:gd name="connsiteX33" fmla="*/ 156994 w 203929"/>
                  <a:gd name="connsiteY33" fmla="*/ 93388 h 416129"/>
                  <a:gd name="connsiteX34" fmla="*/ 151200 w 203929"/>
                  <a:gd name="connsiteY34" fmla="*/ 93388 h 4161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</a:cxnLst>
                <a:rect l="l" t="t" r="r" b="b"/>
                <a:pathLst>
                  <a:path w="203929" h="416129">
                    <a:moveTo>
                      <a:pt x="179280" y="0"/>
                    </a:moveTo>
                    <a:lnTo>
                      <a:pt x="25412" y="0"/>
                    </a:lnTo>
                    <a:cubicBezTo>
                      <a:pt x="11669" y="-6"/>
                      <a:pt x="412" y="10913"/>
                      <a:pt x="0" y="24649"/>
                    </a:cubicBezTo>
                    <a:lnTo>
                      <a:pt x="0" y="391468"/>
                    </a:lnTo>
                    <a:cubicBezTo>
                      <a:pt x="-6" y="405081"/>
                      <a:pt x="11024" y="416123"/>
                      <a:pt x="24638" y="416129"/>
                    </a:cubicBezTo>
                    <a:cubicBezTo>
                      <a:pt x="24896" y="416129"/>
                      <a:pt x="25154" y="416125"/>
                      <a:pt x="25412" y="416118"/>
                    </a:cubicBezTo>
                    <a:lnTo>
                      <a:pt x="179280" y="416118"/>
                    </a:lnTo>
                    <a:cubicBezTo>
                      <a:pt x="192893" y="416118"/>
                      <a:pt x="203929" y="405081"/>
                      <a:pt x="203929" y="391468"/>
                    </a:cubicBezTo>
                    <a:lnTo>
                      <a:pt x="203929" y="24649"/>
                    </a:lnTo>
                    <a:cubicBezTo>
                      <a:pt x="203929" y="11036"/>
                      <a:pt x="192893" y="0"/>
                      <a:pt x="179280" y="0"/>
                    </a:cubicBezTo>
                    <a:close/>
                    <a:moveTo>
                      <a:pt x="103045" y="379652"/>
                    </a:moveTo>
                    <a:cubicBezTo>
                      <a:pt x="92730" y="379722"/>
                      <a:pt x="84311" y="371417"/>
                      <a:pt x="84240" y="361101"/>
                    </a:cubicBezTo>
                    <a:cubicBezTo>
                      <a:pt x="84170" y="350787"/>
                      <a:pt x="92476" y="342368"/>
                      <a:pt x="102791" y="342298"/>
                    </a:cubicBezTo>
                    <a:cubicBezTo>
                      <a:pt x="113105" y="342227"/>
                      <a:pt x="121524" y="350532"/>
                      <a:pt x="121595" y="360847"/>
                    </a:cubicBezTo>
                    <a:cubicBezTo>
                      <a:pt x="121595" y="360890"/>
                      <a:pt x="121595" y="360932"/>
                      <a:pt x="121595" y="360974"/>
                    </a:cubicBezTo>
                    <a:cubicBezTo>
                      <a:pt x="121665" y="371219"/>
                      <a:pt x="113417" y="379581"/>
                      <a:pt x="103172" y="379652"/>
                    </a:cubicBezTo>
                    <a:cubicBezTo>
                      <a:pt x="103130" y="379652"/>
                      <a:pt x="103087" y="379652"/>
                      <a:pt x="103045" y="379652"/>
                    </a:cubicBezTo>
                    <a:close/>
                    <a:moveTo>
                      <a:pt x="152471" y="162127"/>
                    </a:moveTo>
                    <a:lnTo>
                      <a:pt x="52221" y="162127"/>
                    </a:lnTo>
                    <a:cubicBezTo>
                      <a:pt x="40081" y="163434"/>
                      <a:pt x="29180" y="154652"/>
                      <a:pt x="27873" y="142513"/>
                    </a:cubicBezTo>
                    <a:cubicBezTo>
                      <a:pt x="26565" y="130372"/>
                      <a:pt x="35348" y="119472"/>
                      <a:pt x="47487" y="118165"/>
                    </a:cubicBezTo>
                    <a:cubicBezTo>
                      <a:pt x="49061" y="117996"/>
                      <a:pt x="50648" y="117996"/>
                      <a:pt x="52221" y="118165"/>
                    </a:cubicBezTo>
                    <a:lnTo>
                      <a:pt x="151200" y="118165"/>
                    </a:lnTo>
                    <a:cubicBezTo>
                      <a:pt x="163340" y="116857"/>
                      <a:pt x="174241" y="125640"/>
                      <a:pt x="175548" y="137779"/>
                    </a:cubicBezTo>
                    <a:cubicBezTo>
                      <a:pt x="176856" y="149919"/>
                      <a:pt x="168073" y="160820"/>
                      <a:pt x="155934" y="162127"/>
                    </a:cubicBezTo>
                    <a:cubicBezTo>
                      <a:pt x="154360" y="162296"/>
                      <a:pt x="152773" y="162296"/>
                      <a:pt x="151200" y="162127"/>
                    </a:cubicBezTo>
                    <a:close/>
                    <a:moveTo>
                      <a:pt x="152471" y="93388"/>
                    </a:moveTo>
                    <a:lnTo>
                      <a:pt x="52221" y="93388"/>
                    </a:lnTo>
                    <a:cubicBezTo>
                      <a:pt x="40116" y="94988"/>
                      <a:pt x="29006" y="86472"/>
                      <a:pt x="27407" y="74368"/>
                    </a:cubicBezTo>
                    <a:cubicBezTo>
                      <a:pt x="25807" y="62263"/>
                      <a:pt x="34322" y="51153"/>
                      <a:pt x="46427" y="49553"/>
                    </a:cubicBezTo>
                    <a:cubicBezTo>
                      <a:pt x="48351" y="49299"/>
                      <a:pt x="50299" y="49299"/>
                      <a:pt x="52221" y="49553"/>
                    </a:cubicBezTo>
                    <a:lnTo>
                      <a:pt x="151200" y="49553"/>
                    </a:lnTo>
                    <a:cubicBezTo>
                      <a:pt x="163305" y="47953"/>
                      <a:pt x="174415" y="56469"/>
                      <a:pt x="176015" y="68574"/>
                    </a:cubicBezTo>
                    <a:cubicBezTo>
                      <a:pt x="177614" y="80679"/>
                      <a:pt x="169099" y="91789"/>
                      <a:pt x="156994" y="93388"/>
                    </a:cubicBezTo>
                    <a:cubicBezTo>
                      <a:pt x="155070" y="93642"/>
                      <a:pt x="153122" y="93642"/>
                      <a:pt x="151200" y="933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ihandform: Form 74">
                <a:extLst>
                  <a:ext uri="{FF2B5EF4-FFF2-40B4-BE49-F238E27FC236}">
                    <a16:creationId xmlns:a16="http://schemas.microsoft.com/office/drawing/2014/main" id="{953442A1-4DCD-902A-D6FA-4D7F7B7F22F5}"/>
                  </a:ext>
                </a:extLst>
              </p:cNvPr>
              <p:cNvSpPr/>
              <p:nvPr/>
            </p:nvSpPr>
            <p:spPr>
              <a:xfrm>
                <a:off x="5967219" y="3623203"/>
                <a:ext cx="174197" cy="38244"/>
              </a:xfrm>
              <a:custGeom>
                <a:avLst/>
                <a:gdLst>
                  <a:gd name="connsiteX0" fmla="*/ 0 w 174197"/>
                  <a:gd name="connsiteY0" fmla="*/ 0 h 38244"/>
                  <a:gd name="connsiteX1" fmla="*/ 174198 w 174197"/>
                  <a:gd name="connsiteY1" fmla="*/ 0 h 38244"/>
                  <a:gd name="connsiteX2" fmla="*/ 174198 w 174197"/>
                  <a:gd name="connsiteY2" fmla="*/ 38245 h 38244"/>
                  <a:gd name="connsiteX3" fmla="*/ 0 w 174197"/>
                  <a:gd name="connsiteY3" fmla="*/ 38245 h 382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4197" h="38244">
                    <a:moveTo>
                      <a:pt x="0" y="0"/>
                    </a:moveTo>
                    <a:lnTo>
                      <a:pt x="174198" y="0"/>
                    </a:lnTo>
                    <a:lnTo>
                      <a:pt x="174198" y="38245"/>
                    </a:lnTo>
                    <a:lnTo>
                      <a:pt x="0" y="38245"/>
                    </a:lnTo>
                    <a:close/>
                  </a:path>
                </a:pathLst>
              </a:custGeom>
              <a:solidFill>
                <a:srgbClr val="FFFFFF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ihandform: Form 75">
                <a:extLst>
                  <a:ext uri="{FF2B5EF4-FFF2-40B4-BE49-F238E27FC236}">
                    <a16:creationId xmlns:a16="http://schemas.microsoft.com/office/drawing/2014/main" id="{7B7D0B17-F0A1-383D-D00E-7630BD3A0C26}"/>
                  </a:ext>
                </a:extLst>
              </p:cNvPr>
              <p:cNvSpPr/>
              <p:nvPr/>
            </p:nvSpPr>
            <p:spPr>
              <a:xfrm>
                <a:off x="5737623" y="3156642"/>
                <a:ext cx="633389" cy="451313"/>
              </a:xfrm>
              <a:custGeom>
                <a:avLst/>
                <a:gdLst>
                  <a:gd name="connsiteX0" fmla="*/ 498707 w 633389"/>
                  <a:gd name="connsiteY0" fmla="*/ 424123 h 451313"/>
                  <a:gd name="connsiteX1" fmla="*/ 37483 w 633389"/>
                  <a:gd name="connsiteY1" fmla="*/ 424123 h 451313"/>
                  <a:gd name="connsiteX2" fmla="*/ 27192 w 633389"/>
                  <a:gd name="connsiteY2" fmla="*/ 413831 h 451313"/>
                  <a:gd name="connsiteX3" fmla="*/ 27192 w 633389"/>
                  <a:gd name="connsiteY3" fmla="*/ 37483 h 451313"/>
                  <a:gd name="connsiteX4" fmla="*/ 37483 w 633389"/>
                  <a:gd name="connsiteY4" fmla="*/ 27191 h 451313"/>
                  <a:gd name="connsiteX5" fmla="*/ 596542 w 633389"/>
                  <a:gd name="connsiteY5" fmla="*/ 27191 h 451313"/>
                  <a:gd name="connsiteX6" fmla="*/ 606834 w 633389"/>
                  <a:gd name="connsiteY6" fmla="*/ 37483 h 451313"/>
                  <a:gd name="connsiteX7" fmla="*/ 606834 w 633389"/>
                  <a:gd name="connsiteY7" fmla="*/ 113718 h 451313"/>
                  <a:gd name="connsiteX8" fmla="*/ 633389 w 633389"/>
                  <a:gd name="connsiteY8" fmla="*/ 113718 h 451313"/>
                  <a:gd name="connsiteX9" fmla="*/ 633389 w 633389"/>
                  <a:gd name="connsiteY9" fmla="*/ 17153 h 451313"/>
                  <a:gd name="connsiteX10" fmla="*/ 616236 w 633389"/>
                  <a:gd name="connsiteY10" fmla="*/ 0 h 451313"/>
                  <a:gd name="connsiteX11" fmla="*/ 17154 w 633389"/>
                  <a:gd name="connsiteY11" fmla="*/ 0 h 451313"/>
                  <a:gd name="connsiteX12" fmla="*/ 1 w 633389"/>
                  <a:gd name="connsiteY12" fmla="*/ 16898 h 451313"/>
                  <a:gd name="connsiteX13" fmla="*/ 1 w 633389"/>
                  <a:gd name="connsiteY13" fmla="*/ 17153 h 451313"/>
                  <a:gd name="connsiteX14" fmla="*/ 1 w 633389"/>
                  <a:gd name="connsiteY14" fmla="*/ 434160 h 451313"/>
                  <a:gd name="connsiteX15" fmla="*/ 16899 w 633389"/>
                  <a:gd name="connsiteY15" fmla="*/ 451313 h 451313"/>
                  <a:gd name="connsiteX16" fmla="*/ 17154 w 633389"/>
                  <a:gd name="connsiteY16" fmla="*/ 451313 h 451313"/>
                  <a:gd name="connsiteX17" fmla="*/ 498707 w 633389"/>
                  <a:gd name="connsiteY17" fmla="*/ 451313 h 4513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633389" h="451313">
                    <a:moveTo>
                      <a:pt x="498707" y="424123"/>
                    </a:moveTo>
                    <a:lnTo>
                      <a:pt x="37483" y="424123"/>
                    </a:lnTo>
                    <a:cubicBezTo>
                      <a:pt x="31799" y="424123"/>
                      <a:pt x="27192" y="419516"/>
                      <a:pt x="27192" y="413831"/>
                    </a:cubicBezTo>
                    <a:lnTo>
                      <a:pt x="27192" y="37483"/>
                    </a:lnTo>
                    <a:cubicBezTo>
                      <a:pt x="27192" y="31798"/>
                      <a:pt x="31800" y="27191"/>
                      <a:pt x="37483" y="27191"/>
                    </a:cubicBezTo>
                    <a:lnTo>
                      <a:pt x="596542" y="27191"/>
                    </a:lnTo>
                    <a:cubicBezTo>
                      <a:pt x="602225" y="27191"/>
                      <a:pt x="606834" y="31798"/>
                      <a:pt x="606834" y="37483"/>
                    </a:cubicBezTo>
                    <a:lnTo>
                      <a:pt x="606834" y="113718"/>
                    </a:lnTo>
                    <a:lnTo>
                      <a:pt x="633389" y="113718"/>
                    </a:lnTo>
                    <a:lnTo>
                      <a:pt x="633389" y="17153"/>
                    </a:lnTo>
                    <a:cubicBezTo>
                      <a:pt x="633389" y="7680"/>
                      <a:pt x="625710" y="0"/>
                      <a:pt x="616236" y="0"/>
                    </a:cubicBezTo>
                    <a:lnTo>
                      <a:pt x="17154" y="0"/>
                    </a:lnTo>
                    <a:cubicBezTo>
                      <a:pt x="7752" y="-69"/>
                      <a:pt x="71" y="7496"/>
                      <a:pt x="1" y="16898"/>
                    </a:cubicBezTo>
                    <a:cubicBezTo>
                      <a:pt x="0" y="16983"/>
                      <a:pt x="0" y="17068"/>
                      <a:pt x="1" y="17153"/>
                    </a:cubicBezTo>
                    <a:lnTo>
                      <a:pt x="1" y="434160"/>
                    </a:lnTo>
                    <a:cubicBezTo>
                      <a:pt x="-69" y="443563"/>
                      <a:pt x="7496" y="451244"/>
                      <a:pt x="16899" y="451313"/>
                    </a:cubicBezTo>
                    <a:cubicBezTo>
                      <a:pt x="16984" y="451313"/>
                      <a:pt x="17069" y="451313"/>
                      <a:pt x="17154" y="451313"/>
                    </a:cubicBezTo>
                    <a:lnTo>
                      <a:pt x="498707" y="451313"/>
                    </a:lnTo>
                    <a:close/>
                  </a:path>
                </a:pathLst>
              </a:custGeom>
              <a:solidFill>
                <a:srgbClr val="FFFFFF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48A50487-C48E-EB44-8FE3-4374AEFA9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0465" y="2576427"/>
              <a:ext cx="498812" cy="474741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3BB235D-322D-E177-7321-E98990F49471}"/>
              </a:ext>
            </a:extLst>
          </p:cNvPr>
          <p:cNvGrpSpPr/>
          <p:nvPr/>
        </p:nvGrpSpPr>
        <p:grpSpPr>
          <a:xfrm>
            <a:off x="4216008" y="3455838"/>
            <a:ext cx="943975" cy="866742"/>
            <a:chOff x="21045570" y="15725704"/>
            <a:chExt cx="1643720" cy="1643720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73924EEF-C9C7-704D-BCDA-1602FC35F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045570" y="15725704"/>
              <a:ext cx="1643720" cy="1643720"/>
            </a:xfrm>
            <a:prstGeom prst="rect">
              <a:avLst/>
            </a:prstGeom>
          </p:spPr>
        </p:pic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5FAF181D-E167-88E3-FBE8-2908261AB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307238" y="16116763"/>
              <a:ext cx="649419" cy="649419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FAA8E9F-FFB5-9632-D809-4A14F457AEB1}"/>
              </a:ext>
            </a:extLst>
          </p:cNvPr>
          <p:cNvGrpSpPr/>
          <p:nvPr/>
        </p:nvGrpSpPr>
        <p:grpSpPr>
          <a:xfrm>
            <a:off x="4213605" y="1799480"/>
            <a:ext cx="1771580" cy="1024176"/>
            <a:chOff x="19863000" y="12198309"/>
            <a:chExt cx="2648679" cy="1636041"/>
          </a:xfrm>
        </p:grpSpPr>
        <p:sp>
          <p:nvSpPr>
            <p:cNvPr id="47" name="Cloud">
              <a:extLst>
                <a:ext uri="{FF2B5EF4-FFF2-40B4-BE49-F238E27FC236}">
                  <a16:creationId xmlns:a16="http://schemas.microsoft.com/office/drawing/2014/main" id="{BD4521C3-1A1C-6884-DAD9-65E7C4AAF685}"/>
                </a:ext>
              </a:extLst>
            </p:cNvPr>
            <p:cNvSpPr>
              <a:spLocks noChangeAspect="1"/>
            </p:cNvSpPr>
            <p:nvPr>
              <p:custDataLst>
                <p:tags r:id="rId3"/>
              </p:custDataLst>
            </p:nvPr>
          </p:nvSpPr>
          <p:spPr>
            <a:xfrm>
              <a:off x="19863000" y="12198309"/>
              <a:ext cx="2648679" cy="1636041"/>
            </a:xfrm>
            <a:custGeom>
              <a:avLst/>
              <a:gdLst>
                <a:gd name="connsiteX0" fmla="*/ 600226 w 722202"/>
                <a:gd name="connsiteY0" fmla="*/ 202011 h 446091"/>
                <a:gd name="connsiteX1" fmla="*/ 574814 w 722202"/>
                <a:gd name="connsiteY1" fmla="*/ 204679 h 446091"/>
                <a:gd name="connsiteX2" fmla="*/ 574814 w 722202"/>
                <a:gd name="connsiteY2" fmla="*/ 203790 h 446091"/>
                <a:gd name="connsiteX3" fmla="*/ 377889 w 722202"/>
                <a:gd name="connsiteY3" fmla="*/ 29 h 446091"/>
                <a:gd name="connsiteX4" fmla="*/ 179788 w 722202"/>
                <a:gd name="connsiteY4" fmla="*/ 152966 h 446091"/>
                <a:gd name="connsiteX5" fmla="*/ 148278 w 722202"/>
                <a:gd name="connsiteY5" fmla="*/ 149536 h 446091"/>
                <a:gd name="connsiteX6" fmla="*/ 0 w 722202"/>
                <a:gd name="connsiteY6" fmla="*/ 297813 h 446091"/>
                <a:gd name="connsiteX7" fmla="*/ 148278 w 722202"/>
                <a:gd name="connsiteY7" fmla="*/ 446091 h 446091"/>
                <a:gd name="connsiteX8" fmla="*/ 600226 w 722202"/>
                <a:gd name="connsiteY8" fmla="*/ 446091 h 446091"/>
                <a:gd name="connsiteX9" fmla="*/ 722202 w 722202"/>
                <a:gd name="connsiteY9" fmla="*/ 324115 h 446091"/>
                <a:gd name="connsiteX10" fmla="*/ 600226 w 722202"/>
                <a:gd name="connsiteY10" fmla="*/ 202138 h 4460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22202" h="446091">
                  <a:moveTo>
                    <a:pt x="600226" y="202011"/>
                  </a:moveTo>
                  <a:cubicBezTo>
                    <a:pt x="591686" y="202020"/>
                    <a:pt x="583170" y="202913"/>
                    <a:pt x="574814" y="204679"/>
                  </a:cubicBezTo>
                  <a:lnTo>
                    <a:pt x="574814" y="203790"/>
                  </a:lnTo>
                  <a:cubicBezTo>
                    <a:pt x="576702" y="93143"/>
                    <a:pt x="488536" y="1916"/>
                    <a:pt x="377889" y="29"/>
                  </a:cubicBezTo>
                  <a:cubicBezTo>
                    <a:pt x="284224" y="-1569"/>
                    <a:pt x="201951" y="61947"/>
                    <a:pt x="179788" y="152966"/>
                  </a:cubicBezTo>
                  <a:cubicBezTo>
                    <a:pt x="169443" y="150663"/>
                    <a:pt x="158876" y="149512"/>
                    <a:pt x="148278" y="149536"/>
                  </a:cubicBezTo>
                  <a:cubicBezTo>
                    <a:pt x="66386" y="149536"/>
                    <a:pt x="0" y="215921"/>
                    <a:pt x="0" y="297813"/>
                  </a:cubicBezTo>
                  <a:cubicBezTo>
                    <a:pt x="0" y="379705"/>
                    <a:pt x="66386" y="446091"/>
                    <a:pt x="148278" y="446091"/>
                  </a:cubicBezTo>
                  <a:lnTo>
                    <a:pt x="600226" y="446091"/>
                  </a:lnTo>
                  <a:cubicBezTo>
                    <a:pt x="667591" y="446091"/>
                    <a:pt x="722202" y="391480"/>
                    <a:pt x="722202" y="324115"/>
                  </a:cubicBezTo>
                  <a:cubicBezTo>
                    <a:pt x="722202" y="256749"/>
                    <a:pt x="667591" y="202138"/>
                    <a:pt x="600226" y="202138"/>
                  </a:cubicBezTo>
                  <a:close/>
                </a:path>
              </a:pathLst>
            </a:custGeom>
            <a:solidFill>
              <a:schemeClr val="accent2"/>
            </a:solidFill>
            <a:ln w="126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7889BC2-22A5-1A6F-F1BE-6A8BA21AA53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803158" y="12683705"/>
              <a:ext cx="834202" cy="834202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76" name="TextBox 75">
            <a:extLst>
              <a:ext uri="{FF2B5EF4-FFF2-40B4-BE49-F238E27FC236}">
                <a16:creationId xmlns:a16="http://schemas.microsoft.com/office/drawing/2014/main" id="{DB04C67F-9E09-70ED-390E-AC3A1D2E4B14}"/>
              </a:ext>
            </a:extLst>
          </p:cNvPr>
          <p:cNvSpPr txBox="1"/>
          <p:nvPr/>
        </p:nvSpPr>
        <p:spPr bwMode="auto">
          <a:xfrm>
            <a:off x="8235710" y="1863036"/>
            <a:ext cx="141064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8"/>
              </a:rPr>
              <a:t>Rust on Linux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B25F368-A5DD-482A-27BB-5590796F99A6}"/>
              </a:ext>
            </a:extLst>
          </p:cNvPr>
          <p:cNvSpPr txBox="1"/>
          <p:nvPr/>
        </p:nvSpPr>
        <p:spPr bwMode="auto">
          <a:xfrm>
            <a:off x="8615352" y="2722856"/>
            <a:ext cx="1962076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9"/>
              </a:rPr>
              <a:t>Microsoft </a:t>
            </a:r>
            <a:r>
              <a:rPr lang="en-US" sz="1800" kern="0" baseline="0" dirty="0" err="1">
                <a:latin typeface="+mn-lt"/>
                <a:ea typeface="+mn-ea"/>
                <a:cs typeface="+mn-cs"/>
                <a:hlinkClick r:id="rId9"/>
              </a:rPr>
              <a:t>Symcrypt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7E0B22E-4490-9D17-47CC-40A20CF84B2F}"/>
              </a:ext>
            </a:extLst>
          </p:cNvPr>
          <p:cNvSpPr txBox="1"/>
          <p:nvPr/>
        </p:nvSpPr>
        <p:spPr bwMode="auto">
          <a:xfrm>
            <a:off x="1886999" y="3995711"/>
            <a:ext cx="173124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 err="1">
                <a:latin typeface="+mn-lt"/>
                <a:hlinkClick r:id="rId10"/>
              </a:rPr>
              <a:t>Prossimo</a:t>
            </a:r>
            <a:r>
              <a:rPr lang="en-US" sz="1800" kern="0" baseline="0" dirty="0">
                <a:latin typeface="+mn-lt"/>
                <a:hlinkClick r:id="rId10"/>
              </a:rPr>
              <a:t> - ISRG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4C4C005-76A2-EA9A-B7B7-7B45D1749FCC}"/>
              </a:ext>
            </a:extLst>
          </p:cNvPr>
          <p:cNvSpPr txBox="1"/>
          <p:nvPr/>
        </p:nvSpPr>
        <p:spPr bwMode="auto">
          <a:xfrm>
            <a:off x="1656045" y="1879038"/>
            <a:ext cx="237250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en-US" sz="1800" i="0" dirty="0">
                <a:solidFill>
                  <a:srgbClr val="1F2328"/>
                </a:solidFill>
                <a:effectLst/>
                <a:latin typeface="+mj-lt"/>
                <a:hlinkClick r:id="rId11"/>
              </a:rPr>
              <a:t>Google Cloud Rust API</a:t>
            </a:r>
            <a:endParaRPr lang="en-US" sz="1800" kern="0" baseline="0" dirty="0">
              <a:latin typeface="+mj-lt"/>
              <a:ea typeface="+mn-ea"/>
              <a:cs typeface="+mn-cs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D33FD09-F1F9-659E-1E74-3C33769B6612}"/>
              </a:ext>
            </a:extLst>
          </p:cNvPr>
          <p:cNvSpPr txBox="1"/>
          <p:nvPr/>
        </p:nvSpPr>
        <p:spPr bwMode="auto">
          <a:xfrm>
            <a:off x="1819341" y="2573940"/>
            <a:ext cx="167994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2"/>
              </a:rPr>
              <a:t>Azure Rust SDK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1D75C49F-71DA-0EC5-A739-1F077530CA54}"/>
              </a:ext>
            </a:extLst>
          </p:cNvPr>
          <p:cNvSpPr txBox="1"/>
          <p:nvPr/>
        </p:nvSpPr>
        <p:spPr bwMode="auto">
          <a:xfrm>
            <a:off x="3134018" y="1213079"/>
            <a:ext cx="1603003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3"/>
              </a:rPr>
              <a:t>AWS Rust SDK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F1DCA7A-4C0E-6F98-B22C-C310784F1546}"/>
              </a:ext>
            </a:extLst>
          </p:cNvPr>
          <p:cNvSpPr txBox="1"/>
          <p:nvPr/>
        </p:nvSpPr>
        <p:spPr bwMode="auto">
          <a:xfrm>
            <a:off x="5170949" y="5839456"/>
            <a:ext cx="211596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4"/>
              </a:rPr>
              <a:t>Rust on Volvo Cards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2539BD7-4E88-DD17-1327-4E396A8F5B12}"/>
              </a:ext>
            </a:extLst>
          </p:cNvPr>
          <p:cNvSpPr txBox="1"/>
          <p:nvPr/>
        </p:nvSpPr>
        <p:spPr bwMode="auto">
          <a:xfrm>
            <a:off x="8730337" y="3921708"/>
            <a:ext cx="795089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5"/>
              </a:rPr>
              <a:t>Caliptra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FBF333E-A6A3-B591-85F3-9A6F6A13D526}"/>
              </a:ext>
            </a:extLst>
          </p:cNvPr>
          <p:cNvSpPr txBox="1"/>
          <p:nvPr/>
        </p:nvSpPr>
        <p:spPr bwMode="auto">
          <a:xfrm>
            <a:off x="7908698" y="5200475"/>
            <a:ext cx="654025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>
                <a:latin typeface="+mn-lt"/>
                <a:hlinkClick r:id="rId16"/>
              </a:rPr>
              <a:t>Pluton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7F33A285-FD87-8596-E18D-262AF7F6D26F}"/>
              </a:ext>
            </a:extLst>
          </p:cNvPr>
          <p:cNvSpPr txBox="1"/>
          <p:nvPr/>
        </p:nvSpPr>
        <p:spPr bwMode="auto">
          <a:xfrm>
            <a:off x="2538578" y="5076021"/>
            <a:ext cx="1487587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7"/>
              </a:rPr>
              <a:t>Eclipse S-core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1CAEFBD-2666-1324-E19D-7F28BFFB9AEC}"/>
              </a:ext>
            </a:extLst>
          </p:cNvPr>
          <p:cNvSpPr txBox="1"/>
          <p:nvPr/>
        </p:nvSpPr>
        <p:spPr bwMode="auto">
          <a:xfrm>
            <a:off x="5617346" y="674576"/>
            <a:ext cx="1038746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18"/>
              </a:rPr>
              <a:t>wasmtime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3EF3C29-99A7-AAC5-94A1-E10C17AC4483}"/>
              </a:ext>
            </a:extLst>
          </p:cNvPr>
          <p:cNvSpPr txBox="1"/>
          <p:nvPr/>
        </p:nvSpPr>
        <p:spPr bwMode="auto">
          <a:xfrm>
            <a:off x="8276408" y="4631465"/>
            <a:ext cx="1077218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dirty="0" err="1">
                <a:latin typeface="+mn-lt"/>
                <a:hlinkClick r:id="rId19"/>
              </a:rPr>
              <a:t>OpenTitan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39467D8-F3B5-C624-DBB5-231CF2064CE0}"/>
              </a:ext>
            </a:extLst>
          </p:cNvPr>
          <p:cNvGrpSpPr/>
          <p:nvPr/>
        </p:nvGrpSpPr>
        <p:grpSpPr>
          <a:xfrm>
            <a:off x="5103095" y="4438520"/>
            <a:ext cx="768518" cy="768518"/>
            <a:chOff x="5103095" y="4438520"/>
            <a:chExt cx="768518" cy="768518"/>
          </a:xfrm>
        </p:grpSpPr>
        <p:grpSp>
          <p:nvGrpSpPr>
            <p:cNvPr id="102" name="Car Round">
              <a:extLst>
                <a:ext uri="{FF2B5EF4-FFF2-40B4-BE49-F238E27FC236}">
                  <a16:creationId xmlns:a16="http://schemas.microsoft.com/office/drawing/2014/main" id="{161B6AAF-0E01-5640-15B5-6DF1BB76B0F2}"/>
                </a:ext>
              </a:extLst>
            </p:cNvPr>
            <p:cNvGrpSpPr>
              <a:grpSpLocks noChangeAspect="1"/>
            </p:cNvGrpSpPr>
            <p:nvPr>
              <p:custDataLst>
                <p:tags r:id="rId2"/>
              </p:custDataLst>
            </p:nvPr>
          </p:nvGrpSpPr>
          <p:grpSpPr>
            <a:xfrm>
              <a:off x="5103095" y="4438520"/>
              <a:ext cx="768518" cy="768518"/>
              <a:chOff x="3215216" y="2612860"/>
              <a:chExt cx="1080508" cy="1080508"/>
            </a:xfrm>
          </p:grpSpPr>
          <p:sp>
            <p:nvSpPr>
              <p:cNvPr id="100" name="Freihandform: Form 53">
                <a:extLst>
                  <a:ext uri="{FF2B5EF4-FFF2-40B4-BE49-F238E27FC236}">
                    <a16:creationId xmlns:a16="http://schemas.microsoft.com/office/drawing/2014/main" id="{0809EE2E-B0F3-D339-D38E-E35115D3051A}"/>
                  </a:ext>
                </a:extLst>
              </p:cNvPr>
              <p:cNvSpPr/>
              <p:nvPr/>
            </p:nvSpPr>
            <p:spPr>
              <a:xfrm>
                <a:off x="3215216" y="2612860"/>
                <a:ext cx="1080508" cy="1080508"/>
              </a:xfrm>
              <a:custGeom>
                <a:avLst/>
                <a:gdLst>
                  <a:gd name="connsiteX0" fmla="*/ 1080508 w 1080508"/>
                  <a:gd name="connsiteY0" fmla="*/ 540254 h 1080508"/>
                  <a:gd name="connsiteX1" fmla="*/ 540254 w 1080508"/>
                  <a:gd name="connsiteY1" fmla="*/ 1080508 h 1080508"/>
                  <a:gd name="connsiteX2" fmla="*/ 0 w 1080508"/>
                  <a:gd name="connsiteY2" fmla="*/ 540254 h 1080508"/>
                  <a:gd name="connsiteX3" fmla="*/ 540254 w 1080508"/>
                  <a:gd name="connsiteY3" fmla="*/ 0 h 1080508"/>
                  <a:gd name="connsiteX4" fmla="*/ 1080508 w 1080508"/>
                  <a:gd name="connsiteY4" fmla="*/ 540254 h 108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0508" h="1080508">
                    <a:moveTo>
                      <a:pt x="1080508" y="540254"/>
                    </a:moveTo>
                    <a:cubicBezTo>
                      <a:pt x="1080508" y="838628"/>
                      <a:pt x="838628" y="1080508"/>
                      <a:pt x="540254" y="1080508"/>
                    </a:cubicBezTo>
                    <a:cubicBezTo>
                      <a:pt x="241880" y="1080508"/>
                      <a:pt x="0" y="838628"/>
                      <a:pt x="0" y="540254"/>
                    </a:cubicBezTo>
                    <a:cubicBezTo>
                      <a:pt x="0" y="241880"/>
                      <a:pt x="241880" y="0"/>
                      <a:pt x="540254" y="0"/>
                    </a:cubicBezTo>
                    <a:cubicBezTo>
                      <a:pt x="838628" y="0"/>
                      <a:pt x="1080508" y="241880"/>
                      <a:pt x="1080508" y="5402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01" name="Freihandform: Form 54">
                <a:extLst>
                  <a:ext uri="{FF2B5EF4-FFF2-40B4-BE49-F238E27FC236}">
                    <a16:creationId xmlns:a16="http://schemas.microsoft.com/office/drawing/2014/main" id="{671F4510-B4FE-CB01-FC7B-DE32D2CB7620}"/>
                  </a:ext>
                </a:extLst>
              </p:cNvPr>
              <p:cNvSpPr/>
              <p:nvPr/>
            </p:nvSpPr>
            <p:spPr>
              <a:xfrm>
                <a:off x="3366303" y="3012332"/>
                <a:ext cx="792706" cy="281562"/>
              </a:xfrm>
              <a:custGeom>
                <a:avLst/>
                <a:gdLst>
                  <a:gd name="connsiteX0" fmla="*/ 638075 w 792706"/>
                  <a:gd name="connsiteY0" fmla="*/ 162381 h 281562"/>
                  <a:gd name="connsiteX1" fmla="*/ 578484 w 792706"/>
                  <a:gd name="connsiteY1" fmla="*/ 221972 h 281562"/>
                  <a:gd name="connsiteX2" fmla="*/ 638075 w 792706"/>
                  <a:gd name="connsiteY2" fmla="*/ 281562 h 281562"/>
                  <a:gd name="connsiteX3" fmla="*/ 697666 w 792706"/>
                  <a:gd name="connsiteY3" fmla="*/ 221972 h 281562"/>
                  <a:gd name="connsiteX4" fmla="*/ 638075 w 792706"/>
                  <a:gd name="connsiteY4" fmla="*/ 162381 h 281562"/>
                  <a:gd name="connsiteX5" fmla="*/ 638075 w 792706"/>
                  <a:gd name="connsiteY5" fmla="*/ 257929 h 281562"/>
                  <a:gd name="connsiteX6" fmla="*/ 601863 w 792706"/>
                  <a:gd name="connsiteY6" fmla="*/ 221972 h 281562"/>
                  <a:gd name="connsiteX7" fmla="*/ 637821 w 792706"/>
                  <a:gd name="connsiteY7" fmla="*/ 185760 h 281562"/>
                  <a:gd name="connsiteX8" fmla="*/ 674033 w 792706"/>
                  <a:gd name="connsiteY8" fmla="*/ 221718 h 281562"/>
                  <a:gd name="connsiteX9" fmla="*/ 674033 w 792706"/>
                  <a:gd name="connsiteY9" fmla="*/ 221972 h 281562"/>
                  <a:gd name="connsiteX10" fmla="*/ 638075 w 792706"/>
                  <a:gd name="connsiteY10" fmla="*/ 257929 h 281562"/>
                  <a:gd name="connsiteX11" fmla="*/ 783303 w 792706"/>
                  <a:gd name="connsiteY11" fmla="*/ 204056 h 281562"/>
                  <a:gd name="connsiteX12" fmla="*/ 784574 w 792706"/>
                  <a:gd name="connsiteY12" fmla="*/ 170513 h 281562"/>
                  <a:gd name="connsiteX13" fmla="*/ 766150 w 792706"/>
                  <a:gd name="connsiteY13" fmla="*/ 170513 h 281562"/>
                  <a:gd name="connsiteX14" fmla="*/ 740739 w 792706"/>
                  <a:gd name="connsiteY14" fmla="*/ 145101 h 281562"/>
                  <a:gd name="connsiteX15" fmla="*/ 740739 w 792706"/>
                  <a:gd name="connsiteY15" fmla="*/ 145101 h 281562"/>
                  <a:gd name="connsiteX16" fmla="*/ 746766 w 792706"/>
                  <a:gd name="connsiteY16" fmla="*/ 139445 h 281562"/>
                  <a:gd name="connsiteX17" fmla="*/ 747473 w 792706"/>
                  <a:gd name="connsiteY17" fmla="*/ 139511 h 281562"/>
                  <a:gd name="connsiteX18" fmla="*/ 782033 w 792706"/>
                  <a:gd name="connsiteY18" fmla="*/ 145228 h 281562"/>
                  <a:gd name="connsiteX19" fmla="*/ 698555 w 792706"/>
                  <a:gd name="connsiteY19" fmla="*/ 99106 h 281562"/>
                  <a:gd name="connsiteX20" fmla="*/ 563110 w 792706"/>
                  <a:gd name="connsiteY20" fmla="*/ 75092 h 281562"/>
                  <a:gd name="connsiteX21" fmla="*/ 436941 w 792706"/>
                  <a:gd name="connsiteY21" fmla="*/ 6353 h 281562"/>
                  <a:gd name="connsiteX22" fmla="*/ 382433 w 792706"/>
                  <a:gd name="connsiteY22" fmla="*/ 0 h 281562"/>
                  <a:gd name="connsiteX23" fmla="*/ 334150 w 792706"/>
                  <a:gd name="connsiteY23" fmla="*/ 0 h 281562"/>
                  <a:gd name="connsiteX24" fmla="*/ 189176 w 792706"/>
                  <a:gd name="connsiteY24" fmla="*/ 15501 h 281562"/>
                  <a:gd name="connsiteX25" fmla="*/ 97186 w 792706"/>
                  <a:gd name="connsiteY25" fmla="*/ 71915 h 281562"/>
                  <a:gd name="connsiteX26" fmla="*/ 24762 w 792706"/>
                  <a:gd name="connsiteY26" fmla="*/ 77887 h 281562"/>
                  <a:gd name="connsiteX27" fmla="*/ 20950 w 792706"/>
                  <a:gd name="connsiteY27" fmla="*/ 98471 h 281562"/>
                  <a:gd name="connsiteX28" fmla="*/ 43440 w 792706"/>
                  <a:gd name="connsiteY28" fmla="*/ 98471 h 281562"/>
                  <a:gd name="connsiteX29" fmla="*/ 49157 w 792706"/>
                  <a:gd name="connsiteY29" fmla="*/ 104188 h 281562"/>
                  <a:gd name="connsiteX30" fmla="*/ 49157 w 792706"/>
                  <a:gd name="connsiteY30" fmla="*/ 104188 h 281562"/>
                  <a:gd name="connsiteX31" fmla="*/ 26795 w 792706"/>
                  <a:gd name="connsiteY31" fmla="*/ 127186 h 281562"/>
                  <a:gd name="connsiteX32" fmla="*/ 16249 w 792706"/>
                  <a:gd name="connsiteY32" fmla="*/ 127186 h 281562"/>
                  <a:gd name="connsiteX33" fmla="*/ 7355 w 792706"/>
                  <a:gd name="connsiteY33" fmla="*/ 200118 h 281562"/>
                  <a:gd name="connsiteX34" fmla="*/ 70884 w 792706"/>
                  <a:gd name="connsiteY34" fmla="*/ 234678 h 281562"/>
                  <a:gd name="connsiteX35" fmla="*/ 95661 w 792706"/>
                  <a:gd name="connsiteY35" fmla="*/ 237600 h 281562"/>
                  <a:gd name="connsiteX36" fmla="*/ 157719 w 792706"/>
                  <a:gd name="connsiteY36" fmla="*/ 144646 h 281562"/>
                  <a:gd name="connsiteX37" fmla="*/ 250673 w 792706"/>
                  <a:gd name="connsiteY37" fmla="*/ 206704 h 281562"/>
                  <a:gd name="connsiteX38" fmla="*/ 252197 w 792706"/>
                  <a:gd name="connsiteY38" fmla="*/ 221972 h 281562"/>
                  <a:gd name="connsiteX39" fmla="*/ 249275 w 792706"/>
                  <a:gd name="connsiteY39" fmla="*/ 242682 h 281562"/>
                  <a:gd name="connsiteX40" fmla="*/ 334532 w 792706"/>
                  <a:gd name="connsiteY40" fmla="*/ 242682 h 281562"/>
                  <a:gd name="connsiteX41" fmla="*/ 550532 w 792706"/>
                  <a:gd name="connsiteY41" fmla="*/ 242682 h 281562"/>
                  <a:gd name="connsiteX42" fmla="*/ 562348 w 792706"/>
                  <a:gd name="connsiteY42" fmla="*/ 242682 h 281562"/>
                  <a:gd name="connsiteX43" fmla="*/ 559553 w 792706"/>
                  <a:gd name="connsiteY43" fmla="*/ 221845 h 281562"/>
                  <a:gd name="connsiteX44" fmla="*/ 638583 w 792706"/>
                  <a:gd name="connsiteY44" fmla="*/ 142814 h 281562"/>
                  <a:gd name="connsiteX45" fmla="*/ 717614 w 792706"/>
                  <a:gd name="connsiteY45" fmla="*/ 221845 h 281562"/>
                  <a:gd name="connsiteX46" fmla="*/ 715835 w 792706"/>
                  <a:gd name="connsiteY46" fmla="*/ 238616 h 281562"/>
                  <a:gd name="connsiteX47" fmla="*/ 726508 w 792706"/>
                  <a:gd name="connsiteY47" fmla="*/ 238616 h 281562"/>
                  <a:gd name="connsiteX48" fmla="*/ 777332 w 792706"/>
                  <a:gd name="connsiteY48" fmla="*/ 235186 h 281562"/>
                  <a:gd name="connsiteX49" fmla="*/ 792706 w 792706"/>
                  <a:gd name="connsiteY49" fmla="*/ 220574 h 281562"/>
                  <a:gd name="connsiteX50" fmla="*/ 783303 w 792706"/>
                  <a:gd name="connsiteY50" fmla="*/ 204056 h 281562"/>
                  <a:gd name="connsiteX51" fmla="*/ 317760 w 792706"/>
                  <a:gd name="connsiteY51" fmla="*/ 88179 h 281562"/>
                  <a:gd name="connsiteX52" fmla="*/ 204677 w 792706"/>
                  <a:gd name="connsiteY52" fmla="*/ 85765 h 281562"/>
                  <a:gd name="connsiteX53" fmla="*/ 192734 w 792706"/>
                  <a:gd name="connsiteY53" fmla="*/ 80047 h 281562"/>
                  <a:gd name="connsiteX54" fmla="*/ 185873 w 792706"/>
                  <a:gd name="connsiteY54" fmla="*/ 72042 h 281562"/>
                  <a:gd name="connsiteX55" fmla="*/ 187397 w 792706"/>
                  <a:gd name="connsiteY55" fmla="*/ 49807 h 281562"/>
                  <a:gd name="connsiteX56" fmla="*/ 215604 w 792706"/>
                  <a:gd name="connsiteY56" fmla="*/ 29351 h 281562"/>
                  <a:gd name="connsiteX57" fmla="*/ 229327 w 792706"/>
                  <a:gd name="connsiteY57" fmla="*/ 24649 h 281562"/>
                  <a:gd name="connsiteX58" fmla="*/ 320047 w 792706"/>
                  <a:gd name="connsiteY58" fmla="*/ 19821 h 281562"/>
                  <a:gd name="connsiteX59" fmla="*/ 510762 w 792706"/>
                  <a:gd name="connsiteY59" fmla="*/ 92372 h 281562"/>
                  <a:gd name="connsiteX60" fmla="*/ 335802 w 792706"/>
                  <a:gd name="connsiteY60" fmla="*/ 88687 h 281562"/>
                  <a:gd name="connsiteX61" fmla="*/ 332753 w 792706"/>
                  <a:gd name="connsiteY61" fmla="*/ 19821 h 281562"/>
                  <a:gd name="connsiteX62" fmla="*/ 416357 w 792706"/>
                  <a:gd name="connsiteY62" fmla="*/ 21092 h 281562"/>
                  <a:gd name="connsiteX63" fmla="*/ 430334 w 792706"/>
                  <a:gd name="connsiteY63" fmla="*/ 24522 h 281562"/>
                  <a:gd name="connsiteX64" fmla="*/ 518004 w 792706"/>
                  <a:gd name="connsiteY64" fmla="*/ 71280 h 281562"/>
                  <a:gd name="connsiteX65" fmla="*/ 507621 w 792706"/>
                  <a:gd name="connsiteY65" fmla="*/ 85945 h 281562"/>
                  <a:gd name="connsiteX66" fmla="*/ 510762 w 792706"/>
                  <a:gd name="connsiteY66" fmla="*/ 92372 h 281562"/>
                  <a:gd name="connsiteX67" fmla="*/ 172786 w 792706"/>
                  <a:gd name="connsiteY67" fmla="*/ 162381 h 281562"/>
                  <a:gd name="connsiteX68" fmla="*/ 113068 w 792706"/>
                  <a:gd name="connsiteY68" fmla="*/ 221845 h 281562"/>
                  <a:gd name="connsiteX69" fmla="*/ 172532 w 792706"/>
                  <a:gd name="connsiteY69" fmla="*/ 281562 h 281562"/>
                  <a:gd name="connsiteX70" fmla="*/ 232249 w 792706"/>
                  <a:gd name="connsiteY70" fmla="*/ 222099 h 281562"/>
                  <a:gd name="connsiteX71" fmla="*/ 232249 w 792706"/>
                  <a:gd name="connsiteY71" fmla="*/ 221972 h 281562"/>
                  <a:gd name="connsiteX72" fmla="*/ 172786 w 792706"/>
                  <a:gd name="connsiteY72" fmla="*/ 162381 h 281562"/>
                  <a:gd name="connsiteX73" fmla="*/ 172786 w 792706"/>
                  <a:gd name="connsiteY73" fmla="*/ 257929 h 281562"/>
                  <a:gd name="connsiteX74" fmla="*/ 136574 w 792706"/>
                  <a:gd name="connsiteY74" fmla="*/ 221972 h 281562"/>
                  <a:gd name="connsiteX75" fmla="*/ 172532 w 792706"/>
                  <a:gd name="connsiteY75" fmla="*/ 185760 h 281562"/>
                  <a:gd name="connsiteX76" fmla="*/ 208743 w 792706"/>
                  <a:gd name="connsiteY76" fmla="*/ 221718 h 281562"/>
                  <a:gd name="connsiteX77" fmla="*/ 208743 w 792706"/>
                  <a:gd name="connsiteY77" fmla="*/ 221972 h 281562"/>
                  <a:gd name="connsiteX78" fmla="*/ 172786 w 792706"/>
                  <a:gd name="connsiteY78" fmla="*/ 257929 h 28156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</a:cxnLst>
                <a:rect l="l" t="t" r="r" b="b"/>
                <a:pathLst>
                  <a:path w="792706" h="281562">
                    <a:moveTo>
                      <a:pt x="638075" y="162381"/>
                    </a:moveTo>
                    <a:cubicBezTo>
                      <a:pt x="605164" y="162381"/>
                      <a:pt x="578484" y="189061"/>
                      <a:pt x="578484" y="221972"/>
                    </a:cubicBezTo>
                    <a:cubicBezTo>
                      <a:pt x="578484" y="254883"/>
                      <a:pt x="605164" y="281562"/>
                      <a:pt x="638075" y="281562"/>
                    </a:cubicBezTo>
                    <a:cubicBezTo>
                      <a:pt x="670986" y="281562"/>
                      <a:pt x="697666" y="254883"/>
                      <a:pt x="697666" y="221972"/>
                    </a:cubicBezTo>
                    <a:cubicBezTo>
                      <a:pt x="697666" y="189061"/>
                      <a:pt x="670986" y="162381"/>
                      <a:pt x="638075" y="162381"/>
                    </a:cubicBezTo>
                    <a:close/>
                    <a:moveTo>
                      <a:pt x="638075" y="257929"/>
                    </a:moveTo>
                    <a:cubicBezTo>
                      <a:pt x="618146" y="257999"/>
                      <a:pt x="601933" y="241901"/>
                      <a:pt x="601863" y="221972"/>
                    </a:cubicBezTo>
                    <a:cubicBezTo>
                      <a:pt x="601793" y="202043"/>
                      <a:pt x="617893" y="185830"/>
                      <a:pt x="637821" y="185760"/>
                    </a:cubicBezTo>
                    <a:cubicBezTo>
                      <a:pt x="657750" y="185690"/>
                      <a:pt x="673963" y="201790"/>
                      <a:pt x="674033" y="221718"/>
                    </a:cubicBezTo>
                    <a:cubicBezTo>
                      <a:pt x="674033" y="221803"/>
                      <a:pt x="674033" y="221887"/>
                      <a:pt x="674033" y="221972"/>
                    </a:cubicBezTo>
                    <a:cubicBezTo>
                      <a:pt x="673963" y="241802"/>
                      <a:pt x="657905" y="257860"/>
                      <a:pt x="638075" y="257929"/>
                    </a:cubicBezTo>
                    <a:close/>
                    <a:moveTo>
                      <a:pt x="783303" y="204056"/>
                    </a:moveTo>
                    <a:cubicBezTo>
                      <a:pt x="784608" y="192926"/>
                      <a:pt x="785033" y="181711"/>
                      <a:pt x="784574" y="170513"/>
                    </a:cubicBezTo>
                    <a:lnTo>
                      <a:pt x="766150" y="170513"/>
                    </a:lnTo>
                    <a:cubicBezTo>
                      <a:pt x="752116" y="170513"/>
                      <a:pt x="740739" y="159136"/>
                      <a:pt x="740739" y="145101"/>
                    </a:cubicBezTo>
                    <a:lnTo>
                      <a:pt x="740739" y="145101"/>
                    </a:lnTo>
                    <a:cubicBezTo>
                      <a:pt x="740841" y="141875"/>
                      <a:pt x="743540" y="139343"/>
                      <a:pt x="746766" y="139445"/>
                    </a:cubicBezTo>
                    <a:cubicBezTo>
                      <a:pt x="747003" y="139452"/>
                      <a:pt x="747239" y="139475"/>
                      <a:pt x="747473" y="139511"/>
                    </a:cubicBezTo>
                    <a:lnTo>
                      <a:pt x="782033" y="145228"/>
                    </a:lnTo>
                    <a:cubicBezTo>
                      <a:pt x="768056" y="105332"/>
                      <a:pt x="698555" y="99106"/>
                      <a:pt x="698555" y="99106"/>
                    </a:cubicBezTo>
                    <a:lnTo>
                      <a:pt x="563110" y="75092"/>
                    </a:lnTo>
                    <a:cubicBezTo>
                      <a:pt x="523415" y="48089"/>
                      <a:pt x="481154" y="25065"/>
                      <a:pt x="436941" y="6353"/>
                    </a:cubicBezTo>
                    <a:cubicBezTo>
                      <a:pt x="427666" y="2414"/>
                      <a:pt x="415341" y="508"/>
                      <a:pt x="382433" y="0"/>
                    </a:cubicBezTo>
                    <a:lnTo>
                      <a:pt x="334150" y="0"/>
                    </a:lnTo>
                    <a:cubicBezTo>
                      <a:pt x="274560" y="762"/>
                      <a:pt x="207092" y="5082"/>
                      <a:pt x="189176" y="15501"/>
                    </a:cubicBezTo>
                    <a:cubicBezTo>
                      <a:pt x="157666" y="33289"/>
                      <a:pt x="97186" y="71915"/>
                      <a:pt x="97186" y="71915"/>
                    </a:cubicBezTo>
                    <a:lnTo>
                      <a:pt x="24762" y="77887"/>
                    </a:lnTo>
                    <a:lnTo>
                      <a:pt x="20950" y="98471"/>
                    </a:lnTo>
                    <a:lnTo>
                      <a:pt x="43440" y="98471"/>
                    </a:lnTo>
                    <a:cubicBezTo>
                      <a:pt x="46597" y="98471"/>
                      <a:pt x="49157" y="101031"/>
                      <a:pt x="49157" y="104188"/>
                    </a:cubicBezTo>
                    <a:lnTo>
                      <a:pt x="49157" y="104188"/>
                    </a:lnTo>
                    <a:cubicBezTo>
                      <a:pt x="49298" y="116701"/>
                      <a:pt x="39307" y="126978"/>
                      <a:pt x="26795" y="127186"/>
                    </a:cubicBezTo>
                    <a:lnTo>
                      <a:pt x="16249" y="127186"/>
                    </a:lnTo>
                    <a:cubicBezTo>
                      <a:pt x="16249" y="127186"/>
                      <a:pt x="-13356" y="174579"/>
                      <a:pt x="7355" y="200118"/>
                    </a:cubicBezTo>
                    <a:cubicBezTo>
                      <a:pt x="21713" y="217779"/>
                      <a:pt x="63515" y="232136"/>
                      <a:pt x="70884" y="234678"/>
                    </a:cubicBezTo>
                    <a:lnTo>
                      <a:pt x="95661" y="237600"/>
                    </a:lnTo>
                    <a:cubicBezTo>
                      <a:pt x="87129" y="194795"/>
                      <a:pt x="114914" y="153177"/>
                      <a:pt x="157719" y="144646"/>
                    </a:cubicBezTo>
                    <a:cubicBezTo>
                      <a:pt x="200524" y="136114"/>
                      <a:pt x="242142" y="163898"/>
                      <a:pt x="250673" y="206704"/>
                    </a:cubicBezTo>
                    <a:cubicBezTo>
                      <a:pt x="251675" y="211732"/>
                      <a:pt x="252186" y="216845"/>
                      <a:pt x="252197" y="221972"/>
                    </a:cubicBezTo>
                    <a:cubicBezTo>
                      <a:pt x="252190" y="228978"/>
                      <a:pt x="251205" y="235948"/>
                      <a:pt x="249275" y="242682"/>
                    </a:cubicBezTo>
                    <a:lnTo>
                      <a:pt x="334532" y="242682"/>
                    </a:lnTo>
                    <a:lnTo>
                      <a:pt x="550532" y="242682"/>
                    </a:lnTo>
                    <a:lnTo>
                      <a:pt x="562348" y="242682"/>
                    </a:lnTo>
                    <a:cubicBezTo>
                      <a:pt x="560521" y="235886"/>
                      <a:pt x="559582" y="228882"/>
                      <a:pt x="559553" y="221845"/>
                    </a:cubicBezTo>
                    <a:cubicBezTo>
                      <a:pt x="559553" y="178197"/>
                      <a:pt x="594936" y="142814"/>
                      <a:pt x="638583" y="142814"/>
                    </a:cubicBezTo>
                    <a:cubicBezTo>
                      <a:pt x="682231" y="142814"/>
                      <a:pt x="717614" y="178197"/>
                      <a:pt x="717614" y="221845"/>
                    </a:cubicBezTo>
                    <a:cubicBezTo>
                      <a:pt x="717609" y="227482"/>
                      <a:pt x="717013" y="233103"/>
                      <a:pt x="715835" y="238616"/>
                    </a:cubicBezTo>
                    <a:lnTo>
                      <a:pt x="726508" y="238616"/>
                    </a:lnTo>
                    <a:lnTo>
                      <a:pt x="777332" y="235186"/>
                    </a:lnTo>
                    <a:cubicBezTo>
                      <a:pt x="777332" y="235186"/>
                      <a:pt x="792833" y="233915"/>
                      <a:pt x="792706" y="220574"/>
                    </a:cubicBezTo>
                    <a:cubicBezTo>
                      <a:pt x="792496" y="213851"/>
                      <a:pt x="788977" y="207669"/>
                      <a:pt x="783303" y="204056"/>
                    </a:cubicBezTo>
                    <a:close/>
                    <a:moveTo>
                      <a:pt x="317760" y="88179"/>
                    </a:moveTo>
                    <a:lnTo>
                      <a:pt x="204677" y="85765"/>
                    </a:lnTo>
                    <a:cubicBezTo>
                      <a:pt x="200058" y="85672"/>
                      <a:pt x="195703" y="83587"/>
                      <a:pt x="192734" y="80047"/>
                    </a:cubicBezTo>
                    <a:lnTo>
                      <a:pt x="185873" y="72042"/>
                    </a:lnTo>
                    <a:cubicBezTo>
                      <a:pt x="180222" y="65458"/>
                      <a:pt x="180901" y="55558"/>
                      <a:pt x="187397" y="49807"/>
                    </a:cubicBezTo>
                    <a:lnTo>
                      <a:pt x="215604" y="29351"/>
                    </a:lnTo>
                    <a:cubicBezTo>
                      <a:pt x="219600" y="26436"/>
                      <a:pt x="224383" y="24797"/>
                      <a:pt x="229327" y="24649"/>
                    </a:cubicBezTo>
                    <a:cubicBezTo>
                      <a:pt x="259398" y="21431"/>
                      <a:pt x="289638" y="19821"/>
                      <a:pt x="320047" y="19821"/>
                    </a:cubicBezTo>
                    <a:close/>
                    <a:moveTo>
                      <a:pt x="510762" y="92372"/>
                    </a:moveTo>
                    <a:lnTo>
                      <a:pt x="335802" y="88687"/>
                    </a:lnTo>
                    <a:lnTo>
                      <a:pt x="332753" y="19821"/>
                    </a:lnTo>
                    <a:cubicBezTo>
                      <a:pt x="360452" y="19821"/>
                      <a:pt x="388404" y="19821"/>
                      <a:pt x="416357" y="21092"/>
                    </a:cubicBezTo>
                    <a:cubicBezTo>
                      <a:pt x="421226" y="21079"/>
                      <a:pt x="426024" y="22257"/>
                      <a:pt x="430334" y="24522"/>
                    </a:cubicBezTo>
                    <a:cubicBezTo>
                      <a:pt x="459430" y="38245"/>
                      <a:pt x="488654" y="54000"/>
                      <a:pt x="518004" y="71280"/>
                    </a:cubicBezTo>
                    <a:cubicBezTo>
                      <a:pt x="511087" y="72462"/>
                      <a:pt x="506438" y="79028"/>
                      <a:pt x="507621" y="85945"/>
                    </a:cubicBezTo>
                    <a:cubicBezTo>
                      <a:pt x="508030" y="88344"/>
                      <a:pt x="509121" y="90574"/>
                      <a:pt x="510762" y="92372"/>
                    </a:cubicBezTo>
                    <a:close/>
                    <a:moveTo>
                      <a:pt x="172786" y="162381"/>
                    </a:moveTo>
                    <a:cubicBezTo>
                      <a:pt x="139875" y="162311"/>
                      <a:pt x="113138" y="188934"/>
                      <a:pt x="113068" y="221845"/>
                    </a:cubicBezTo>
                    <a:cubicBezTo>
                      <a:pt x="112998" y="254755"/>
                      <a:pt x="139621" y="281492"/>
                      <a:pt x="172532" y="281562"/>
                    </a:cubicBezTo>
                    <a:cubicBezTo>
                      <a:pt x="205442" y="281632"/>
                      <a:pt x="232179" y="255010"/>
                      <a:pt x="232249" y="222099"/>
                    </a:cubicBezTo>
                    <a:cubicBezTo>
                      <a:pt x="232249" y="222057"/>
                      <a:pt x="232249" y="222014"/>
                      <a:pt x="232249" y="221972"/>
                    </a:cubicBezTo>
                    <a:cubicBezTo>
                      <a:pt x="232249" y="189111"/>
                      <a:pt x="205647" y="162451"/>
                      <a:pt x="172786" y="162381"/>
                    </a:cubicBezTo>
                    <a:close/>
                    <a:moveTo>
                      <a:pt x="172786" y="257929"/>
                    </a:moveTo>
                    <a:cubicBezTo>
                      <a:pt x="152856" y="257999"/>
                      <a:pt x="136644" y="241901"/>
                      <a:pt x="136574" y="221972"/>
                    </a:cubicBezTo>
                    <a:cubicBezTo>
                      <a:pt x="136504" y="202043"/>
                      <a:pt x="152604" y="185830"/>
                      <a:pt x="172532" y="185760"/>
                    </a:cubicBezTo>
                    <a:cubicBezTo>
                      <a:pt x="192461" y="185690"/>
                      <a:pt x="208673" y="201790"/>
                      <a:pt x="208743" y="221718"/>
                    </a:cubicBezTo>
                    <a:cubicBezTo>
                      <a:pt x="208743" y="221803"/>
                      <a:pt x="208743" y="221887"/>
                      <a:pt x="208743" y="221972"/>
                    </a:cubicBezTo>
                    <a:cubicBezTo>
                      <a:pt x="208673" y="241802"/>
                      <a:pt x="192616" y="257860"/>
                      <a:pt x="172786" y="257929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F588FA3-159D-1C89-5440-673E0F4CBC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18102" y="4510698"/>
              <a:ext cx="336090" cy="319871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05787D5F-7501-4701-8308-588480F90B21}"/>
              </a:ext>
            </a:extLst>
          </p:cNvPr>
          <p:cNvGrpSpPr/>
          <p:nvPr/>
        </p:nvGrpSpPr>
        <p:grpSpPr>
          <a:xfrm>
            <a:off x="5310261" y="3525010"/>
            <a:ext cx="722974" cy="775204"/>
            <a:chOff x="5310261" y="3525010"/>
            <a:chExt cx="722974" cy="775204"/>
          </a:xfrm>
        </p:grpSpPr>
        <p:grpSp>
          <p:nvGrpSpPr>
            <p:cNvPr id="110" name="Train Round">
              <a:extLst>
                <a:ext uri="{FF2B5EF4-FFF2-40B4-BE49-F238E27FC236}">
                  <a16:creationId xmlns:a16="http://schemas.microsoft.com/office/drawing/2014/main" id="{9B146332-667C-8820-4E1F-8D9CD2E24495}"/>
                </a:ext>
              </a:extLst>
            </p:cNvPr>
            <p:cNvGrpSpPr>
              <a:grpSpLocks noChangeAspect="1"/>
            </p:cNvGrpSpPr>
            <p:nvPr>
              <p:custDataLst>
                <p:tags r:id="rId1"/>
              </p:custDataLst>
            </p:nvPr>
          </p:nvGrpSpPr>
          <p:grpSpPr>
            <a:xfrm>
              <a:off x="5310261" y="3577240"/>
              <a:ext cx="722974" cy="722974"/>
              <a:chOff x="3216275" y="5301752"/>
              <a:chExt cx="1080508" cy="1080508"/>
            </a:xfrm>
          </p:grpSpPr>
          <p:sp>
            <p:nvSpPr>
              <p:cNvPr id="106" name="Freihandform: Form 87">
                <a:extLst>
                  <a:ext uri="{FF2B5EF4-FFF2-40B4-BE49-F238E27FC236}">
                    <a16:creationId xmlns:a16="http://schemas.microsoft.com/office/drawing/2014/main" id="{EA82AD55-F2B8-D9C0-B7CE-EE8B267EA01B}"/>
                  </a:ext>
                </a:extLst>
              </p:cNvPr>
              <p:cNvSpPr/>
              <p:nvPr/>
            </p:nvSpPr>
            <p:spPr>
              <a:xfrm>
                <a:off x="3216275" y="5301752"/>
                <a:ext cx="1080508" cy="1080508"/>
              </a:xfrm>
              <a:custGeom>
                <a:avLst/>
                <a:gdLst>
                  <a:gd name="connsiteX0" fmla="*/ 1080508 w 1080508"/>
                  <a:gd name="connsiteY0" fmla="*/ 540254 h 1080508"/>
                  <a:gd name="connsiteX1" fmla="*/ 540254 w 1080508"/>
                  <a:gd name="connsiteY1" fmla="*/ 1080508 h 1080508"/>
                  <a:gd name="connsiteX2" fmla="*/ 0 w 1080508"/>
                  <a:gd name="connsiteY2" fmla="*/ 540254 h 1080508"/>
                  <a:gd name="connsiteX3" fmla="*/ 540254 w 1080508"/>
                  <a:gd name="connsiteY3" fmla="*/ 0 h 1080508"/>
                  <a:gd name="connsiteX4" fmla="*/ 1080508 w 1080508"/>
                  <a:gd name="connsiteY4" fmla="*/ 540254 h 10805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80508" h="1080508">
                    <a:moveTo>
                      <a:pt x="1080508" y="540254"/>
                    </a:moveTo>
                    <a:cubicBezTo>
                      <a:pt x="1080508" y="838628"/>
                      <a:pt x="838628" y="1080508"/>
                      <a:pt x="540254" y="1080508"/>
                    </a:cubicBezTo>
                    <a:cubicBezTo>
                      <a:pt x="241880" y="1080508"/>
                      <a:pt x="0" y="838628"/>
                      <a:pt x="0" y="540254"/>
                    </a:cubicBezTo>
                    <a:cubicBezTo>
                      <a:pt x="0" y="241880"/>
                      <a:pt x="241880" y="0"/>
                      <a:pt x="540254" y="0"/>
                    </a:cubicBezTo>
                    <a:cubicBezTo>
                      <a:pt x="838628" y="0"/>
                      <a:pt x="1080508" y="241880"/>
                      <a:pt x="1080508" y="540254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12663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07" name="Grafik 68">
                <a:extLst>
                  <a:ext uri="{FF2B5EF4-FFF2-40B4-BE49-F238E27FC236}">
                    <a16:creationId xmlns:a16="http://schemas.microsoft.com/office/drawing/2014/main" id="{515ACF83-ED1C-0B80-7408-C3FBFBE47D17}"/>
                  </a:ext>
                </a:extLst>
              </p:cNvPr>
              <p:cNvGrpSpPr/>
              <p:nvPr/>
            </p:nvGrpSpPr>
            <p:grpSpPr>
              <a:xfrm>
                <a:off x="3437819" y="5551168"/>
                <a:ext cx="673204" cy="527802"/>
                <a:chOff x="5779380" y="3140252"/>
                <a:chExt cx="673204" cy="527802"/>
              </a:xfrm>
              <a:solidFill>
                <a:srgbClr val="FFFFFF"/>
              </a:solidFill>
            </p:grpSpPr>
            <p:sp>
              <p:nvSpPr>
                <p:cNvPr id="108" name="Freihandform: Form 89">
                  <a:extLst>
                    <a:ext uri="{FF2B5EF4-FFF2-40B4-BE49-F238E27FC236}">
                      <a16:creationId xmlns:a16="http://schemas.microsoft.com/office/drawing/2014/main" id="{5A3C7547-9400-450E-3C45-1867D7B82522}"/>
                    </a:ext>
                  </a:extLst>
                </p:cNvPr>
                <p:cNvSpPr/>
                <p:nvPr/>
              </p:nvSpPr>
              <p:spPr>
                <a:xfrm>
                  <a:off x="5785398" y="3606177"/>
                  <a:ext cx="665788" cy="61877"/>
                </a:xfrm>
                <a:custGeom>
                  <a:avLst/>
                  <a:gdLst>
                    <a:gd name="connsiteX0" fmla="*/ 240141 w 665788"/>
                    <a:gd name="connsiteY0" fmla="*/ 20075 h 61877"/>
                    <a:gd name="connsiteX1" fmla="*/ 138494 w 665788"/>
                    <a:gd name="connsiteY1" fmla="*/ 20075 h 61877"/>
                    <a:gd name="connsiteX2" fmla="*/ 138494 w 665788"/>
                    <a:gd name="connsiteY2" fmla="*/ 0 h 61877"/>
                    <a:gd name="connsiteX3" fmla="*/ 47393 w 665788"/>
                    <a:gd name="connsiteY3" fmla="*/ 0 h 61877"/>
                    <a:gd name="connsiteX4" fmla="*/ 47393 w 665788"/>
                    <a:gd name="connsiteY4" fmla="*/ 22998 h 61877"/>
                    <a:gd name="connsiteX5" fmla="*/ 0 w 665788"/>
                    <a:gd name="connsiteY5" fmla="*/ 22998 h 61877"/>
                    <a:gd name="connsiteX6" fmla="*/ 0 w 665788"/>
                    <a:gd name="connsiteY6" fmla="*/ 61878 h 61877"/>
                    <a:gd name="connsiteX7" fmla="*/ 362372 w 665788"/>
                    <a:gd name="connsiteY7" fmla="*/ 61878 h 61877"/>
                    <a:gd name="connsiteX8" fmla="*/ 665788 w 665788"/>
                    <a:gd name="connsiteY8" fmla="*/ 22998 h 61877"/>
                    <a:gd name="connsiteX9" fmla="*/ 665788 w 665788"/>
                    <a:gd name="connsiteY9" fmla="*/ 0 h 61877"/>
                    <a:gd name="connsiteX10" fmla="*/ 240141 w 665788"/>
                    <a:gd name="connsiteY10" fmla="*/ 0 h 618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665788" h="61877">
                      <a:moveTo>
                        <a:pt x="240141" y="20075"/>
                      </a:moveTo>
                      <a:lnTo>
                        <a:pt x="138494" y="20075"/>
                      </a:lnTo>
                      <a:lnTo>
                        <a:pt x="138494" y="0"/>
                      </a:lnTo>
                      <a:lnTo>
                        <a:pt x="47393" y="0"/>
                      </a:lnTo>
                      <a:lnTo>
                        <a:pt x="47393" y="22998"/>
                      </a:lnTo>
                      <a:lnTo>
                        <a:pt x="0" y="22998"/>
                      </a:lnTo>
                      <a:lnTo>
                        <a:pt x="0" y="61878"/>
                      </a:lnTo>
                      <a:lnTo>
                        <a:pt x="362372" y="61878"/>
                      </a:lnTo>
                      <a:cubicBezTo>
                        <a:pt x="421327" y="21600"/>
                        <a:pt x="665788" y="22998"/>
                        <a:pt x="665788" y="22998"/>
                      </a:cubicBezTo>
                      <a:lnTo>
                        <a:pt x="665788" y="0"/>
                      </a:lnTo>
                      <a:lnTo>
                        <a:pt x="240141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109" name="Freihandform: Form 90">
                  <a:extLst>
                    <a:ext uri="{FF2B5EF4-FFF2-40B4-BE49-F238E27FC236}">
                      <a16:creationId xmlns:a16="http://schemas.microsoft.com/office/drawing/2014/main" id="{E9115AB8-01DF-4C89-4430-683466D670C1}"/>
                    </a:ext>
                  </a:extLst>
                </p:cNvPr>
                <p:cNvSpPr/>
                <p:nvPr/>
              </p:nvSpPr>
              <p:spPr>
                <a:xfrm>
                  <a:off x="5779380" y="3140252"/>
                  <a:ext cx="673204" cy="453600"/>
                </a:xfrm>
                <a:custGeom>
                  <a:avLst/>
                  <a:gdLst>
                    <a:gd name="connsiteX0" fmla="*/ 673204 w 673204"/>
                    <a:gd name="connsiteY0" fmla="*/ 360466 h 453600"/>
                    <a:gd name="connsiteX1" fmla="*/ 665962 w 673204"/>
                    <a:gd name="connsiteY1" fmla="*/ 351953 h 453600"/>
                    <a:gd name="connsiteX2" fmla="*/ 350221 w 673204"/>
                    <a:gd name="connsiteY2" fmla="*/ 111812 h 453600"/>
                    <a:gd name="connsiteX3" fmla="*/ 292155 w 673204"/>
                    <a:gd name="connsiteY3" fmla="*/ 68231 h 453600"/>
                    <a:gd name="connsiteX4" fmla="*/ 221510 w 673204"/>
                    <a:gd name="connsiteY4" fmla="*/ 68231 h 453600"/>
                    <a:gd name="connsiteX5" fmla="*/ 272334 w 673204"/>
                    <a:gd name="connsiteY5" fmla="*/ 17407 h 453600"/>
                    <a:gd name="connsiteX6" fmla="*/ 316423 w 673204"/>
                    <a:gd name="connsiteY6" fmla="*/ 17407 h 453600"/>
                    <a:gd name="connsiteX7" fmla="*/ 325189 w 673204"/>
                    <a:gd name="connsiteY7" fmla="*/ 8895 h 453600"/>
                    <a:gd name="connsiteX8" fmla="*/ 325190 w 673204"/>
                    <a:gd name="connsiteY8" fmla="*/ 8767 h 453600"/>
                    <a:gd name="connsiteX9" fmla="*/ 316423 w 673204"/>
                    <a:gd name="connsiteY9" fmla="*/ 0 h 453600"/>
                    <a:gd name="connsiteX10" fmla="*/ 100423 w 673204"/>
                    <a:gd name="connsiteY10" fmla="*/ 0 h 453600"/>
                    <a:gd name="connsiteX11" fmla="*/ 91656 w 673204"/>
                    <a:gd name="connsiteY11" fmla="*/ 8767 h 453600"/>
                    <a:gd name="connsiteX12" fmla="*/ 100295 w 673204"/>
                    <a:gd name="connsiteY12" fmla="*/ 17408 h 453600"/>
                    <a:gd name="connsiteX13" fmla="*/ 100423 w 673204"/>
                    <a:gd name="connsiteY13" fmla="*/ 17407 h 453600"/>
                    <a:gd name="connsiteX14" fmla="*/ 144512 w 673204"/>
                    <a:gd name="connsiteY14" fmla="*/ 17407 h 453600"/>
                    <a:gd name="connsiteX15" fmla="*/ 195336 w 673204"/>
                    <a:gd name="connsiteY15" fmla="*/ 68231 h 453600"/>
                    <a:gd name="connsiteX16" fmla="*/ 85049 w 673204"/>
                    <a:gd name="connsiteY16" fmla="*/ 68231 h 453600"/>
                    <a:gd name="connsiteX17" fmla="*/ 54809 w 673204"/>
                    <a:gd name="connsiteY17" fmla="*/ 95548 h 453600"/>
                    <a:gd name="connsiteX18" fmla="*/ 6018 w 673204"/>
                    <a:gd name="connsiteY18" fmla="*/ 248019 h 453600"/>
                    <a:gd name="connsiteX19" fmla="*/ 174 w 673204"/>
                    <a:gd name="connsiteY19" fmla="*/ 360466 h 453600"/>
                    <a:gd name="connsiteX20" fmla="*/ 57731 w 673204"/>
                    <a:gd name="connsiteY20" fmla="*/ 453600 h 453600"/>
                    <a:gd name="connsiteX21" fmla="*/ 655797 w 673204"/>
                    <a:gd name="connsiteY21" fmla="*/ 453600 h 453600"/>
                    <a:gd name="connsiteX22" fmla="*/ 673204 w 673204"/>
                    <a:gd name="connsiteY22" fmla="*/ 436193 h 453600"/>
                    <a:gd name="connsiteX23" fmla="*/ 177675 w 673204"/>
                    <a:gd name="connsiteY23" fmla="*/ 17407 h 453600"/>
                    <a:gd name="connsiteX24" fmla="*/ 238917 w 673204"/>
                    <a:gd name="connsiteY24" fmla="*/ 17407 h 453600"/>
                    <a:gd name="connsiteX25" fmla="*/ 208296 w 673204"/>
                    <a:gd name="connsiteY25" fmla="*/ 53238 h 453600"/>
                    <a:gd name="connsiteX26" fmla="*/ 178056 w 673204"/>
                    <a:gd name="connsiteY26" fmla="*/ 17407 h 453600"/>
                    <a:gd name="connsiteX27" fmla="*/ 69548 w 673204"/>
                    <a:gd name="connsiteY27" fmla="*/ 351064 h 453600"/>
                    <a:gd name="connsiteX28" fmla="*/ 44136 w 673204"/>
                    <a:gd name="connsiteY28" fmla="*/ 325652 h 453600"/>
                    <a:gd name="connsiteX29" fmla="*/ 69548 w 673204"/>
                    <a:gd name="connsiteY29" fmla="*/ 300240 h 453600"/>
                    <a:gd name="connsiteX30" fmla="*/ 94959 w 673204"/>
                    <a:gd name="connsiteY30" fmla="*/ 325652 h 453600"/>
                    <a:gd name="connsiteX31" fmla="*/ 69548 w 673204"/>
                    <a:gd name="connsiteY31" fmla="*/ 351064 h 453600"/>
                    <a:gd name="connsiteX32" fmla="*/ 275383 w 673204"/>
                    <a:gd name="connsiteY32" fmla="*/ 351064 h 453600"/>
                    <a:gd name="connsiteX33" fmla="*/ 249971 w 673204"/>
                    <a:gd name="connsiteY33" fmla="*/ 325652 h 453600"/>
                    <a:gd name="connsiteX34" fmla="*/ 275383 w 673204"/>
                    <a:gd name="connsiteY34" fmla="*/ 300240 h 453600"/>
                    <a:gd name="connsiteX35" fmla="*/ 300795 w 673204"/>
                    <a:gd name="connsiteY35" fmla="*/ 325652 h 453600"/>
                    <a:gd name="connsiteX36" fmla="*/ 275383 w 673204"/>
                    <a:gd name="connsiteY36" fmla="*/ 351064 h 453600"/>
                    <a:gd name="connsiteX37" fmla="*/ 319981 w 673204"/>
                    <a:gd name="connsiteY37" fmla="*/ 195289 h 453600"/>
                    <a:gd name="connsiteX38" fmla="*/ 40451 w 673204"/>
                    <a:gd name="connsiteY38" fmla="*/ 195289 h 453600"/>
                    <a:gd name="connsiteX39" fmla="*/ 31558 w 673204"/>
                    <a:gd name="connsiteY39" fmla="*/ 186910 h 453600"/>
                    <a:gd name="connsiteX40" fmla="*/ 32574 w 673204"/>
                    <a:gd name="connsiteY40" fmla="*/ 182584 h 453600"/>
                    <a:gd name="connsiteX41" fmla="*/ 68023 w 673204"/>
                    <a:gd name="connsiteY41" fmla="*/ 102155 h 453600"/>
                    <a:gd name="connsiteX42" fmla="*/ 76028 w 673204"/>
                    <a:gd name="connsiteY42" fmla="*/ 96946 h 453600"/>
                    <a:gd name="connsiteX43" fmla="*/ 290376 w 673204"/>
                    <a:gd name="connsiteY43" fmla="*/ 96946 h 453600"/>
                    <a:gd name="connsiteX44" fmla="*/ 298508 w 673204"/>
                    <a:gd name="connsiteY44" fmla="*/ 102664 h 453600"/>
                    <a:gd name="connsiteX45" fmla="*/ 328112 w 673204"/>
                    <a:gd name="connsiteY45" fmla="*/ 183092 h 453600"/>
                    <a:gd name="connsiteX46" fmla="*/ 323475 w 673204"/>
                    <a:gd name="connsiteY46" fmla="*/ 194591 h 453600"/>
                    <a:gd name="connsiteX47" fmla="*/ 319981 w 673204"/>
                    <a:gd name="connsiteY47" fmla="*/ 195289 h 453600"/>
                    <a:gd name="connsiteX48" fmla="*/ 415275 w 673204"/>
                    <a:gd name="connsiteY48" fmla="*/ 341534 h 453600"/>
                    <a:gd name="connsiteX49" fmla="*/ 373091 w 673204"/>
                    <a:gd name="connsiteY49" fmla="*/ 322348 h 453600"/>
                    <a:gd name="connsiteX50" fmla="*/ 369788 w 673204"/>
                    <a:gd name="connsiteY50" fmla="*/ 209647 h 453600"/>
                    <a:gd name="connsiteX51" fmla="*/ 415275 w 673204"/>
                    <a:gd name="connsiteY51" fmla="*/ 253355 h 453600"/>
                    <a:gd name="connsiteX52" fmla="*/ 477279 w 673204"/>
                    <a:gd name="connsiteY52" fmla="*/ 371012 h 453600"/>
                    <a:gd name="connsiteX53" fmla="*/ 440305 w 673204"/>
                    <a:gd name="connsiteY53" fmla="*/ 353224 h 453600"/>
                    <a:gd name="connsiteX54" fmla="*/ 440305 w 673204"/>
                    <a:gd name="connsiteY54" fmla="*/ 275845 h 453600"/>
                    <a:gd name="connsiteX55" fmla="*/ 477279 w 673204"/>
                    <a:gd name="connsiteY55" fmla="*/ 301256 h 453600"/>
                    <a:gd name="connsiteX56" fmla="*/ 536743 w 673204"/>
                    <a:gd name="connsiteY56" fmla="*/ 389181 h 453600"/>
                    <a:gd name="connsiteX57" fmla="*/ 499769 w 673204"/>
                    <a:gd name="connsiteY57" fmla="*/ 379144 h 453600"/>
                    <a:gd name="connsiteX58" fmla="*/ 499769 w 673204"/>
                    <a:gd name="connsiteY58" fmla="*/ 315614 h 453600"/>
                    <a:gd name="connsiteX59" fmla="*/ 536743 w 673204"/>
                    <a:gd name="connsiteY59" fmla="*/ 329972 h 453600"/>
                    <a:gd name="connsiteX60" fmla="*/ 586550 w 673204"/>
                    <a:gd name="connsiteY60" fmla="*/ 396932 h 453600"/>
                    <a:gd name="connsiteX61" fmla="*/ 554404 w 673204"/>
                    <a:gd name="connsiteY61" fmla="*/ 391722 h 453600"/>
                    <a:gd name="connsiteX62" fmla="*/ 554404 w 673204"/>
                    <a:gd name="connsiteY62" fmla="*/ 337468 h 453600"/>
                    <a:gd name="connsiteX63" fmla="*/ 586550 w 673204"/>
                    <a:gd name="connsiteY63" fmla="*/ 346998 h 453600"/>
                    <a:gd name="connsiteX64" fmla="*/ 624668 w 673204"/>
                    <a:gd name="connsiteY64" fmla="*/ 399727 h 453600"/>
                    <a:gd name="connsiteX65" fmla="*/ 600654 w 673204"/>
                    <a:gd name="connsiteY65" fmla="*/ 396932 h 453600"/>
                    <a:gd name="connsiteX66" fmla="*/ 600654 w 673204"/>
                    <a:gd name="connsiteY66" fmla="*/ 352334 h 453600"/>
                    <a:gd name="connsiteX67" fmla="*/ 624668 w 673204"/>
                    <a:gd name="connsiteY67" fmla="*/ 357035 h 453600"/>
                    <a:gd name="connsiteX68" fmla="*/ 660117 w 673204"/>
                    <a:gd name="connsiteY68" fmla="*/ 404047 h 453600"/>
                    <a:gd name="connsiteX69" fmla="*/ 638517 w 673204"/>
                    <a:gd name="connsiteY69" fmla="*/ 401633 h 453600"/>
                    <a:gd name="connsiteX70" fmla="*/ 638517 w 673204"/>
                    <a:gd name="connsiteY70" fmla="*/ 359449 h 453600"/>
                    <a:gd name="connsiteX71" fmla="*/ 660117 w 673204"/>
                    <a:gd name="connsiteY71" fmla="*/ 362372 h 4536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  <a:cxn ang="0">
                      <a:pos x="connsiteX36" y="connsiteY36"/>
                    </a:cxn>
                    <a:cxn ang="0">
                      <a:pos x="connsiteX37" y="connsiteY37"/>
                    </a:cxn>
                    <a:cxn ang="0">
                      <a:pos x="connsiteX38" y="connsiteY38"/>
                    </a:cxn>
                    <a:cxn ang="0">
                      <a:pos x="connsiteX39" y="connsiteY39"/>
                    </a:cxn>
                    <a:cxn ang="0">
                      <a:pos x="connsiteX40" y="connsiteY40"/>
                    </a:cxn>
                    <a:cxn ang="0">
                      <a:pos x="connsiteX41" y="connsiteY41"/>
                    </a:cxn>
                    <a:cxn ang="0">
                      <a:pos x="connsiteX42" y="connsiteY42"/>
                    </a:cxn>
                    <a:cxn ang="0">
                      <a:pos x="connsiteX43" y="connsiteY43"/>
                    </a:cxn>
                    <a:cxn ang="0">
                      <a:pos x="connsiteX44" y="connsiteY44"/>
                    </a:cxn>
                    <a:cxn ang="0">
                      <a:pos x="connsiteX45" y="connsiteY45"/>
                    </a:cxn>
                    <a:cxn ang="0">
                      <a:pos x="connsiteX46" y="connsiteY46"/>
                    </a:cxn>
                    <a:cxn ang="0">
                      <a:pos x="connsiteX47" y="connsiteY47"/>
                    </a:cxn>
                    <a:cxn ang="0">
                      <a:pos x="connsiteX48" y="connsiteY48"/>
                    </a:cxn>
                    <a:cxn ang="0">
                      <a:pos x="connsiteX49" y="connsiteY49"/>
                    </a:cxn>
                    <a:cxn ang="0">
                      <a:pos x="connsiteX50" y="connsiteY50"/>
                    </a:cxn>
                    <a:cxn ang="0">
                      <a:pos x="connsiteX51" y="connsiteY51"/>
                    </a:cxn>
                    <a:cxn ang="0">
                      <a:pos x="connsiteX52" y="connsiteY52"/>
                    </a:cxn>
                    <a:cxn ang="0">
                      <a:pos x="connsiteX53" y="connsiteY53"/>
                    </a:cxn>
                    <a:cxn ang="0">
                      <a:pos x="connsiteX54" y="connsiteY54"/>
                    </a:cxn>
                    <a:cxn ang="0">
                      <a:pos x="connsiteX55" y="connsiteY55"/>
                    </a:cxn>
                    <a:cxn ang="0">
                      <a:pos x="connsiteX56" y="connsiteY56"/>
                    </a:cxn>
                    <a:cxn ang="0">
                      <a:pos x="connsiteX57" y="connsiteY57"/>
                    </a:cxn>
                    <a:cxn ang="0">
                      <a:pos x="connsiteX58" y="connsiteY58"/>
                    </a:cxn>
                    <a:cxn ang="0">
                      <a:pos x="connsiteX59" y="connsiteY59"/>
                    </a:cxn>
                    <a:cxn ang="0">
                      <a:pos x="connsiteX60" y="connsiteY60"/>
                    </a:cxn>
                    <a:cxn ang="0">
                      <a:pos x="connsiteX61" y="connsiteY61"/>
                    </a:cxn>
                    <a:cxn ang="0">
                      <a:pos x="connsiteX62" y="connsiteY62"/>
                    </a:cxn>
                    <a:cxn ang="0">
                      <a:pos x="connsiteX63" y="connsiteY63"/>
                    </a:cxn>
                    <a:cxn ang="0">
                      <a:pos x="connsiteX64" y="connsiteY64"/>
                    </a:cxn>
                    <a:cxn ang="0">
                      <a:pos x="connsiteX65" y="connsiteY65"/>
                    </a:cxn>
                    <a:cxn ang="0">
                      <a:pos x="connsiteX66" y="connsiteY66"/>
                    </a:cxn>
                    <a:cxn ang="0">
                      <a:pos x="connsiteX67" y="connsiteY67"/>
                    </a:cxn>
                    <a:cxn ang="0">
                      <a:pos x="connsiteX68" y="connsiteY68"/>
                    </a:cxn>
                    <a:cxn ang="0">
                      <a:pos x="connsiteX69" y="connsiteY69"/>
                    </a:cxn>
                    <a:cxn ang="0">
                      <a:pos x="connsiteX70" y="connsiteY70"/>
                    </a:cxn>
                    <a:cxn ang="0">
                      <a:pos x="connsiteX71" y="connsiteY71"/>
                    </a:cxn>
                  </a:cxnLst>
                  <a:rect l="l" t="t" r="r" b="b"/>
                  <a:pathLst>
                    <a:path w="673204" h="453600">
                      <a:moveTo>
                        <a:pt x="673204" y="360466"/>
                      </a:moveTo>
                      <a:cubicBezTo>
                        <a:pt x="673198" y="356239"/>
                        <a:pt x="670133" y="352637"/>
                        <a:pt x="665962" y="351953"/>
                      </a:cubicBezTo>
                      <a:cubicBezTo>
                        <a:pt x="435858" y="311548"/>
                        <a:pt x="363943" y="149167"/>
                        <a:pt x="350221" y="111812"/>
                      </a:cubicBezTo>
                      <a:cubicBezTo>
                        <a:pt x="336498" y="74456"/>
                        <a:pt x="292155" y="68231"/>
                        <a:pt x="292155" y="68231"/>
                      </a:cubicBezTo>
                      <a:lnTo>
                        <a:pt x="221510" y="68231"/>
                      </a:lnTo>
                      <a:cubicBezTo>
                        <a:pt x="231887" y="45797"/>
                        <a:pt x="249900" y="27784"/>
                        <a:pt x="272334" y="17407"/>
                      </a:cubicBezTo>
                      <a:lnTo>
                        <a:pt x="316423" y="17407"/>
                      </a:lnTo>
                      <a:cubicBezTo>
                        <a:pt x="321194" y="17477"/>
                        <a:pt x="325119" y="13666"/>
                        <a:pt x="325189" y="8895"/>
                      </a:cubicBezTo>
                      <a:cubicBezTo>
                        <a:pt x="325190" y="8852"/>
                        <a:pt x="325190" y="8810"/>
                        <a:pt x="325190" y="8767"/>
                      </a:cubicBezTo>
                      <a:cubicBezTo>
                        <a:pt x="325190" y="3925"/>
                        <a:pt x="321265" y="0"/>
                        <a:pt x="316423" y="0"/>
                      </a:cubicBezTo>
                      <a:lnTo>
                        <a:pt x="100423" y="0"/>
                      </a:lnTo>
                      <a:cubicBezTo>
                        <a:pt x="95581" y="0"/>
                        <a:pt x="91656" y="3925"/>
                        <a:pt x="91656" y="8767"/>
                      </a:cubicBezTo>
                      <a:cubicBezTo>
                        <a:pt x="91656" y="13539"/>
                        <a:pt x="95524" y="17407"/>
                        <a:pt x="100295" y="17408"/>
                      </a:cubicBezTo>
                      <a:cubicBezTo>
                        <a:pt x="100338" y="17408"/>
                        <a:pt x="100380" y="17407"/>
                        <a:pt x="100423" y="17407"/>
                      </a:cubicBezTo>
                      <a:lnTo>
                        <a:pt x="144512" y="17407"/>
                      </a:lnTo>
                      <a:cubicBezTo>
                        <a:pt x="166920" y="27820"/>
                        <a:pt x="184923" y="45823"/>
                        <a:pt x="195336" y="68231"/>
                      </a:cubicBezTo>
                      <a:lnTo>
                        <a:pt x="85049" y="68231"/>
                      </a:lnTo>
                      <a:cubicBezTo>
                        <a:pt x="85049" y="68231"/>
                        <a:pt x="73868" y="65181"/>
                        <a:pt x="54809" y="95548"/>
                      </a:cubicBezTo>
                      <a:cubicBezTo>
                        <a:pt x="27777" y="142275"/>
                        <a:pt x="11136" y="194279"/>
                        <a:pt x="6018" y="248019"/>
                      </a:cubicBezTo>
                      <a:cubicBezTo>
                        <a:pt x="1330" y="285308"/>
                        <a:pt x="-624" y="322891"/>
                        <a:pt x="174" y="360466"/>
                      </a:cubicBezTo>
                      <a:cubicBezTo>
                        <a:pt x="174" y="438099"/>
                        <a:pt x="57731" y="453600"/>
                        <a:pt x="57731" y="453600"/>
                      </a:cubicBezTo>
                      <a:lnTo>
                        <a:pt x="655797" y="453600"/>
                      </a:lnTo>
                      <a:cubicBezTo>
                        <a:pt x="665410" y="453600"/>
                        <a:pt x="673204" y="445806"/>
                        <a:pt x="673204" y="436193"/>
                      </a:cubicBezTo>
                      <a:close/>
                      <a:moveTo>
                        <a:pt x="177675" y="17407"/>
                      </a:moveTo>
                      <a:lnTo>
                        <a:pt x="238917" y="17407"/>
                      </a:lnTo>
                      <a:cubicBezTo>
                        <a:pt x="226214" y="26968"/>
                        <a:pt x="215762" y="39199"/>
                        <a:pt x="208296" y="53238"/>
                      </a:cubicBezTo>
                      <a:cubicBezTo>
                        <a:pt x="200979" y="39212"/>
                        <a:pt x="190653" y="26977"/>
                        <a:pt x="178056" y="17407"/>
                      </a:cubicBezTo>
                      <a:close/>
                      <a:moveTo>
                        <a:pt x="69548" y="351064"/>
                      </a:moveTo>
                      <a:cubicBezTo>
                        <a:pt x="55513" y="351064"/>
                        <a:pt x="44136" y="339687"/>
                        <a:pt x="44136" y="325652"/>
                      </a:cubicBezTo>
                      <a:cubicBezTo>
                        <a:pt x="44136" y="311617"/>
                        <a:pt x="55513" y="300240"/>
                        <a:pt x="69548" y="300240"/>
                      </a:cubicBezTo>
                      <a:cubicBezTo>
                        <a:pt x="83583" y="300240"/>
                        <a:pt x="94959" y="311617"/>
                        <a:pt x="94959" y="325652"/>
                      </a:cubicBezTo>
                      <a:cubicBezTo>
                        <a:pt x="94959" y="339687"/>
                        <a:pt x="83583" y="351064"/>
                        <a:pt x="69548" y="351064"/>
                      </a:cubicBezTo>
                      <a:close/>
                      <a:moveTo>
                        <a:pt x="275383" y="351064"/>
                      </a:moveTo>
                      <a:cubicBezTo>
                        <a:pt x="261348" y="351064"/>
                        <a:pt x="249971" y="339687"/>
                        <a:pt x="249971" y="325652"/>
                      </a:cubicBezTo>
                      <a:cubicBezTo>
                        <a:pt x="249971" y="311617"/>
                        <a:pt x="261348" y="300240"/>
                        <a:pt x="275383" y="300240"/>
                      </a:cubicBezTo>
                      <a:cubicBezTo>
                        <a:pt x="289418" y="300240"/>
                        <a:pt x="300795" y="311617"/>
                        <a:pt x="300795" y="325652"/>
                      </a:cubicBezTo>
                      <a:cubicBezTo>
                        <a:pt x="300795" y="339687"/>
                        <a:pt x="289418" y="351064"/>
                        <a:pt x="275383" y="351064"/>
                      </a:cubicBezTo>
                      <a:close/>
                      <a:moveTo>
                        <a:pt x="319981" y="195289"/>
                      </a:moveTo>
                      <a:lnTo>
                        <a:pt x="40451" y="195289"/>
                      </a:lnTo>
                      <a:cubicBezTo>
                        <a:pt x="35681" y="195430"/>
                        <a:pt x="31701" y="191678"/>
                        <a:pt x="31558" y="186910"/>
                      </a:cubicBezTo>
                      <a:cubicBezTo>
                        <a:pt x="31514" y="185404"/>
                        <a:pt x="31865" y="183913"/>
                        <a:pt x="32574" y="182584"/>
                      </a:cubicBezTo>
                      <a:lnTo>
                        <a:pt x="68023" y="102155"/>
                      </a:lnTo>
                      <a:cubicBezTo>
                        <a:pt x="69402" y="98967"/>
                        <a:pt x="72555" y="96915"/>
                        <a:pt x="76028" y="96946"/>
                      </a:cubicBezTo>
                      <a:lnTo>
                        <a:pt x="290376" y="96946"/>
                      </a:lnTo>
                      <a:cubicBezTo>
                        <a:pt x="294021" y="96946"/>
                        <a:pt x="297275" y="99233"/>
                        <a:pt x="298508" y="102664"/>
                      </a:cubicBezTo>
                      <a:lnTo>
                        <a:pt x="328112" y="183092"/>
                      </a:lnTo>
                      <a:cubicBezTo>
                        <a:pt x="330007" y="187548"/>
                        <a:pt x="327931" y="192696"/>
                        <a:pt x="323475" y="194591"/>
                      </a:cubicBezTo>
                      <a:cubicBezTo>
                        <a:pt x="322371" y="195061"/>
                        <a:pt x="321181" y="195298"/>
                        <a:pt x="319981" y="195289"/>
                      </a:cubicBezTo>
                      <a:close/>
                      <a:moveTo>
                        <a:pt x="415275" y="341534"/>
                      </a:moveTo>
                      <a:lnTo>
                        <a:pt x="373091" y="322348"/>
                      </a:lnTo>
                      <a:lnTo>
                        <a:pt x="369788" y="209647"/>
                      </a:lnTo>
                      <a:lnTo>
                        <a:pt x="415275" y="253355"/>
                      </a:lnTo>
                      <a:close/>
                      <a:moveTo>
                        <a:pt x="477279" y="371012"/>
                      </a:moveTo>
                      <a:lnTo>
                        <a:pt x="440305" y="353224"/>
                      </a:lnTo>
                      <a:lnTo>
                        <a:pt x="440305" y="275845"/>
                      </a:lnTo>
                      <a:lnTo>
                        <a:pt x="477279" y="301256"/>
                      </a:lnTo>
                      <a:close/>
                      <a:moveTo>
                        <a:pt x="536743" y="389181"/>
                      </a:moveTo>
                      <a:lnTo>
                        <a:pt x="499769" y="379144"/>
                      </a:lnTo>
                      <a:lnTo>
                        <a:pt x="499769" y="315614"/>
                      </a:lnTo>
                      <a:lnTo>
                        <a:pt x="536743" y="329972"/>
                      </a:lnTo>
                      <a:close/>
                      <a:moveTo>
                        <a:pt x="586550" y="396932"/>
                      </a:moveTo>
                      <a:lnTo>
                        <a:pt x="554404" y="391722"/>
                      </a:lnTo>
                      <a:lnTo>
                        <a:pt x="554404" y="337468"/>
                      </a:lnTo>
                      <a:lnTo>
                        <a:pt x="586550" y="346998"/>
                      </a:lnTo>
                      <a:close/>
                      <a:moveTo>
                        <a:pt x="624668" y="399727"/>
                      </a:moveTo>
                      <a:lnTo>
                        <a:pt x="600654" y="396932"/>
                      </a:lnTo>
                      <a:lnTo>
                        <a:pt x="600654" y="352334"/>
                      </a:lnTo>
                      <a:lnTo>
                        <a:pt x="624668" y="357035"/>
                      </a:lnTo>
                      <a:close/>
                      <a:moveTo>
                        <a:pt x="660117" y="404047"/>
                      </a:moveTo>
                      <a:lnTo>
                        <a:pt x="638517" y="401633"/>
                      </a:lnTo>
                      <a:lnTo>
                        <a:pt x="638517" y="359449"/>
                      </a:lnTo>
                      <a:lnTo>
                        <a:pt x="660117" y="362372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12663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8353273D-AADF-5230-FB3B-A33A17B45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72841" y="3525010"/>
              <a:ext cx="412468" cy="392563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76DA6F53-3CA3-7E05-F47F-0514887942C6}"/>
              </a:ext>
            </a:extLst>
          </p:cNvPr>
          <p:cNvSpPr txBox="1"/>
          <p:nvPr/>
        </p:nvSpPr>
        <p:spPr bwMode="auto">
          <a:xfrm>
            <a:off x="7657271" y="1204708"/>
            <a:ext cx="525785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en-US" sz="1800" kern="0" baseline="0" dirty="0">
                <a:latin typeface="+mn-lt"/>
                <a:ea typeface="+mn-ea"/>
                <a:cs typeface="+mn-cs"/>
                <a:hlinkClick r:id="rId20"/>
              </a:rPr>
              <a:t>Tauri</a:t>
            </a:r>
            <a:endParaRPr lang="en-US" sz="1800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448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630DD-1944-61AB-7DF9-9CD8C5441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low can you go… with Rust?</a:t>
            </a:r>
          </a:p>
        </p:txBody>
      </p:sp>
      <p:pic>
        <p:nvPicPr>
          <p:cNvPr id="1026" name="Picture 2" descr="How Low Can We Go? | Truth to Ponder">
            <a:extLst>
              <a:ext uri="{FF2B5EF4-FFF2-40B4-BE49-F238E27FC236}">
                <a16:creationId xmlns:a16="http://schemas.microsoft.com/office/drawing/2014/main" id="{8BA6A63A-EDA5-D2B9-C5FF-E5DFFEB41A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89" y="1541378"/>
            <a:ext cx="5132311" cy="3415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E80EECEC-2C5D-69A6-EE01-D70E5920955B}"/>
              </a:ext>
            </a:extLst>
          </p:cNvPr>
          <p:cNvGrpSpPr/>
          <p:nvPr/>
        </p:nvGrpSpPr>
        <p:grpSpPr>
          <a:xfrm>
            <a:off x="5715000" y="3249038"/>
            <a:ext cx="6477000" cy="3608962"/>
            <a:chOff x="5715000" y="3249038"/>
            <a:chExt cx="6477000" cy="3608962"/>
          </a:xfrm>
        </p:grpSpPr>
        <p:pic>
          <p:nvPicPr>
            <p:cNvPr id="1028" name="Picture 4" descr="How Low Can You Go? – The East Bay Value Report">
              <a:extLst>
                <a:ext uri="{FF2B5EF4-FFF2-40B4-BE49-F238E27FC236}">
                  <a16:creationId xmlns:a16="http://schemas.microsoft.com/office/drawing/2014/main" id="{EABECE69-9E73-5D43-05B1-E7CBE3C297C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3888"/>
            <a:stretch>
              <a:fillRect/>
            </a:stretch>
          </p:blipFill>
          <p:spPr bwMode="auto">
            <a:xfrm>
              <a:off x="5715000" y="3249038"/>
              <a:ext cx="6477000" cy="36089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9318B15-A9FF-9A64-840D-86E81EC4D8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75270" y="5309365"/>
              <a:ext cx="1243520" cy="1183510"/>
            </a:xfrm>
            <a:prstGeom prst="ellipse">
              <a:avLst/>
            </a:prstGeom>
            <a:ln w="63500" cap="rnd">
              <a:noFill/>
            </a:ln>
            <a:effectLst/>
            <a:scene3d>
              <a:camera prst="orthographicFront"/>
              <a:lightRig rig="contrasting" dir="t">
                <a:rot lat="0" lon="0" rev="3000000"/>
              </a:lightRig>
            </a:scene3d>
            <a:sp3d contourW="7620">
              <a:bevelT w="95250" h="31750"/>
              <a:contourClr>
                <a:srgbClr val="333333"/>
              </a:contourClr>
            </a:sp3d>
          </p:spPr>
        </p:pic>
      </p:grpSp>
    </p:spTree>
    <p:extLst>
      <p:ext uri="{BB962C8B-B14F-4D97-AF65-F5344CB8AC3E}">
        <p14:creationId xmlns:p14="http://schemas.microsoft.com/office/powerpoint/2010/main" val="3689668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A4183-94F9-EE95-3156-D6BAB4D9E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Embedded Architecture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00A2F8-38E6-A95F-207C-F57A0D00FCD4}"/>
              </a:ext>
            </a:extLst>
          </p:cNvPr>
          <p:cNvGrpSpPr/>
          <p:nvPr/>
        </p:nvGrpSpPr>
        <p:grpSpPr>
          <a:xfrm>
            <a:off x="933532" y="1531005"/>
            <a:ext cx="3486195" cy="5054600"/>
            <a:chOff x="-2421919" y="1531005"/>
            <a:chExt cx="3486195" cy="505460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4B9FE673-0A34-ED04-4477-8A470C8F1D4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38244"/>
            <a:stretch>
              <a:fillRect/>
            </a:stretch>
          </p:blipFill>
          <p:spPr>
            <a:xfrm>
              <a:off x="-2421919" y="1531005"/>
              <a:ext cx="3486195" cy="5054600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2498DA0-0600-4858-889E-3A4690F9FA2E}"/>
                </a:ext>
              </a:extLst>
            </p:cNvPr>
            <p:cNvSpPr/>
            <p:nvPr/>
          </p:nvSpPr>
          <p:spPr>
            <a:xfrm>
              <a:off x="-2355227" y="1606632"/>
              <a:ext cx="3098800" cy="50800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Application/OS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347C0F93-4BC2-FC67-64E5-73111541D9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6809" y="3505419"/>
            <a:ext cx="4893917" cy="281041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1C0DAC-02CD-200E-7105-1F098E1B03E6}"/>
              </a:ext>
            </a:extLst>
          </p:cNvPr>
          <p:cNvSpPr txBox="1"/>
          <p:nvPr/>
        </p:nvSpPr>
        <p:spPr>
          <a:xfrm>
            <a:off x="5289023" y="1491300"/>
            <a:ext cx="42650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https://github.com/embassy-rs/embassy</a:t>
            </a:r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2FC0AE1-EB99-DB67-4F08-335D4212F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4405" y="1985624"/>
            <a:ext cx="2187130" cy="77730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696FF7F-11F9-6A4B-846D-861005F243B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72690" y="1908998"/>
            <a:ext cx="1151994" cy="128913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6BFD7590-01D4-EC3A-5AA4-B5903DEDEE3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48628" y="1317171"/>
            <a:ext cx="1371864" cy="1893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61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C1E0535-7A38-904C-34AF-D03EC2244C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251"/>
          <a:stretch>
            <a:fillRect/>
          </a:stretch>
        </p:blipFill>
        <p:spPr>
          <a:xfrm>
            <a:off x="5874204" y="494713"/>
            <a:ext cx="6106505" cy="49221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897D98-4392-5B6C-D064-C1B6396D1C9E}"/>
              </a:ext>
            </a:extLst>
          </p:cNvPr>
          <p:cNvSpPr txBox="1"/>
          <p:nvPr/>
        </p:nvSpPr>
        <p:spPr>
          <a:xfrm>
            <a:off x="5259359" y="6178621"/>
            <a:ext cx="73361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https://google.github.io/comprehensive-rust/bare-metal/no_std.html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9A1E528-A5CC-9E7D-7480-402BA819DD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07" y="202823"/>
            <a:ext cx="5949123" cy="551413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376F174-1A1D-5801-AE65-142D60B88C8C}"/>
              </a:ext>
            </a:extLst>
          </p:cNvPr>
          <p:cNvSpPr txBox="1"/>
          <p:nvPr/>
        </p:nvSpPr>
        <p:spPr>
          <a:xfrm>
            <a:off x="68307" y="5716956"/>
            <a:ext cx="66463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5"/>
              </a:rPr>
              <a:t>https://doc.rust-lang.org/beta/rustc/platform-support.html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9704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9009C-D675-3D7B-71DE-4FBAEE08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Hardware representation in software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63A13C-DE79-0978-0E05-D3B7B6EBFD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62" t="-2809" r="-762" b="-74"/>
          <a:stretch/>
        </p:blipFill>
        <p:spPr>
          <a:xfrm>
            <a:off x="207238" y="1844824"/>
            <a:ext cx="5585035" cy="37467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CA2B3EC-3DBC-F50D-B267-381D28714121}"/>
              </a:ext>
            </a:extLst>
          </p:cNvPr>
          <p:cNvSpPr/>
          <p:nvPr/>
        </p:nvSpPr>
        <p:spPr>
          <a:xfrm>
            <a:off x="5951200" y="1916832"/>
            <a:ext cx="2592288" cy="1870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b="1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typedef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200" b="1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__IM 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GPIO0_IN; 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__IOM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GPIO0_OUT; 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__IOM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GPIO0_CTRL;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__IOM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GPIO0_OUT_CFG;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__IOM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GPIO0_PU_CFG;</a:t>
            </a:r>
            <a:endParaRPr lang="de-DE" sz="1200" i="1" dirty="0">
              <a:solidFill>
                <a:srgbClr val="60A0B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__IOM </a:t>
            </a:r>
            <a:r>
              <a:rPr lang="de-DE" sz="1200" dirty="0">
                <a:solidFill>
                  <a:srgbClr val="902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uint32_t</a:t>
            </a: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GPIO0_PD_CFG;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2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} Cxx_GPIO0_TypeDef;</a:t>
            </a:r>
            <a:endParaRPr lang="de-DE" sz="12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019D5B-9C65-78FD-0127-C8D1A9CA862D}"/>
              </a:ext>
            </a:extLst>
          </p:cNvPr>
          <p:cNvSpPr/>
          <p:nvPr/>
        </p:nvSpPr>
        <p:spPr>
          <a:xfrm>
            <a:off x="5951200" y="3893286"/>
            <a:ext cx="6288021" cy="1805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</a:t>
            </a:r>
            <a:r>
              <a:rPr lang="de-DE" sz="1333" dirty="0" err="1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define</a:t>
            </a:r>
            <a:r>
              <a:rPr lang="de-DE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 GPIO0_PD_CFG_PDEN0_Pos             0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GPIO0_PD_CFG_PDEN0_Msk         (0x3ul &lt;&lt; GPIO0_PD_CFG_PDEN0_Pos)       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GPIO0_PD_CFG_PDEN0_DIS_PD   0x00ul                         </a:t>
            </a:r>
            <a:endParaRPr lang="en-US" sz="1333" i="1" dirty="0">
              <a:solidFill>
                <a:srgbClr val="60A0B0"/>
              </a:solidFill>
              <a:latin typeface="Times New Roman" panose="02020603050405020304" pitchFamily="18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GPIO0_PU_CFG_PUEN0_Pos          </a:t>
            </a:r>
            <a:r>
              <a:rPr lang="de-DE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0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GPIO0_PU_CFG_PUEN0_Msk         (0x3ul &lt;&lt; GPIO0_PU_CFG_PUEN0_Pos)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GPIO0_OUT_CFG_OD0_Pos            0</a:t>
            </a:r>
          </a:p>
          <a:p>
            <a:pPr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GPIO0_OUT_CFG_OD0_Msk          (0x1ul &lt;&lt; GPIO0_OUT_CFG_OD0_Pos)        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1333" dirty="0">
                <a:solidFill>
                  <a:srgbClr val="00702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Verdana" panose="020B0604030504040204" pitchFamily="34" charset="0"/>
              </a:rPr>
              <a:t>#define GPIO0_OUT_CFG_OD0_OPENDRAIN                    0x01ul</a:t>
            </a:r>
            <a:endParaRPr lang="de-DE" sz="1333" dirty="0">
              <a:latin typeface="Verdana" panose="020B0604030504040204" pitchFamily="34" charset="0"/>
              <a:ea typeface="Times New Roman" panose="02020603050405020304" pitchFamily="18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280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75DC1-506C-1430-04B9-18359E36F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433" y="-106806"/>
            <a:ext cx="10515600" cy="1325563"/>
          </a:xfrm>
        </p:spPr>
        <p:txBody>
          <a:bodyPr/>
          <a:lstStyle/>
          <a:p>
            <a:r>
              <a:rPr lang="en-US" dirty="0"/>
              <a:t>How to use it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6B8F7E-12CE-D9B9-C540-D5700519E508}"/>
              </a:ext>
            </a:extLst>
          </p:cNvPr>
          <p:cNvSpPr/>
          <p:nvPr/>
        </p:nvSpPr>
        <p:spPr>
          <a:xfrm>
            <a:off x="1103446" y="1455754"/>
            <a:ext cx="10561173" cy="2859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unsafe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67" i="1" dirty="0">
                <a:solidFill>
                  <a:srgbClr val="60A0B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// Pull down disable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let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ptr::read_volatile(GPIO0_PD_CFG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902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u32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GPIO0_PD_CFG_PDEN0_Msk;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ptr::write_volatile(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GPIO0_PD_CFG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sz="1867" b="1" dirty="0">
                <a:solidFill>
                  <a:srgbClr val="00702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mut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90200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u32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GPIO0_PD_CFG_PDEN0_DIS_PD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&lt;&lt;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GPIO0_PD_CFG_PDEN0_Pos,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r>
              <a:rPr lang="en-US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CB2B7-3183-C7F2-48C4-DAC1D27FD535}"/>
              </a:ext>
            </a:extLst>
          </p:cNvPr>
          <p:cNvSpPr/>
          <p:nvPr/>
        </p:nvSpPr>
        <p:spPr>
          <a:xfrm>
            <a:off x="718481" y="5213462"/>
            <a:ext cx="10032439" cy="7072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67" i="1" dirty="0">
                <a:solidFill>
                  <a:srgbClr val="60A0B0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// Pull down disable</a:t>
            </a:r>
            <a:endParaRPr lang="de-DE" sz="1867" dirty="0">
              <a:latin typeface="Lucida Console" panose="020B06090405040202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p.GPIO0.pd_cfg.</a:t>
            </a:r>
            <a:r>
              <a:rPr lang="de-DE" sz="1867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modify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de-DE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|_, 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de-DE" sz="1867" dirty="0">
                <a:solidFill>
                  <a:srgbClr val="666666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|</a:t>
            </a:r>
            <a:r>
              <a:rPr lang="de-DE" sz="1867" dirty="0">
                <a:solidFill>
                  <a:srgbClr val="BBBBBB"/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w.</a:t>
            </a:r>
            <a:r>
              <a:rPr lang="de-DE" sz="1867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pden0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().</a:t>
            </a:r>
            <a:r>
              <a:rPr lang="de-DE" sz="1867" dirty="0">
                <a:solidFill>
                  <a:schemeClr val="accent3">
                    <a:lumMod val="50000"/>
                  </a:schemeClr>
                </a:solidFill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dis_pd</a:t>
            </a: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A2B1D32-B3EA-4C25-1191-829FC1E5AAB8}"/>
              </a:ext>
            </a:extLst>
          </p:cNvPr>
          <p:cNvSpPr/>
          <p:nvPr/>
        </p:nvSpPr>
        <p:spPr>
          <a:xfrm>
            <a:off x="239350" y="4789326"/>
            <a:ext cx="10032439" cy="39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SVD2Rust API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2A732EB-D754-C740-767F-0F03D92A7DF1}"/>
              </a:ext>
            </a:extLst>
          </p:cNvPr>
          <p:cNvSpPr/>
          <p:nvPr/>
        </p:nvSpPr>
        <p:spPr>
          <a:xfrm>
            <a:off x="334433" y="1005111"/>
            <a:ext cx="10032439" cy="399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</a:pPr>
            <a:r>
              <a:rPr lang="de-DE" sz="1867" dirty="0">
                <a:latin typeface="Lucida Console" panose="020B060904050402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 access over pointer</a:t>
            </a:r>
          </a:p>
        </p:txBody>
      </p:sp>
    </p:spTree>
    <p:extLst>
      <p:ext uri="{BB962C8B-B14F-4D97-AF65-F5344CB8AC3E}">
        <p14:creationId xmlns:p14="http://schemas.microsoft.com/office/powerpoint/2010/main" val="426277851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BAIBAQEBAQEBAQEBAQEBAQMAAAAAAAAAAwAAAAMAAAAA/////wUA5gsAAAAAAAAAAAAAIAD///////////////8AAAD///////////////8DAAAABAD///////8DAAAABAD///////8DAAAABAD///////8D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4s8ZWmUFCRJvfarL5ZuAcAEAAAAAAADAAAABAADAAAAAwADAAAABAD///////8DAAEA////////BQAAAAMAEAAL5+i5w1Vv5UWJuXgV1h+aAwQAAAABAAMAAAACAAMAAAABAAQABAD///////8FAAAABAAQAAsMOdIXBP+ETIfFiio4mOFzBAAAAAIAAwAAAAAAAwAAAAIAAwAAAAAAAwAAAAIAAwAAAAAA////////Aw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izxlaZQUJEm99qsvlm4BwAREYXRhAAUAAAAAAk5hbWUADQAAAExpbmtEYXRhTGlzdAAQVmVyc2lvbgABAAAACUxhc3RXcml0ZQAkDfp1kgEAAAABAP////9hAGEAAAAFX2lkABAAAAAE5+i5w1Vv5UWJuXgV1h+aAwREYXRhAAUAAAAAAk5hbWUADQAAAExpbmtEYXRhTGlzdAAQVmVyc2lvbgAAAAAACUxhc3RXcml0ZQAkDfp1kgEAAAACAP////9wAHAAAAAFX2lkABAAAAAEDDnSFwT/hEyHxYoqOJjhcwNEYXRhABYAAAACUGVyc29uYWxJZAABAAAAAAACTmFtZQALAAAAUGVyc29uYWxJZAAQVmVyc2lvbgAAAAAACUxhc3RXcml0ZQA6Dfp1k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SDAAAAAAAAAAAAAAgAf///////////////wAAAP///////////////wUAAAAD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IBAwAAAAIA////////DgAGTGlua0RhdGFMaXN0XzEEAAAAAAAFAAAAAwAFAAAABAAFAAAAAAD///////8DAAEBAwAAAAMA////////DgAGTGlua0RhdGFMaXN0XzAEAAAAAQAFAAAAAAAFAAAAAgAEAAEBAwAAAAQA////////DAAGUGVyc29uYWxJZF8wBAAAAAIABQAAAAI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641529746693282"/>
  <p:tag name="EMPOWERCHARTSPROPERTIES_B_LENGTH" val="24576"/>
  <p:tag name="DOWN_MIGRATION_INITIAL_LAYOUT_REQUIRED" val="9.2.99"/>
  <p:tag name="RUNTIME_ID" val="2a286e2b-5bb6-4ca7-ac99-5ed226f06b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37f7473-b94e-4438-a85b-e8d770be438f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f7dda60-fbdd-4070-8239-d4dad555c22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4862085-8378-45fb-9567-3ce25e3191e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d1b9263-1997-460a-a625-4d625d937d6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a2c31ac-521f-4574-b9a2-0614a09447f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6bcb464-cb65-4106-b7c8-44434b102faf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696e1b5-d05a-4916-a4af-66e93a498b0b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d34791dc-6b31-4c2e-929b-8d6b142a2e77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c64bd32-e7d4-4d16-9acb-a0f77d1e6ae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1880e97-1621-4b40-80a7-9c7fd7ffcdd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Wahr"/>
  <p:tag name="MIO_GUID" val="af77a0f8-0d21-42bb-96dc-e3029c3fb757"/>
  <p:tag name="MIO_EK" val="975"/>
  <p:tag name="MIO_EKGUID" val="0f212d4e-fd7e-4691-93bd-23810ac91e6f"/>
  <p:tag name="MIO_UPDATE" val="True"/>
  <p:tag name="MIO_OBJECTNAME" val="Brazil"/>
  <p:tag name="MIO_LASTEDITORNAME" val="empower enterprise"/>
  <p:tag name="MIO_VERSION" val="23.10.2017 18:04:36"/>
  <p:tag name="MIO_DBID" val="FDE84254-54DB-49E3-9A0E-CDE72035D530"/>
  <p:tag name="MIO_LASTDOWNLOADED" val="10.10.2024 12:31:31.253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0f8ae11-6abe-4941-acd0-05a4ace872bc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1c81ec9-5d56-434b-aab3-7b6a3bdd57d7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c6a3d830-d7bd-49db-972e-d4ee0da76f5b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af3bbea-c5a8-4215-a519-3109afc035b4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6e04458-1028-4fa9-a23f-db70cb53cc22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27d3f180-7bd8-499f-ad87-269e94f619db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7e0f252-8cd3-4e70-8ef3-c2d4d338da84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1bca629-1d33-4a26-af29-c2c6098ae524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9ead2d8-947d-497d-9fd8-612393654f5d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c7dd509-417b-4ac9-ac7f-095ff01238e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ca6fe38-a3bd-4b46-b336-ecd0b734f85c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97d44ef-99d7-4778-8499-51d94c08242b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e4eb5a42-a82c-43d1-9c44-3906c1a6eb75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b3b161a-720b-4768-a6f8-b1dd80a16be5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c939102-9ac5-4269-9d40-cbdc93b6483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68f6034-16fa-4918-9042-c452ebfc2b63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07f8300-f4cf-4bb8-91d5-6f15b81c517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d0f8d48-50d0-4b30-aa34-024494dc333d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8403469a-c761-444e-a0ee-d6ab1759cbed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d349626-31da-401d-8e05-221b377a0733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55f3bde4-6116-4d8a-b769-9eee3df6e3cb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04d3fcf3-3b54-4a01-bdd6-45501f7bd145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72e207f9-eecd-40b5-ad6e-3b515aa3ecea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53c47f1-8658-4494-b0a6-0a11ccaaf98d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41554e5-508a-41c0-9b5c-5ea674878d99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1fbdbd96-ff51-4f2c-8105-4f43f965407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83723b4-fe8d-4c71-b273-5ea753b169a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732a161-8f03-4ff0-996a-19e2aa264429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d4f6368-7968-4d75-8588-5b5cc6e50614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f777fa3-4f96-4780-b52e-e54bf3b3772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945c4c5a-86d9-4710-be32-3a6e57f133e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466a647d-c29a-42cd-a4c3-6c6a8003659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b2871a39-ea31-4cd0-b883-f3e50f59fc0b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bbcad22d-b963-4f22-8708-ebd6cdf93c1b"/>
  <p:tag name="MIO_GUID" val="20088f1c-108d-49eb-9165-5698d86249d6"/>
  <p:tag name="MIO_UPDATE" val="True"/>
  <p:tag name="MIO_VERSION" val="16.01.2021 10:01:01"/>
  <p:tag name="MIO_DBID" val="FDE84254-54DB-49E3-9A0E-CDE72035D530"/>
  <p:tag name="MIO_LASTDOWNLOADED" val="22.07.2025 09:00:55.208"/>
  <p:tag name="MIO_OBJECTNAME" val="Train Round"/>
  <p:tag name="MIO_LASTEDITORNAME" val="Tim Tuerger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f6019392-f5dd-4d29-87e3-fea6c000526e"/>
  <p:tag name="MIO_GUID" val="165be3eb-4cd1-4723-8d7e-f29dd6856f8e"/>
  <p:tag name="MIO_UPDATE" val="True"/>
  <p:tag name="MIO_VERSION" val="16.01.2021 10:31:37"/>
  <p:tag name="MIO_DBID" val="FDE84254-54DB-49E3-9A0E-CDE72035D530"/>
  <p:tag name="MIO_LASTDOWNLOADED" val="22.07.2025 08:59:37.808"/>
  <p:tag name="MIO_OBJECTNAME" val="Car Round"/>
  <p:tag name="MIO_LASTEDITORNAME" val="Tim Tuerger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5ad78011-1f17-494e-8986-1fdb1d26762a"/>
  <p:tag name="MIO_GUID" val="5576ffcf-51e7-4bce-be55-45d73bc4823d"/>
  <p:tag name="MIO_UPDATE" val="True"/>
  <p:tag name="MIO_VERSION" val="16.01.2021 10:15:22"/>
  <p:tag name="MIO_DBID" val="FDE84254-54DB-49E3-9A0E-CDE72035D530"/>
  <p:tag name="MIO_LASTDOWNLOADED" val="14.04.2023 17:50:55.842"/>
  <p:tag name="MIO_OBJECTNAME" val="Cloud"/>
  <p:tag name="MIO_LASTEDITORNAME" val="Tim Tuerger"/>
  <p:tag name="EMPOWERCHARTSPROPERTIES_B_0" val="AAAAAAH//////////wEAAAAAAAAAAAAAACoqIFRoaXMgaXMgYSBMaXRlREIgZmlsZSAqKgcF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wAAAAAAAAAEAAAACQAAAF9pZD0kLl9pZAEDAAAAAAADAAAAAQADAAAAIwAAAENvbWJpSW5kZXg9JC5OYW1lICsgJ18nICsgJC5WZXJzaW9uAQUAAAAAAAUAAAABAAU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MAAAAAAAAAAwAAAAMAAAAA/////wUA/gsAAAAAAAAAAAAAIAD///////////////8AAAD///////////////8DAAAABA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UAAAACABAAC6R69E1pdNhErMyq62SNF0EEAAAAAAADAAAABAADAAAAAwADAAAAAAADAAAAAwADAAIA////////BQAAAAMAEAALYx4yfGjW6EqOJ76fzl7AugQAAAABAAMAAAACAAMAAAABAAMAAAACAP///////wQAAQD///////8FAAAABAAQAAt2GeoKcflMQajHZ2k+uZMHBAAAAAIAAwAAAAAAAw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EAAAAAP////8DAJ0OAAAAAAAAAAAAAP////9hAGEAAAAFX2lkABAAAAAEpHr0TWl02ESszKrrZI0XQQREYXRhAAUAAAAAAk5hbWUADQAAAExpbmtEYXRhTGlzdAAQVmVyc2lvbgAAAAAACUxhc3RXcml0ZQCuRw5tlgEAAAABAP////9hAGEAAAAFX2lkABAAAAAEYx4yfGjW6EqOJ76fzl7AugREYXRhAAUAAAAAAk5hbWUADQAAAExpbmtEYXRhTGlzdAAQVmVyc2lvbgABAAAACUxhc3RXcml0ZQCvRw5tlgEAAAACAP////9wAHAAAAAFX2lkABAAAAAEdhnqCnH5TEGox2dpPrmTBwNEYXRhABYAAAACUGVyc29uYWxJZAABAAAAAAACTmFtZQALAAAAUGVyc29uYWxJZAAQVmVyc2lvbgAAAAAACUxhc3RXcml0ZQDARw5tlg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AwAAAAD/////BQAGDAAAAAAAAAAAAAAgAf///////////////wAAAP///////////////wUAAAACAP///////wU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EAIAH///////////////8AAA7///////8FAAAABA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CAAIBAwAAAAIA////////DgAGTGlua0RhdGFMaXN0XzAEAAAAAAAFAAAAAAAFAAAAAwAFAAAAAAAFAAAAAwADAAIBAwAAAAMA////////DgAGTGlua0RhdGFMaXN0XzEEAAAAAQAFAAAAAgAFAAAABAAFAAAAAgD///////8EAAEBAwAAAAQA////////DAAGUGVyc29uYWxJZF8wBAAAAAIABQAAAAMABQAAAAE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811831746108631"/>
  <p:tag name="EMPOWERCHARTSPROPERTIES_B_LENGTH" val="24576"/>
  <p:tag name="DOWN_MIGRATION_INITIAL_LAYOUT_REQUIRED" val="9.2.99"/>
  <p:tag name="RUNTIME_ID" val="73b2c7f6-d8bd-4c2e-82b3-85f6668836c2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EKGUID" val="b97c3605-8e11-4c42-92e9-52908b062111"/>
  <p:tag name="MIO_GUID" val="288ff8fb-2e2c-4cab-8b2a-a0876df2dbfb"/>
  <p:tag name="MIO_UPDATE" val="True"/>
  <p:tag name="MIO_VERSION" val="23.03.2021 15:44:14"/>
  <p:tag name="MIO_DBID" val="FDE84254-54DB-49E3-9A0E-CDE72035D530"/>
  <p:tag name="MIO_LASTDOWNLOADED" val="14.04.2023 17:52:20.997"/>
  <p:tag name="MIO_OBJECTNAME" val="Chip"/>
  <p:tag name="MIO_LASTEDITORNAME" val="Miguel Madeyski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f67d5257-6407-4510-b1b0-c4956eb64c2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38d99635-edd0-42e0-b32e-6bc96dd4168f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a8878e4c-7a74-4233-bda0-d913462f648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GUID" val="6fc7e17a-c266-461e-a017-ec8aafa4cb4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707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Lucida Console</vt:lpstr>
      <vt:lpstr>Source Code Pro</vt:lpstr>
      <vt:lpstr>Times New Roman</vt:lpstr>
      <vt:lpstr>Verdana</vt:lpstr>
      <vt:lpstr>Office Theme</vt:lpstr>
      <vt:lpstr>From Bare Metal Up: Leveling Up the Rust Embedded Ecosystem</vt:lpstr>
      <vt:lpstr>PowerPoint Presentation</vt:lpstr>
      <vt:lpstr>Disclaimer</vt:lpstr>
      <vt:lpstr>Rust Scalability</vt:lpstr>
      <vt:lpstr>How low can you go… with Rust?</vt:lpstr>
      <vt:lpstr>Embedded Architecture</vt:lpstr>
      <vt:lpstr>PowerPoint Presentation</vt:lpstr>
      <vt:lpstr>Hardware representation in software</vt:lpstr>
      <vt:lpstr>How to use it</vt:lpstr>
      <vt:lpstr>PowerPoint Presentation</vt:lpstr>
      <vt:lpstr>Current landscape</vt:lpstr>
      <vt:lpstr>svd2pac</vt:lpstr>
      <vt:lpstr>How about testing?</vt:lpstr>
      <vt:lpstr>PowerPoint Presentation</vt:lpstr>
      <vt:lpstr>Brace yourselves…</vt:lpstr>
      <vt:lpstr>Join us in Ausgburg!</vt:lpstr>
      <vt:lpstr>Thank you!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Manczak Tiago (CSS DSI D SW FW FLH)</dc:creator>
  <cp:lastModifiedBy>Manczak Tiago (CSS DSI D SW FW FLH)</cp:lastModifiedBy>
  <cp:revision>13</cp:revision>
  <dcterms:created xsi:type="dcterms:W3CDTF">2025-09-23T06:32:49Z</dcterms:created>
  <dcterms:modified xsi:type="dcterms:W3CDTF">2025-09-29T06:45:49Z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5a25aa-e944-415d-b7a7-40f6b9180b6b_Enabled">
    <vt:lpwstr>-1</vt:lpwstr>
  </property>
  <property fmtid="{D5CDD505-2E9C-101B-9397-08002B2CF9AE}" pid="3" name="MSIP_Label_a15a25aa-e944-415d-b7a7-40f6b9180b6b_SetDate">
    <vt:lpwstr>2025-09-29 06:45:25Z</vt:lpwstr>
  </property>
  <property fmtid="{D5CDD505-2E9C-101B-9397-08002B2CF9AE}" pid="4" name="MSIP_Label_a15a25aa-e944-415d-b7a7-40f6b9180b6b_Method">
    <vt:lpwstr>Privileged</vt:lpwstr>
  </property>
  <property fmtid="{D5CDD505-2E9C-101B-9397-08002B2CF9AE}" pid="5" name="MSIP_Label_a15a25aa-e944-415d-b7a7-40f6b9180b6b_Name">
    <vt:lpwstr>a15a25aa-e944-415d-b7a7-40f6b9180b6b</vt:lpwstr>
  </property>
  <property fmtid="{D5CDD505-2E9C-101B-9397-08002B2CF9AE}" pid="6" name="MSIP_Label_a15a25aa-e944-415d-b7a7-40f6b9180b6b_SiteId">
    <vt:lpwstr>eeb8d0e8-3544-41d3-aac6-934c309faf5a</vt:lpwstr>
  </property>
  <property fmtid="{D5CDD505-2E9C-101B-9397-08002B2CF9AE}" pid="7" name="MSIP_Label_a15a25aa-e944-415d-b7a7-40f6b9180b6b_ActionId">
    <vt:lpwstr>4238e5a1-01dc-4ef4-95ed-f3f26fa5add2</vt:lpwstr>
  </property>
  <property fmtid="{D5CDD505-2E9C-101B-9397-08002B2CF9AE}" pid="8" name="MSIP_Label_a15a25aa-e944-415d-b7a7-40f6b9180b6b_ContentBits">
    <vt:lpwstr>0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2025-09-29T06:45:25Z</vt:filetime>
  </property>
  <property fmtid="{D5CDD505-2E9C-101B-9397-08002B2CF9AE}" pid="15" name="empower.integration.Classification.DateFormat">
    <vt:lpwstr/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false</vt:bool>
  </property>
</Properties>
</file>