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7"/>
  </p:notesMasterIdLst>
  <p:sldIdLst>
    <p:sldId id="283" r:id="rId2"/>
    <p:sldId id="314" r:id="rId3"/>
    <p:sldId id="312" r:id="rId4"/>
    <p:sldId id="311" r:id="rId5"/>
    <p:sldId id="310" r:id="rId6"/>
    <p:sldId id="309" r:id="rId7"/>
    <p:sldId id="282" r:id="rId8"/>
    <p:sldId id="277" r:id="rId9"/>
    <p:sldId id="275" r:id="rId10"/>
    <p:sldId id="274" r:id="rId11"/>
    <p:sldId id="284" r:id="rId12"/>
    <p:sldId id="303" r:id="rId13"/>
    <p:sldId id="315" r:id="rId14"/>
    <p:sldId id="316" r:id="rId15"/>
    <p:sldId id="318" r:id="rId16"/>
    <p:sldId id="289" r:id="rId17"/>
    <p:sldId id="290" r:id="rId18"/>
    <p:sldId id="286" r:id="rId19"/>
    <p:sldId id="297" r:id="rId20"/>
    <p:sldId id="298" r:id="rId21"/>
    <p:sldId id="302" r:id="rId22"/>
    <p:sldId id="304" r:id="rId23"/>
    <p:sldId id="257" r:id="rId24"/>
    <p:sldId id="267" r:id="rId25"/>
    <p:sldId id="25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0B1C7F-A0BE-3248-2BF7-32ABF8298A09}" v="89" dt="2023-01-11T21:43:31.070"/>
    <p1510:client id="{27F7E768-E4CE-BCC7-1215-DBD06C257787}" v="1" dt="2022-11-10T22:43:45.647"/>
    <p1510:client id="{426AA6A0-475D-CFD5-7924-FD9558C7A1AD}" v="399" dt="2022-12-16T09:56:02.679"/>
    <p1510:client id="{4C4C3978-F0F1-FAA3-22DB-DCA6E61CBBFA}" v="53" dt="2022-11-10T16:02:33.254"/>
    <p1510:client id="{4CDD9679-E113-420E-B37F-F5016F605E56}" v="657" dt="2022-11-11T12:34:13.058"/>
    <p1510:client id="{4E203152-6D4F-48B7-5BA8-B5413D77DEF6}" v="26" dt="2022-11-11T07:29:33.466"/>
    <p1510:client id="{8022612D-59A4-4ACD-5FB1-754969CAC3FC}" v="4972" dt="2022-12-15T23:30:41.734"/>
    <p1510:client id="{856B3AFD-0071-CC98-7523-D828EEC73DF0}" v="1812" dt="2022-12-16T14:46:50.364"/>
    <p1510:client id="{93675148-29DD-502C-563B-847D3212B49D}" v="246" dt="2022-12-14T01:07:01.121"/>
    <p1510:client id="{A309E00F-2C0F-4E1C-BBE1-8818854D7468}" v="870" dt="2022-11-11T13:31:03.781"/>
    <p1510:client id="{B63BDDD6-9E2A-AD59-EC24-28EEA16F946D}" v="2" dt="2022-11-12T07:18:09.628"/>
    <p1510:client id="{B9821AD1-927E-4C34-9107-79304EE60E37}" v="84" dt="2022-12-16T14:49:28.695"/>
    <p1510:client id="{BAB0D9B9-0FF1-041E-99A0-68533E2FC8B6}" v="3545" dt="2022-11-11T15:21:55.618"/>
    <p1510:client id="{C39C1CEF-170B-A6EF-DCF4-48AE722CD21C}" v="274" dt="2022-11-10T16:52:25.223"/>
    <p1510:client id="{C9EA6958-A024-5F28-A667-9FC2AC0A547D}" v="121" dt="2022-11-11T11:58:27.814"/>
    <p1510:client id="{DDD2DDA8-C769-0227-A052-2011A91C8AAB}" v="296" dt="2022-11-11T14:16:06.058"/>
    <p1510:client id="{E3A68B81-DBD6-8ED6-ED77-7BECFA800DBD}" v="2612" dt="2022-12-15T22:39:37.985"/>
    <p1510:client id="{E8241A6C-C421-6E47-0F64-E7AD770B988C}" v="590" dt="2022-12-16T17:32:02.491"/>
    <p1510:client id="{E880AA8F-123D-7F3D-B0EE-08078073B67C}" v="333" dt="2022-11-10T18:29:11.231"/>
    <p1510:client id="{FD884905-58CD-1974-F7AC-54FDF6784EF8}" v="336" dt="2022-12-14T02:54:15.4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1732A-9502-4141-AF61-8C48D78DB8B7}" type="datetimeFigureOut">
              <a:t>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98E06-4BCC-42E9-87D4-5FEFF541F73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8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58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50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0357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47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93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00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78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8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79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8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61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70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38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9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251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12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855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5A2846-FF25-07F7-226E-BC0D177977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8523" r="14773" b="6250"/>
          <a:stretch/>
        </p:blipFill>
        <p:spPr>
          <a:xfrm>
            <a:off x="-47017" y="-141101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8110" y="1447800"/>
            <a:ext cx="10553175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cs typeface="Calibri Light"/>
              </a:rPr>
              <a:t>Brain Health Challenge 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Progress report II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cs typeface="Calibri"/>
              </a:rPr>
              <a:t>Antonia </a:t>
            </a:r>
          </a:p>
          <a:p>
            <a:r>
              <a:rPr lang="en-US">
                <a:cs typeface="Calibri"/>
              </a:rPr>
              <a:t>Weiping</a:t>
            </a:r>
          </a:p>
          <a:p>
            <a:endParaRPr lang="en-US"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402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hart&#10;&#10;Description automatically generated">
            <a:extLst>
              <a:ext uri="{FF2B5EF4-FFF2-40B4-BE49-F238E27FC236}">
                <a16:creationId xmlns:a16="http://schemas.microsoft.com/office/drawing/2014/main" id="{7E6DA0CF-FDEA-4B20-9976-9EE11CE79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929" y="708786"/>
            <a:ext cx="5623110" cy="32781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6A4961-9F67-5C63-CBEC-5488338D5504}"/>
              </a:ext>
            </a:extLst>
          </p:cNvPr>
          <p:cNvSpPr txBox="1"/>
          <p:nvPr/>
        </p:nvSpPr>
        <p:spPr>
          <a:xfrm>
            <a:off x="-1343" y="105466"/>
            <a:ext cx="7685270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Part1: Will my status get </a:t>
            </a:r>
            <a:r>
              <a:rPr lang="en-US" b="1">
                <a:ea typeface="+mn-lt"/>
                <a:cs typeface="+mn-lt"/>
              </a:rPr>
              <a:t>worse</a:t>
            </a:r>
            <a:r>
              <a:rPr lang="en-US">
                <a:ea typeface="+mn-lt"/>
                <a:cs typeface="+mn-lt"/>
              </a:rPr>
              <a:t> or not? (as MCI)</a:t>
            </a:r>
            <a:endParaRPr lang="en-US"/>
          </a:p>
          <a:p>
            <a:endParaRPr lang="en-US" sz="1200"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r>
              <a:rPr lang="en-US" sz="1400">
                <a:ea typeface="+mn-lt"/>
                <a:cs typeface="+mn-lt"/>
              </a:rPr>
              <a:t>MCI --&gt; AD          or    MCI --&gt; MCI/NL    </a:t>
            </a:r>
          </a:p>
          <a:p>
            <a:pPr marL="171450" indent="-171450">
              <a:buFont typeface="Arial"/>
              <a:buChar char="•"/>
            </a:pPr>
            <a:r>
              <a:rPr lang="en-US" sz="1400">
                <a:ea typeface="+mn-lt"/>
                <a:cs typeface="+mn-lt"/>
              </a:rPr>
              <a:t>130 samples in each class</a:t>
            </a:r>
          </a:p>
          <a:p>
            <a:endParaRPr lang="en-US" sz="1400"/>
          </a:p>
          <a:p>
            <a:r>
              <a:rPr lang="en-US" sz="1400">
                <a:ea typeface="+mn-lt"/>
                <a:cs typeface="+mn-lt"/>
              </a:rPr>
              <a:t>Top 3 important features:</a:t>
            </a:r>
            <a:endParaRPr lang="en-US" sz="1400"/>
          </a:p>
          <a:p>
            <a:endParaRPr lang="en-US" sz="1400"/>
          </a:p>
          <a:p>
            <a:pPr marL="171450" indent="-171450">
              <a:buFont typeface="Arial,Sans-Serif"/>
              <a:buChar char="•"/>
            </a:pPr>
            <a:r>
              <a:rPr lang="en-US" sz="1400">
                <a:ea typeface="+mn-lt"/>
                <a:cs typeface="+mn-lt"/>
              </a:rPr>
              <a:t>NPIK9C: </a:t>
            </a:r>
          </a:p>
          <a:p>
            <a:pPr marL="628650" lvl="1" indent="-171450">
              <a:buFont typeface="Arial,Sans-Serif"/>
              <a:buChar char="•"/>
            </a:pPr>
            <a:r>
              <a:rPr lang="en-US" sz="1400">
                <a:ea typeface="+mn-lt"/>
                <a:cs typeface="+mn-lt"/>
              </a:rPr>
              <a:t>Caregiver Distress</a:t>
            </a:r>
          </a:p>
          <a:p>
            <a:pPr marL="628650" lvl="1" indent="-171450">
              <a:buFont typeface="Arial,Sans-Serif"/>
              <a:buChar char="•"/>
            </a:pPr>
            <a:r>
              <a:rPr lang="en-US" sz="1400">
                <a:ea typeface="+mn-lt"/>
                <a:cs typeface="+mn-lt"/>
              </a:rPr>
              <a:t>0=Not at all; 1=Minimally; 2=Mildly; 3=Moderately; </a:t>
            </a:r>
          </a:p>
          <a:p>
            <a:r>
              <a:rPr lang="en-US" sz="1400">
                <a:ea typeface="+mn-lt"/>
                <a:cs typeface="+mn-lt"/>
              </a:rPr>
              <a:t>               4=Severely; 5=Very severely or extremely</a:t>
            </a:r>
          </a:p>
          <a:p>
            <a:pPr marL="171450" indent="-171450">
              <a:buFont typeface="Arial,Sans-Serif"/>
              <a:buChar char="•"/>
            </a:pPr>
            <a:r>
              <a:rPr lang="en-US" sz="1400">
                <a:ea typeface="+mn-lt"/>
                <a:cs typeface="+mn-lt"/>
              </a:rPr>
              <a:t>NPIK9A: </a:t>
            </a:r>
          </a:p>
          <a:p>
            <a:pPr marL="628650" lvl="1" indent="-171450">
              <a:buFont typeface="Arial,Sans-Serif"/>
              <a:buChar char="•"/>
            </a:pPr>
            <a:r>
              <a:rPr lang="en-US" sz="1400">
                <a:ea typeface="+mn-lt"/>
                <a:cs typeface="+mn-lt"/>
              </a:rPr>
              <a:t>Frequency Ratings</a:t>
            </a:r>
          </a:p>
          <a:p>
            <a:pPr marL="628650" lvl="1" indent="-171450">
              <a:buFont typeface="Arial,Sans-Serif"/>
              <a:buChar char="•"/>
            </a:pPr>
            <a:r>
              <a:rPr lang="en-US" sz="1400">
                <a:ea typeface="+mn-lt"/>
                <a:cs typeface="+mn-lt"/>
              </a:rPr>
              <a:t>1= Occasionally; 2= Often; 3= Frequently; 4= Very frequently</a:t>
            </a:r>
          </a:p>
          <a:p>
            <a:pPr marL="171450" indent="-171450">
              <a:buFont typeface="Arial,Sans-Serif"/>
              <a:buChar char="•"/>
            </a:pPr>
            <a:r>
              <a:rPr lang="en-US" sz="1400">
                <a:ea typeface="+mn-lt"/>
                <a:cs typeface="+mn-lt"/>
              </a:rPr>
              <a:t>NPIK7: </a:t>
            </a:r>
          </a:p>
          <a:p>
            <a:pPr marL="628650" lvl="1" indent="-171450">
              <a:buFont typeface="Arial,Sans-Serif"/>
              <a:buChar char="•"/>
            </a:pPr>
            <a:r>
              <a:rPr lang="en-US" sz="1400">
                <a:ea typeface="+mn-lt"/>
                <a:cs typeface="+mn-lt"/>
              </a:rPr>
              <a:t>Does patient sleep excessively during the day?</a:t>
            </a:r>
          </a:p>
          <a:p>
            <a:pPr marL="628650" lvl="1" indent="-171450">
              <a:buFont typeface="Arial,Sans-Serif"/>
              <a:buChar char="•"/>
            </a:pPr>
            <a:r>
              <a:rPr lang="en-US" sz="1400">
                <a:ea typeface="+mn-lt"/>
                <a:cs typeface="+mn-lt"/>
              </a:rPr>
              <a:t>0=No; 1=Yes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253ABA-F272-DB2F-D5A6-C55910AB31E1}"/>
              </a:ext>
            </a:extLst>
          </p:cNvPr>
          <p:cNvSpPr txBox="1"/>
          <p:nvPr/>
        </p:nvSpPr>
        <p:spPr>
          <a:xfrm>
            <a:off x="10204099" y="1255611"/>
            <a:ext cx="19840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alibri"/>
                <a:ea typeface="+mn-lt"/>
                <a:cs typeface="+mn-lt"/>
              </a:rPr>
              <a:t>F1-score: 0.70</a:t>
            </a:r>
            <a:endParaRPr lang="en-US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7" name="Picture 15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B8A0827B-06AB-E2C6-422A-6DF6D3E902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1" t="42848" r="51491" b="42664"/>
          <a:stretch/>
        </p:blipFill>
        <p:spPr>
          <a:xfrm>
            <a:off x="8247138" y="4391864"/>
            <a:ext cx="3753212" cy="22534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8B85876A-0CC8-A171-5DAE-0C5434BF4E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24" t="57073" r="51835" b="28614"/>
          <a:stretch/>
        </p:blipFill>
        <p:spPr>
          <a:xfrm>
            <a:off x="4357411" y="4393609"/>
            <a:ext cx="3622081" cy="22038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Picture 14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390D3243-0B7B-CEDD-3A27-D1BA5C0FAD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6" t="71235" r="51452" b="14232"/>
          <a:stretch/>
        </p:blipFill>
        <p:spPr>
          <a:xfrm>
            <a:off x="128583" y="4393461"/>
            <a:ext cx="3946316" cy="22085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54E8B085-6974-B567-3F10-9A9F7F599116}"/>
              </a:ext>
            </a:extLst>
          </p:cNvPr>
          <p:cNvSpPr txBox="1">
            <a:spLocks/>
          </p:cNvSpPr>
          <p:nvPr/>
        </p:nvSpPr>
        <p:spPr>
          <a:xfrm>
            <a:off x="5839801" y="57987"/>
            <a:ext cx="4301469" cy="61706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/>
              <a:t>Sleep vs diagnosis changes</a:t>
            </a:r>
          </a:p>
        </p:txBody>
      </p:sp>
    </p:spTree>
    <p:extLst>
      <p:ext uri="{BB962C8B-B14F-4D97-AF65-F5344CB8AC3E}">
        <p14:creationId xmlns:p14="http://schemas.microsoft.com/office/powerpoint/2010/main" val="1666153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12E37A30-67E7-8B9C-AEA6-B38DDF92B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413" y="786668"/>
            <a:ext cx="5355771" cy="31372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6A4961-9F67-5C63-CBEC-5488338D5504}"/>
              </a:ext>
            </a:extLst>
          </p:cNvPr>
          <p:cNvSpPr txBox="1"/>
          <p:nvPr/>
        </p:nvSpPr>
        <p:spPr>
          <a:xfrm>
            <a:off x="-1343" y="25489"/>
            <a:ext cx="6244777" cy="36009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Part1: Will my status get </a:t>
            </a:r>
            <a:r>
              <a:rPr lang="en-US" b="1">
                <a:ea typeface="+mn-lt"/>
                <a:cs typeface="+mn-lt"/>
              </a:rPr>
              <a:t>better</a:t>
            </a:r>
            <a:r>
              <a:rPr lang="en-US">
                <a:ea typeface="+mn-lt"/>
                <a:cs typeface="+mn-lt"/>
              </a:rPr>
              <a:t> or not? (as MCI)</a:t>
            </a:r>
            <a:endParaRPr lang="en-US"/>
          </a:p>
          <a:p>
            <a:endParaRPr lang="en-US"/>
          </a:p>
          <a:p>
            <a:pPr marL="171450" indent="-171450">
              <a:buFont typeface="Arial"/>
              <a:buChar char="•"/>
            </a:pPr>
            <a:r>
              <a:rPr lang="en-US" sz="1200"/>
              <a:t>MCI --&gt; NL  or  </a:t>
            </a:r>
            <a:r>
              <a:rPr lang="en-US" sz="1200">
                <a:ea typeface="+mn-lt"/>
                <a:cs typeface="+mn-lt"/>
              </a:rPr>
              <a:t> MCI --&gt; MCI/AD </a:t>
            </a:r>
            <a:r>
              <a:rPr lang="en-US" sz="1200"/>
              <a:t> </a:t>
            </a:r>
          </a:p>
          <a:p>
            <a:pPr marL="171450" indent="-171450">
              <a:buFont typeface="Arial"/>
              <a:buChar char="•"/>
            </a:pPr>
            <a:r>
              <a:rPr lang="en-US" sz="1200"/>
              <a:t>40</a:t>
            </a:r>
            <a:r>
              <a:rPr lang="en-US" sz="1200">
                <a:ea typeface="+mn-lt"/>
                <a:cs typeface="+mn-lt"/>
              </a:rPr>
              <a:t> samples in each class   </a:t>
            </a:r>
            <a:endParaRPr lang="en-US"/>
          </a:p>
          <a:p>
            <a:endParaRPr lang="en-US" sz="1200">
              <a:ea typeface="+mn-lt"/>
              <a:cs typeface="+mn-lt"/>
            </a:endParaRPr>
          </a:p>
          <a:p>
            <a:r>
              <a:rPr lang="en-US" sz="1200">
                <a:ea typeface="+mn-lt"/>
                <a:cs typeface="+mn-lt"/>
              </a:rPr>
              <a:t>Top 3 important features:</a:t>
            </a:r>
            <a:endParaRPr lang="en-US"/>
          </a:p>
          <a:p>
            <a:endParaRPr lang="en-US" sz="1200">
              <a:ea typeface="+mn-lt"/>
              <a:cs typeface="+mn-lt"/>
            </a:endParaRPr>
          </a:p>
          <a:p>
            <a:pPr marL="171450" indent="-171450">
              <a:buFont typeface="Arial,Sans-Serif"/>
              <a:buChar char="•"/>
            </a:pPr>
            <a:r>
              <a:rPr lang="en-US" sz="1200">
                <a:ea typeface="+mn-lt"/>
                <a:cs typeface="+mn-lt"/>
              </a:rPr>
              <a:t>NPIK9C: </a:t>
            </a:r>
          </a:p>
          <a:p>
            <a:pPr marL="628650" lvl="1" indent="-171450">
              <a:buFont typeface="Arial,Sans-Serif"/>
              <a:buChar char="•"/>
            </a:pPr>
            <a:r>
              <a:rPr lang="en-US" sz="1200">
                <a:ea typeface="+mn-lt"/>
                <a:cs typeface="+mn-lt"/>
              </a:rPr>
              <a:t>Caregiver Distress</a:t>
            </a:r>
          </a:p>
          <a:p>
            <a:pPr marL="628650" lvl="1" indent="-171450">
              <a:buFont typeface="Arial,Sans-Serif"/>
              <a:buChar char="•"/>
            </a:pPr>
            <a:r>
              <a:rPr lang="en-US" sz="1200">
                <a:ea typeface="+mn-lt"/>
                <a:cs typeface="+mn-lt"/>
              </a:rPr>
              <a:t>0=Not at all; 1=Minimally; 2=Mildly; 3=Moderately; </a:t>
            </a:r>
          </a:p>
          <a:p>
            <a:r>
              <a:rPr lang="en-US" sz="1200">
                <a:ea typeface="+mn-lt"/>
                <a:cs typeface="+mn-lt"/>
              </a:rPr>
              <a:t>               4=Severely; 5=Very severely or extremely</a:t>
            </a:r>
          </a:p>
          <a:p>
            <a:pPr marL="171450" indent="-171450">
              <a:buFont typeface="Arial,Sans-Serif"/>
              <a:buChar char="•"/>
            </a:pPr>
            <a:r>
              <a:rPr lang="en-US" sz="1200">
                <a:ea typeface="+mn-lt"/>
                <a:cs typeface="+mn-lt"/>
              </a:rPr>
              <a:t>NPIK9A: </a:t>
            </a:r>
          </a:p>
          <a:p>
            <a:pPr marL="628650" lvl="1" indent="-171450">
              <a:buFont typeface="Arial,Sans-Serif"/>
              <a:buChar char="•"/>
            </a:pPr>
            <a:r>
              <a:rPr lang="en-US" sz="1200">
                <a:ea typeface="+mn-lt"/>
                <a:cs typeface="+mn-lt"/>
              </a:rPr>
              <a:t>Frequency Ratings</a:t>
            </a:r>
          </a:p>
          <a:p>
            <a:pPr marL="628650" lvl="1" indent="-171450">
              <a:buFont typeface="Arial,Sans-Serif"/>
              <a:buChar char="•"/>
            </a:pPr>
            <a:r>
              <a:rPr lang="en-US" sz="1200">
                <a:ea typeface="+mn-lt"/>
                <a:cs typeface="+mn-lt"/>
              </a:rPr>
              <a:t>1= Occasionally; 2= Often; 3= Frequently; 4= Very frequently</a:t>
            </a:r>
          </a:p>
          <a:p>
            <a:pPr marL="171450" indent="-171450">
              <a:buFont typeface="Arial,Sans-Serif"/>
              <a:buChar char="•"/>
            </a:pPr>
            <a:r>
              <a:rPr lang="en-US" sz="1200">
                <a:ea typeface="+mn-lt"/>
                <a:cs typeface="+mn-lt"/>
              </a:rPr>
              <a:t>OSA: </a:t>
            </a:r>
          </a:p>
          <a:p>
            <a:pPr marL="628650" lvl="1" indent="-171450">
              <a:buFont typeface="Arial,Sans-Serif"/>
              <a:buChar char="•"/>
            </a:pPr>
            <a:r>
              <a:rPr lang="en-US" sz="1200">
                <a:ea typeface="+mn-lt"/>
                <a:cs typeface="+mn-lt"/>
              </a:rPr>
              <a:t>Obstructive sleep apnea</a:t>
            </a:r>
          </a:p>
          <a:p>
            <a:pPr marL="628650" lvl="1" indent="-171450">
              <a:buFont typeface="Arial,Sans-Serif"/>
              <a:buChar char="•"/>
            </a:pPr>
            <a:r>
              <a:rPr lang="en-US" sz="1200">
                <a:ea typeface="+mn-lt"/>
                <a:cs typeface="+mn-lt"/>
              </a:rPr>
              <a:t>0=No; 1=Yes</a:t>
            </a:r>
            <a:endParaRPr lang="en-US">
              <a:ea typeface="+mn-lt"/>
              <a:cs typeface="+mn-lt"/>
            </a:endParaRPr>
          </a:p>
          <a:p>
            <a:pPr lvl="1"/>
            <a:endParaRPr lang="en-US" sz="1200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253ABA-F272-DB2F-D5A6-C55910AB31E1}"/>
              </a:ext>
            </a:extLst>
          </p:cNvPr>
          <p:cNvSpPr txBox="1"/>
          <p:nvPr/>
        </p:nvSpPr>
        <p:spPr>
          <a:xfrm>
            <a:off x="10307929" y="1568794"/>
            <a:ext cx="19840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alibri"/>
                <a:ea typeface="+mn-lt"/>
                <a:cs typeface="+mn-lt"/>
              </a:rPr>
              <a:t>F1-score: 0.60</a:t>
            </a:r>
            <a:endParaRPr lang="en-US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7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02231FAA-37C6-027D-F751-B3A2DA6C14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7252" r="51241" b="28295"/>
          <a:stretch/>
        </p:blipFill>
        <p:spPr>
          <a:xfrm>
            <a:off x="4170840" y="4113129"/>
            <a:ext cx="3889780" cy="26254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B4267D40-3218-E3E2-F450-222FF1106C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805" t="85522" r="50541"/>
          <a:stretch/>
        </p:blipFill>
        <p:spPr>
          <a:xfrm>
            <a:off x="8269806" y="4111308"/>
            <a:ext cx="3620749" cy="25250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BC2B4929-0433-A2EE-AEE5-E9124C9E98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6" t="71124" r="50644" b="14095"/>
          <a:stretch/>
        </p:blipFill>
        <p:spPr>
          <a:xfrm>
            <a:off x="149063" y="4112100"/>
            <a:ext cx="3761360" cy="26269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7CBE877-5256-2371-FAF7-C9AE8F6C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9801" y="57987"/>
            <a:ext cx="4301469" cy="617066"/>
          </a:xfrm>
          <a:ln>
            <a:noFill/>
          </a:ln>
        </p:spPr>
        <p:txBody>
          <a:bodyPr/>
          <a:lstStyle/>
          <a:p>
            <a:r>
              <a:rPr lang="en-US" sz="2400"/>
              <a:t>Sleep vs diagnosis changes</a:t>
            </a:r>
          </a:p>
        </p:txBody>
      </p:sp>
    </p:spTree>
    <p:extLst>
      <p:ext uri="{BB962C8B-B14F-4D97-AF65-F5344CB8AC3E}">
        <p14:creationId xmlns:p14="http://schemas.microsoft.com/office/powerpoint/2010/main" val="3290727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3575677-2829-3480-5733-12F2BBBE1C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192044"/>
              </p:ext>
            </p:extLst>
          </p:nvPr>
        </p:nvGraphicFramePr>
        <p:xfrm>
          <a:off x="783056" y="939991"/>
          <a:ext cx="9896999" cy="3330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2543">
                  <a:extLst>
                    <a:ext uri="{9D8B030D-6E8A-4147-A177-3AD203B41FA5}">
                      <a16:colId xmlns:a16="http://schemas.microsoft.com/office/drawing/2014/main" val="2216143026"/>
                    </a:ext>
                  </a:extLst>
                </a:gridCol>
                <a:gridCol w="3021720">
                  <a:extLst>
                    <a:ext uri="{9D8B030D-6E8A-4147-A177-3AD203B41FA5}">
                      <a16:colId xmlns:a16="http://schemas.microsoft.com/office/drawing/2014/main" val="574765306"/>
                    </a:ext>
                  </a:extLst>
                </a:gridCol>
                <a:gridCol w="832476">
                  <a:extLst>
                    <a:ext uri="{9D8B030D-6E8A-4147-A177-3AD203B41FA5}">
                      <a16:colId xmlns:a16="http://schemas.microsoft.com/office/drawing/2014/main" val="3124383880"/>
                    </a:ext>
                  </a:extLst>
                </a:gridCol>
                <a:gridCol w="1017547">
                  <a:extLst>
                    <a:ext uri="{9D8B030D-6E8A-4147-A177-3AD203B41FA5}">
                      <a16:colId xmlns:a16="http://schemas.microsoft.com/office/drawing/2014/main" val="2892770067"/>
                    </a:ext>
                  </a:extLst>
                </a:gridCol>
                <a:gridCol w="1198836">
                  <a:extLst>
                    <a:ext uri="{9D8B030D-6E8A-4147-A177-3AD203B41FA5}">
                      <a16:colId xmlns:a16="http://schemas.microsoft.com/office/drawing/2014/main" val="2544441335"/>
                    </a:ext>
                  </a:extLst>
                </a:gridCol>
                <a:gridCol w="1083877">
                  <a:extLst>
                    <a:ext uri="{9D8B030D-6E8A-4147-A177-3AD203B41FA5}">
                      <a16:colId xmlns:a16="http://schemas.microsoft.com/office/drawing/2014/main" val="4173381299"/>
                    </a:ext>
                  </a:extLst>
                </a:gridCol>
              </a:tblGrid>
              <a:tr h="719561">
                <a:tc>
                  <a:txBody>
                    <a:bodyPr/>
                    <a:lstStyle/>
                    <a:p>
                      <a:r>
                        <a:rPr lang="en-US" sz="1300" dirty="0"/>
                        <a:t>Goal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Target labels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1st important 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b="1" i="0" u="none" strike="noStrike" noProof="0" dirty="0">
                          <a:latin typeface="Century Gothic"/>
                        </a:rPr>
                        <a:t>2nd important     feature</a:t>
                      </a:r>
                      <a:endParaRPr 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00" b="1" i="0" u="none" strike="noStrike" noProof="0" dirty="0">
                          <a:latin typeface="Century Gothic"/>
                        </a:rPr>
                        <a:t>3rd important     feature</a:t>
                      </a:r>
                      <a:endParaRPr 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36926"/>
                  </a:ext>
                </a:extLst>
              </a:tr>
              <a:tr h="884033"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Will the health status get </a:t>
                      </a:r>
                      <a:r>
                        <a:rPr lang="en-US" sz="1400" b="1" dirty="0"/>
                        <a:t>worse</a:t>
                      </a:r>
                      <a:r>
                        <a:rPr lang="en-US" sz="1400" dirty="0"/>
                        <a:t>? (based on sleep quality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noProof="0" dirty="0">
                          <a:latin typeface="Century Gothic"/>
                        </a:rPr>
                        <a:t>NL --&gt; MCI/AD         (worse)</a:t>
                      </a:r>
                      <a:endParaRPr lang="en-US" sz="1400" dirty="0"/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 err="1"/>
                        <a:t>Nl</a:t>
                      </a:r>
                      <a:r>
                        <a:rPr lang="en-US" sz="1400" b="0" i="0" u="none" strike="noStrike" noProof="0" dirty="0"/>
                        <a:t> --&gt; NL                  (not worse)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NPIK9C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NPIK9A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NPIK7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783445"/>
                  </a:ext>
                </a:extLst>
              </a:tr>
              <a:tr h="7606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entury Gothic"/>
                        </a:rPr>
                        <a:t>MCI --&gt; AD               (worse)</a:t>
                      </a:r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/>
                        <a:t>MCI --&gt; MCI/NL      (not worse)</a:t>
                      </a:r>
                      <a:endParaRPr lang="en-US" sz="1400" b="0" i="0" u="none" strike="noStrike" noProof="0" dirty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 dirty="0"/>
                        <a:t>NPIK9C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NPIK9A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NPIK7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010926"/>
                  </a:ext>
                </a:extLst>
              </a:tr>
              <a:tr h="96626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entury Gothic"/>
                        </a:rPr>
                        <a:t>Will the health status get  </a:t>
                      </a:r>
                      <a:r>
                        <a:rPr lang="en-US" sz="1400" b="1" i="0" u="none" strike="noStrike" noProof="0" dirty="0">
                          <a:latin typeface="Century Gothic"/>
                        </a:rPr>
                        <a:t>better</a:t>
                      </a:r>
                      <a:r>
                        <a:rPr lang="en-US" sz="1400" b="0" i="0" u="none" strike="noStrike" noProof="0" dirty="0">
                          <a:latin typeface="Century Gothic"/>
                        </a:rPr>
                        <a:t>? </a:t>
                      </a:r>
                      <a:r>
                        <a:rPr lang="en-US" sz="1400" b="0" i="0" u="none" strike="noStrike" noProof="0" dirty="0"/>
                        <a:t>(based on sleep quality data)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entury Gothic"/>
                        </a:rPr>
                        <a:t>MCI --&gt; NL                 (better)  </a:t>
                      </a:r>
                      <a:endParaRPr lang="en-US" sz="1400" dirty="0"/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entury Gothic"/>
                        </a:rPr>
                        <a:t>MCI --&gt; MCI/AD     (not better)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 dirty="0"/>
                        <a:t>NPIK9C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NPIK9A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OSA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146388"/>
                  </a:ext>
                </a:extLst>
              </a:tr>
            </a:tbl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58700CB4-920B-6E76-9648-EE1312D8FDD5}"/>
              </a:ext>
            </a:extLst>
          </p:cNvPr>
          <p:cNvSpPr txBox="1">
            <a:spLocks/>
          </p:cNvSpPr>
          <p:nvPr/>
        </p:nvSpPr>
        <p:spPr>
          <a:xfrm>
            <a:off x="5839801" y="57987"/>
            <a:ext cx="4301469" cy="61706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/>
              <a:t>Sleep vs diagnosis changes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742E87-7D4D-2CB0-EAB3-AB5D9F3EFE46}"/>
              </a:ext>
            </a:extLst>
          </p:cNvPr>
          <p:cNvSpPr txBox="1"/>
          <p:nvPr/>
        </p:nvSpPr>
        <p:spPr>
          <a:xfrm>
            <a:off x="444674" y="4494757"/>
            <a:ext cx="660539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Char char="•"/>
            </a:pPr>
            <a:r>
              <a:rPr lang="en-US">
                <a:cs typeface="Arial"/>
              </a:rPr>
              <a:t>NPIK9C: ​  Caregiver Distress​                              </a:t>
            </a:r>
            <a:endParaRPr lang="en-US"/>
          </a:p>
          <a:p>
            <a:pPr>
              <a:buChar char="•"/>
            </a:pPr>
            <a:endParaRPr lang="en-US">
              <a:cs typeface="Arial"/>
            </a:endParaRPr>
          </a:p>
          <a:p>
            <a:pPr>
              <a:buFont typeface="Arial"/>
              <a:buChar char="•"/>
            </a:pPr>
            <a:r>
              <a:rPr lang="en-US">
                <a:cs typeface="Arial"/>
              </a:rPr>
              <a:t>NPIK9A: ​  Frequency of </a:t>
            </a:r>
            <a:r>
              <a:rPr lang="en-US">
                <a:ea typeface="+mn-lt"/>
                <a:cs typeface="+mn-lt"/>
              </a:rPr>
              <a:t>Sleep disturbances </a:t>
            </a:r>
            <a:r>
              <a:rPr lang="en-US">
                <a:cs typeface="Arial"/>
              </a:rPr>
              <a:t>Ratings​</a:t>
            </a:r>
          </a:p>
          <a:p>
            <a:pPr lvl="1">
              <a:buChar char="•"/>
            </a:pPr>
            <a:endParaRPr lang="en-US">
              <a:cs typeface="Arial"/>
            </a:endParaRPr>
          </a:p>
          <a:p>
            <a:pPr>
              <a:buChar char="•"/>
            </a:pPr>
            <a:r>
              <a:rPr lang="en-US">
                <a:cs typeface="Arial"/>
              </a:rPr>
              <a:t>NPIK7: ​    Does patient sleep excessively during the day?​</a:t>
            </a:r>
          </a:p>
          <a:p>
            <a:pPr>
              <a:buFontTx/>
              <a:buChar char="•"/>
            </a:pPr>
            <a:endParaRPr lang="en-US">
              <a:ea typeface="+mn-lt"/>
              <a:cs typeface="Arial"/>
            </a:endParaRPr>
          </a:p>
          <a:p>
            <a:pPr marL="171450" indent="-171450">
              <a:buFont typeface="Arial,Sans-Serif"/>
              <a:buChar char="•"/>
            </a:pPr>
            <a:r>
              <a:rPr lang="en-US">
                <a:ea typeface="+mn-lt"/>
                <a:cs typeface="+mn-lt"/>
              </a:rPr>
              <a:t>OSA:       Obstructive sleep apnea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22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7" descr="Chart, bar chart&#10;&#10;Description automatically generated">
            <a:extLst>
              <a:ext uri="{FF2B5EF4-FFF2-40B4-BE49-F238E27FC236}">
                <a16:creationId xmlns:a16="http://schemas.microsoft.com/office/drawing/2014/main" id="{BED8CE1C-77E6-3C46-6F80-74B37E85C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07" y="1337382"/>
            <a:ext cx="8002071" cy="54925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CB8FC3-0FF3-0069-C157-32B1790DF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5125" y="3869"/>
            <a:ext cx="9404723" cy="1400530"/>
          </a:xfrm>
        </p:spPr>
        <p:txBody>
          <a:bodyPr/>
          <a:lstStyle/>
          <a:p>
            <a:r>
              <a:rPr lang="en-US" sz="3200" dirty="0"/>
              <a:t>Top sleep features   vs </a:t>
            </a:r>
            <a:r>
              <a:rPr lang="en-US" sz="3200" dirty="0">
                <a:ea typeface="+mj-lt"/>
                <a:cs typeface="+mj-lt"/>
              </a:rPr>
              <a:t>   gender</a:t>
            </a:r>
            <a:endParaRPr lang="en-US" sz="3200" dirty="0"/>
          </a:p>
        </p:txBody>
      </p:sp>
      <p:pic>
        <p:nvPicPr>
          <p:cNvPr id="5" name="Picture 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00A089E-00CC-BADF-D6EF-DBD142131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5492" y="443891"/>
            <a:ext cx="1397044" cy="8971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45E8A1-1257-BD67-960A-AE4B0F7B16CC}"/>
              </a:ext>
            </a:extLst>
          </p:cNvPr>
          <p:cNvSpPr txBox="1"/>
          <p:nvPr/>
        </p:nvSpPr>
        <p:spPr>
          <a:xfrm>
            <a:off x="8656006" y="1524000"/>
            <a:ext cx="3249851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- more males get severe caregiver distress than females (NPIK9C)</a:t>
            </a:r>
          </a:p>
          <a:p>
            <a:endParaRPr lang="en-US" dirty="0"/>
          </a:p>
          <a:p>
            <a:r>
              <a:rPr lang="en-US" dirty="0"/>
              <a:t>- (NPIK9A) number of males get very frequently disturbances (class 4) is twice as females</a:t>
            </a:r>
          </a:p>
          <a:p>
            <a:endParaRPr lang="en-US" dirty="0"/>
          </a:p>
          <a:p>
            <a:r>
              <a:rPr lang="en-US" dirty="0"/>
              <a:t>- (NPIK7) more males sleep excessively during the day</a:t>
            </a:r>
          </a:p>
          <a:p>
            <a:endParaRPr lang="en-US" dirty="0"/>
          </a:p>
          <a:p>
            <a:r>
              <a:rPr lang="en-US" dirty="0"/>
              <a:t>- more males have OSA</a:t>
            </a:r>
          </a:p>
          <a:p>
            <a:endParaRPr lang="en-US" dirty="0"/>
          </a:p>
          <a:p>
            <a:r>
              <a:rPr lang="en-US" dirty="0"/>
              <a:t>-- likely more males in the dataset have sleep problems than female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5723BA-6AB0-2231-2A0B-71FDD54147D2}"/>
              </a:ext>
            </a:extLst>
          </p:cNvPr>
          <p:cNvCxnSpPr/>
          <p:nvPr/>
        </p:nvCxnSpPr>
        <p:spPr>
          <a:xfrm>
            <a:off x="1679401" y="2164784"/>
            <a:ext cx="6264" cy="24634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E02BF29-B1FF-0C16-9635-36A93BFF5E5D}"/>
              </a:ext>
            </a:extLst>
          </p:cNvPr>
          <p:cNvCxnSpPr>
            <a:cxnSpLocks/>
          </p:cNvCxnSpPr>
          <p:nvPr/>
        </p:nvCxnSpPr>
        <p:spPr>
          <a:xfrm>
            <a:off x="2243072" y="2634509"/>
            <a:ext cx="6264" cy="24634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9CB143-B2F9-9D19-EDFF-E5D7863AE7C2}"/>
              </a:ext>
            </a:extLst>
          </p:cNvPr>
          <p:cNvCxnSpPr>
            <a:cxnSpLocks/>
          </p:cNvCxnSpPr>
          <p:nvPr/>
        </p:nvCxnSpPr>
        <p:spPr>
          <a:xfrm>
            <a:off x="2806743" y="2811961"/>
            <a:ext cx="6264" cy="24634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850DCE-E4B2-29ED-296A-EE8CBBD84BA9}"/>
              </a:ext>
            </a:extLst>
          </p:cNvPr>
          <p:cNvCxnSpPr>
            <a:cxnSpLocks/>
          </p:cNvCxnSpPr>
          <p:nvPr/>
        </p:nvCxnSpPr>
        <p:spPr>
          <a:xfrm>
            <a:off x="3370414" y="3177304"/>
            <a:ext cx="6264" cy="24634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3C7FC6-0083-4F92-BCF4-7E7F1D8A8E29}"/>
              </a:ext>
            </a:extLst>
          </p:cNvPr>
          <p:cNvCxnSpPr>
            <a:cxnSpLocks/>
          </p:cNvCxnSpPr>
          <p:nvPr/>
        </p:nvCxnSpPr>
        <p:spPr>
          <a:xfrm>
            <a:off x="3934085" y="3302564"/>
            <a:ext cx="6264" cy="24634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C628A89-AABE-8064-930C-4DFC1421A2A1}"/>
              </a:ext>
            </a:extLst>
          </p:cNvPr>
          <p:cNvCxnSpPr>
            <a:cxnSpLocks/>
          </p:cNvCxnSpPr>
          <p:nvPr/>
        </p:nvCxnSpPr>
        <p:spPr>
          <a:xfrm>
            <a:off x="7796277" y="2290043"/>
            <a:ext cx="6264" cy="24634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B3CFCBC-EE71-FBC8-FDE8-AB2995ED7D45}"/>
              </a:ext>
            </a:extLst>
          </p:cNvPr>
          <p:cNvCxnSpPr>
            <a:cxnSpLocks/>
          </p:cNvCxnSpPr>
          <p:nvPr/>
        </p:nvCxnSpPr>
        <p:spPr>
          <a:xfrm>
            <a:off x="3631373" y="4962263"/>
            <a:ext cx="6264" cy="24634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C9B1E55-7029-244B-86D8-6242F0697CCF}"/>
              </a:ext>
            </a:extLst>
          </p:cNvPr>
          <p:cNvCxnSpPr>
            <a:cxnSpLocks/>
          </p:cNvCxnSpPr>
          <p:nvPr/>
        </p:nvCxnSpPr>
        <p:spPr>
          <a:xfrm>
            <a:off x="7483126" y="5619879"/>
            <a:ext cx="6264" cy="24634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432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7A44C8C0-2352-DC65-44B4-601867BBD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79" y="777379"/>
            <a:ext cx="8474298" cy="59377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2ECB19E-08F5-E3EC-370D-C0FE5727B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5125" y="3869"/>
            <a:ext cx="9404723" cy="1400530"/>
          </a:xfrm>
        </p:spPr>
        <p:txBody>
          <a:bodyPr/>
          <a:lstStyle/>
          <a:p>
            <a:r>
              <a:rPr lang="en-US" sz="3200" dirty="0"/>
              <a:t>Top sleep features   vs </a:t>
            </a:r>
            <a:r>
              <a:rPr lang="en-US" sz="3200" dirty="0">
                <a:ea typeface="+mj-lt"/>
                <a:cs typeface="+mj-lt"/>
              </a:rPr>
              <a:t>   education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76887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2ECB19E-08F5-E3EC-370D-C0FE5727B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5125" y="3869"/>
            <a:ext cx="9404723" cy="1400530"/>
          </a:xfrm>
        </p:spPr>
        <p:txBody>
          <a:bodyPr/>
          <a:lstStyle/>
          <a:p>
            <a:r>
              <a:rPr lang="en-US" sz="3200" dirty="0"/>
              <a:t>Top sleep features   vs </a:t>
            </a:r>
            <a:r>
              <a:rPr lang="en-US" sz="3200" dirty="0">
                <a:ea typeface="+mj-lt"/>
                <a:cs typeface="+mj-lt"/>
              </a:rPr>
              <a:t>   age</a:t>
            </a:r>
            <a:endParaRPr lang="en-US" sz="3200" dirty="0"/>
          </a:p>
        </p:txBody>
      </p:sp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741FBFE6-10AD-7B04-96E0-70D99A18F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809" y="867943"/>
            <a:ext cx="8195256" cy="57445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47620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7575E-9394-4F25-E4BE-E8DEA7385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105" y="2092502"/>
            <a:ext cx="10876280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sz="3200">
                <a:ea typeface="+mn-lt"/>
                <a:cs typeface="+mn-lt"/>
              </a:rPr>
              <a:t>Do brain volumes correlate with AD?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6663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7CBE877-5256-2371-FAF7-C9AE8F6C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035" y="147634"/>
            <a:ext cx="4301469" cy="864468"/>
          </a:xfrm>
          <a:ln>
            <a:noFill/>
          </a:ln>
        </p:spPr>
        <p:txBody>
          <a:bodyPr/>
          <a:lstStyle/>
          <a:p>
            <a:r>
              <a:rPr lang="en-US" sz="2400"/>
              <a:t>Relative brain volume vs diagnosis changes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160773-635A-E3C7-5407-F99C8AD8BB3D}"/>
              </a:ext>
            </a:extLst>
          </p:cNvPr>
          <p:cNvSpPr txBox="1"/>
          <p:nvPr/>
        </p:nvSpPr>
        <p:spPr>
          <a:xfrm>
            <a:off x="1085203" y="5032482"/>
            <a:ext cx="10025961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nsolas"/>
              </a:rPr>
              <a:t># 16939 observations</a:t>
            </a:r>
          </a:p>
          <a:p>
            <a:r>
              <a:rPr lang="en-US">
                <a:latin typeface="Consolas"/>
              </a:rPr>
              <a:t># 6 independent variables: relative volume (to baseline) of Ventricles, Hippocampus, </a:t>
            </a:r>
            <a:r>
              <a:rPr lang="en-US" err="1">
                <a:latin typeface="Consolas"/>
              </a:rPr>
              <a:t>Wholebrain</a:t>
            </a:r>
            <a:r>
              <a:rPr lang="en-US">
                <a:latin typeface="Consolas"/>
              </a:rPr>
              <a:t>, Entorhinal, Fusiform, ICV</a:t>
            </a:r>
          </a:p>
          <a:p>
            <a:r>
              <a:rPr lang="en-US">
                <a:latin typeface="Consolas"/>
                <a:ea typeface="+mn-lt"/>
                <a:cs typeface="+mn-lt"/>
              </a:rPr>
              <a:t># binary classification with 10-fold cross-validation</a:t>
            </a:r>
          </a:p>
          <a:p>
            <a:r>
              <a:rPr lang="en-US">
                <a:latin typeface="Consolas"/>
              </a:rPr>
              <a:t># use balanced target labels for modeling (by </a:t>
            </a:r>
            <a:r>
              <a:rPr lang="en-US" err="1">
                <a:latin typeface="Consolas"/>
              </a:rPr>
              <a:t>undersampling</a:t>
            </a:r>
            <a:r>
              <a:rPr lang="en-US">
                <a:latin typeface="Consolas"/>
              </a:rPr>
              <a:t>)</a:t>
            </a:r>
            <a:endParaRPr lang="en-US"/>
          </a:p>
        </p:txBody>
      </p:sp>
      <p:pic>
        <p:nvPicPr>
          <p:cNvPr id="2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238E70D4-02B6-0B3F-4A73-1F095DF7A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05" y="1170644"/>
            <a:ext cx="7225552" cy="38555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3" descr="Table&#10;&#10;Description automatically generated">
            <a:extLst>
              <a:ext uri="{FF2B5EF4-FFF2-40B4-BE49-F238E27FC236}">
                <a16:creationId xmlns:a16="http://schemas.microsoft.com/office/drawing/2014/main" id="{8AC86D5D-6034-4635-198E-EF1C63EC1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8613" y="1175217"/>
            <a:ext cx="2334745" cy="386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092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Chart, box and whisker chart&#10;&#10;Description automatically generated">
            <a:extLst>
              <a:ext uri="{FF2B5EF4-FFF2-40B4-BE49-F238E27FC236}">
                <a16:creationId xmlns:a16="http://schemas.microsoft.com/office/drawing/2014/main" id="{15F50DAA-3184-AAA4-A2CA-DE1F8AF4CB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67" r="102" b="22049"/>
          <a:stretch/>
        </p:blipFill>
        <p:spPr>
          <a:xfrm>
            <a:off x="6278461" y="1097676"/>
            <a:ext cx="5597396" cy="24251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91F5F53-B5E8-993C-07DB-017AF5CE030C}"/>
              </a:ext>
            </a:extLst>
          </p:cNvPr>
          <p:cNvSpPr txBox="1"/>
          <p:nvPr/>
        </p:nvSpPr>
        <p:spPr>
          <a:xfrm>
            <a:off x="-1343" y="248626"/>
            <a:ext cx="7194667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Part1: Will my status get </a:t>
            </a:r>
            <a:r>
              <a:rPr lang="en-US" b="1">
                <a:ea typeface="+mn-lt"/>
                <a:cs typeface="+mn-lt"/>
              </a:rPr>
              <a:t>worse</a:t>
            </a:r>
            <a:r>
              <a:rPr lang="en-US">
                <a:ea typeface="+mn-lt"/>
                <a:cs typeface="+mn-lt"/>
              </a:rPr>
              <a:t> or not?  (as NL)</a:t>
            </a:r>
            <a:endParaRPr lang="en-US"/>
          </a:p>
          <a:p>
            <a:endParaRPr lang="en-US"/>
          </a:p>
          <a:p>
            <a:pPr marL="171450" indent="-171450">
              <a:buFont typeface="Arial"/>
              <a:buChar char="•"/>
            </a:pPr>
            <a:r>
              <a:rPr lang="en-US" sz="1200"/>
              <a:t>NL --&gt; MCI    or    NL --&gt; NL </a:t>
            </a:r>
            <a:r>
              <a:rPr lang="en-US" sz="1200">
                <a:ea typeface="+mn-lt"/>
                <a:cs typeface="+mn-lt"/>
              </a:rPr>
              <a:t>    </a:t>
            </a:r>
          </a:p>
          <a:p>
            <a:pPr marL="171450" indent="-171450">
              <a:buFont typeface="Arial"/>
              <a:buChar char="•"/>
            </a:pPr>
            <a:r>
              <a:rPr lang="en-US" sz="1200">
                <a:ea typeface="+mn-lt"/>
                <a:cs typeface="+mn-lt"/>
              </a:rPr>
              <a:t>87 samples in each class</a:t>
            </a:r>
          </a:p>
          <a:p>
            <a:pPr marL="171450" indent="-171450">
              <a:buFont typeface="Arial"/>
              <a:buChar char="•"/>
            </a:pPr>
            <a:endParaRPr lang="en-US" sz="1200"/>
          </a:p>
          <a:p>
            <a:pPr marL="171450" indent="-171450">
              <a:buFont typeface="Arial"/>
              <a:buChar char="•"/>
            </a:pPr>
            <a:r>
              <a:rPr lang="en-US" sz="1200">
                <a:ea typeface="+mn-lt"/>
                <a:cs typeface="+mn-lt"/>
              </a:rPr>
              <a:t>The relative brain volume is calculated </a:t>
            </a:r>
          </a:p>
          <a:p>
            <a:r>
              <a:rPr lang="en-US" sz="1200">
                <a:ea typeface="+mn-lt"/>
                <a:cs typeface="+mn-lt"/>
              </a:rPr>
              <a:t>    by dividing the </a:t>
            </a:r>
            <a:r>
              <a:rPr lang="en-US" sz="1200" err="1">
                <a:ea typeface="+mn-lt"/>
                <a:cs typeface="+mn-lt"/>
              </a:rPr>
              <a:t>the</a:t>
            </a:r>
            <a:r>
              <a:rPr lang="en-US" sz="1200">
                <a:ea typeface="+mn-lt"/>
                <a:cs typeface="+mn-lt"/>
              </a:rPr>
              <a:t> brain volume of the first visit</a:t>
            </a:r>
          </a:p>
          <a:p>
            <a:pPr marL="628650" lvl="1" indent="-171450">
              <a:buFont typeface="Arial"/>
              <a:buChar char="•"/>
            </a:pPr>
            <a:endParaRPr lang="en-US" sz="1200">
              <a:ea typeface="+mn-lt"/>
              <a:cs typeface="+mn-lt"/>
            </a:endParaRPr>
          </a:p>
          <a:p>
            <a:pPr marL="628650" lvl="1" indent="-171450">
              <a:buFont typeface="Arial"/>
              <a:buChar char="•"/>
            </a:pPr>
            <a:endParaRPr lang="en-US" sz="1200">
              <a:ea typeface="+mn-lt"/>
              <a:cs typeface="+mn-lt"/>
            </a:endParaRPr>
          </a:p>
          <a:p>
            <a:r>
              <a:rPr lang="en-US" sz="1200">
                <a:ea typeface="+mn-lt"/>
                <a:cs typeface="+mn-lt"/>
              </a:rPr>
              <a:t>Top 3 important features:</a:t>
            </a:r>
            <a:endParaRPr lang="en-US"/>
          </a:p>
          <a:p>
            <a:endParaRPr lang="en-US" sz="1200"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r>
              <a:rPr lang="en-US" sz="1200">
                <a:ea typeface="+mn-lt"/>
                <a:cs typeface="+mn-lt"/>
              </a:rPr>
              <a:t>Relative Ventricles volume</a:t>
            </a:r>
          </a:p>
          <a:p>
            <a:pPr marL="171450" indent="-171450">
              <a:buFont typeface="Arial"/>
              <a:buChar char="•"/>
            </a:pPr>
            <a:r>
              <a:rPr lang="en-US" sz="1200">
                <a:ea typeface="+mn-lt"/>
                <a:cs typeface="+mn-lt"/>
              </a:rPr>
              <a:t>Relative Entorhinal volume</a:t>
            </a:r>
          </a:p>
          <a:p>
            <a:pPr marL="171450" indent="-171450">
              <a:buFont typeface="Arial"/>
              <a:buChar char="•"/>
            </a:pPr>
            <a:r>
              <a:rPr lang="en-US" sz="1200">
                <a:ea typeface="+mn-lt"/>
                <a:cs typeface="+mn-lt"/>
              </a:rPr>
              <a:t>Relative Fusiform volume</a:t>
            </a:r>
          </a:p>
          <a:p>
            <a:endParaRPr lang="en-US" sz="1200">
              <a:ea typeface="+mn-lt"/>
              <a:cs typeface="+mn-lt"/>
            </a:endParaRPr>
          </a:p>
          <a:p>
            <a:endParaRPr lang="en-US" sz="1200">
              <a:ea typeface="+mn-lt"/>
              <a:cs typeface="+mn-lt"/>
            </a:endParaRPr>
          </a:p>
          <a:p>
            <a:endParaRPr lang="en-US" sz="1200">
              <a:ea typeface="+mn-lt"/>
              <a:cs typeface="+mn-lt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AA5D8E6-2940-3193-BF74-2A61990ED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035" y="147634"/>
            <a:ext cx="4301469" cy="864468"/>
          </a:xfrm>
          <a:ln>
            <a:noFill/>
          </a:ln>
        </p:spPr>
        <p:txBody>
          <a:bodyPr/>
          <a:lstStyle/>
          <a:p>
            <a:r>
              <a:rPr lang="en-US" sz="2400"/>
              <a:t>Relative brain volume vs diagnosis changes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745BC0-B2CF-EF96-7239-0582708FDA4C}"/>
              </a:ext>
            </a:extLst>
          </p:cNvPr>
          <p:cNvSpPr txBox="1"/>
          <p:nvPr/>
        </p:nvSpPr>
        <p:spPr>
          <a:xfrm>
            <a:off x="6750655" y="3525761"/>
            <a:ext cx="5164211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/>
              <a:t>Ventricles        Entorhinal        Fusiform       </a:t>
            </a:r>
            <a:r>
              <a:rPr lang="en-US" sz="1000" err="1"/>
              <a:t>Wholebrain</a:t>
            </a:r>
            <a:r>
              <a:rPr lang="en-US" sz="1000"/>
              <a:t>   Hippocampus         ICV</a:t>
            </a:r>
          </a:p>
        </p:txBody>
      </p:sp>
      <p:pic>
        <p:nvPicPr>
          <p:cNvPr id="18" name="Picture 18" descr="Chart, box and whisker chart&#10;&#10;Description automatically generated">
            <a:extLst>
              <a:ext uri="{FF2B5EF4-FFF2-40B4-BE49-F238E27FC236}">
                <a16:creationId xmlns:a16="http://schemas.microsoft.com/office/drawing/2014/main" id="{CC77D20F-DDBD-62FB-929B-5A3282D42B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23" r="882" b="-2590"/>
          <a:stretch/>
        </p:blipFill>
        <p:spPr>
          <a:xfrm>
            <a:off x="660627" y="3888364"/>
            <a:ext cx="3202264" cy="28380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Picture 19" descr="Chart, box and whisker chart&#10;&#10;Description automatically generated">
            <a:extLst>
              <a:ext uri="{FF2B5EF4-FFF2-40B4-BE49-F238E27FC236}">
                <a16:creationId xmlns:a16="http://schemas.microsoft.com/office/drawing/2014/main" id="{17AFB09B-59FF-062E-9C57-C943DABB67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05" r="321" b="-4138"/>
          <a:stretch/>
        </p:blipFill>
        <p:spPr>
          <a:xfrm>
            <a:off x="4580906" y="3886084"/>
            <a:ext cx="3117861" cy="28242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2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340A3C71-5740-86F2-9366-EC47A88901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l="33757" t="51027" r="33464" b="1247"/>
          <a:stretch/>
        </p:blipFill>
        <p:spPr>
          <a:xfrm>
            <a:off x="8435770" y="3887526"/>
            <a:ext cx="3316236" cy="28228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D2A5EAB-2F68-5C22-B914-DFCDD24493B5}"/>
              </a:ext>
            </a:extLst>
          </p:cNvPr>
          <p:cNvSpPr txBox="1"/>
          <p:nvPr/>
        </p:nvSpPr>
        <p:spPr>
          <a:xfrm>
            <a:off x="1172689" y="3829791"/>
            <a:ext cx="1051250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ea typeface="+mn-lt"/>
                <a:cs typeface="+mn-lt"/>
              </a:rPr>
              <a:t>Relative Ventricles volume                                                 Relative Entorhinal volume                                                   Relative Fusiform volume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E85F08-C66B-BF41-698E-A3887B7AE67B}"/>
              </a:ext>
            </a:extLst>
          </p:cNvPr>
          <p:cNvSpPr txBox="1"/>
          <p:nvPr/>
        </p:nvSpPr>
        <p:spPr>
          <a:xfrm>
            <a:off x="10307929" y="1568794"/>
            <a:ext cx="19840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alibri"/>
                <a:ea typeface="+mn-lt"/>
                <a:cs typeface="+mn-lt"/>
              </a:rPr>
              <a:t>F1-score: 0.61</a:t>
            </a:r>
            <a:endParaRPr lang="en-US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352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62447267-475E-6393-01ED-D3DDBC81D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2090" y="3888126"/>
            <a:ext cx="3188523" cy="28818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6FC36F29-1796-A0A5-5B3B-36206DB20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386" y="3895785"/>
            <a:ext cx="2951018" cy="28863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F6886BBB-031E-1E0C-AD2A-D4B154110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894" y="3883890"/>
            <a:ext cx="3148940" cy="28705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413168BA-398D-7830-0D9F-2F29BC885F5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348" r="-2113" b="21909"/>
          <a:stretch/>
        </p:blipFill>
        <p:spPr>
          <a:xfrm>
            <a:off x="6337465" y="1000108"/>
            <a:ext cx="5741767" cy="25237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91F5F53-B5E8-993C-07DB-017AF5CE030C}"/>
              </a:ext>
            </a:extLst>
          </p:cNvPr>
          <p:cNvSpPr txBox="1"/>
          <p:nvPr/>
        </p:nvSpPr>
        <p:spPr>
          <a:xfrm>
            <a:off x="-1343" y="248626"/>
            <a:ext cx="5640979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Part1: Will my status get </a:t>
            </a:r>
            <a:r>
              <a:rPr lang="en-US" b="1">
                <a:ea typeface="+mn-lt"/>
                <a:cs typeface="+mn-lt"/>
              </a:rPr>
              <a:t>worse</a:t>
            </a:r>
            <a:r>
              <a:rPr lang="en-US">
                <a:ea typeface="+mn-lt"/>
                <a:cs typeface="+mn-lt"/>
              </a:rPr>
              <a:t> or not?  (as MCI)</a:t>
            </a:r>
            <a:endParaRPr lang="en-US"/>
          </a:p>
          <a:p>
            <a:endParaRPr lang="en-US"/>
          </a:p>
          <a:p>
            <a:pPr marL="171450" indent="-171450">
              <a:buFont typeface="Arial"/>
              <a:buChar char="•"/>
            </a:pPr>
            <a:r>
              <a:rPr lang="en-US" sz="1200"/>
              <a:t>MCI --&gt; NL</a:t>
            </a:r>
            <a:r>
              <a:rPr lang="en-US" sz="1200">
                <a:ea typeface="+mn-lt"/>
                <a:cs typeface="+mn-lt"/>
              </a:rPr>
              <a:t>/MCI or MCI --&gt; AD     </a:t>
            </a:r>
          </a:p>
          <a:p>
            <a:pPr marL="171450" indent="-171450">
              <a:buFont typeface="Arial"/>
              <a:buChar char="•"/>
            </a:pPr>
            <a:r>
              <a:rPr lang="en-US" sz="1200">
                <a:ea typeface="+mn-lt"/>
                <a:cs typeface="+mn-lt"/>
              </a:rPr>
              <a:t>215 samples in each class</a:t>
            </a:r>
          </a:p>
          <a:p>
            <a:pPr marL="171450" indent="-171450">
              <a:buFont typeface="Arial"/>
              <a:buChar char="•"/>
            </a:pPr>
            <a:endParaRPr lang="en-US" sz="1200"/>
          </a:p>
          <a:p>
            <a:pPr marL="171450" indent="-171450">
              <a:buFont typeface="Arial"/>
              <a:buChar char="•"/>
            </a:pPr>
            <a:r>
              <a:rPr lang="en-US" sz="1200">
                <a:ea typeface="+mn-lt"/>
                <a:cs typeface="+mn-lt"/>
              </a:rPr>
              <a:t>The relative brain volume is calculated </a:t>
            </a:r>
          </a:p>
          <a:p>
            <a:r>
              <a:rPr lang="en-US" sz="1200">
                <a:ea typeface="+mn-lt"/>
                <a:cs typeface="+mn-lt"/>
              </a:rPr>
              <a:t>    by dividing the brain volume of the first visit</a:t>
            </a:r>
          </a:p>
          <a:p>
            <a:pPr marL="628650" lvl="1" indent="-171450">
              <a:buFont typeface="Arial"/>
              <a:buChar char="•"/>
            </a:pPr>
            <a:endParaRPr lang="en-US" sz="1200">
              <a:ea typeface="+mn-lt"/>
              <a:cs typeface="+mn-lt"/>
            </a:endParaRPr>
          </a:p>
          <a:p>
            <a:endParaRPr lang="en-US" sz="1200"/>
          </a:p>
          <a:p>
            <a:r>
              <a:rPr lang="en-US" sz="1200">
                <a:ea typeface="+mn-lt"/>
                <a:cs typeface="+mn-lt"/>
              </a:rPr>
              <a:t>Top 3 important features:</a:t>
            </a:r>
          </a:p>
          <a:p>
            <a:endParaRPr lang="en-US" sz="1200"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r>
              <a:rPr lang="en-US" sz="1200">
                <a:ea typeface="+mn-lt"/>
                <a:cs typeface="+mn-lt"/>
              </a:rPr>
              <a:t>Relative Ventricles volume</a:t>
            </a:r>
          </a:p>
          <a:p>
            <a:pPr marL="171450" indent="-171450">
              <a:buFont typeface="Arial"/>
              <a:buChar char="•"/>
            </a:pPr>
            <a:r>
              <a:rPr lang="en-US" sz="1200">
                <a:ea typeface="+mn-lt"/>
                <a:cs typeface="+mn-lt"/>
              </a:rPr>
              <a:t>Relative Hippocampus volume</a:t>
            </a:r>
          </a:p>
          <a:p>
            <a:pPr marL="171450" indent="-171450">
              <a:buFont typeface="Arial"/>
              <a:buChar char="•"/>
            </a:pPr>
            <a:r>
              <a:rPr lang="en-US" sz="1200">
                <a:ea typeface="+mn-lt"/>
                <a:cs typeface="+mn-lt"/>
              </a:rPr>
              <a:t>Relative Entorhinal volume</a:t>
            </a:r>
          </a:p>
          <a:p>
            <a:endParaRPr lang="en-US" sz="1200">
              <a:ea typeface="+mn-lt"/>
              <a:cs typeface="+mn-lt"/>
            </a:endParaRPr>
          </a:p>
          <a:p>
            <a:endParaRPr lang="en-US" sz="1200">
              <a:ea typeface="+mn-lt"/>
              <a:cs typeface="+mn-lt"/>
            </a:endParaRPr>
          </a:p>
          <a:p>
            <a:endParaRPr lang="en-US" sz="1200">
              <a:ea typeface="+mn-lt"/>
              <a:cs typeface="+mn-lt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AA5D8E6-2940-3193-BF74-2A61990ED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035" y="147634"/>
            <a:ext cx="4301469" cy="864468"/>
          </a:xfrm>
          <a:ln>
            <a:noFill/>
          </a:ln>
        </p:spPr>
        <p:txBody>
          <a:bodyPr/>
          <a:lstStyle/>
          <a:p>
            <a:r>
              <a:rPr lang="en-US" sz="2400"/>
              <a:t>Relative brain volume vs diagnosis changes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745BC0-B2CF-EF96-7239-0582708FDA4C}"/>
              </a:ext>
            </a:extLst>
          </p:cNvPr>
          <p:cNvSpPr txBox="1"/>
          <p:nvPr/>
        </p:nvSpPr>
        <p:spPr>
          <a:xfrm>
            <a:off x="6750655" y="3525761"/>
            <a:ext cx="516421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/>
              <a:t>Ventricles     </a:t>
            </a:r>
            <a:r>
              <a:rPr lang="en-US" sz="1000">
                <a:ea typeface="+mn-lt"/>
                <a:cs typeface="+mn-lt"/>
              </a:rPr>
              <a:t>Hippocampus </a:t>
            </a:r>
            <a:r>
              <a:rPr lang="en-US" sz="1000"/>
              <a:t>  Entorhinal        Fusiform      </a:t>
            </a:r>
            <a:r>
              <a:rPr lang="en-US" sz="1000">
                <a:ea typeface="+mn-lt"/>
                <a:cs typeface="+mn-lt"/>
              </a:rPr>
              <a:t>      ICV</a:t>
            </a:r>
            <a:r>
              <a:rPr lang="en-US" sz="1000"/>
              <a:t>          </a:t>
            </a:r>
            <a:r>
              <a:rPr lang="en-US" sz="1000" err="1"/>
              <a:t>Wholebrain</a:t>
            </a:r>
            <a:r>
              <a:rPr lang="en-US" sz="1000"/>
              <a:t>     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2A5EAB-2F68-5C22-B914-DFCDD24493B5}"/>
              </a:ext>
            </a:extLst>
          </p:cNvPr>
          <p:cNvSpPr txBox="1"/>
          <p:nvPr/>
        </p:nvSpPr>
        <p:spPr>
          <a:xfrm>
            <a:off x="1251858" y="3869376"/>
            <a:ext cx="1051250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ea typeface="+mn-lt"/>
                <a:cs typeface="+mn-lt"/>
              </a:rPr>
              <a:t>Relative Ventricles volume                                Relative Hippocampus volume                                     Relative Entorhinal volume     </a:t>
            </a:r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E85F08-C66B-BF41-698E-A3887B7AE67B}"/>
              </a:ext>
            </a:extLst>
          </p:cNvPr>
          <p:cNvSpPr txBox="1"/>
          <p:nvPr/>
        </p:nvSpPr>
        <p:spPr>
          <a:xfrm>
            <a:off x="10110007" y="1469833"/>
            <a:ext cx="19840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alibri"/>
                <a:ea typeface="+mn-lt"/>
                <a:cs typeface="+mn-lt"/>
              </a:rPr>
              <a:t>F1-score: 0.80</a:t>
            </a:r>
            <a:endParaRPr lang="en-US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61343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FDD3C-0165-4F41-B099-DC2CAD705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Statistics and Hypothesis tests</a:t>
            </a:r>
          </a:p>
        </p:txBody>
      </p:sp>
    </p:spTree>
    <p:extLst>
      <p:ext uri="{BB962C8B-B14F-4D97-AF65-F5344CB8AC3E}">
        <p14:creationId xmlns:p14="http://schemas.microsoft.com/office/powerpoint/2010/main" val="2967949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51B7C367-71BC-2304-71A2-C7778999B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503" y="4167591"/>
            <a:ext cx="2743200" cy="26198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6413B36A-2ABC-7583-BA95-DD516C5B3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699" y="4188255"/>
            <a:ext cx="2842161" cy="25982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2" descr="Chart, box and whisker chart&#10;&#10;Description automatically generated">
            <a:extLst>
              <a:ext uri="{FF2B5EF4-FFF2-40B4-BE49-F238E27FC236}">
                <a16:creationId xmlns:a16="http://schemas.microsoft.com/office/drawing/2014/main" id="{C4626DFC-F7B2-E5BA-BCB5-152510794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1984" y="4184254"/>
            <a:ext cx="2743200" cy="26062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83684F7D-DC8E-0A75-77D7-B2EEB9DD26F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93" t="2162" r="1663" b="20822"/>
          <a:stretch/>
        </p:blipFill>
        <p:spPr>
          <a:xfrm>
            <a:off x="6426531" y="965644"/>
            <a:ext cx="5411172" cy="25417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91F5F53-B5E8-993C-07DB-017AF5CE030C}"/>
              </a:ext>
            </a:extLst>
          </p:cNvPr>
          <p:cNvSpPr txBox="1"/>
          <p:nvPr/>
        </p:nvSpPr>
        <p:spPr>
          <a:xfrm>
            <a:off x="-1343" y="248626"/>
            <a:ext cx="5789420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Part2: Will my status get </a:t>
            </a:r>
            <a:r>
              <a:rPr lang="en-US" b="1">
                <a:ea typeface="+mn-lt"/>
                <a:cs typeface="+mn-lt"/>
              </a:rPr>
              <a:t>better</a:t>
            </a:r>
            <a:r>
              <a:rPr lang="en-US">
                <a:ea typeface="+mn-lt"/>
                <a:cs typeface="+mn-lt"/>
              </a:rPr>
              <a:t> or not?  (as MCI)</a:t>
            </a:r>
            <a:endParaRPr lang="en-US"/>
          </a:p>
          <a:p>
            <a:endParaRPr lang="en-US"/>
          </a:p>
          <a:p>
            <a:pPr marL="171450" indent="-171450">
              <a:buFont typeface="Arial"/>
              <a:buChar char="•"/>
            </a:pPr>
            <a:r>
              <a:rPr lang="en-US" sz="1200"/>
              <a:t>MCI --&gt; AD    or    MCI --&gt; NL/MCI </a:t>
            </a:r>
            <a:r>
              <a:rPr lang="en-US" sz="1200">
                <a:ea typeface="+mn-lt"/>
                <a:cs typeface="+mn-lt"/>
              </a:rPr>
              <a:t>    </a:t>
            </a:r>
          </a:p>
          <a:p>
            <a:pPr marL="171450" indent="-171450">
              <a:buFont typeface="Arial"/>
              <a:buChar char="•"/>
            </a:pPr>
            <a:r>
              <a:rPr lang="en-US" sz="1200">
                <a:ea typeface="+mn-lt"/>
                <a:cs typeface="+mn-lt"/>
              </a:rPr>
              <a:t>74 samples in each class</a:t>
            </a:r>
          </a:p>
          <a:p>
            <a:pPr marL="171450" indent="-171450">
              <a:buFont typeface="Arial"/>
              <a:buChar char="•"/>
            </a:pPr>
            <a:endParaRPr lang="en-US" sz="1200"/>
          </a:p>
          <a:p>
            <a:pPr marL="171450" indent="-171450">
              <a:buFont typeface="Arial"/>
              <a:buChar char="•"/>
            </a:pPr>
            <a:r>
              <a:rPr lang="en-US" sz="1200">
                <a:ea typeface="+mn-lt"/>
                <a:cs typeface="+mn-lt"/>
              </a:rPr>
              <a:t>The relative brain volume is calculated </a:t>
            </a:r>
          </a:p>
          <a:p>
            <a:r>
              <a:rPr lang="en-US" sz="1200">
                <a:ea typeface="+mn-lt"/>
                <a:cs typeface="+mn-lt"/>
              </a:rPr>
              <a:t>    by dividing the </a:t>
            </a:r>
            <a:r>
              <a:rPr lang="en-US" sz="1200" err="1">
                <a:ea typeface="+mn-lt"/>
                <a:cs typeface="+mn-lt"/>
              </a:rPr>
              <a:t>the</a:t>
            </a:r>
            <a:r>
              <a:rPr lang="en-US" sz="1200">
                <a:ea typeface="+mn-lt"/>
                <a:cs typeface="+mn-lt"/>
              </a:rPr>
              <a:t> brain volume of the first visit</a:t>
            </a:r>
          </a:p>
          <a:p>
            <a:pPr marL="628650" lvl="1" indent="-171450">
              <a:buFont typeface="Arial"/>
              <a:buChar char="•"/>
            </a:pPr>
            <a:endParaRPr lang="en-US" sz="1200">
              <a:ea typeface="+mn-lt"/>
              <a:cs typeface="+mn-lt"/>
            </a:endParaRPr>
          </a:p>
          <a:p>
            <a:pPr marL="628650" lvl="1" indent="-171450">
              <a:buFont typeface="Arial"/>
              <a:buChar char="•"/>
            </a:pPr>
            <a:endParaRPr lang="en-US" sz="1200">
              <a:ea typeface="+mn-lt"/>
              <a:cs typeface="+mn-lt"/>
            </a:endParaRPr>
          </a:p>
          <a:p>
            <a:r>
              <a:rPr lang="en-US" sz="1200">
                <a:ea typeface="+mn-lt"/>
                <a:cs typeface="+mn-lt"/>
              </a:rPr>
              <a:t>Top 3 important features:</a:t>
            </a:r>
            <a:endParaRPr lang="en-US"/>
          </a:p>
          <a:p>
            <a:endParaRPr lang="en-US" sz="1200"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r>
              <a:rPr lang="en-US" sz="1200">
                <a:ea typeface="+mn-lt"/>
                <a:cs typeface="+mn-lt"/>
              </a:rPr>
              <a:t>Relative ICV volume</a:t>
            </a:r>
          </a:p>
          <a:p>
            <a:pPr marL="171450" indent="-171450">
              <a:buFont typeface="Arial"/>
              <a:buChar char="•"/>
            </a:pPr>
            <a:r>
              <a:rPr lang="en-US" sz="1200">
                <a:ea typeface="+mn-lt"/>
                <a:cs typeface="+mn-lt"/>
              </a:rPr>
              <a:t>Relative </a:t>
            </a:r>
            <a:r>
              <a:rPr lang="en-US" sz="1200" err="1">
                <a:ea typeface="+mn-lt"/>
                <a:cs typeface="+mn-lt"/>
              </a:rPr>
              <a:t>Wholebrain</a:t>
            </a:r>
            <a:r>
              <a:rPr lang="en-US" sz="1200">
                <a:ea typeface="+mn-lt"/>
                <a:cs typeface="+mn-lt"/>
              </a:rPr>
              <a:t> volume</a:t>
            </a:r>
          </a:p>
          <a:p>
            <a:pPr marL="171450" indent="-171450">
              <a:buFont typeface="Arial"/>
              <a:buChar char="•"/>
            </a:pPr>
            <a:r>
              <a:rPr lang="en-US" sz="1200">
                <a:ea typeface="+mn-lt"/>
                <a:cs typeface="+mn-lt"/>
              </a:rPr>
              <a:t>Relative Fusiform volume</a:t>
            </a:r>
          </a:p>
          <a:p>
            <a:endParaRPr lang="en-US" sz="1200">
              <a:ea typeface="+mn-lt"/>
              <a:cs typeface="+mn-lt"/>
            </a:endParaRPr>
          </a:p>
          <a:p>
            <a:endParaRPr lang="en-US" sz="1200">
              <a:ea typeface="+mn-lt"/>
              <a:cs typeface="+mn-lt"/>
            </a:endParaRPr>
          </a:p>
          <a:p>
            <a:endParaRPr lang="en-US" sz="1200">
              <a:ea typeface="+mn-lt"/>
              <a:cs typeface="+mn-lt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AA5D8E6-2940-3193-BF74-2A61990ED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035" y="147634"/>
            <a:ext cx="4301469" cy="864468"/>
          </a:xfrm>
          <a:ln>
            <a:noFill/>
          </a:ln>
        </p:spPr>
        <p:txBody>
          <a:bodyPr/>
          <a:lstStyle/>
          <a:p>
            <a:r>
              <a:rPr lang="en-US" sz="2400"/>
              <a:t>Relative brain volume vs diagnosis changes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745BC0-B2CF-EF96-7239-0582708FDA4C}"/>
              </a:ext>
            </a:extLst>
          </p:cNvPr>
          <p:cNvSpPr txBox="1"/>
          <p:nvPr/>
        </p:nvSpPr>
        <p:spPr>
          <a:xfrm>
            <a:off x="6849616" y="3505969"/>
            <a:ext cx="5164211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/>
              <a:t>   ICV   </a:t>
            </a:r>
            <a:r>
              <a:rPr lang="en-US" sz="1000">
                <a:ea typeface="+mn-lt"/>
                <a:cs typeface="+mn-lt"/>
              </a:rPr>
              <a:t>       </a:t>
            </a:r>
            <a:r>
              <a:rPr lang="en-US" sz="1000" err="1">
                <a:ea typeface="+mn-lt"/>
                <a:cs typeface="+mn-lt"/>
              </a:rPr>
              <a:t>Wholebrain</a:t>
            </a:r>
            <a:r>
              <a:rPr lang="en-US" sz="1000">
                <a:ea typeface="+mn-lt"/>
                <a:cs typeface="+mn-lt"/>
              </a:rPr>
              <a:t>         Fusiform        Entorhinal </a:t>
            </a:r>
            <a:r>
              <a:rPr lang="en-US" sz="1000"/>
              <a:t>     </a:t>
            </a:r>
            <a:r>
              <a:rPr lang="en-US" sz="1000">
                <a:ea typeface="+mn-lt"/>
                <a:cs typeface="+mn-lt"/>
              </a:rPr>
              <a:t>Hippocampus</a:t>
            </a:r>
            <a:r>
              <a:rPr lang="en-US" sz="1000"/>
              <a:t>  </a:t>
            </a:r>
            <a:r>
              <a:rPr lang="en-US" sz="1000">
                <a:ea typeface="+mn-lt"/>
                <a:cs typeface="+mn-lt"/>
              </a:rPr>
              <a:t>Ventricles</a:t>
            </a:r>
            <a:r>
              <a:rPr lang="en-US" sz="1000"/>
              <a:t>   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2A5EAB-2F68-5C22-B914-DFCDD24493B5}"/>
              </a:ext>
            </a:extLst>
          </p:cNvPr>
          <p:cNvSpPr txBox="1"/>
          <p:nvPr/>
        </p:nvSpPr>
        <p:spPr>
          <a:xfrm>
            <a:off x="1459676" y="3889167"/>
            <a:ext cx="1051250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>
                <a:solidFill>
                  <a:srgbClr val="F2F2F2"/>
                </a:solidFill>
                <a:ea typeface="+mn-lt"/>
                <a:cs typeface="+mn-lt"/>
              </a:rPr>
              <a:t>Relative ICV volume                                      Relative </a:t>
            </a:r>
            <a:r>
              <a:rPr lang="en-US" sz="1200" b="1" err="1">
                <a:solidFill>
                  <a:srgbClr val="F2F2F2"/>
                </a:solidFill>
                <a:ea typeface="+mn-lt"/>
                <a:cs typeface="+mn-lt"/>
              </a:rPr>
              <a:t>Wholebrain</a:t>
            </a:r>
            <a:r>
              <a:rPr lang="en-US" sz="1200" b="1">
                <a:solidFill>
                  <a:srgbClr val="F2F2F2"/>
                </a:solidFill>
                <a:ea typeface="+mn-lt"/>
                <a:cs typeface="+mn-lt"/>
              </a:rPr>
              <a:t> volume                                      Relative Fusiform volume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E85F08-C66B-BF41-698E-A3887B7AE67B}"/>
              </a:ext>
            </a:extLst>
          </p:cNvPr>
          <p:cNvSpPr txBox="1"/>
          <p:nvPr/>
        </p:nvSpPr>
        <p:spPr>
          <a:xfrm>
            <a:off x="9437072" y="1351080"/>
            <a:ext cx="19840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alibri"/>
                <a:ea typeface="+mn-lt"/>
                <a:cs typeface="+mn-lt"/>
              </a:rPr>
              <a:t>F1-score: 0.62</a:t>
            </a:r>
            <a:endParaRPr lang="en-US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7314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3DB42E48-75C2-5972-EA3D-277F4C3F7C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59" r="743" b="-752"/>
          <a:stretch/>
        </p:blipFill>
        <p:spPr>
          <a:xfrm>
            <a:off x="4284147" y="3972048"/>
            <a:ext cx="2762816" cy="26941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C9492E89-027C-C580-9AF8-FC63E5E34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93" y="4017640"/>
            <a:ext cx="2743200" cy="264261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" name="Picture 2" descr="Chart, box and whisker chart&#10;&#10;Description automatically generated">
            <a:extLst>
              <a:ext uri="{FF2B5EF4-FFF2-40B4-BE49-F238E27FC236}">
                <a16:creationId xmlns:a16="http://schemas.microsoft.com/office/drawing/2014/main" id="{758BA152-1C28-2209-ABAA-511853C160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96" t="2703" r="-196" b="20708"/>
          <a:stretch/>
        </p:blipFill>
        <p:spPr>
          <a:xfrm>
            <a:off x="6327569" y="907467"/>
            <a:ext cx="5078688" cy="25208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91F5F53-B5E8-993C-07DB-017AF5CE030C}"/>
              </a:ext>
            </a:extLst>
          </p:cNvPr>
          <p:cNvSpPr txBox="1"/>
          <p:nvPr/>
        </p:nvSpPr>
        <p:spPr>
          <a:xfrm>
            <a:off x="-1343" y="248626"/>
            <a:ext cx="5344096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Part2: Will my status get </a:t>
            </a:r>
            <a:r>
              <a:rPr lang="en-US" b="1">
                <a:ea typeface="+mn-lt"/>
                <a:cs typeface="+mn-lt"/>
              </a:rPr>
              <a:t>better</a:t>
            </a:r>
            <a:r>
              <a:rPr lang="en-US">
                <a:ea typeface="+mn-lt"/>
                <a:cs typeface="+mn-lt"/>
              </a:rPr>
              <a:t> or not?  (as AD)</a:t>
            </a:r>
            <a:endParaRPr lang="en-US"/>
          </a:p>
          <a:p>
            <a:endParaRPr lang="en-US"/>
          </a:p>
          <a:p>
            <a:pPr marL="171450" indent="-171450">
              <a:buFont typeface="Arial"/>
              <a:buChar char="•"/>
            </a:pPr>
            <a:r>
              <a:rPr lang="en-US" sz="1200"/>
              <a:t>AD --&gt; AD    or    AD --&gt; NL/MCI </a:t>
            </a:r>
            <a:r>
              <a:rPr lang="en-US" sz="1200">
                <a:ea typeface="+mn-lt"/>
                <a:cs typeface="+mn-lt"/>
              </a:rPr>
              <a:t>    </a:t>
            </a:r>
          </a:p>
          <a:p>
            <a:pPr marL="171450" indent="-171450">
              <a:buFont typeface="Arial"/>
              <a:buChar char="•"/>
            </a:pPr>
            <a:r>
              <a:rPr lang="en-US" sz="1200">
                <a:ea typeface="+mn-lt"/>
                <a:cs typeface="+mn-lt"/>
              </a:rPr>
              <a:t>34 samples in each class</a:t>
            </a:r>
          </a:p>
          <a:p>
            <a:pPr marL="171450" indent="-171450">
              <a:buFont typeface="Arial"/>
              <a:buChar char="•"/>
            </a:pPr>
            <a:endParaRPr lang="en-US" sz="1200"/>
          </a:p>
          <a:p>
            <a:pPr marL="171450" indent="-171450">
              <a:buFont typeface="Arial"/>
              <a:buChar char="•"/>
            </a:pPr>
            <a:r>
              <a:rPr lang="en-US" sz="1200">
                <a:ea typeface="+mn-lt"/>
                <a:cs typeface="+mn-lt"/>
              </a:rPr>
              <a:t>The relative brain volume is calculated </a:t>
            </a:r>
          </a:p>
          <a:p>
            <a:r>
              <a:rPr lang="en-US" sz="1200">
                <a:ea typeface="+mn-lt"/>
                <a:cs typeface="+mn-lt"/>
              </a:rPr>
              <a:t>    by dividing the </a:t>
            </a:r>
            <a:r>
              <a:rPr lang="en-US" sz="1200" err="1">
                <a:ea typeface="+mn-lt"/>
                <a:cs typeface="+mn-lt"/>
              </a:rPr>
              <a:t>the</a:t>
            </a:r>
            <a:r>
              <a:rPr lang="en-US" sz="1200">
                <a:ea typeface="+mn-lt"/>
                <a:cs typeface="+mn-lt"/>
              </a:rPr>
              <a:t> brain volume of the first visit</a:t>
            </a:r>
          </a:p>
          <a:p>
            <a:pPr marL="628650" lvl="1" indent="-171450">
              <a:buFont typeface="Arial"/>
              <a:buChar char="•"/>
            </a:pPr>
            <a:endParaRPr lang="en-US" sz="1200">
              <a:ea typeface="+mn-lt"/>
              <a:cs typeface="+mn-lt"/>
            </a:endParaRPr>
          </a:p>
          <a:p>
            <a:pPr marL="628650" lvl="1" indent="-171450">
              <a:buFont typeface="Arial"/>
              <a:buChar char="•"/>
            </a:pPr>
            <a:endParaRPr lang="en-US" sz="1200">
              <a:ea typeface="+mn-lt"/>
              <a:cs typeface="+mn-lt"/>
            </a:endParaRPr>
          </a:p>
          <a:p>
            <a:r>
              <a:rPr lang="en-US" sz="1200">
                <a:ea typeface="+mn-lt"/>
                <a:cs typeface="+mn-lt"/>
              </a:rPr>
              <a:t>Top 3 important features:</a:t>
            </a:r>
            <a:endParaRPr lang="en-US"/>
          </a:p>
          <a:p>
            <a:endParaRPr lang="en-US" sz="1200"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r>
              <a:rPr lang="en-US" sz="1200">
                <a:ea typeface="+mn-lt"/>
                <a:cs typeface="+mn-lt"/>
              </a:rPr>
              <a:t>Relative ICV volume</a:t>
            </a:r>
          </a:p>
          <a:p>
            <a:pPr marL="171450" indent="-171450">
              <a:buFont typeface="Arial"/>
              <a:buChar char="•"/>
            </a:pPr>
            <a:r>
              <a:rPr lang="en-US" sz="1200">
                <a:ea typeface="+mn-lt"/>
                <a:cs typeface="+mn-lt"/>
              </a:rPr>
              <a:t>Relative Fusiform volume</a:t>
            </a:r>
          </a:p>
          <a:p>
            <a:pPr marL="171450" indent="-171450">
              <a:buFont typeface="Arial"/>
              <a:buChar char="•"/>
            </a:pPr>
            <a:r>
              <a:rPr lang="en-US" sz="1200">
                <a:ea typeface="+mn-lt"/>
                <a:cs typeface="+mn-lt"/>
              </a:rPr>
              <a:t>Relative Ventricles volume</a:t>
            </a:r>
          </a:p>
          <a:p>
            <a:endParaRPr lang="en-US" sz="1200">
              <a:ea typeface="+mn-lt"/>
              <a:cs typeface="+mn-lt"/>
            </a:endParaRPr>
          </a:p>
          <a:p>
            <a:endParaRPr lang="en-US" sz="1200">
              <a:ea typeface="+mn-lt"/>
              <a:cs typeface="+mn-lt"/>
            </a:endParaRPr>
          </a:p>
          <a:p>
            <a:endParaRPr lang="en-US" sz="1200">
              <a:ea typeface="+mn-lt"/>
              <a:cs typeface="+mn-lt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AA5D8E6-2940-3193-BF74-2A61990ED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035" y="147634"/>
            <a:ext cx="4301469" cy="864468"/>
          </a:xfrm>
          <a:ln>
            <a:noFill/>
          </a:ln>
        </p:spPr>
        <p:txBody>
          <a:bodyPr/>
          <a:lstStyle/>
          <a:p>
            <a:r>
              <a:rPr lang="en-US" sz="2400"/>
              <a:t>Relative brain volume vs diagnosis changes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745BC0-B2CF-EF96-7239-0582708FDA4C}"/>
              </a:ext>
            </a:extLst>
          </p:cNvPr>
          <p:cNvSpPr txBox="1"/>
          <p:nvPr/>
        </p:nvSpPr>
        <p:spPr>
          <a:xfrm>
            <a:off x="6770447" y="3446592"/>
            <a:ext cx="5164211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b="1"/>
              <a:t>   ICV   </a:t>
            </a:r>
            <a:r>
              <a:rPr lang="en-US" sz="1000" b="1">
                <a:ea typeface="+mn-lt"/>
                <a:cs typeface="+mn-lt"/>
              </a:rPr>
              <a:t>        Fusiform      </a:t>
            </a:r>
            <a:r>
              <a:rPr lang="en-US" sz="1000" b="1"/>
              <a:t>Ventricles     </a:t>
            </a:r>
            <a:r>
              <a:rPr lang="en-US" sz="1000" b="1" err="1">
                <a:ea typeface="+mn-lt"/>
                <a:cs typeface="+mn-lt"/>
              </a:rPr>
              <a:t>Wholebrain</a:t>
            </a:r>
            <a:r>
              <a:rPr lang="en-US" sz="1000" b="1">
                <a:ea typeface="+mn-lt"/>
                <a:cs typeface="+mn-lt"/>
              </a:rPr>
              <a:t>  </a:t>
            </a:r>
            <a:r>
              <a:rPr lang="en-US" sz="1000" b="1"/>
              <a:t> </a:t>
            </a:r>
            <a:r>
              <a:rPr lang="en-US" sz="1000" b="1">
                <a:ea typeface="+mn-lt"/>
                <a:cs typeface="+mn-lt"/>
              </a:rPr>
              <a:t>Hippocampus</a:t>
            </a:r>
            <a:r>
              <a:rPr lang="en-US" sz="1000" b="1"/>
              <a:t>  Entorhinal  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2A5EAB-2F68-5C22-B914-DFCDD24493B5}"/>
              </a:ext>
            </a:extLst>
          </p:cNvPr>
          <p:cNvSpPr txBox="1"/>
          <p:nvPr/>
        </p:nvSpPr>
        <p:spPr>
          <a:xfrm>
            <a:off x="1172689" y="3701141"/>
            <a:ext cx="1051250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>
                <a:solidFill>
                  <a:srgbClr val="F2F2F2"/>
                </a:solidFill>
                <a:ea typeface="+mn-lt"/>
                <a:cs typeface="+mn-lt"/>
              </a:rPr>
              <a:t>Relative ICV volume                                                 Relative Fusiform volume                                                   Relative Ventricles volume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E85F08-C66B-BF41-698E-A3887B7AE67B}"/>
              </a:ext>
            </a:extLst>
          </p:cNvPr>
          <p:cNvSpPr txBox="1"/>
          <p:nvPr/>
        </p:nvSpPr>
        <p:spPr>
          <a:xfrm>
            <a:off x="9437072" y="1351080"/>
            <a:ext cx="19840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alibri"/>
                <a:ea typeface="+mn-lt"/>
                <a:cs typeface="+mn-lt"/>
              </a:rPr>
              <a:t>F1-score: 0.68</a:t>
            </a:r>
            <a:endParaRPr lang="en-US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7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F709FAC6-A928-207B-1BA9-2D5DBCF61B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3156" y="3965864"/>
            <a:ext cx="2872962" cy="28154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492936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7DF35878-9F5B-296E-28DA-78FC68E6E0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487204"/>
              </p:ext>
            </p:extLst>
          </p:nvPr>
        </p:nvGraphicFramePr>
        <p:xfrm>
          <a:off x="617482" y="2067943"/>
          <a:ext cx="10975821" cy="3613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9691">
                  <a:extLst>
                    <a:ext uri="{9D8B030D-6E8A-4147-A177-3AD203B41FA5}">
                      <a16:colId xmlns:a16="http://schemas.microsoft.com/office/drawing/2014/main" val="2216143026"/>
                    </a:ext>
                  </a:extLst>
                </a:gridCol>
                <a:gridCol w="2873922">
                  <a:extLst>
                    <a:ext uri="{9D8B030D-6E8A-4147-A177-3AD203B41FA5}">
                      <a16:colId xmlns:a16="http://schemas.microsoft.com/office/drawing/2014/main" val="574765306"/>
                    </a:ext>
                  </a:extLst>
                </a:gridCol>
                <a:gridCol w="821118">
                  <a:extLst>
                    <a:ext uri="{9D8B030D-6E8A-4147-A177-3AD203B41FA5}">
                      <a16:colId xmlns:a16="http://schemas.microsoft.com/office/drawing/2014/main" val="3124383880"/>
                    </a:ext>
                  </a:extLst>
                </a:gridCol>
                <a:gridCol w="1495963">
                  <a:extLst>
                    <a:ext uri="{9D8B030D-6E8A-4147-A177-3AD203B41FA5}">
                      <a16:colId xmlns:a16="http://schemas.microsoft.com/office/drawing/2014/main" val="2892770067"/>
                    </a:ext>
                  </a:extLst>
                </a:gridCol>
                <a:gridCol w="1740774">
                  <a:extLst>
                    <a:ext uri="{9D8B030D-6E8A-4147-A177-3AD203B41FA5}">
                      <a16:colId xmlns:a16="http://schemas.microsoft.com/office/drawing/2014/main" val="2544441335"/>
                    </a:ext>
                  </a:extLst>
                </a:gridCol>
                <a:gridCol w="1724353">
                  <a:extLst>
                    <a:ext uri="{9D8B030D-6E8A-4147-A177-3AD203B41FA5}">
                      <a16:colId xmlns:a16="http://schemas.microsoft.com/office/drawing/2014/main" val="4173381299"/>
                    </a:ext>
                  </a:extLst>
                </a:gridCol>
              </a:tblGrid>
              <a:tr h="739008">
                <a:tc>
                  <a:txBody>
                    <a:bodyPr/>
                    <a:lstStyle/>
                    <a:p>
                      <a:r>
                        <a:rPr lang="en-US" sz="1400" dirty="0"/>
                        <a:t>Goal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Target labels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1st important 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 i="0" u="none" strike="noStrike" noProof="0" dirty="0">
                          <a:latin typeface="Century Gothic"/>
                        </a:rPr>
                        <a:t>2nd important  </a:t>
                      </a:r>
                      <a:endParaRPr lang="en-US" sz="1400"/>
                    </a:p>
                    <a:p>
                      <a:pPr lvl="0">
                        <a:buNone/>
                      </a:pPr>
                      <a:r>
                        <a:rPr lang="en-US" sz="1400" b="1" i="0" u="none" strike="noStrike" noProof="0" dirty="0">
                          <a:latin typeface="Century Gothic"/>
                        </a:rPr>
                        <a:t>feature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 i="0" u="none" strike="noStrike" noProof="0" dirty="0">
                          <a:latin typeface="Century Gothic"/>
                        </a:rPr>
                        <a:t>3rd important  </a:t>
                      </a:r>
                      <a:endParaRPr lang="en-US" sz="1400"/>
                    </a:p>
                    <a:p>
                      <a:pPr lvl="0">
                        <a:buNone/>
                      </a:pPr>
                      <a:r>
                        <a:rPr lang="en-US" sz="1400" b="1" i="0" u="none" strike="noStrike" noProof="0" dirty="0">
                          <a:latin typeface="Century Gothic"/>
                        </a:rPr>
                        <a:t>feature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36926"/>
                  </a:ext>
                </a:extLst>
              </a:tr>
              <a:tr h="804698">
                <a:tc rowSpan="2">
                  <a:txBody>
                    <a:bodyPr/>
                    <a:lstStyle/>
                    <a:p>
                      <a:r>
                        <a:rPr lang="en-US" sz="1400" dirty="0"/>
                        <a:t>Will the health status get </a:t>
                      </a:r>
                      <a:r>
                        <a:rPr lang="en-US" sz="1400" b="1" dirty="0"/>
                        <a:t>worse</a:t>
                      </a:r>
                      <a:r>
                        <a:rPr lang="en-US" sz="14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noProof="0" dirty="0">
                          <a:latin typeface="Century Gothic"/>
                        </a:rPr>
                        <a:t>NL --&gt; MCI                    (worse)</a:t>
                      </a:r>
                      <a:endParaRPr lang="en-US" sz="1400" dirty="0"/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 err="1"/>
                        <a:t>Nl</a:t>
                      </a:r>
                      <a:r>
                        <a:rPr lang="en-US" sz="1400" b="0" i="0" u="none" strike="noStrike" noProof="0" dirty="0"/>
                        <a:t> --&gt; NL                  (not worse)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Ventricles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entury Gothic"/>
                        </a:rPr>
                        <a:t>Entorhinal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entury Gothic"/>
                        </a:rPr>
                        <a:t>Fusiform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783445"/>
                  </a:ext>
                </a:extLst>
              </a:tr>
              <a:tr h="6733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entury Gothic"/>
                        </a:rPr>
                        <a:t>MCI --&gt; AD                   (worse)</a:t>
                      </a:r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/>
                        <a:t>MCI --&gt; MCI/NL     (not worse)</a:t>
                      </a:r>
                      <a:endParaRPr lang="en-US" sz="1400" b="0" i="0" u="none" strike="noStrike" noProof="0" dirty="0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entury Gothic"/>
                        </a:rPr>
                        <a:t>Ventricles 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entury Gothic"/>
                        </a:rPr>
                        <a:t> Hippocampus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/>
                        <a:t>Entorhinal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010926"/>
                  </a:ext>
                </a:extLst>
              </a:tr>
              <a:tr h="648476">
                <a:tc row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entury Gothic"/>
                        </a:rPr>
                        <a:t>Will the health status get  </a:t>
                      </a:r>
                      <a:r>
                        <a:rPr lang="en-US" sz="1400" b="1" i="0" u="none" strike="noStrike" noProof="0" dirty="0">
                          <a:latin typeface="Century Gothic"/>
                        </a:rPr>
                        <a:t>better</a:t>
                      </a:r>
                      <a:r>
                        <a:rPr lang="en-US" sz="1400" b="0" i="0" u="none" strike="noStrike" noProof="0" dirty="0">
                          <a:latin typeface="Century Gothic"/>
                        </a:rPr>
                        <a:t>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entury Gothic"/>
                        </a:rPr>
                        <a:t>MCI --&gt; NL                   (better)  </a:t>
                      </a:r>
                      <a:endParaRPr lang="en-US" sz="1400" dirty="0"/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entury Gothic"/>
                        </a:rPr>
                        <a:t>MCI --&gt; MCI/AD     (not better)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entury Gothic"/>
                        </a:rPr>
                        <a:t>ICV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err="1">
                          <a:latin typeface="Century Gothic"/>
                        </a:rPr>
                        <a:t>Wholebrain</a:t>
                      </a:r>
                      <a:endParaRPr lang="en-US" sz="1400" b="0" i="0" u="none" strike="noStrike" noProof="0" dirty="0" err="1">
                        <a:latin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entury Gothic"/>
                        </a:rPr>
                        <a:t>Fusiform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146388"/>
                  </a:ext>
                </a:extLst>
              </a:tr>
              <a:tr h="7482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entury Gothic"/>
                        </a:rPr>
                        <a:t>AD --&gt; MCI/NL           ( better)</a:t>
                      </a:r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entury Gothic"/>
                        </a:rPr>
                        <a:t>AD --&gt; AD               (not better)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0.68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ICV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Fusiform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Century Gothic"/>
                        </a:rPr>
                        <a:t>Ventricles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75852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4A7F973-7B0F-B08E-539C-6A585D0734BF}"/>
              </a:ext>
            </a:extLst>
          </p:cNvPr>
          <p:cNvSpPr txBox="1"/>
          <p:nvPr/>
        </p:nvSpPr>
        <p:spPr>
          <a:xfrm>
            <a:off x="6857999" y="6256939"/>
            <a:ext cx="66842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* All features are relative brain volume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525AD2-318F-6FB8-DCD4-6305ECC1E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035" y="147634"/>
            <a:ext cx="4301469" cy="864468"/>
          </a:xfrm>
          <a:ln>
            <a:noFill/>
          </a:ln>
        </p:spPr>
        <p:txBody>
          <a:bodyPr/>
          <a:lstStyle/>
          <a:p>
            <a:r>
              <a:rPr lang="en-US" sz="2400"/>
              <a:t>Relative brain volume vs diagnosis changes</a:t>
            </a:r>
          </a:p>
        </p:txBody>
      </p:sp>
    </p:spTree>
    <p:extLst>
      <p:ext uri="{BB962C8B-B14F-4D97-AF65-F5344CB8AC3E}">
        <p14:creationId xmlns:p14="http://schemas.microsoft.com/office/powerpoint/2010/main" val="1230906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1160A-D8A7-EAFA-C72B-8AEB67E90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Predicting change from MCI or NL to AD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A4684-E88D-C49C-C448-89BE3CB7D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2" y="1602646"/>
            <a:ext cx="10054904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AD0D6"/>
              </a:buClr>
            </a:pPr>
            <a:endParaRPr lang="en-US"/>
          </a:p>
          <a:p>
            <a:pPr>
              <a:buClr>
                <a:srgbClr val="8AD0D6"/>
              </a:buClr>
            </a:pPr>
            <a:r>
              <a:rPr lang="en-US"/>
              <a:t>Logistic regression using insomnia, OSA and NPIKTOT as well as brain volume to predict AD patients in the MCL-AD and NL-AD patient group</a:t>
            </a:r>
          </a:p>
          <a:p>
            <a:pPr>
              <a:buClr>
                <a:srgbClr val="8AD0D6"/>
              </a:buClr>
            </a:pPr>
            <a:endParaRPr lang="en-US"/>
          </a:p>
          <a:p>
            <a:pPr>
              <a:buClr>
                <a:srgbClr val="8AD0D6"/>
              </a:buClr>
            </a:pPr>
            <a:endParaRPr lang="en-US"/>
          </a:p>
          <a:p>
            <a:pPr>
              <a:buClr>
                <a:srgbClr val="8AD0D6"/>
              </a:buClr>
            </a:pPr>
            <a:endParaRPr lang="en-US"/>
          </a:p>
          <a:p>
            <a:pPr>
              <a:buClr>
                <a:srgbClr val="8AD0D6"/>
              </a:buClr>
            </a:pPr>
            <a:endParaRPr lang="en-US"/>
          </a:p>
          <a:p>
            <a:pPr>
              <a:buClr>
                <a:srgbClr val="8AD0D6"/>
              </a:buClr>
            </a:pPr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56AADAA-12BE-1864-457C-24E2255C3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647252"/>
              </p:ext>
            </p:extLst>
          </p:nvPr>
        </p:nvGraphicFramePr>
        <p:xfrm>
          <a:off x="947582" y="2967181"/>
          <a:ext cx="6683946" cy="2494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05043">
                  <a:extLst>
                    <a:ext uri="{9D8B030D-6E8A-4147-A177-3AD203B41FA5}">
                      <a16:colId xmlns:a16="http://schemas.microsoft.com/office/drawing/2014/main" val="3951064557"/>
                    </a:ext>
                  </a:extLst>
                </a:gridCol>
                <a:gridCol w="1378903">
                  <a:extLst>
                    <a:ext uri="{9D8B030D-6E8A-4147-A177-3AD203B41FA5}">
                      <a16:colId xmlns:a16="http://schemas.microsoft.com/office/drawing/2014/main" val="850898936"/>
                    </a:ext>
                  </a:extLst>
                </a:gridCol>
              </a:tblGrid>
              <a:tr h="639703">
                <a:tc>
                  <a:txBody>
                    <a:bodyPr/>
                    <a:lstStyle/>
                    <a:p>
                      <a:r>
                        <a:rPr lang="en-US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CV (10 folds)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27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No sleep markers, using ratio of brain 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0.</a:t>
                      </a:r>
                      <a:r>
                        <a:rPr lang="en-US" sz="1800" b="0" i="0" u="none" strike="noStrike" noProof="0">
                          <a:latin typeface="Century Gothic"/>
                        </a:rPr>
                        <a:t>668876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01824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entury Gothic"/>
                        </a:rPr>
                        <a:t>Using insomnia &amp; ratio of brain 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0.</a:t>
                      </a:r>
                      <a:r>
                        <a:rPr lang="en-US" sz="1800" b="0" i="0" u="none" strike="noStrike" noProof="0">
                          <a:latin typeface="Century Gothic"/>
                        </a:rPr>
                        <a:t>673259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43520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entury Gothic"/>
                        </a:rPr>
                        <a:t>Using OSA &amp; ratio of brain volume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0.</a:t>
                      </a:r>
                      <a:r>
                        <a:rPr lang="en-US" sz="1800" b="0" i="0" u="none" strike="noStrike" noProof="0">
                          <a:latin typeface="Century Gothic"/>
                        </a:rPr>
                        <a:t>670778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6049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entury Gothic"/>
                        </a:rPr>
                        <a:t>Using NPIKTOT &amp; ratio of brain 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entury Gothic"/>
                        </a:rPr>
                        <a:t>0.</a:t>
                      </a:r>
                      <a:r>
                        <a:rPr lang="en-US" sz="1800" b="0" i="0" u="none" strike="noStrike" noProof="0"/>
                        <a:t>680767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21970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entury Gothic"/>
                        </a:rPr>
                        <a:t>Using all of them &amp; ratio of brain volume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0.</a:t>
                      </a:r>
                      <a:r>
                        <a:rPr lang="en-US" sz="1800" b="0" i="0" u="none" strike="noStrike" noProof="0">
                          <a:latin typeface="Century Gothic"/>
                        </a:rPr>
                        <a:t>684579</a:t>
                      </a:r>
                      <a:endParaRPr lang="en-US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716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9462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C899E-8767-F93F-214E-E45C0DDCD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14C77B-6FEB-7FEF-43B5-F822AB356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Patients with insomnia or a high NPIK score seem to not be diagnosed with AD earlier in life or more often. For OSA there might be some evidence that they get AD earlier</a:t>
            </a:r>
          </a:p>
          <a:p>
            <a:pPr>
              <a:buClr>
                <a:srgbClr val="8AD0D6"/>
              </a:buClr>
            </a:pPr>
            <a:r>
              <a:rPr lang="en-US"/>
              <a:t>Sleep markers were able to predict diagnosis changes with an accuracy of 60-70% </a:t>
            </a:r>
          </a:p>
          <a:p>
            <a:pPr>
              <a:buClr>
                <a:srgbClr val="8AD0D6"/>
              </a:buClr>
            </a:pPr>
            <a:r>
              <a:rPr lang="en-US"/>
              <a:t>Relative brain volumes were able to predict diagnosis changes with an accuracy of 61-80%</a:t>
            </a:r>
          </a:p>
          <a:p>
            <a:pPr>
              <a:buClr>
                <a:srgbClr val="8AD0D6"/>
              </a:buClr>
            </a:pPr>
            <a:r>
              <a:rPr lang="en-US"/>
              <a:t>Using both sleep markers and brain volume ratios yielded a result of 66 – 68%, however the use of sleep markers did not improve the model much</a:t>
            </a:r>
          </a:p>
          <a:p>
            <a:pPr>
              <a:buClr>
                <a:srgbClr val="8AD0D6"/>
              </a:buClr>
            </a:pPr>
            <a:endParaRPr lang="en-US"/>
          </a:p>
          <a:p>
            <a:pPr>
              <a:buClr>
                <a:srgbClr val="8AD0D6"/>
              </a:buClr>
            </a:pPr>
            <a:endParaRPr lang="en-US"/>
          </a:p>
          <a:p>
            <a:pPr>
              <a:buClr>
                <a:srgbClr val="8AD0D6"/>
              </a:buClr>
            </a:pPr>
            <a:endParaRPr lang="en-US"/>
          </a:p>
          <a:p>
            <a:pPr>
              <a:buClr>
                <a:srgbClr val="8AD0D6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23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05575-9E86-FE1A-C445-947E25964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AD8A03-C172-2EC0-1E0D-A63452519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What to look out for in the images</a:t>
            </a:r>
          </a:p>
        </p:txBody>
      </p:sp>
    </p:spTree>
    <p:extLst>
      <p:ext uri="{BB962C8B-B14F-4D97-AF65-F5344CB8AC3E}">
        <p14:creationId xmlns:p14="http://schemas.microsoft.com/office/powerpoint/2010/main" val="2561149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D186-A023-10E3-863B-968FD06D2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7475" y="2450082"/>
            <a:ext cx="9404723" cy="1400530"/>
          </a:xfrm>
        </p:spPr>
        <p:txBody>
          <a:bodyPr/>
          <a:lstStyle/>
          <a:p>
            <a:r>
              <a:rPr lang="en-US"/>
              <a:t>Do patients with sleep disturbances get diagnosed with AD earlier?</a:t>
            </a:r>
          </a:p>
        </p:txBody>
      </p:sp>
    </p:spTree>
    <p:extLst>
      <p:ext uri="{BB962C8B-B14F-4D97-AF65-F5344CB8AC3E}">
        <p14:creationId xmlns:p14="http://schemas.microsoft.com/office/powerpoint/2010/main" val="2643733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203245A6-C087-F3D8-03D1-C46894350463}"/>
              </a:ext>
            </a:extLst>
          </p:cNvPr>
          <p:cNvSpPr txBox="1">
            <a:spLocks/>
          </p:cNvSpPr>
          <p:nvPr/>
        </p:nvSpPr>
        <p:spPr>
          <a:xfrm>
            <a:off x="6664271" y="1957"/>
            <a:ext cx="5527675" cy="6170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>
                <a:ea typeface="+mj-lt"/>
                <a:cs typeface="+mj-lt"/>
              </a:rPr>
              <a:t>Do patients with sleep disturbances get diagnosed with AD earlier?</a:t>
            </a:r>
            <a:endParaRPr lang="en-US">
              <a:ea typeface="+mj-lt"/>
              <a:cs typeface="+mj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37BBE3C-08D6-DD30-BC36-471265814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520277"/>
              </p:ext>
            </p:extLst>
          </p:nvPr>
        </p:nvGraphicFramePr>
        <p:xfrm>
          <a:off x="4964113" y="1847850"/>
          <a:ext cx="665035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714">
                  <a:extLst>
                    <a:ext uri="{9D8B030D-6E8A-4147-A177-3AD203B41FA5}">
                      <a16:colId xmlns:a16="http://schemas.microsoft.com/office/drawing/2014/main" val="3210802139"/>
                    </a:ext>
                  </a:extLst>
                </a:gridCol>
                <a:gridCol w="913739">
                  <a:extLst>
                    <a:ext uri="{9D8B030D-6E8A-4147-A177-3AD203B41FA5}">
                      <a16:colId xmlns:a16="http://schemas.microsoft.com/office/drawing/2014/main" val="2755077464"/>
                    </a:ext>
                  </a:extLst>
                </a:gridCol>
                <a:gridCol w="1142998">
                  <a:extLst>
                    <a:ext uri="{9D8B030D-6E8A-4147-A177-3AD203B41FA5}">
                      <a16:colId xmlns:a16="http://schemas.microsoft.com/office/drawing/2014/main" val="945071144"/>
                    </a:ext>
                  </a:extLst>
                </a:gridCol>
                <a:gridCol w="1177636">
                  <a:extLst>
                    <a:ext uri="{9D8B030D-6E8A-4147-A177-3AD203B41FA5}">
                      <a16:colId xmlns:a16="http://schemas.microsoft.com/office/drawing/2014/main" val="2287826679"/>
                    </a:ext>
                  </a:extLst>
                </a:gridCol>
                <a:gridCol w="785180">
                  <a:extLst>
                    <a:ext uri="{9D8B030D-6E8A-4147-A177-3AD203B41FA5}">
                      <a16:colId xmlns:a16="http://schemas.microsoft.com/office/drawing/2014/main" val="1202866880"/>
                    </a:ext>
                  </a:extLst>
                </a:gridCol>
                <a:gridCol w="923635">
                  <a:extLst>
                    <a:ext uri="{9D8B030D-6E8A-4147-A177-3AD203B41FA5}">
                      <a16:colId xmlns:a16="http://schemas.microsoft.com/office/drawing/2014/main" val="158182599"/>
                    </a:ext>
                  </a:extLst>
                </a:gridCol>
                <a:gridCol w="727449">
                  <a:extLst>
                    <a:ext uri="{9D8B030D-6E8A-4147-A177-3AD203B41FA5}">
                      <a16:colId xmlns:a16="http://schemas.microsoft.com/office/drawing/2014/main" val="30691622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insomnia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entury Gothic"/>
                        </a:rPr>
                        <a:t>count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entury Gothic"/>
                        </a:rPr>
                        <a:t>mean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entury Gothic"/>
                        </a:rPr>
                        <a:t>std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entury Gothic"/>
                        </a:rPr>
                        <a:t>min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entury Gothic"/>
                        </a:rPr>
                        <a:t>median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entury Gothic"/>
                        </a:rPr>
                        <a:t>max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932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entury Gothic"/>
                        </a:rPr>
                        <a:t>74.272378 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entury Gothic"/>
                        </a:rPr>
                        <a:t>7.683623 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entury Gothic"/>
                        </a:rPr>
                        <a:t>55.0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entury Gothic"/>
                        </a:rPr>
                        <a:t>74.7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entury Gothic"/>
                        </a:rPr>
                        <a:t>90.9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410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entury Gothic"/>
                        </a:rPr>
                        <a:t>76.336735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entury Gothic"/>
                        </a:rPr>
                        <a:t>6.377653 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entury Gothic"/>
                        </a:rPr>
                        <a:t>62.7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entury Gothic"/>
                        </a:rPr>
                        <a:t>76.7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entury Gothic"/>
                        </a:rPr>
                        <a:t>90.3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720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68C83B5-9580-9543-184F-57829788EF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225143"/>
              </p:ext>
            </p:extLst>
          </p:nvPr>
        </p:nvGraphicFramePr>
        <p:xfrm>
          <a:off x="4964113" y="3255963"/>
          <a:ext cx="665035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909">
                  <a:extLst>
                    <a:ext uri="{9D8B030D-6E8A-4147-A177-3AD203B41FA5}">
                      <a16:colId xmlns:a16="http://schemas.microsoft.com/office/drawing/2014/main" val="3210802139"/>
                    </a:ext>
                  </a:extLst>
                </a:gridCol>
                <a:gridCol w="773545">
                  <a:extLst>
                    <a:ext uri="{9D8B030D-6E8A-4147-A177-3AD203B41FA5}">
                      <a16:colId xmlns:a16="http://schemas.microsoft.com/office/drawing/2014/main" val="2755077464"/>
                    </a:ext>
                  </a:extLst>
                </a:gridCol>
                <a:gridCol w="1142998">
                  <a:extLst>
                    <a:ext uri="{9D8B030D-6E8A-4147-A177-3AD203B41FA5}">
                      <a16:colId xmlns:a16="http://schemas.microsoft.com/office/drawing/2014/main" val="945071144"/>
                    </a:ext>
                  </a:extLst>
                </a:gridCol>
                <a:gridCol w="1177636">
                  <a:extLst>
                    <a:ext uri="{9D8B030D-6E8A-4147-A177-3AD203B41FA5}">
                      <a16:colId xmlns:a16="http://schemas.microsoft.com/office/drawing/2014/main" val="2287826679"/>
                    </a:ext>
                  </a:extLst>
                </a:gridCol>
                <a:gridCol w="785181">
                  <a:extLst>
                    <a:ext uri="{9D8B030D-6E8A-4147-A177-3AD203B41FA5}">
                      <a16:colId xmlns:a16="http://schemas.microsoft.com/office/drawing/2014/main" val="1202866880"/>
                    </a:ext>
                  </a:extLst>
                </a:gridCol>
                <a:gridCol w="923635">
                  <a:extLst>
                    <a:ext uri="{9D8B030D-6E8A-4147-A177-3AD203B41FA5}">
                      <a16:colId xmlns:a16="http://schemas.microsoft.com/office/drawing/2014/main" val="158182599"/>
                    </a:ext>
                  </a:extLst>
                </a:gridCol>
                <a:gridCol w="727449">
                  <a:extLst>
                    <a:ext uri="{9D8B030D-6E8A-4147-A177-3AD203B41FA5}">
                      <a16:colId xmlns:a16="http://schemas.microsoft.com/office/drawing/2014/main" val="30691622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OSA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entury Gothic"/>
                        </a:rPr>
                        <a:t>count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entury Gothic"/>
                        </a:rPr>
                        <a:t>mean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entury Gothic"/>
                        </a:rPr>
                        <a:t>std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entury Gothic"/>
                        </a:rPr>
                        <a:t>min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entury Gothic"/>
                        </a:rPr>
                        <a:t>median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entury Gothic"/>
                        </a:rPr>
                        <a:t>max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932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entury Gothic"/>
                        </a:rPr>
                        <a:t>661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/>
                        <a:t>74.588502 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/>
                        <a:t>7.601155</a:t>
                      </a:r>
                      <a:r>
                        <a:rPr lang="en-US" sz="1400" b="0" i="0" u="none" strike="noStrike" noProof="0">
                          <a:latin typeface="Century Gothic"/>
                        </a:rPr>
                        <a:t>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entury Gothic"/>
                        </a:rPr>
                        <a:t>55.1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entury Gothic"/>
                        </a:rPr>
                        <a:t>75.1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entury Gothic"/>
                        </a:rPr>
                        <a:t>90.9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410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entury Gothic"/>
                        </a:rPr>
                        <a:t>65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/>
                        <a:t>72.613846 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/>
                        <a:t>7.596131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entury Gothic"/>
                        </a:rPr>
                        <a:t>55.0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entury Gothic"/>
                        </a:rPr>
                        <a:t>73.6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entury Gothic"/>
                        </a:rPr>
                        <a:t>87.3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7205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68B75472-FCA5-EFE8-382B-77255AF246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555769"/>
              </p:ext>
            </p:extLst>
          </p:nvPr>
        </p:nvGraphicFramePr>
        <p:xfrm>
          <a:off x="4964113" y="4664075"/>
          <a:ext cx="665035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909">
                  <a:extLst>
                    <a:ext uri="{9D8B030D-6E8A-4147-A177-3AD203B41FA5}">
                      <a16:colId xmlns:a16="http://schemas.microsoft.com/office/drawing/2014/main" val="3210802139"/>
                    </a:ext>
                  </a:extLst>
                </a:gridCol>
                <a:gridCol w="773545">
                  <a:extLst>
                    <a:ext uri="{9D8B030D-6E8A-4147-A177-3AD203B41FA5}">
                      <a16:colId xmlns:a16="http://schemas.microsoft.com/office/drawing/2014/main" val="2755077464"/>
                    </a:ext>
                  </a:extLst>
                </a:gridCol>
                <a:gridCol w="1142998">
                  <a:extLst>
                    <a:ext uri="{9D8B030D-6E8A-4147-A177-3AD203B41FA5}">
                      <a16:colId xmlns:a16="http://schemas.microsoft.com/office/drawing/2014/main" val="945071144"/>
                    </a:ext>
                  </a:extLst>
                </a:gridCol>
                <a:gridCol w="1177636">
                  <a:extLst>
                    <a:ext uri="{9D8B030D-6E8A-4147-A177-3AD203B41FA5}">
                      <a16:colId xmlns:a16="http://schemas.microsoft.com/office/drawing/2014/main" val="2287826679"/>
                    </a:ext>
                  </a:extLst>
                </a:gridCol>
                <a:gridCol w="785181">
                  <a:extLst>
                    <a:ext uri="{9D8B030D-6E8A-4147-A177-3AD203B41FA5}">
                      <a16:colId xmlns:a16="http://schemas.microsoft.com/office/drawing/2014/main" val="1202866880"/>
                    </a:ext>
                  </a:extLst>
                </a:gridCol>
                <a:gridCol w="923635">
                  <a:extLst>
                    <a:ext uri="{9D8B030D-6E8A-4147-A177-3AD203B41FA5}">
                      <a16:colId xmlns:a16="http://schemas.microsoft.com/office/drawing/2014/main" val="158182599"/>
                    </a:ext>
                  </a:extLst>
                </a:gridCol>
                <a:gridCol w="727449">
                  <a:extLst>
                    <a:ext uri="{9D8B030D-6E8A-4147-A177-3AD203B41FA5}">
                      <a16:colId xmlns:a16="http://schemas.microsoft.com/office/drawing/2014/main" val="30691622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NPIKCAT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entury Gothic"/>
                        </a:rPr>
                        <a:t>count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entury Gothic"/>
                        </a:rPr>
                        <a:t>mean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entury Gothic"/>
                        </a:rPr>
                        <a:t>std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entury Gothic"/>
                        </a:rPr>
                        <a:t>min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entury Gothic"/>
                        </a:rPr>
                        <a:t>median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entury Gothic"/>
                        </a:rPr>
                        <a:t>max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932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Low (&lt;=3)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entury Gothic"/>
                        </a:rPr>
                        <a:t>612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/>
                        <a:t>74.440523 </a:t>
                      </a:r>
                      <a:r>
                        <a:rPr lang="en-US" sz="1400" b="0" i="0" u="none" strike="noStrike" noProof="0">
                          <a:latin typeface="Century Gothic"/>
                        </a:rPr>
                        <a:t>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/>
                        <a:t>7.688397</a:t>
                      </a:r>
                      <a:r>
                        <a:rPr lang="en-US" sz="1400" b="0" i="0" u="none" strike="noStrike" noProof="0">
                          <a:latin typeface="Century Gothic"/>
                        </a:rPr>
                        <a:t>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entury Gothic"/>
                        </a:rPr>
                        <a:t>55.1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entury Gothic"/>
                        </a:rPr>
                        <a:t>74.9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entury Gothic"/>
                        </a:rPr>
                        <a:t>90.9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410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High (&gt;3)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entury Gothic"/>
                        </a:rPr>
                        <a:t>114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/>
                        <a:t>74.257018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/>
                        <a:t>7.248130</a:t>
                      </a:r>
                      <a:r>
                        <a:rPr lang="en-US" sz="1400" b="0" i="0" u="none" strike="noStrike" noProof="0">
                          <a:latin typeface="Century Gothic"/>
                        </a:rPr>
                        <a:t>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entury Gothic"/>
                        </a:rPr>
                        <a:t>55.0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entury Gothic"/>
                        </a:rPr>
                        <a:t>75.1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entury Gothic"/>
                        </a:rPr>
                        <a:t>90.3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7205"/>
                  </a:ext>
                </a:extLst>
              </a:tr>
            </a:tbl>
          </a:graphicData>
        </a:graphic>
      </p:graphicFrame>
      <p:pic>
        <p:nvPicPr>
          <p:cNvPr id="9" name="Picture 10" descr="Chart, diagram, box and whisker chart&#10;&#10;Description automatically generated">
            <a:extLst>
              <a:ext uri="{FF2B5EF4-FFF2-40B4-BE49-F238E27FC236}">
                <a16:creationId xmlns:a16="http://schemas.microsoft.com/office/drawing/2014/main" id="{6B489BD7-BE31-0BB9-58E2-120ABE30D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27" y="235596"/>
            <a:ext cx="4440381" cy="6305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B3E070-9338-625E-9E8E-6110B0A4C890}"/>
              </a:ext>
            </a:extLst>
          </p:cNvPr>
          <p:cNvSpPr txBox="1"/>
          <p:nvPr/>
        </p:nvSpPr>
        <p:spPr>
          <a:xfrm>
            <a:off x="4889500" y="1269999"/>
            <a:ext cx="65672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Age when diagnosed with </a:t>
            </a:r>
            <a:r>
              <a:rPr lang="en-US" err="1"/>
              <a:t>Alzheimers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FC1307-21EE-1C1F-19D8-1BB10C3F9321}"/>
              </a:ext>
            </a:extLst>
          </p:cNvPr>
          <p:cNvSpPr txBox="1"/>
          <p:nvPr/>
        </p:nvSpPr>
        <p:spPr>
          <a:xfrm>
            <a:off x="4936537" y="5964295"/>
            <a:ext cx="65672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16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D186-A023-10E3-863B-968FD06D2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7475" y="2450082"/>
            <a:ext cx="9404723" cy="1400530"/>
          </a:xfrm>
        </p:spPr>
        <p:txBody>
          <a:bodyPr/>
          <a:lstStyle/>
          <a:p>
            <a:r>
              <a:rPr lang="en-US"/>
              <a:t>Do patients with sleep disturbances get diagnosed with AD more often?</a:t>
            </a:r>
          </a:p>
        </p:txBody>
      </p:sp>
    </p:spTree>
    <p:extLst>
      <p:ext uri="{BB962C8B-B14F-4D97-AF65-F5344CB8AC3E}">
        <p14:creationId xmlns:p14="http://schemas.microsoft.com/office/powerpoint/2010/main" val="319786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E71CFD5-5595-DBEB-027A-B8BD78880551}"/>
              </a:ext>
            </a:extLst>
          </p:cNvPr>
          <p:cNvSpPr txBox="1">
            <a:spLocks/>
          </p:cNvSpPr>
          <p:nvPr/>
        </p:nvSpPr>
        <p:spPr>
          <a:xfrm>
            <a:off x="5867635" y="-44225"/>
            <a:ext cx="5527675" cy="6170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240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0CB2B534-CA2A-062D-B7E7-95B4868BCB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342544"/>
              </p:ext>
            </p:extLst>
          </p:nvPr>
        </p:nvGraphicFramePr>
        <p:xfrm>
          <a:off x="1503680" y="2228233"/>
          <a:ext cx="8168640" cy="2966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160">
                  <a:extLst>
                    <a:ext uri="{9D8B030D-6E8A-4147-A177-3AD203B41FA5}">
                      <a16:colId xmlns:a16="http://schemas.microsoft.com/office/drawing/2014/main" val="155740446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4118931117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4164777448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1964229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Sleep Marker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451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OSA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0.</a:t>
                      </a:r>
                      <a:r>
                        <a:rPr lang="en-GB" sz="1800" b="0" i="0" u="none" strike="noStrike" noProof="0">
                          <a:latin typeface="Century Gothic"/>
                        </a:rPr>
                        <a:t>400851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</a:t>
                      </a:r>
                      <a:r>
                        <a:rPr lang="en-GB" sz="1800" b="0" i="0" u="none" strike="noStrike" noProof="0">
                          <a:latin typeface="Century Gothic"/>
                        </a:rPr>
                        <a:t>405355  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</a:t>
                      </a:r>
                      <a:r>
                        <a:rPr lang="en-GB" sz="1800" b="0" i="0" u="none" strike="noStrike" noProof="0">
                          <a:latin typeface="Century Gothic"/>
                        </a:rPr>
                        <a:t>193794  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34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entury Gothic"/>
                        </a:rPr>
                        <a:t>OSA yes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>
                          <a:latin typeface="Century Gothic"/>
                        </a:rPr>
                        <a:t>0.271871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</a:t>
                      </a:r>
                      <a:r>
                        <a:rPr lang="en-GB" sz="1800" b="0" i="0" u="none" strike="noStrike" noProof="0">
                          <a:latin typeface="Century Gothic"/>
                        </a:rPr>
                        <a:t>551817  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</a:t>
                      </a:r>
                      <a:r>
                        <a:rPr lang="en-GB" sz="1800" b="0" i="0" u="none" strike="noStrike" noProof="0">
                          <a:latin typeface="Century Gothic"/>
                        </a:rPr>
                        <a:t>176312  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668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entury Gothic"/>
                        </a:rPr>
                        <a:t>Insomnia no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/>
                        <a:t>0.</a:t>
                      </a:r>
                      <a:r>
                        <a:rPr lang="en-GB" sz="1800" b="0" i="0" u="none" strike="noStrike" noProof="0">
                          <a:latin typeface="Century Gothic"/>
                        </a:rPr>
                        <a:t>391742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</a:t>
                      </a:r>
                      <a:r>
                        <a:rPr lang="en-GB" sz="1800" b="0" i="0" u="none" strike="noStrike" noProof="0">
                          <a:latin typeface="Century Gothic"/>
                        </a:rPr>
                        <a:t>410093  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</a:t>
                      </a:r>
                      <a:r>
                        <a:rPr lang="en-GB" sz="1800" b="0" i="0" u="none" strike="noStrike" noProof="0">
                          <a:latin typeface="Century Gothic"/>
                        </a:rPr>
                        <a:t>198165  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55915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entury Gothic"/>
                        </a:rPr>
                        <a:t>Insomnia yes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0.</a:t>
                      </a:r>
                      <a:r>
                        <a:rPr lang="en-GB" sz="1800" b="0" i="0" u="none" strike="noStrike" noProof="0">
                          <a:latin typeface="Century Gothic"/>
                        </a:rPr>
                        <a:t>347781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0.</a:t>
                      </a:r>
                      <a:r>
                        <a:rPr lang="en-GB" sz="1800" b="0" i="0" u="none" strike="noStrike" noProof="0">
                          <a:latin typeface="Century Gothic"/>
                        </a:rPr>
                        <a:t>524252  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0.</a:t>
                      </a:r>
                      <a:r>
                        <a:rPr lang="en-GB" sz="1800" b="0" i="0" u="none" strike="noStrike" noProof="0">
                          <a:latin typeface="Century Gothic"/>
                        </a:rPr>
                        <a:t>127967  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59084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NPIKCAT 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0.</a:t>
                      </a:r>
                      <a:r>
                        <a:rPr lang="en-GB" sz="1800" b="0" i="0" u="none" strike="noStrike" noProof="0">
                          <a:latin typeface="Century Gothic"/>
                        </a:rPr>
                        <a:t>400375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0.</a:t>
                      </a:r>
                      <a:r>
                        <a:rPr lang="en-GB" sz="1800" b="0" i="0" u="none" strike="noStrike" noProof="0">
                          <a:latin typeface="Century Gothic"/>
                        </a:rPr>
                        <a:t>407416  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0.</a:t>
                      </a:r>
                      <a:r>
                        <a:rPr lang="en-GB" sz="1800" b="0" i="0" u="none" strike="noStrike" noProof="0">
                          <a:latin typeface="Century Gothic"/>
                        </a:rPr>
                        <a:t>192209  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26368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NPIKCAT 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0.</a:t>
                      </a:r>
                      <a:r>
                        <a:rPr lang="en-US" sz="1800" b="0" i="0" u="none" strike="noStrike" noProof="0">
                          <a:latin typeface="Century Gothic"/>
                        </a:rPr>
                        <a:t>340143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0.</a:t>
                      </a:r>
                      <a:r>
                        <a:rPr lang="en-US" sz="1800" b="0" i="0" u="none" strike="noStrike" noProof="0">
                          <a:latin typeface="Century Gothic"/>
                        </a:rPr>
                        <a:t>468594  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0.</a:t>
                      </a:r>
                      <a:r>
                        <a:rPr lang="en-US" sz="1800" b="0" i="0" u="none" strike="noStrike" noProof="0">
                          <a:latin typeface="Century Gothic"/>
                        </a:rPr>
                        <a:t>191263  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68570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873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9976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7575E-9394-4F25-E4BE-E8DEA7385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105" y="2092502"/>
            <a:ext cx="10876280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sz="3200">
                <a:ea typeface="+mn-lt"/>
                <a:cs typeface="+mn-lt"/>
              </a:rPr>
              <a:t>Do sleep disturbances increase the risk of AD?</a:t>
            </a:r>
          </a:p>
          <a:p>
            <a:endParaRPr lang="en-US"/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5304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7" descr="Chart, bar chart&#10;&#10;Description automatically generated">
            <a:extLst>
              <a:ext uri="{FF2B5EF4-FFF2-40B4-BE49-F238E27FC236}">
                <a16:creationId xmlns:a16="http://schemas.microsoft.com/office/drawing/2014/main" id="{7DF019D0-81D9-D5C3-36EA-E4517AF39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719" y="1238816"/>
            <a:ext cx="6829086" cy="356943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1160773-635A-E3C7-5407-F99C8AD8BB3D}"/>
              </a:ext>
            </a:extLst>
          </p:cNvPr>
          <p:cNvSpPr txBox="1"/>
          <p:nvPr/>
        </p:nvSpPr>
        <p:spPr>
          <a:xfrm>
            <a:off x="1085203" y="5032482"/>
            <a:ext cx="1002596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nsolas"/>
              </a:rPr>
              <a:t># 7089 observations</a:t>
            </a:r>
          </a:p>
          <a:p>
            <a:r>
              <a:rPr lang="en-US">
                <a:latin typeface="Consolas"/>
              </a:rPr>
              <a:t># 13 independent variables: 11 NPIK-features, OSA, insomnia</a:t>
            </a:r>
          </a:p>
          <a:p>
            <a:r>
              <a:rPr lang="en-US">
                <a:latin typeface="Consolas"/>
              </a:rPr>
              <a:t># binary classification with 10-fold cross-validation</a:t>
            </a:r>
            <a:endParaRPr lang="en-US"/>
          </a:p>
          <a:p>
            <a:r>
              <a:rPr lang="en-US">
                <a:latin typeface="Consolas"/>
              </a:rPr>
              <a:t># use balanced target labels for modeling (by </a:t>
            </a:r>
            <a:r>
              <a:rPr lang="en-US" err="1">
                <a:latin typeface="Consolas"/>
              </a:rPr>
              <a:t>undersampling</a:t>
            </a:r>
            <a:r>
              <a:rPr lang="en-US">
                <a:latin typeface="Consolas"/>
              </a:rPr>
              <a:t>)</a:t>
            </a:r>
          </a:p>
        </p:txBody>
      </p:sp>
      <p:pic>
        <p:nvPicPr>
          <p:cNvPr id="20" name="Picture 20" descr="Table&#10;&#10;Description automatically generated">
            <a:extLst>
              <a:ext uri="{FF2B5EF4-FFF2-40B4-BE49-F238E27FC236}">
                <a16:creationId xmlns:a16="http://schemas.microsoft.com/office/drawing/2014/main" id="{8A8A880D-1C9A-633A-7083-B0FD13528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6151" y="1242625"/>
            <a:ext cx="1964391" cy="349175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4D3CAF7-774B-0BFD-1D7F-02C1114A20F9}"/>
              </a:ext>
            </a:extLst>
          </p:cNvPr>
          <p:cNvSpPr txBox="1">
            <a:spLocks/>
          </p:cNvSpPr>
          <p:nvPr/>
        </p:nvSpPr>
        <p:spPr>
          <a:xfrm>
            <a:off x="5794978" y="102810"/>
            <a:ext cx="4301469" cy="61706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/>
              <a:t>Sleep vs diagnosis changes</a:t>
            </a:r>
          </a:p>
        </p:txBody>
      </p:sp>
    </p:spTree>
    <p:extLst>
      <p:ext uri="{BB962C8B-B14F-4D97-AF65-F5344CB8AC3E}">
        <p14:creationId xmlns:p14="http://schemas.microsoft.com/office/powerpoint/2010/main" val="4210029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1" descr="Chart, box and whisker chart&#10;&#10;Description automatically generated">
            <a:extLst>
              <a:ext uri="{FF2B5EF4-FFF2-40B4-BE49-F238E27FC236}">
                <a16:creationId xmlns:a16="http://schemas.microsoft.com/office/drawing/2014/main" id="{33D45EF4-DB21-A02D-47DF-69465D531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396" y="763141"/>
            <a:ext cx="5256847" cy="30588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6A4961-9F67-5C63-CBEC-5488338D5504}"/>
              </a:ext>
            </a:extLst>
          </p:cNvPr>
          <p:cNvSpPr txBox="1"/>
          <p:nvPr/>
        </p:nvSpPr>
        <p:spPr>
          <a:xfrm>
            <a:off x="-1343" y="129873"/>
            <a:ext cx="7194667" cy="40626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Part1: Will my status get </a:t>
            </a:r>
            <a:r>
              <a:rPr lang="en-US" b="1">
                <a:ea typeface="+mn-lt"/>
                <a:cs typeface="+mn-lt"/>
              </a:rPr>
              <a:t>worse</a:t>
            </a:r>
            <a:r>
              <a:rPr lang="en-US">
                <a:ea typeface="+mn-lt"/>
                <a:cs typeface="+mn-lt"/>
              </a:rPr>
              <a:t> or not?  (as NL)</a:t>
            </a:r>
            <a:endParaRPr lang="en-US"/>
          </a:p>
          <a:p>
            <a:endParaRPr lang="en-US"/>
          </a:p>
          <a:p>
            <a:pPr marL="171450" indent="-171450">
              <a:buFont typeface="Arial"/>
              <a:buChar char="•"/>
            </a:pPr>
            <a:r>
              <a:rPr lang="en-US" sz="1400"/>
              <a:t>NL --&gt; MCI/AD    or    NL --&gt; NL </a:t>
            </a:r>
            <a:r>
              <a:rPr lang="en-US" sz="1400">
                <a:ea typeface="+mn-lt"/>
                <a:cs typeface="+mn-lt"/>
              </a:rPr>
              <a:t>    </a:t>
            </a:r>
          </a:p>
          <a:p>
            <a:pPr marL="171450" indent="-171450">
              <a:buFont typeface="Arial"/>
              <a:buChar char="•"/>
            </a:pPr>
            <a:r>
              <a:rPr lang="en-US" sz="1400">
                <a:ea typeface="+mn-lt"/>
                <a:cs typeface="+mn-lt"/>
              </a:rPr>
              <a:t>63 samples in each class</a:t>
            </a:r>
          </a:p>
          <a:p>
            <a:pPr marL="171450" indent="-171450">
              <a:buFont typeface="Arial"/>
              <a:buChar char="•"/>
            </a:pPr>
            <a:endParaRPr lang="en-US" sz="1400"/>
          </a:p>
          <a:p>
            <a:r>
              <a:rPr lang="en-US" sz="1400">
                <a:ea typeface="+mn-lt"/>
                <a:cs typeface="+mn-lt"/>
              </a:rPr>
              <a:t>Top 3 important features:</a:t>
            </a:r>
            <a:endParaRPr lang="en-US" sz="1400"/>
          </a:p>
          <a:p>
            <a:endParaRPr lang="en-US" sz="1400"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r>
              <a:rPr lang="en-US" sz="1400"/>
              <a:t>NPIK9C: </a:t>
            </a:r>
            <a:endParaRPr lang="en-US" sz="1400">
              <a:ea typeface="+mn-lt"/>
              <a:cs typeface="+mn-lt"/>
            </a:endParaRPr>
          </a:p>
          <a:p>
            <a:pPr marL="628650" lvl="1" indent="-171450">
              <a:buFont typeface="Arial"/>
              <a:buChar char="•"/>
            </a:pPr>
            <a:r>
              <a:rPr lang="en-US" sz="1400">
                <a:ea typeface="+mn-lt"/>
                <a:cs typeface="+mn-lt"/>
              </a:rPr>
              <a:t>Caregiver Distress</a:t>
            </a:r>
            <a:endParaRPr lang="en-US" sz="1400"/>
          </a:p>
          <a:p>
            <a:pPr marL="628650" lvl="1" indent="-171450">
              <a:buFont typeface="Arial"/>
              <a:buChar char="•"/>
            </a:pPr>
            <a:r>
              <a:rPr lang="en-US" sz="1400">
                <a:ea typeface="+mn-lt"/>
                <a:cs typeface="+mn-lt"/>
              </a:rPr>
              <a:t>0=Not at all; 1=Minimally; 2=Mildly; 3=Moderately; </a:t>
            </a:r>
          </a:p>
          <a:p>
            <a:r>
              <a:rPr lang="en-US" sz="1400">
                <a:ea typeface="+mn-lt"/>
                <a:cs typeface="+mn-lt"/>
              </a:rPr>
              <a:t>               4=Severely; 5=Very severely or extremely</a:t>
            </a:r>
          </a:p>
          <a:p>
            <a:pPr marL="171450" indent="-171450">
              <a:buFont typeface="Arial"/>
              <a:buChar char="•"/>
            </a:pPr>
            <a:r>
              <a:rPr lang="en-US" sz="1400"/>
              <a:t>NPIK9A: </a:t>
            </a:r>
            <a:endParaRPr lang="en-US" sz="1400">
              <a:ea typeface="+mn-lt"/>
              <a:cs typeface="+mn-lt"/>
            </a:endParaRPr>
          </a:p>
          <a:p>
            <a:pPr marL="628650" lvl="1" indent="-171450">
              <a:buFont typeface="Arial"/>
              <a:buChar char="•"/>
            </a:pPr>
            <a:r>
              <a:rPr lang="en-US" sz="1400">
                <a:ea typeface="+mn-lt"/>
                <a:cs typeface="+mn-lt"/>
              </a:rPr>
              <a:t>Frequency Ratings</a:t>
            </a:r>
            <a:endParaRPr lang="en-US" sz="1400"/>
          </a:p>
          <a:p>
            <a:pPr marL="628650" lvl="1" indent="-171450">
              <a:buFont typeface="Arial"/>
              <a:buChar char="•"/>
            </a:pPr>
            <a:r>
              <a:rPr lang="en-US" sz="1400">
                <a:ea typeface="+mn-lt"/>
                <a:cs typeface="+mn-lt"/>
              </a:rPr>
              <a:t>1= Occasionally; 2= Often; 3= Frequently; 4= Very frequently</a:t>
            </a:r>
          </a:p>
          <a:p>
            <a:pPr marL="171450" indent="-171450">
              <a:buFont typeface="Arial"/>
              <a:buChar char="•"/>
            </a:pPr>
            <a:r>
              <a:rPr lang="en-US" sz="1400">
                <a:ea typeface="+mn-lt"/>
                <a:cs typeface="+mn-lt"/>
              </a:rPr>
              <a:t>NPIK7: </a:t>
            </a:r>
          </a:p>
          <a:p>
            <a:pPr marL="628650" lvl="1" indent="-171450">
              <a:buFont typeface="Arial"/>
              <a:buChar char="•"/>
            </a:pPr>
            <a:r>
              <a:rPr lang="en-US" sz="1400">
                <a:ea typeface="+mn-lt"/>
                <a:cs typeface="+mn-lt"/>
              </a:rPr>
              <a:t>Does patient sleep excessively during the day?</a:t>
            </a:r>
            <a:endParaRPr lang="en-US" sz="1400"/>
          </a:p>
          <a:p>
            <a:pPr marL="628650" lvl="1" indent="-171450">
              <a:buFont typeface="Arial"/>
              <a:buChar char="•"/>
            </a:pPr>
            <a:r>
              <a:rPr lang="en-US" sz="1400">
                <a:ea typeface="+mn-lt"/>
                <a:cs typeface="+mn-lt"/>
              </a:rPr>
              <a:t>0=No; 1=Yes</a:t>
            </a:r>
          </a:p>
          <a:p>
            <a:endParaRPr lang="en-US" sz="1200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253ABA-F272-DB2F-D5A6-C55910AB31E1}"/>
              </a:ext>
            </a:extLst>
          </p:cNvPr>
          <p:cNvSpPr txBox="1"/>
          <p:nvPr/>
        </p:nvSpPr>
        <p:spPr>
          <a:xfrm>
            <a:off x="9900816" y="1256995"/>
            <a:ext cx="19840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alibri"/>
                <a:ea typeface="+mn-lt"/>
                <a:cs typeface="+mn-lt"/>
              </a:rPr>
              <a:t>F1-score: 0.61</a:t>
            </a:r>
            <a:endParaRPr lang="en-US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13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174D580C-5069-6D36-E4BC-EED5A7BFD9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8" t="71316" r="51329" b="14359"/>
          <a:stretch/>
        </p:blipFill>
        <p:spPr>
          <a:xfrm>
            <a:off x="496354" y="4104069"/>
            <a:ext cx="3574714" cy="249710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E6851913-F30E-9AFE-A8F7-8BEBF7D862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8" t="57231" r="52462" b="28731"/>
          <a:stretch/>
        </p:blipFill>
        <p:spPr>
          <a:xfrm>
            <a:off x="4244223" y="4101274"/>
            <a:ext cx="3572783" cy="25024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Picture 17" descr="Chart, bar chart&#10;&#10;Description automatically generated">
            <a:extLst>
              <a:ext uri="{FF2B5EF4-FFF2-40B4-BE49-F238E27FC236}">
                <a16:creationId xmlns:a16="http://schemas.microsoft.com/office/drawing/2014/main" id="{240CA959-0A76-AE6E-DAAA-CBEDCC050D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6083" y="4102710"/>
            <a:ext cx="3719848" cy="24947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D0DC65EA-DCF7-B3FC-C2F2-C85F4086C539}"/>
              </a:ext>
            </a:extLst>
          </p:cNvPr>
          <p:cNvSpPr txBox="1">
            <a:spLocks/>
          </p:cNvSpPr>
          <p:nvPr/>
        </p:nvSpPr>
        <p:spPr>
          <a:xfrm>
            <a:off x="5839801" y="57987"/>
            <a:ext cx="4301469" cy="61706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/>
              <a:t>Sleep vs diagnosis changes</a:t>
            </a:r>
          </a:p>
        </p:txBody>
      </p:sp>
    </p:spTree>
    <p:extLst>
      <p:ext uri="{BB962C8B-B14F-4D97-AF65-F5344CB8AC3E}">
        <p14:creationId xmlns:p14="http://schemas.microsoft.com/office/powerpoint/2010/main" val="28158934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Ion</vt:lpstr>
      <vt:lpstr>Brain Health Challenge  Progress report II</vt:lpstr>
      <vt:lpstr>Statistics and Hypothesis tests</vt:lpstr>
      <vt:lpstr>Do patients with sleep disturbances get diagnosed with AD earlier?</vt:lpstr>
      <vt:lpstr>PowerPoint Presentation</vt:lpstr>
      <vt:lpstr>Do patients with sleep disturbances get diagnosed with AD more often?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Sleep vs diagnosis changes</vt:lpstr>
      <vt:lpstr>PowerPoint Presentation</vt:lpstr>
      <vt:lpstr>Top sleep features   vs    gender</vt:lpstr>
      <vt:lpstr>Top sleep features   vs    education</vt:lpstr>
      <vt:lpstr>Top sleep features   vs    age</vt:lpstr>
      <vt:lpstr>PowerPoint Presentation</vt:lpstr>
      <vt:lpstr>Relative brain volume vs diagnosis changes</vt:lpstr>
      <vt:lpstr>Relative brain volume vs diagnosis changes</vt:lpstr>
      <vt:lpstr>Relative brain volume vs diagnosis changes</vt:lpstr>
      <vt:lpstr>Relative brain volume vs diagnosis changes</vt:lpstr>
      <vt:lpstr>Relative brain volume vs diagnosis changes</vt:lpstr>
      <vt:lpstr>Relative brain volume vs diagnosis changes</vt:lpstr>
      <vt:lpstr>Predicting change from MCI or NL to AD </vt:lpstr>
      <vt:lpstr>Conclusion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135</cp:revision>
  <dcterms:created xsi:type="dcterms:W3CDTF">2022-10-10T19:21:32Z</dcterms:created>
  <dcterms:modified xsi:type="dcterms:W3CDTF">2023-01-23T19:33:43Z</dcterms:modified>
</cp:coreProperties>
</file>