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6" r:id="rId6"/>
    <p:sldId id="271" r:id="rId7"/>
    <p:sldId id="285" r:id="rId8"/>
    <p:sldId id="286" r:id="rId9"/>
    <p:sldId id="287" r:id="rId10"/>
    <p:sldId id="282" r:id="rId11"/>
    <p:sldId id="283" r:id="rId12"/>
    <p:sldId id="284" r:id="rId13"/>
    <p:sldId id="272" r:id="rId14"/>
    <p:sldId id="273" r:id="rId15"/>
    <p:sldId id="280" r:id="rId16"/>
    <p:sldId id="275" r:id="rId17"/>
    <p:sldId id="276" r:id="rId18"/>
    <p:sldId id="277" r:id="rId19"/>
    <p:sldId id="278" r:id="rId20"/>
    <p:sldId id="279" r:id="rId21"/>
    <p:sldId id="263" r:id="rId22"/>
    <p:sldId id="265" r:id="rId23"/>
    <p:sldId id="264" r:id="rId24"/>
    <p:sldId id="267" r:id="rId25"/>
    <p:sldId id="26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39BB2-48F0-535F-A02E-50C6C0BCB3A1}" v="758" dt="2022-12-14T02:01:39.515"/>
    <p1510:client id="{27F7E768-E4CE-BCC7-1215-DBD06C257787}" v="1" dt="2022-11-10T22:43:45.647"/>
    <p1510:client id="{4C4C3978-F0F1-FAA3-22DB-DCA6E61CBBFA}" v="53" dt="2022-11-10T16:02:33.254"/>
    <p1510:client id="{4CDD9679-E113-420E-B37F-F5016F605E56}" v="657" dt="2022-11-11T12:34:13.058"/>
    <p1510:client id="{4E203152-6D4F-48B7-5BA8-B5413D77DEF6}" v="26" dt="2022-11-11T07:29:33.466"/>
    <p1510:client id="{A309E00F-2C0F-4E1C-BBE1-8818854D7468}" v="870" dt="2022-11-11T13:31:03.781"/>
    <p1510:client id="{B63BDDD6-9E2A-AD59-EC24-28EEA16F946D}" v="2" dt="2022-11-12T07:18:09.628"/>
    <p1510:client id="{BAB0D9B9-0FF1-041E-99A0-68533E2FC8B6}" v="3545" dt="2022-11-11T15:21:55.618"/>
    <p1510:client id="{C39C1CEF-170B-A6EF-DCF4-48AE722CD21C}" v="274" dt="2022-11-10T16:52:25.223"/>
    <p1510:client id="{C9EA6958-A024-5F28-A667-9FC2AC0A547D}" v="121" dt="2022-11-11T11:58:27.814"/>
    <p1510:client id="{DDD2DDA8-C769-0227-A052-2011A91C8AAB}" v="296" dt="2022-11-11T14:16:06.058"/>
    <p1510:client id="{E880AA8F-123D-7F3D-B0EE-08078073B67C}" v="333" dt="2022-11-10T18:29:11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1732A-9502-4141-AF61-8C48D78DB8B7}" type="datetimeFigureOut"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8E06-4BCC-42E9-87D4-5FEFF541F7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CSF biomarkers: </a:t>
            </a:r>
            <a:r>
              <a:rPr lang="en-US"/>
              <a:t> useful in detecting the preclinical as well as symptomatic stages of AD</a:t>
            </a:r>
          </a:p>
          <a:p>
            <a:r>
              <a:rPr lang="en-US">
                <a:cs typeface="Calibri"/>
              </a:rPr>
              <a:t>PCA of sleep or </a:t>
            </a:r>
            <a:r>
              <a:rPr lang="en-US" err="1">
                <a:cs typeface="Calibri"/>
              </a:rPr>
              <a:t>sleep+GDSCALE</a:t>
            </a:r>
            <a:r>
              <a:rPr lang="en-US">
                <a:cs typeface="Calibri"/>
              </a:rPr>
              <a:t> </a:t>
            </a:r>
            <a:r>
              <a:rPr lang="en-US"/>
              <a:t>to see if there is a sleep predominant cluster or group (among clusters)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E06-4BCC-42E9-87D4-5FEFF541F73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A2846-FF25-07F7-226E-BC0D1779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523" r="14773" b="6250"/>
          <a:stretch/>
        </p:blipFill>
        <p:spPr>
          <a:xfrm>
            <a:off x="-47017" y="-141101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110" y="1447800"/>
            <a:ext cx="1055317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Brain Health Challenge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Progress 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Antonia </a:t>
            </a:r>
          </a:p>
          <a:p>
            <a:r>
              <a:rPr lang="en-US">
                <a:cs typeface="Calibri"/>
              </a:rPr>
              <a:t>Weiping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21E7E0-E16E-2883-B2D4-DCD224E228BD}"/>
              </a:ext>
            </a:extLst>
          </p:cNvPr>
          <p:cNvGraphicFramePr>
            <a:graphicFrameLocks noGrp="1"/>
          </p:cNvGraphicFramePr>
          <p:nvPr/>
        </p:nvGraphicFramePr>
        <p:xfrm>
          <a:off x="5917406" y="5953125"/>
          <a:ext cx="6366072" cy="123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72">
                  <a:extLst>
                    <a:ext uri="{9D8B030D-6E8A-4147-A177-3AD203B41FA5}">
                      <a16:colId xmlns:a16="http://schemas.microsoft.com/office/drawing/2014/main" val="3089587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9A. </a:t>
                      </a:r>
                      <a:r>
                        <a:rPr lang="en-US" sz="1400" b="0" i="0" u="none" strike="noStrike" noProof="0">
                          <a:effectLst/>
                          <a:latin typeface="Century Gothic"/>
                        </a:rPr>
                        <a:t>Frequency Ratings.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1: Occasionally 2: Often 3: Frequently 4: Very frequently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Insomnia: sleep disorder,have trouble falling and/or staying asleep</a:t>
                      </a:r>
                      <a:endParaRPr lang="en-US" b="0"/>
                    </a:p>
                  </a:txBody>
                  <a:tcPr marL="190500" marR="190500" marT="95250" marB="952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noProof="0">
                        <a:effectLst/>
                        <a:latin typeface="Century Gothic"/>
                      </a:endParaRPr>
                    </a:p>
                  </a:txBody>
                  <a:tcPr marL="190500" marR="190500" marT="95249" marB="952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67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605038" y="5710975"/>
            <a:ext cx="2907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22201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21E7E0-E16E-2883-B2D4-DCD224E228BD}"/>
              </a:ext>
            </a:extLst>
          </p:cNvPr>
          <p:cNvGraphicFramePr>
            <a:graphicFrameLocks noGrp="1"/>
          </p:cNvGraphicFramePr>
          <p:nvPr/>
        </p:nvGraphicFramePr>
        <p:xfrm>
          <a:off x="5917406" y="5953125"/>
          <a:ext cx="6366072" cy="123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72">
                  <a:extLst>
                    <a:ext uri="{9D8B030D-6E8A-4147-A177-3AD203B41FA5}">
                      <a16:colId xmlns:a16="http://schemas.microsoft.com/office/drawing/2014/main" val="3089587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9A. </a:t>
                      </a:r>
                      <a:r>
                        <a:rPr lang="en-US" sz="1400" b="0" i="0" u="none" strike="noStrike" noProof="0">
                          <a:effectLst/>
                          <a:latin typeface="Century Gothic"/>
                        </a:rPr>
                        <a:t>Frequency Ratings.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1: Occasionally 2: Often 3: Frequently 4: Very frequently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Insomnia: sleep disorder,have trouble falling and/or staying asleep</a:t>
                      </a:r>
                      <a:endParaRPr lang="en-US" b="0"/>
                    </a:p>
                  </a:txBody>
                  <a:tcPr marL="190500" marR="190500" marT="95250" marB="952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noProof="0">
                        <a:effectLst/>
                        <a:latin typeface="Century Gothic"/>
                      </a:endParaRPr>
                    </a:p>
                  </a:txBody>
                  <a:tcPr marL="190500" marR="190500" marT="95249" marB="952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67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605038" y="5710975"/>
            <a:ext cx="2907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22201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21E7E0-E16E-2883-B2D4-DCD224E228BD}"/>
              </a:ext>
            </a:extLst>
          </p:cNvPr>
          <p:cNvGraphicFramePr>
            <a:graphicFrameLocks noGrp="1"/>
          </p:cNvGraphicFramePr>
          <p:nvPr/>
        </p:nvGraphicFramePr>
        <p:xfrm>
          <a:off x="5917406" y="5953125"/>
          <a:ext cx="6366072" cy="123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72">
                  <a:extLst>
                    <a:ext uri="{9D8B030D-6E8A-4147-A177-3AD203B41FA5}">
                      <a16:colId xmlns:a16="http://schemas.microsoft.com/office/drawing/2014/main" val="3089587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9A. </a:t>
                      </a:r>
                      <a:r>
                        <a:rPr lang="en-US" sz="1400" b="0" i="0" u="none" strike="noStrike" noProof="0">
                          <a:effectLst/>
                          <a:latin typeface="Century Gothic"/>
                        </a:rPr>
                        <a:t>Frequency Ratings.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1: Occasionally 2: Often 3: Frequently 4: Very frequently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Insomnia: sleep disorder,have trouble falling and/or staying asleep</a:t>
                      </a:r>
                      <a:endParaRPr lang="en-US" b="0"/>
                    </a:p>
                  </a:txBody>
                  <a:tcPr marL="190500" marR="190500" marT="95250" marB="952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noProof="0">
                        <a:effectLst/>
                        <a:latin typeface="Century Gothic"/>
                      </a:endParaRPr>
                    </a:p>
                  </a:txBody>
                  <a:tcPr marL="190500" marR="190500" marT="95249" marB="952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67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605038" y="5710975"/>
            <a:ext cx="2907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22201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9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78DA-FCF8-5995-97CB-DB8355F3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components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8F0E6A-499E-2A0A-A2D3-8B4D9155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6" y="1179558"/>
            <a:ext cx="3933826" cy="26772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8479D7-CCDE-FE28-6163-C4F5C25B4978}"/>
              </a:ext>
            </a:extLst>
          </p:cNvPr>
          <p:cNvCxnSpPr/>
          <p:nvPr/>
        </p:nvCxnSpPr>
        <p:spPr>
          <a:xfrm flipV="1">
            <a:off x="673894" y="1266823"/>
            <a:ext cx="5534023" cy="14288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24DD0-981D-2F32-2508-6460B7E1836E}"/>
              </a:ext>
            </a:extLst>
          </p:cNvPr>
          <p:cNvSpPr txBox="1"/>
          <p:nvPr/>
        </p:nvSpPr>
        <p:spPr>
          <a:xfrm>
            <a:off x="6837165" y="1211460"/>
            <a:ext cx="36575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 components are needed to explain 90% of the variances.</a:t>
            </a:r>
          </a:p>
          <a:p>
            <a:endParaRPr lang="en-US"/>
          </a:p>
          <a:p>
            <a:r>
              <a:rPr lang="en-US"/>
              <a:t>Not that much less than 14 (number of features).</a:t>
            </a:r>
          </a:p>
          <a:p>
            <a:endParaRPr lang="en-US"/>
          </a:p>
          <a:p>
            <a:r>
              <a:rPr lang="en-US"/>
              <a:t>Maybe not that helpful for reducing the dataset sizes.</a:t>
            </a:r>
          </a:p>
        </p:txBody>
      </p:sp>
      <p:pic>
        <p:nvPicPr>
          <p:cNvPr id="7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7A4BD59-885E-AA40-42D3-0DA9C1E81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923449"/>
            <a:ext cx="9196386" cy="28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AD51-AB63-C771-BF16-A4B5DC7C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9" y="35032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Classification models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A1EB18-EF45-F029-B4CF-28AE7C4D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66717"/>
              </p:ext>
            </p:extLst>
          </p:nvPr>
        </p:nvGraphicFramePr>
        <p:xfrm>
          <a:off x="309562" y="976312"/>
          <a:ext cx="11295664" cy="449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79">
                  <a:extLst>
                    <a:ext uri="{9D8B030D-6E8A-4147-A177-3AD203B41FA5}">
                      <a16:colId xmlns:a16="http://schemas.microsoft.com/office/drawing/2014/main" val="2138204603"/>
                    </a:ext>
                  </a:extLst>
                </a:gridCol>
                <a:gridCol w="3225471">
                  <a:extLst>
                    <a:ext uri="{9D8B030D-6E8A-4147-A177-3AD203B41FA5}">
                      <a16:colId xmlns:a16="http://schemas.microsoft.com/office/drawing/2014/main" val="3745389880"/>
                    </a:ext>
                  </a:extLst>
                </a:gridCol>
                <a:gridCol w="2914053">
                  <a:extLst>
                    <a:ext uri="{9D8B030D-6E8A-4147-A177-3AD203B41FA5}">
                      <a16:colId xmlns:a16="http://schemas.microsoft.com/office/drawing/2014/main" val="3457091874"/>
                    </a:ext>
                  </a:extLst>
                </a:gridCol>
                <a:gridCol w="2765961">
                  <a:extLst>
                    <a:ext uri="{9D8B030D-6E8A-4147-A177-3AD203B41FA5}">
                      <a16:colId xmlns:a16="http://schemas.microsoft.com/office/drawing/2014/main" val="305482035"/>
                    </a:ext>
                  </a:extLst>
                </a:gridCol>
              </a:tblGrid>
              <a:tr h="933152">
                <a:tc>
                  <a:txBody>
                    <a:bodyPr/>
                    <a:lstStyle/>
                    <a:p>
                      <a:r>
                        <a:rPr lang="en-US"/>
                        <a:t>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F1-score (training, test)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On scaled data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1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F1-score (training, test)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On PCA data (4 PC)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96089"/>
                  </a:ext>
                </a:extLst>
              </a:tr>
              <a:tr h="498493">
                <a:tc>
                  <a:txBody>
                    <a:bodyPr/>
                    <a:lstStyle/>
                    <a:p>
                      <a:r>
                        <a:rPr lang="en-US"/>
                        <a:t>Diagnosis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Logistic regression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K-nearest </a:t>
                      </a:r>
                      <a:r>
                        <a:rPr lang="en-US" err="1"/>
                        <a:t>neighbours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Decision tree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Multi-layer perceptron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Both max. 0.5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0.568; 0.527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0.614; 0.471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0.667; 0.656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0.606; 0.354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0.605; 0.600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0.658; 0.431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43673"/>
                  </a:ext>
                </a:extLst>
              </a:tr>
              <a:tr h="498493">
                <a:tc>
                  <a:txBody>
                    <a:bodyPr/>
                    <a:lstStyle/>
                    <a:p>
                      <a:r>
                        <a:rPr lang="en-US"/>
                        <a:t>Current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Logistic regression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K-nearest </a:t>
                      </a:r>
                      <a:r>
                        <a:rPr lang="en-US" sz="1800" b="0" i="0" u="none" strike="noStrike" noProof="0" err="1">
                          <a:latin typeface="Century Gothic"/>
                        </a:rPr>
                        <a:t>neighbours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Decision tree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Multi-layer perceptron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0.592; 0.488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0.600; 0.547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0.868; 0.490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0.582; 0.570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0.581; 0.514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0.568; 0.51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0.705; 0.453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51033"/>
                  </a:ext>
                </a:extLst>
              </a:tr>
              <a:tr h="498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Baseline </a:t>
                      </a:r>
                      <a:r>
                        <a:rPr lang="en-US"/>
                        <a:t>Diagnosis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Logistic regression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K-nearest </a:t>
                      </a:r>
                      <a:r>
                        <a:rPr lang="en-US" sz="1800" b="0" i="0" u="none" strike="noStrike" noProof="0" err="1">
                          <a:latin typeface="Century Gothic"/>
                        </a:rPr>
                        <a:t>neighbours</a:t>
                      </a:r>
                      <a:endParaRPr lang="en-US" sz="1800" b="0" i="0" u="none" strike="noStrike" noProof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Decision tree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Multi-layer perceptron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0.634; 0.623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0.762; 0.758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0.768; 0.614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0.782; 0.777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0.690; 0.568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0.782; 0.777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0.774; 0.584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99E-8767-F93F-214E-E45C0DDC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20BC9F-5259-5630-5C2F-0A567538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532" y="2912408"/>
            <a:ext cx="5372100" cy="2476500"/>
          </a:xfrm>
        </p:spPr>
      </p:pic>
    </p:spTree>
    <p:extLst>
      <p:ext uri="{BB962C8B-B14F-4D97-AF65-F5344CB8AC3E}">
        <p14:creationId xmlns:p14="http://schemas.microsoft.com/office/powerpoint/2010/main" val="287873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86FAC-D3E1-7392-5212-E630C2B787DD}"/>
              </a:ext>
            </a:extLst>
          </p:cNvPr>
          <p:cNvSpPr txBox="1"/>
          <p:nvPr/>
        </p:nvSpPr>
        <p:spPr>
          <a:xfrm>
            <a:off x="1208485" y="2056805"/>
            <a:ext cx="3668613" cy="353943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Sleep variables: </a:t>
            </a:r>
          </a:p>
          <a:p>
            <a:endParaRPr lang="en-US" sz="2800"/>
          </a:p>
          <a:p>
            <a:r>
              <a:rPr lang="en-US" sz="2800"/>
              <a:t>   NPIKSEV</a:t>
            </a:r>
          </a:p>
          <a:p>
            <a:endParaRPr lang="en-US" sz="2800"/>
          </a:p>
          <a:p>
            <a:r>
              <a:rPr lang="en-US" sz="2800"/>
              <a:t>   OSA</a:t>
            </a:r>
          </a:p>
          <a:p>
            <a:endParaRPr lang="en-US" sz="2800"/>
          </a:p>
          <a:p>
            <a:r>
              <a:rPr lang="en-US" sz="2800"/>
              <a:t> Insomnia</a:t>
            </a:r>
          </a:p>
          <a:p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F7ED0-B460-EE46-859C-820EDAFA9776}"/>
              </a:ext>
            </a:extLst>
          </p:cNvPr>
          <p:cNvSpPr txBox="1"/>
          <p:nvPr/>
        </p:nvSpPr>
        <p:spPr>
          <a:xfrm>
            <a:off x="7375921" y="2056806"/>
            <a:ext cx="2954239" cy="3254276"/>
          </a:xfr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CSF biomarkers:</a:t>
            </a:r>
          </a:p>
          <a:p>
            <a:endParaRPr lang="en-US" sz="2800"/>
          </a:p>
          <a:p>
            <a:r>
              <a:rPr lang="en-US" sz="2800"/>
              <a:t>    A-beta</a:t>
            </a:r>
          </a:p>
          <a:p>
            <a:endParaRPr lang="en-US" sz="2800"/>
          </a:p>
          <a:p>
            <a:r>
              <a:rPr lang="en-US" sz="2800"/>
              <a:t>    Tau</a:t>
            </a:r>
          </a:p>
          <a:p>
            <a:endParaRPr lang="en-US" sz="2800"/>
          </a:p>
          <a:p>
            <a:r>
              <a:rPr lang="en-US" sz="2800"/>
              <a:t>    </a:t>
            </a:r>
            <a:r>
              <a:rPr lang="en-US" sz="2800" err="1"/>
              <a:t>PTau</a:t>
            </a:r>
            <a:endParaRPr lang="en-US" sz="2800"/>
          </a:p>
          <a:p>
            <a:endParaRPr lang="en-US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211F8A-A81A-38FA-DCA5-799501806439}"/>
              </a:ext>
            </a:extLst>
          </p:cNvPr>
          <p:cNvCxnSpPr/>
          <p:nvPr/>
        </p:nvCxnSpPr>
        <p:spPr>
          <a:xfrm flipV="1">
            <a:off x="5103019" y="3957635"/>
            <a:ext cx="1473992" cy="2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F17135-C119-F2CB-2530-0A6EA529FF6D}"/>
              </a:ext>
            </a:extLst>
          </p:cNvPr>
          <p:cNvSpPr txBox="1"/>
          <p:nvPr/>
        </p:nvSpPr>
        <p:spPr>
          <a:xfrm>
            <a:off x="5482828" y="2833687"/>
            <a:ext cx="704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976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9E9B284-9A3E-ABCA-72F0-C80D62DCA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" t="613" r="-684" b="69050"/>
          <a:stretch/>
        </p:blipFill>
        <p:spPr>
          <a:xfrm>
            <a:off x="116681" y="1828226"/>
            <a:ext cx="12168173" cy="353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B681F-6D51-F63B-5F0D-3CE6A130AA8A}"/>
              </a:ext>
            </a:extLst>
          </p:cNvPr>
          <p:cNvSpPr txBox="1"/>
          <p:nvPr/>
        </p:nvSpPr>
        <p:spPr>
          <a:xfrm>
            <a:off x="5323583" y="519410"/>
            <a:ext cx="3062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Abeta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DCF7C-AFCC-D1BE-413A-F5DED2619DAE}"/>
              </a:ext>
            </a:extLst>
          </p:cNvPr>
          <p:cNvSpPr txBox="1"/>
          <p:nvPr/>
        </p:nvSpPr>
        <p:spPr>
          <a:xfrm>
            <a:off x="2015132" y="5268515"/>
            <a:ext cx="9182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OSA                                                       INSOMNIA                                              NPIKSEV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5D25E-CD66-1D44-A306-16C0AB569912}"/>
              </a:ext>
            </a:extLst>
          </p:cNvPr>
          <p:cNvSpPr txBox="1"/>
          <p:nvPr/>
        </p:nvSpPr>
        <p:spPr>
          <a:xfrm>
            <a:off x="519411" y="5587008"/>
            <a:ext cx="102179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NPIKSEV: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1 - Mild (noticeable, but not a significant change)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2 - Moderate (significant, but not a dramatic change)</a:t>
            </a:r>
          </a:p>
          <a:p>
            <a:r>
              <a:rPr lang="en-US">
                <a:ea typeface="+mn-lt"/>
                <a:cs typeface="+mn-lt"/>
              </a:rPr>
              <a:t>3 - Severe (very marked or prominent. A dramatic change).</a:t>
            </a:r>
            <a:endParaRPr lang="en-US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07918D-6852-7DB2-D3E6-871D4D5DCBA2}"/>
              </a:ext>
            </a:extLst>
          </p:cNvPr>
          <p:cNvSpPr/>
          <p:nvPr/>
        </p:nvSpPr>
        <p:spPr>
          <a:xfrm>
            <a:off x="10789145" y="2314871"/>
            <a:ext cx="261938" cy="214313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0B681F-6D51-F63B-5F0D-3CE6A130AA8A}"/>
              </a:ext>
            </a:extLst>
          </p:cNvPr>
          <p:cNvSpPr txBox="1"/>
          <p:nvPr/>
        </p:nvSpPr>
        <p:spPr>
          <a:xfrm>
            <a:off x="5323583" y="519410"/>
            <a:ext cx="3062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Tau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DCF7C-AFCC-D1BE-413A-F5DED2619DAE}"/>
              </a:ext>
            </a:extLst>
          </p:cNvPr>
          <p:cNvSpPr txBox="1"/>
          <p:nvPr/>
        </p:nvSpPr>
        <p:spPr>
          <a:xfrm>
            <a:off x="1967507" y="5280421"/>
            <a:ext cx="9182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OSA                                                       INSOMNIA                                              NPIKSEV</a:t>
            </a:r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C6E9DE-C162-B8A3-7AF6-B6F69439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9" y="1620333"/>
            <a:ext cx="11827666" cy="359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A734D-5B3B-FD1F-6A42-3E03E64A94E8}"/>
              </a:ext>
            </a:extLst>
          </p:cNvPr>
          <p:cNvSpPr txBox="1"/>
          <p:nvPr/>
        </p:nvSpPr>
        <p:spPr>
          <a:xfrm>
            <a:off x="519411" y="5587008"/>
            <a:ext cx="102179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NPIKSEV: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1 - Mild (noticeable, but not a significant change)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2 - Moderate (significant, but not a dramatic change)</a:t>
            </a:r>
          </a:p>
          <a:p>
            <a:r>
              <a:rPr lang="en-US">
                <a:ea typeface="+mn-lt"/>
                <a:cs typeface="+mn-lt"/>
              </a:rPr>
              <a:t>3 - Severe (very marked or prominent. A dramatic change).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0B681F-6D51-F63B-5F0D-3CE6A130AA8A}"/>
              </a:ext>
            </a:extLst>
          </p:cNvPr>
          <p:cNvSpPr txBox="1"/>
          <p:nvPr/>
        </p:nvSpPr>
        <p:spPr>
          <a:xfrm>
            <a:off x="5323583" y="519410"/>
            <a:ext cx="3062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err="1"/>
              <a:t>PTau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DCF7C-AFCC-D1BE-413A-F5DED2619DAE}"/>
              </a:ext>
            </a:extLst>
          </p:cNvPr>
          <p:cNvSpPr txBox="1"/>
          <p:nvPr/>
        </p:nvSpPr>
        <p:spPr>
          <a:xfrm>
            <a:off x="1872257" y="5101828"/>
            <a:ext cx="9182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OSA                                                       INSOMNIA                                              NPIKSEV</a:t>
            </a:r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341115-6A18-8EEC-584E-3C2721B7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" y="1448221"/>
            <a:ext cx="11458574" cy="3473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9C95A-9C56-6A7F-125D-8F6DDD53E7D7}"/>
              </a:ext>
            </a:extLst>
          </p:cNvPr>
          <p:cNvSpPr txBox="1"/>
          <p:nvPr/>
        </p:nvSpPr>
        <p:spPr>
          <a:xfrm>
            <a:off x="519411" y="5587008"/>
            <a:ext cx="102179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NPIKSEV: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1 - Mild (noticeable, but not a significant change)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2 - Moderate (significant, but not a dramatic change)</a:t>
            </a:r>
          </a:p>
          <a:p>
            <a:r>
              <a:rPr lang="en-US">
                <a:ea typeface="+mn-lt"/>
                <a:cs typeface="+mn-lt"/>
              </a:rPr>
              <a:t>3 - Severe (very marked or prominent. A dramatic change).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575E-9394-4F25-E4BE-E8DEA738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05" y="2092502"/>
            <a:ext cx="108762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Do sleep disturbances increase the risk of AD?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9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86FAC-D3E1-7392-5212-E630C2B787DD}"/>
              </a:ext>
            </a:extLst>
          </p:cNvPr>
          <p:cNvSpPr txBox="1"/>
          <p:nvPr/>
        </p:nvSpPr>
        <p:spPr>
          <a:xfrm>
            <a:off x="1434704" y="3687961"/>
            <a:ext cx="3668613" cy="954107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GDSCALE</a:t>
            </a:r>
            <a:endParaRPr lang="en-US"/>
          </a:p>
          <a:p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F7ED0-B460-EE46-859C-820EDAFA9776}"/>
              </a:ext>
            </a:extLst>
          </p:cNvPr>
          <p:cNvSpPr txBox="1"/>
          <p:nvPr/>
        </p:nvSpPr>
        <p:spPr>
          <a:xfrm>
            <a:off x="7566422" y="1568649"/>
            <a:ext cx="2954239" cy="3254276"/>
          </a:xfr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AD Diagnosis</a:t>
            </a:r>
          </a:p>
          <a:p>
            <a:endParaRPr lang="en-US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211F8A-A81A-38FA-DCA5-799501806439}"/>
              </a:ext>
            </a:extLst>
          </p:cNvPr>
          <p:cNvCxnSpPr/>
          <p:nvPr/>
        </p:nvCxnSpPr>
        <p:spPr>
          <a:xfrm>
            <a:off x="4376738" y="4293392"/>
            <a:ext cx="2247898" cy="473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F17135-C119-F2CB-2530-0A6EA529FF6D}"/>
              </a:ext>
            </a:extLst>
          </p:cNvPr>
          <p:cNvSpPr txBox="1"/>
          <p:nvPr/>
        </p:nvSpPr>
        <p:spPr>
          <a:xfrm>
            <a:off x="5482828" y="2833687"/>
            <a:ext cx="704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1D41B-EA32-2F9D-05F4-2E562BCB37E4}"/>
              </a:ext>
            </a:extLst>
          </p:cNvPr>
          <p:cNvSpPr txBox="1"/>
          <p:nvPr/>
        </p:nvSpPr>
        <p:spPr>
          <a:xfrm>
            <a:off x="8078391" y="4580931"/>
            <a:ext cx="3668613" cy="954107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NPIK</a:t>
            </a:r>
            <a:endParaRPr lang="en-US"/>
          </a:p>
          <a:p>
            <a:endParaRPr lang="en-US" sz="28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1011C2-50A9-7FF4-86BC-D14E393E8AAA}"/>
              </a:ext>
            </a:extLst>
          </p:cNvPr>
          <p:cNvCxnSpPr>
            <a:cxnSpLocks/>
          </p:cNvCxnSpPr>
          <p:nvPr/>
        </p:nvCxnSpPr>
        <p:spPr>
          <a:xfrm flipV="1">
            <a:off x="4329112" y="2088353"/>
            <a:ext cx="2235992" cy="6929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0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CEE-395A-76BB-2E17-B4C2EF8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 – NPI vs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A084-C8C1-C743-48C4-8E55FEA9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Charts -&gt; Biomarkers (ABETA / PTAU / TAU) vs.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-&gt; Trying to predict </a:t>
            </a:r>
          </a:p>
          <a:p>
            <a:r>
              <a:rPr lang="en-US">
                <a:ea typeface="+mn-lt"/>
                <a:cs typeface="+mn-lt"/>
              </a:rPr>
              <a:t>Objective actigraphy</a:t>
            </a:r>
          </a:p>
          <a:p>
            <a:pPr lvl="1"/>
            <a:r>
              <a:rPr lang="en-US">
                <a:ea typeface="+mn-lt"/>
                <a:cs typeface="+mn-lt"/>
              </a:rPr>
              <a:t>Polysomnography</a:t>
            </a:r>
          </a:p>
          <a:p>
            <a:pPr lvl="1"/>
            <a:r>
              <a:rPr lang="en-US">
                <a:ea typeface="+mn-lt"/>
                <a:cs typeface="+mn-lt"/>
              </a:rPr>
              <a:t>actigraphy</a:t>
            </a:r>
          </a:p>
          <a:p>
            <a:r>
              <a:rPr lang="en-US">
                <a:ea typeface="+mn-lt"/>
                <a:cs typeface="+mn-lt"/>
              </a:rPr>
              <a:t>Homer1a, best-known molecular marker of sleep need (Maret et al. 2007; Archer and Oster 2015; </a:t>
            </a:r>
            <a:r>
              <a:rPr lang="en-US" err="1">
                <a:ea typeface="+mn-lt"/>
                <a:cs typeface="+mn-lt"/>
              </a:rPr>
              <a:t>Diering</a:t>
            </a:r>
            <a:r>
              <a:rPr lang="en-US">
                <a:ea typeface="+mn-lt"/>
                <a:cs typeface="+mn-lt"/>
              </a:rPr>
              <a:t> et al. 2017)</a:t>
            </a:r>
          </a:p>
          <a:p>
            <a:r>
              <a:rPr lang="en-US">
                <a:ea typeface="+mn-lt"/>
                <a:cs typeface="+mn-lt"/>
              </a:rPr>
              <a:t>Obstructive sleep apnea (OSA), or called sleep disordered breathing (SDB)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1BD68-2AF2-83DB-EE19-E2F772CDC429}"/>
              </a:ext>
            </a:extLst>
          </p:cNvPr>
          <p:cNvSpPr/>
          <p:nvPr/>
        </p:nvSpPr>
        <p:spPr>
          <a:xfrm>
            <a:off x="190499" y="190498"/>
            <a:ext cx="1823357" cy="83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Weiping</a:t>
            </a:r>
          </a:p>
        </p:txBody>
      </p:sp>
    </p:spTree>
    <p:extLst>
      <p:ext uri="{BB962C8B-B14F-4D97-AF65-F5344CB8AC3E}">
        <p14:creationId xmlns:p14="http://schemas.microsoft.com/office/powerpoint/2010/main" val="233359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CEE-395A-76BB-2E17-B4C2EF8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 – </a:t>
            </a:r>
            <a:r>
              <a:rPr lang="en-US" err="1"/>
              <a:t>GDscale</a:t>
            </a:r>
            <a:r>
              <a:rPr lang="en-US"/>
              <a:t> vs.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A084-C8C1-C743-48C4-8E55FEA9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790" y="2052918"/>
            <a:ext cx="565709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Only small differences between the diagnosed groups </a:t>
            </a:r>
          </a:p>
          <a:p>
            <a:r>
              <a:rPr lang="en-US">
                <a:cs typeface="Calibri" panose="020F0502020204030204"/>
              </a:rPr>
              <a:t>Usually low scores (mostly below </a:t>
            </a:r>
            <a:r>
              <a:rPr lang="en-US" err="1">
                <a:cs typeface="Calibri" panose="020F0502020204030204"/>
              </a:rPr>
              <a:t>treshhold</a:t>
            </a:r>
            <a:r>
              <a:rPr lang="en-US">
                <a:cs typeface="Calibri" panose="020F0502020204030204"/>
              </a:rPr>
              <a:t> for depression)</a:t>
            </a:r>
          </a:p>
          <a:p>
            <a:pPr>
              <a:buClr>
                <a:srgbClr val="8AD0D6"/>
              </a:buClr>
            </a:pPr>
            <a:r>
              <a:rPr lang="en-US">
                <a:cs typeface="Calibri" panose="020F0502020204030204"/>
              </a:rPr>
              <a:t>Maybe analyzing individual questions gives better 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8F2548-487F-FDBF-BE3E-DE68E1A56A35}"/>
              </a:ext>
            </a:extLst>
          </p:cNvPr>
          <p:cNvGrpSpPr/>
          <p:nvPr/>
        </p:nvGrpSpPr>
        <p:grpSpPr>
          <a:xfrm>
            <a:off x="646111" y="2052918"/>
            <a:ext cx="4784942" cy="4195481"/>
            <a:chOff x="646111" y="2052918"/>
            <a:chExt cx="4784942" cy="419548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D2C4A38-768F-4260-C8AE-F35ECFC9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2052918"/>
              <a:ext cx="4784305" cy="1996568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D00F7C9-B90E-48AE-1606-597CDEC3C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11" y="4049486"/>
              <a:ext cx="4784942" cy="219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6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CEE-395A-76BB-2E17-B4C2EF8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 – </a:t>
            </a:r>
            <a:r>
              <a:rPr lang="en-US" err="1"/>
              <a:t>GDScale</a:t>
            </a:r>
            <a:r>
              <a:rPr lang="en-US"/>
              <a:t> vs NPI</a:t>
            </a:r>
          </a:p>
        </p:txBody>
      </p:sp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676E8B-AC78-55AC-BA3F-BE07D9E3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10" y="1557624"/>
            <a:ext cx="5146697" cy="352904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90586-8339-95A8-B8D9-A3F2A0055596}"/>
              </a:ext>
            </a:extLst>
          </p:cNvPr>
          <p:cNvSpPr txBox="1">
            <a:spLocks/>
          </p:cNvSpPr>
          <p:nvPr/>
        </p:nvSpPr>
        <p:spPr>
          <a:xfrm>
            <a:off x="5787190" y="1557624"/>
            <a:ext cx="5657099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cs typeface="Calibri" panose="020F0502020204030204"/>
              </a:rPr>
              <a:t>People in GD category 3 (depressed) have a slightly higher NPIK score</a:t>
            </a:r>
          </a:p>
          <a:p>
            <a:pPr>
              <a:buClr>
                <a:srgbClr val="8AD0D6"/>
              </a:buClr>
            </a:pPr>
            <a:r>
              <a:rPr lang="en-US">
                <a:cs typeface="Calibri" panose="020F0502020204030204"/>
              </a:rPr>
              <a:t>GD categories: </a:t>
            </a:r>
          </a:p>
          <a:p>
            <a:pPr lvl="1"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&lt;5 Points</a:t>
            </a:r>
            <a:r>
              <a:rPr lang="en-US">
                <a:ea typeface="+mj-lt"/>
                <a:cs typeface="+mj-lt"/>
              </a:rPr>
              <a:t>: depression not likely  (1)</a:t>
            </a:r>
            <a:endParaRPr lang="en-US">
              <a:ea typeface="+mj-lt"/>
              <a:cs typeface="Calibri" panose="020F0502020204030204"/>
            </a:endParaRPr>
          </a:p>
          <a:p>
            <a:pPr lvl="1"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&gt;5 Points</a:t>
            </a:r>
            <a:r>
              <a:rPr lang="en-US">
                <a:ea typeface="+mj-lt"/>
                <a:cs typeface="+mj-lt"/>
              </a:rPr>
              <a:t>: suggests depression and should be followed by a comprehensive assessment (2)</a:t>
            </a:r>
            <a:endParaRPr lang="en-US">
              <a:cs typeface="Calibri" panose="020F0502020204030204"/>
            </a:endParaRPr>
          </a:p>
          <a:p>
            <a:pPr lvl="1"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≥10 Points</a:t>
            </a:r>
            <a:r>
              <a:rPr lang="en-US">
                <a:ea typeface="+mj-lt"/>
                <a:cs typeface="+mj-lt"/>
              </a:rPr>
              <a:t>: almost always indicates depression (3)</a:t>
            </a:r>
            <a:endParaRPr lang="en-US"/>
          </a:p>
          <a:p>
            <a:pPr lvl="1">
              <a:buClr>
                <a:srgbClr val="8AD0D6"/>
              </a:buClr>
            </a:pPr>
            <a:endParaRPr lang="en-US"/>
          </a:p>
          <a:p>
            <a:pPr lvl="1">
              <a:buClr>
                <a:srgbClr val="8AD0D6"/>
              </a:buClr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000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60A-D8A7-EAFA-C72B-8AEB67E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Preliminary results – Brain volume</a:t>
            </a:r>
            <a:endParaRPr lang="en-US" err="1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C27190-3C9B-7282-4039-63D5D0D64011}"/>
              </a:ext>
            </a:extLst>
          </p:cNvPr>
          <p:cNvSpPr txBox="1">
            <a:spLocks/>
          </p:cNvSpPr>
          <p:nvPr/>
        </p:nvSpPr>
        <p:spPr>
          <a:xfrm>
            <a:off x="5803002" y="1799077"/>
            <a:ext cx="4057294" cy="446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ea typeface="+mn-lt"/>
                <a:cs typeface="+mn-lt"/>
              </a:rPr>
              <a:t>Development of brain volume over time (measured by visit code)</a:t>
            </a:r>
          </a:p>
          <a:p>
            <a:pPr>
              <a:buClr>
                <a:srgbClr val="8AD0D6"/>
              </a:buClr>
            </a:pPr>
            <a:r>
              <a:rPr lang="en-US"/>
              <a:t>Alzheimer group has lowest volume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>
                <a:cs typeface="Calibri"/>
              </a:rPr>
              <a:t>Insomnia seems to indicate lower brain volume, but data has high variance</a:t>
            </a: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659D4E-4152-BC24-476C-41B3466A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" y="1548386"/>
            <a:ext cx="4306112" cy="2445044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C651672-816B-5351-8593-F0EFECE7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235" y="4029272"/>
            <a:ext cx="4303803" cy="2149486"/>
          </a:xfrm>
        </p:spPr>
      </p:pic>
    </p:spTree>
    <p:extLst>
      <p:ext uri="{BB962C8B-B14F-4D97-AF65-F5344CB8AC3E}">
        <p14:creationId xmlns:p14="http://schemas.microsoft.com/office/powerpoint/2010/main" val="7649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60A-D8A7-EAFA-C72B-8AEB67E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4684-E88D-C49C-C448-89BE3CB7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/>
              <a:t>Train ML algorithms trying to predict a change in diagnosis based on NPI scores / history of insomnia </a:t>
            </a:r>
          </a:p>
          <a:p>
            <a:pPr>
              <a:buClr>
                <a:srgbClr val="8AD0D6"/>
              </a:buClr>
            </a:pPr>
            <a:r>
              <a:rPr lang="en-US"/>
              <a:t>See if adding in depression data changes the model</a:t>
            </a:r>
          </a:p>
          <a:p>
            <a:pPr>
              <a:buClr>
                <a:srgbClr val="8AD0D6"/>
              </a:buClr>
            </a:pPr>
            <a:r>
              <a:rPr lang="en-US"/>
              <a:t>Analyse brain volume vs. NPI scores</a:t>
            </a:r>
          </a:p>
          <a:p>
            <a:pPr>
              <a:buClr>
                <a:srgbClr val="8AD0D6"/>
              </a:buClr>
            </a:pPr>
            <a:r>
              <a:rPr lang="en-US"/>
              <a:t>Image analysis (unsupervised clustering)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5575-9E86-FE1A-C445-947E2596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9767-ABD2-B647-68CF-718267D8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Abeta, tau, P-tau in </a:t>
            </a:r>
            <a:r>
              <a:rPr lang="en-US" err="1">
                <a:ea typeface="+mj-lt"/>
                <a:cs typeface="+mj-lt"/>
              </a:rPr>
              <a:t>ADNImerge</a:t>
            </a:r>
            <a:r>
              <a:rPr lang="en-US">
                <a:ea typeface="+mj-lt"/>
                <a:cs typeface="+mj-lt"/>
              </a:rPr>
              <a:t> and UPENN...?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Not sure how to interpret NPIK score and how to define cut offs (is NPIKTOT already including frequency and severity or not? Could not find formula online) 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Understanding the science part – what is really relevant, what is coincidence </a:t>
            </a:r>
            <a:r>
              <a:rPr lang="en-US" err="1">
                <a:ea typeface="+mj-lt"/>
                <a:cs typeface="+mj-lt"/>
              </a:rPr>
              <a:t>etc</a:t>
            </a:r>
            <a:r>
              <a:rPr lang="en-US">
                <a:ea typeface="+mj-lt"/>
                <a:cs typeface="+mj-lt"/>
              </a:rPr>
              <a:t>? </a:t>
            </a:r>
          </a:p>
          <a:p>
            <a:pPr>
              <a:buClr>
                <a:srgbClr val="8AD0D6"/>
              </a:buClr>
            </a:pPr>
            <a:r>
              <a:rPr lang="en-US"/>
              <a:t>Brain volume: known link to sleep problems and brain volume? 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948-D252-AE21-6CFC-8EA1D27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845A-8BD7-E64E-5ECE-5756DE42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15" y="1248352"/>
            <a:ext cx="10535392" cy="5202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n-US" sz="1600">
              <a:ea typeface="+mn-lt"/>
              <a:cs typeface="+mn-lt"/>
            </a:endParaRPr>
          </a:p>
          <a:p>
            <a:pPr lvl="1">
              <a:lnSpc>
                <a:spcPct val="120000"/>
              </a:lnSpc>
            </a:pPr>
            <a:r>
              <a:rPr lang="en-US" sz="1600">
                <a:cs typeface="Calibri"/>
              </a:rPr>
              <a:t>Built own </a:t>
            </a:r>
            <a:r>
              <a:rPr lang="en-US" sz="1600" err="1">
                <a:cs typeface="Calibri"/>
              </a:rPr>
              <a:t>dataframe</a:t>
            </a:r>
            <a:r>
              <a:rPr lang="en-US" sz="1600">
                <a:cs typeface="Calibri"/>
              </a:rPr>
              <a:t> as previous group might have dropped observations we want to keep</a:t>
            </a:r>
          </a:p>
          <a:p>
            <a:pPr lvl="2">
              <a:lnSpc>
                <a:spcPct val="120000"/>
              </a:lnSpc>
              <a:buClr>
                <a:srgbClr val="8AD0D6"/>
              </a:buClr>
            </a:pPr>
            <a:r>
              <a:rPr lang="en-US" sz="1400">
                <a:ea typeface="+mn-lt"/>
                <a:cs typeface="Calibri"/>
              </a:rPr>
              <a:t>Picked relevant tables and cleaned them up</a:t>
            </a:r>
          </a:p>
          <a:p>
            <a:pPr lvl="2">
              <a:lnSpc>
                <a:spcPct val="120000"/>
              </a:lnSpc>
              <a:buClr>
                <a:srgbClr val="8AD0D6"/>
              </a:buClr>
            </a:pPr>
            <a:r>
              <a:rPr lang="en-US" sz="1400">
                <a:ea typeface="+mn-lt"/>
                <a:cs typeface="Calibri"/>
              </a:rPr>
              <a:t>Joined them on RID, VISCODE2 and Phase</a:t>
            </a:r>
          </a:p>
          <a:p>
            <a:pPr lvl="1">
              <a:lnSpc>
                <a:spcPct val="120000"/>
              </a:lnSpc>
              <a:buClr>
                <a:srgbClr val="8AD0D6"/>
              </a:buClr>
            </a:pPr>
            <a:r>
              <a:rPr lang="en-US" sz="1600">
                <a:cs typeface="Calibri"/>
              </a:rPr>
              <a:t>Made new variables for insomnia, OSA (obstructive sleep apnea), depression from medical history (idea: if they have a history of insomnia or depression, were they more likely to develop or be diagnosed with AD at first diagnosis?)</a:t>
            </a:r>
          </a:p>
          <a:p>
            <a:pPr lvl="1">
              <a:lnSpc>
                <a:spcPct val="120000"/>
              </a:lnSpc>
              <a:buClr>
                <a:srgbClr val="8AD0D6"/>
              </a:buClr>
            </a:pPr>
            <a:endParaRPr lang="en-US" sz="1600">
              <a:cs typeface="Calibri"/>
            </a:endParaRPr>
          </a:p>
          <a:p>
            <a:pPr lvl="1">
              <a:lnSpc>
                <a:spcPct val="120000"/>
              </a:lnSpc>
            </a:pPr>
            <a:endParaRPr lang="en-US" sz="1600">
              <a:cs typeface="Calibri"/>
            </a:endParaRPr>
          </a:p>
          <a:p>
            <a:pPr>
              <a:lnSpc>
                <a:spcPct val="120000"/>
              </a:lnSpc>
            </a:pPr>
            <a:endParaRPr lang="en-US" sz="1600">
              <a:cs typeface="Calibri"/>
            </a:endParaRPr>
          </a:p>
          <a:p>
            <a:pPr>
              <a:lnSpc>
                <a:spcPct val="120000"/>
              </a:lnSpc>
            </a:pPr>
            <a:endParaRPr lang="en-US" sz="1600">
              <a:cs typeface="Calibri"/>
            </a:endParaRPr>
          </a:p>
          <a:p>
            <a:pPr>
              <a:lnSpc>
                <a:spcPct val="120000"/>
              </a:lnSpc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7503-EC67-6158-0ACD-2B696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Strategies</a:t>
            </a:r>
          </a:p>
          <a:p>
            <a:pPr algn="ctr"/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C429-7A5E-CC04-504D-6108C0B6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45" y="1569961"/>
            <a:ext cx="11103751" cy="46784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8AD0D6"/>
              </a:buClr>
            </a:pPr>
            <a:endParaRPr lang="en-US" sz="22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200" b="1">
                <a:ea typeface="+mj-lt"/>
                <a:cs typeface="+mj-lt"/>
              </a:rPr>
              <a:t>Sleep variables: </a:t>
            </a:r>
            <a:r>
              <a:rPr lang="en-US" sz="2200">
                <a:ea typeface="+mj-lt"/>
                <a:cs typeface="+mj-lt"/>
              </a:rPr>
              <a:t>NPIK(Neuropsychiatric Inventory – sleep disturbances), NPIK total score, NPIK severity, OSA(obstructive sleep apnea), insomnia</a:t>
            </a:r>
          </a:p>
          <a:p>
            <a:pPr>
              <a:buClr>
                <a:srgbClr val="8AD0D6"/>
              </a:buClr>
            </a:pPr>
            <a:endParaRPr lang="en-US" sz="22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200">
                <a:ea typeface="+mj-lt"/>
                <a:cs typeface="+mj-lt"/>
              </a:rPr>
              <a:t>Direct: </a:t>
            </a:r>
            <a:r>
              <a:rPr lang="en-US" sz="2200" b="1">
                <a:ea typeface="+mj-lt"/>
                <a:cs typeface="+mj-lt"/>
              </a:rPr>
              <a:t>Sleep variables</a:t>
            </a:r>
            <a:r>
              <a:rPr lang="en-US" sz="2200">
                <a:ea typeface="+mj-lt"/>
                <a:cs typeface="+mj-lt"/>
              </a:rPr>
              <a:t> ---?---  Dementia d</a:t>
            </a:r>
            <a:r>
              <a:rPr lang="en-US" sz="2200" b="1">
                <a:ea typeface="+mj-lt"/>
                <a:cs typeface="+mj-lt"/>
              </a:rPr>
              <a:t>iagnosis, Diagnosis change</a:t>
            </a:r>
          </a:p>
          <a:p>
            <a:pPr>
              <a:buClr>
                <a:srgbClr val="8AD0D6"/>
              </a:buClr>
            </a:pPr>
            <a:r>
              <a:rPr lang="en-US" sz="2200">
                <a:ea typeface="+mj-lt"/>
                <a:cs typeface="+mj-lt"/>
              </a:rPr>
              <a:t>Indirect: </a:t>
            </a:r>
          </a:p>
          <a:p>
            <a:pPr lvl="1">
              <a:buClr>
                <a:srgbClr val="8AD0D6"/>
              </a:buClr>
            </a:pPr>
            <a:r>
              <a:rPr lang="en-US" sz="2000" b="1">
                <a:ea typeface="+mj-lt"/>
                <a:cs typeface="+mj-lt"/>
              </a:rPr>
              <a:t>Sleep variables</a:t>
            </a:r>
            <a:r>
              <a:rPr lang="en-US" sz="2000">
                <a:ea typeface="+mj-lt"/>
                <a:cs typeface="+mj-lt"/>
              </a:rPr>
              <a:t> ---?--- cerebrospinal fluid (CSF) biomarkers </a:t>
            </a:r>
            <a:r>
              <a:rPr lang="en-US" sz="2000" b="1">
                <a:ea typeface="+mj-lt"/>
                <a:cs typeface="+mj-lt"/>
              </a:rPr>
              <a:t>Amyloid beta (A-beta), tau, phosphorylated-tau (p-tau)</a:t>
            </a:r>
            <a:endParaRPr lang="en-US" sz="2000"/>
          </a:p>
          <a:p>
            <a:pPr lvl="1">
              <a:buClr>
                <a:srgbClr val="8AD0D6"/>
              </a:buClr>
            </a:pPr>
            <a:r>
              <a:rPr lang="en-US" sz="2000" b="1">
                <a:ea typeface="+mj-lt"/>
                <a:cs typeface="+mj-lt"/>
              </a:rPr>
              <a:t>Sleep variables </a:t>
            </a:r>
            <a:r>
              <a:rPr lang="en-US" sz="2000">
                <a:ea typeface="+mj-lt"/>
                <a:cs typeface="+mj-lt"/>
              </a:rPr>
              <a:t>---?---</a:t>
            </a:r>
            <a:r>
              <a:rPr lang="en-US" sz="2000" b="1">
                <a:ea typeface="+mj-lt"/>
                <a:cs typeface="+mj-lt"/>
              </a:rPr>
              <a:t> brain volume</a:t>
            </a:r>
          </a:p>
          <a:p>
            <a:pPr lvl="1">
              <a:buClr>
                <a:srgbClr val="8AD0D6"/>
              </a:buClr>
            </a:pPr>
            <a:r>
              <a:rPr lang="en-US" sz="2000" b="1">
                <a:ea typeface="+mj-lt"/>
                <a:cs typeface="+mj-lt"/>
              </a:rPr>
              <a:t>principal component analysis</a:t>
            </a:r>
            <a:r>
              <a:rPr lang="en-US" sz="2000">
                <a:ea typeface="+mj-lt"/>
                <a:cs typeface="+mj-lt"/>
              </a:rPr>
              <a:t> (PCA) of</a:t>
            </a:r>
            <a:r>
              <a:rPr lang="en-US" sz="2000" b="1">
                <a:ea typeface="+mj-lt"/>
                <a:cs typeface="+mj-lt"/>
              </a:rPr>
              <a:t> Sleep variables</a:t>
            </a:r>
            <a:r>
              <a:rPr lang="en-US" sz="2000">
                <a:ea typeface="+mj-lt"/>
                <a:cs typeface="+mj-lt"/>
              </a:rPr>
              <a:t> or combination of sleep variables </a:t>
            </a:r>
            <a:r>
              <a:rPr lang="en-US" sz="2000" b="1">
                <a:ea typeface="+mj-lt"/>
                <a:cs typeface="+mj-lt"/>
              </a:rPr>
              <a:t>depression</a:t>
            </a:r>
            <a:r>
              <a:rPr lang="en-US" sz="2000">
                <a:ea typeface="+mj-lt"/>
                <a:cs typeface="+mj-lt"/>
              </a:rPr>
              <a:t> (GD scale) and </a:t>
            </a:r>
            <a:r>
              <a:rPr lang="en-US" sz="2000" b="1">
                <a:ea typeface="+mj-lt"/>
                <a:cs typeface="+mj-lt"/>
              </a:rPr>
              <a:t>neuropsych</a:t>
            </a:r>
            <a:r>
              <a:rPr lang="en-US" sz="2000">
                <a:ea typeface="+mj-lt"/>
                <a:cs typeface="+mj-lt"/>
              </a:rPr>
              <a:t>ological test (NEUROBAT)</a:t>
            </a:r>
            <a:endParaRPr lang="en-US" sz="2000">
              <a:ea typeface="+mn-lt"/>
              <a:cs typeface="+mn-lt"/>
            </a:endParaRPr>
          </a:p>
          <a:p>
            <a:pPr lvl="1">
              <a:buClr>
                <a:srgbClr val="8AD0D6"/>
              </a:buClr>
              <a:buFont typeface="Wingdings" charset="2"/>
              <a:buChar char="q"/>
            </a:pPr>
            <a:endParaRPr lang="en-US" sz="1900" b="1">
              <a:ea typeface="+mn-lt"/>
              <a:cs typeface="+mn-lt"/>
            </a:endParaRPr>
          </a:p>
          <a:p>
            <a:pPr marL="400050" lvl="1" indent="-342900">
              <a:buClr>
                <a:srgbClr val="8AD0D6"/>
              </a:buClr>
            </a:pPr>
            <a:r>
              <a:rPr lang="en-US" sz="1900" b="1">
                <a:ea typeface="+mn-lt"/>
                <a:cs typeface="+mn-lt"/>
              </a:rPr>
              <a:t>Image</a:t>
            </a:r>
            <a:r>
              <a:rPr lang="en-US" sz="1900">
                <a:ea typeface="+mn-lt"/>
                <a:cs typeface="+mn-lt"/>
              </a:rPr>
              <a:t> Data analysis</a:t>
            </a:r>
            <a:endParaRPr lang="en-US" sz="2000">
              <a:ea typeface="+mn-lt"/>
              <a:cs typeface="+mn-lt"/>
            </a:endParaRPr>
          </a:p>
          <a:p>
            <a:pPr marL="800100" lvl="2" indent="-342900">
              <a:buClr>
                <a:srgbClr val="8AD0D6"/>
              </a:buClr>
            </a:pPr>
            <a:r>
              <a:rPr lang="en-US" sz="1700">
                <a:ea typeface="+mj-lt"/>
                <a:cs typeface="+mj-lt"/>
              </a:rPr>
              <a:t>compare clusters across CSF </a:t>
            </a:r>
            <a:r>
              <a:rPr lang="en-US" sz="1700" b="1">
                <a:ea typeface="+mj-lt"/>
                <a:cs typeface="+mj-lt"/>
              </a:rPr>
              <a:t>biomarkers</a:t>
            </a:r>
            <a:r>
              <a:rPr lang="en-US" sz="1700">
                <a:ea typeface="+mj-lt"/>
                <a:cs typeface="+mj-lt"/>
              </a:rPr>
              <a:t> and </a:t>
            </a:r>
            <a:r>
              <a:rPr lang="en-US" sz="1700" b="1">
                <a:ea typeface="+mj-lt"/>
                <a:cs typeface="+mj-lt"/>
              </a:rPr>
              <a:t>neuroimaging</a:t>
            </a:r>
          </a:p>
          <a:p>
            <a:pPr marL="800100" lvl="2" indent="-342900">
              <a:buClr>
                <a:srgbClr val="8AD0D6"/>
              </a:buClr>
            </a:pPr>
            <a:r>
              <a:rPr lang="en-US" sz="1700">
                <a:ea typeface="+mj-lt"/>
                <a:cs typeface="+mj-lt"/>
              </a:rPr>
              <a:t>individual </a:t>
            </a:r>
            <a:r>
              <a:rPr lang="en-US" sz="1700" b="1">
                <a:ea typeface="+mj-lt"/>
                <a:cs typeface="+mj-lt"/>
              </a:rPr>
              <a:t>NPI, </a:t>
            </a:r>
            <a:r>
              <a:rPr lang="en-US" sz="1700" b="1" err="1">
                <a:ea typeface="+mj-lt"/>
                <a:cs typeface="+mj-lt"/>
              </a:rPr>
              <a:t>GDscale</a:t>
            </a:r>
            <a:r>
              <a:rPr lang="en-US" sz="1700" b="1">
                <a:ea typeface="+mj-lt"/>
                <a:cs typeface="+mj-lt"/>
              </a:rPr>
              <a:t>, </a:t>
            </a:r>
            <a:r>
              <a:rPr lang="en-US" sz="1700" b="1" err="1">
                <a:ea typeface="+mj-lt"/>
                <a:cs typeface="+mj-lt"/>
              </a:rPr>
              <a:t>Neurobat</a:t>
            </a:r>
            <a:r>
              <a:rPr lang="en-US" sz="1700">
                <a:ea typeface="+mj-lt"/>
                <a:cs typeface="+mj-lt"/>
              </a:rPr>
              <a:t> and </a:t>
            </a:r>
            <a:r>
              <a:rPr lang="en-US" sz="1700" b="1">
                <a:ea typeface="+mj-lt"/>
                <a:cs typeface="+mj-lt"/>
              </a:rPr>
              <a:t>neuroimaging</a:t>
            </a:r>
            <a:endParaRPr lang="en-US" sz="1700" b="1">
              <a:ea typeface="+mn-lt"/>
              <a:cs typeface="+mn-lt"/>
            </a:endParaRPr>
          </a:p>
          <a:p>
            <a:pPr marL="800100" lvl="2" indent="-342900">
              <a:buClr>
                <a:srgbClr val="8AD0D6"/>
              </a:buClr>
            </a:pPr>
            <a:endParaRPr lang="en-US" sz="1700">
              <a:ea typeface="+mn-lt"/>
              <a:cs typeface="+mn-lt"/>
            </a:endParaRPr>
          </a:p>
          <a:p>
            <a:pPr marL="800100" lvl="2" indent="-342900">
              <a:buClr>
                <a:srgbClr val="8AD0D6"/>
              </a:buClr>
            </a:pPr>
            <a:endParaRPr lang="en-US" sz="1700">
              <a:ea typeface="+mn-lt"/>
              <a:cs typeface="+mn-lt"/>
            </a:endParaRPr>
          </a:p>
          <a:p>
            <a:pPr marL="914400" lvl="2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800">
              <a:ea typeface="+mn-lt"/>
              <a:cs typeface="+mn-lt"/>
            </a:endParaRPr>
          </a:p>
          <a:p>
            <a:pPr lvl="2"/>
            <a:endParaRPr lang="en-US" sz="1800">
              <a:ea typeface="+mn-lt"/>
              <a:cs typeface="+mn-lt"/>
            </a:endParaRPr>
          </a:p>
          <a:p>
            <a:endParaRPr lang="en-US" sz="2200">
              <a:ea typeface="+mn-lt"/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7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86FAC-D3E1-7392-5212-E630C2B787DD}"/>
              </a:ext>
            </a:extLst>
          </p:cNvPr>
          <p:cNvSpPr txBox="1"/>
          <p:nvPr/>
        </p:nvSpPr>
        <p:spPr>
          <a:xfrm>
            <a:off x="558001" y="3158217"/>
            <a:ext cx="4974611" cy="1754326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Sleep variables: </a:t>
            </a:r>
          </a:p>
          <a:p>
            <a:endParaRPr lang="en-US" sz="2800"/>
          </a:p>
          <a:p>
            <a:r>
              <a:rPr lang="en-US" sz="2000" dirty="0"/>
              <a:t>- NPIK, OSA, Insomnia</a:t>
            </a:r>
          </a:p>
          <a:p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F7ED0-B460-EE46-859C-820EDAFA9776}"/>
              </a:ext>
            </a:extLst>
          </p:cNvPr>
          <p:cNvSpPr txBox="1"/>
          <p:nvPr/>
        </p:nvSpPr>
        <p:spPr>
          <a:xfrm>
            <a:off x="7018734" y="2943570"/>
            <a:ext cx="4489976" cy="1384995"/>
          </a:xfr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  <a:p>
            <a:r>
              <a:rPr lang="en-US" sz="3600" dirty="0"/>
              <a:t>Diagnosis changes</a:t>
            </a:r>
          </a:p>
          <a:p>
            <a:endParaRPr lang="en-US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211F8A-A81A-38FA-DCA5-799501806439}"/>
              </a:ext>
            </a:extLst>
          </p:cNvPr>
          <p:cNvCxnSpPr/>
          <p:nvPr/>
        </p:nvCxnSpPr>
        <p:spPr>
          <a:xfrm flipV="1">
            <a:off x="4652258" y="3957635"/>
            <a:ext cx="1473992" cy="2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F17135-C119-F2CB-2530-0A6EA529FF6D}"/>
              </a:ext>
            </a:extLst>
          </p:cNvPr>
          <p:cNvSpPr txBox="1"/>
          <p:nvPr/>
        </p:nvSpPr>
        <p:spPr>
          <a:xfrm>
            <a:off x="5032067" y="2833687"/>
            <a:ext cx="704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97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21E7E0-E16E-2883-B2D4-DCD224E22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6662"/>
              </p:ext>
            </p:extLst>
          </p:nvPr>
        </p:nvGraphicFramePr>
        <p:xfrm>
          <a:off x="5917406" y="5953125"/>
          <a:ext cx="6366072" cy="123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72">
                  <a:extLst>
                    <a:ext uri="{9D8B030D-6E8A-4147-A177-3AD203B41FA5}">
                      <a16:colId xmlns:a16="http://schemas.microsoft.com/office/drawing/2014/main" val="3089587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9A. </a:t>
                      </a:r>
                      <a:r>
                        <a:rPr lang="en-US" sz="1400" b="0" i="0" u="none" strike="noStrike" noProof="0">
                          <a:effectLst/>
                          <a:latin typeface="Century Gothic"/>
                        </a:rPr>
                        <a:t>Frequency Ratings.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1: Occasionally 2: Often 3: Frequently 4: Very frequently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Insomnia: sleep disorder,have trouble falling and/or staying asleep</a:t>
                      </a:r>
                      <a:endParaRPr lang="en-US" b="0"/>
                    </a:p>
                  </a:txBody>
                  <a:tcPr marL="190500" marR="190500" marT="95250" marB="952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noProof="0">
                        <a:effectLst/>
                        <a:latin typeface="Century Gothic"/>
                      </a:endParaRPr>
                    </a:p>
                  </a:txBody>
                  <a:tcPr marL="190500" marR="190500" marT="95249" marB="952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6704"/>
                  </a:ext>
                </a:extLst>
              </a:tr>
            </a:tbl>
          </a:graphicData>
        </a:graphic>
      </p:graphicFrame>
      <p:pic>
        <p:nvPicPr>
          <p:cNvPr id="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DF019D0-81D9-D5C3-36EA-E4517AF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6" y="2067898"/>
            <a:ext cx="5887792" cy="3076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605038" y="5710975"/>
            <a:ext cx="2907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22201 observations</a:t>
            </a:r>
            <a:endParaRPr lang="en-US" dirty="0"/>
          </a:p>
        </p:txBody>
      </p:sp>
      <p:pic>
        <p:nvPicPr>
          <p:cNvPr id="20" name="Picture 20" descr="Table&#10;&#10;Description automatically generated">
            <a:extLst>
              <a:ext uri="{FF2B5EF4-FFF2-40B4-BE49-F238E27FC236}">
                <a16:creationId xmlns:a16="http://schemas.microsoft.com/office/drawing/2014/main" id="{8A8A880D-1C9A-633A-7083-B0FD1352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83" y="2063571"/>
            <a:ext cx="1695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1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605038" y="5710975"/>
            <a:ext cx="2907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# 22201 observations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25489"/>
            <a:ext cx="6244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Part1: Will my status get worse or not?</a:t>
            </a:r>
            <a:endParaRPr lang="en-US" dirty="0"/>
          </a:p>
          <a:p>
            <a:r>
              <a:rPr lang="en-US" dirty="0"/>
              <a:t>- MCI --&gt; AD          or    MCI --&gt; MCI/NL</a:t>
            </a:r>
          </a:p>
        </p:txBody>
      </p:sp>
    </p:spTree>
    <p:extLst>
      <p:ext uri="{BB962C8B-B14F-4D97-AF65-F5344CB8AC3E}">
        <p14:creationId xmlns:p14="http://schemas.microsoft.com/office/powerpoint/2010/main" val="196061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2C1C53-68F4-9B06-937B-39258521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" y="624808"/>
            <a:ext cx="6478072" cy="35692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4672615" y="1847313"/>
            <a:ext cx="2316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NL-MCI/AD: 63   </a:t>
            </a:r>
          </a:p>
          <a:p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NL-NL: 63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25489"/>
            <a:ext cx="6244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Part1: Will my status get worse or not?</a:t>
            </a:r>
            <a:endParaRPr lang="en-US" dirty="0"/>
          </a:p>
          <a:p>
            <a:r>
              <a:rPr lang="en-US" dirty="0"/>
              <a:t>- NL --&gt; MCI/AD    or    NL --&gt; NL </a:t>
            </a:r>
            <a:r>
              <a:rPr lang="en-US" dirty="0">
                <a:ea typeface="+mn-lt"/>
                <a:cs typeface="+mn-lt"/>
              </a:rPr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3ABA-F272-DB2F-D5A6-C55910AB31E1}"/>
              </a:ext>
            </a:extLst>
          </p:cNvPr>
          <p:cNvSpPr txBox="1"/>
          <p:nvPr/>
        </p:nvSpPr>
        <p:spPr>
          <a:xfrm>
            <a:off x="4676639" y="1479729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0.633</a:t>
            </a:r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5F2DCC8-686B-F920-6083-E04B4BA3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38" y="953562"/>
            <a:ext cx="4257048" cy="2753602"/>
          </a:xfrm>
          <a:prstGeom prst="rect">
            <a:avLst/>
          </a:prstGeom>
        </p:spPr>
      </p:pic>
      <p:pic>
        <p:nvPicPr>
          <p:cNvPr id="7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C2FC46D-A18B-242F-BA42-5D08C955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" y="4340656"/>
            <a:ext cx="3756211" cy="2434922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552BD10-89E9-F233-7D21-81426F86B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218" y="4336676"/>
            <a:ext cx="3810000" cy="2442882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6FCB210-68F2-D891-3FF1-6704B92A7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780" y="4335790"/>
            <a:ext cx="3818964" cy="24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art&#10;&#10;Description automatically generated">
            <a:extLst>
              <a:ext uri="{FF2B5EF4-FFF2-40B4-BE49-F238E27FC236}">
                <a16:creationId xmlns:a16="http://schemas.microsoft.com/office/drawing/2014/main" id="{8654C543-5247-D4C3-4131-C13453F3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852829"/>
            <a:ext cx="5676180" cy="3283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77" y="1957"/>
            <a:ext cx="4301469" cy="617066"/>
          </a:xfrm>
        </p:spPr>
        <p:txBody>
          <a:bodyPr/>
          <a:lstStyle/>
          <a:p>
            <a:r>
              <a:rPr lang="en-US" sz="2400" dirty="0"/>
              <a:t>Sleep vs diagnosis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4025634" y="1847313"/>
            <a:ext cx="23167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MCI-AD: 130 </a:t>
            </a:r>
          </a:p>
          <a:p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MCI-MCI/AD: 130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25489"/>
            <a:ext cx="6244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Part1: Will my status get worse or not?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MCI --&gt; AD          or    MCI --&gt; MCI/NL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3ABA-F272-DB2F-D5A6-C55910AB31E1}"/>
              </a:ext>
            </a:extLst>
          </p:cNvPr>
          <p:cNvSpPr txBox="1"/>
          <p:nvPr/>
        </p:nvSpPr>
        <p:spPr>
          <a:xfrm>
            <a:off x="4029658" y="1479729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0.710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6D31E02-92E4-B0F5-E4F7-0DFEF7D3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58" y="2171974"/>
            <a:ext cx="2207163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BD98C41-EDB5-16EF-5700-DD8D49CC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625" y="3082505"/>
            <a:ext cx="2207163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5AC1269-C5EF-3339-5153-1ED418DE8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" t="56824" r="50969" b="29437"/>
          <a:stretch/>
        </p:blipFill>
        <p:spPr>
          <a:xfrm>
            <a:off x="2614741" y="4408435"/>
            <a:ext cx="1832668" cy="1021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D46D5A5-6ACF-46AE-766C-D0BED91D9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" t="71349" r="52290" b="15542"/>
          <a:stretch/>
        </p:blipFill>
        <p:spPr>
          <a:xfrm>
            <a:off x="126801" y="4413979"/>
            <a:ext cx="2858283" cy="1506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08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Brain Health Challenge  Progress report</vt:lpstr>
      <vt:lpstr>PowerPoint Presentation</vt:lpstr>
      <vt:lpstr>Pre-processing</vt:lpstr>
      <vt:lpstr>Strategies </vt:lpstr>
      <vt:lpstr>PowerPoint Presentation</vt:lpstr>
      <vt:lpstr>Sleep vs diagnosis changes</vt:lpstr>
      <vt:lpstr>Sleep vs diagnosis changes</vt:lpstr>
      <vt:lpstr>Sleep vs diagnosis changes</vt:lpstr>
      <vt:lpstr>Sleep vs diagnosis changes</vt:lpstr>
      <vt:lpstr>Sleep vs diagnosis changes</vt:lpstr>
      <vt:lpstr>Sleep vs diagnosis changes</vt:lpstr>
      <vt:lpstr>Sleep vs diagnosis changes</vt:lpstr>
      <vt:lpstr>Principal components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 – NPI vs Diagnosis</vt:lpstr>
      <vt:lpstr>Preliminary results – GDscale vs. Diagnosis</vt:lpstr>
      <vt:lpstr>Preliminary results – GDScale vs NPI</vt:lpstr>
      <vt:lpstr>Preliminary results – Brain volume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205</cp:revision>
  <dcterms:created xsi:type="dcterms:W3CDTF">2022-10-10T19:21:32Z</dcterms:created>
  <dcterms:modified xsi:type="dcterms:W3CDTF">2023-01-23T19:33:35Z</dcterms:modified>
</cp:coreProperties>
</file>