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6" r:id="rId2"/>
    <p:sldId id="303" r:id="rId3"/>
    <p:sldId id="297" r:id="rId4"/>
    <p:sldId id="310" r:id="rId5"/>
    <p:sldId id="313" r:id="rId6"/>
    <p:sldId id="314" r:id="rId7"/>
    <p:sldId id="315" r:id="rId8"/>
    <p:sldId id="317" r:id="rId9"/>
    <p:sldId id="319" r:id="rId10"/>
    <p:sldId id="312" r:id="rId11"/>
    <p:sldId id="259" r:id="rId12"/>
    <p:sldId id="306" r:id="rId1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435B873F-AD16-4163-BB2B-3C878182E395}">
          <p14:sldIdLst>
            <p14:sldId id="266"/>
            <p14:sldId id="303"/>
            <p14:sldId id="297"/>
            <p14:sldId id="310"/>
            <p14:sldId id="313"/>
            <p14:sldId id="314"/>
            <p14:sldId id="315"/>
            <p14:sldId id="317"/>
            <p14:sldId id="319"/>
            <p14:sldId id="312"/>
            <p14:sldId id="259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7" autoAdjust="0"/>
    <p:restoredTop sz="94434" autoAdjust="0"/>
  </p:normalViewPr>
  <p:slideViewPr>
    <p:cSldViewPr>
      <p:cViewPr varScale="1">
        <p:scale>
          <a:sx n="62" d="100"/>
          <a:sy n="62" d="100"/>
        </p:scale>
        <p:origin x="16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22E2D-F444-4247-A734-F4F6FD7BA438}" type="datetimeFigureOut">
              <a:rPr lang="de-DE" smtClean="0"/>
              <a:pPr/>
              <a:t>13.12.2019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32692-8090-4CD4-8DD1-6BB5E8FD4B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0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3296"/>
            <a:ext cx="9144000" cy="798576"/>
          </a:xfrm>
          <a:prstGeom prst="rect">
            <a:avLst/>
          </a:prstGeom>
        </p:spPr>
      </p:pic>
      <p:sp>
        <p:nvSpPr>
          <p:cNvPr id="22" name="Textfeld 21"/>
          <p:cNvSpPr txBox="1"/>
          <p:nvPr userDrawn="1"/>
        </p:nvSpPr>
        <p:spPr>
          <a:xfrm>
            <a:off x="3158872" y="6309320"/>
            <a:ext cx="2421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TUM Neue Helvetica 55 Regular" pitchFamily="34" charset="0"/>
              </a:rPr>
              <a:t>www.hcr.ei.tum.de</a:t>
            </a:r>
          </a:p>
        </p:txBody>
      </p:sp>
      <p:sp>
        <p:nvSpPr>
          <p:cNvPr id="17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09622"/>
            <a:ext cx="8280920" cy="216024"/>
          </a:xfrm>
        </p:spPr>
        <p:txBody>
          <a:bodyPr anchor="ctr"/>
          <a:lstStyle>
            <a:lvl1pPr marL="0" indent="0" algn="l">
              <a:buNone/>
              <a:defRPr sz="1800" baseline="0"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/>
              <a:t>Intermediate Report / Final Report </a:t>
            </a:r>
            <a:r>
              <a:rPr lang="de-DE" dirty="0" err="1"/>
              <a:t>Master‘s</a:t>
            </a:r>
            <a:r>
              <a:rPr lang="de-DE" dirty="0"/>
              <a:t> Thesis / Bachelor Thesis</a:t>
            </a:r>
          </a:p>
        </p:txBody>
      </p:sp>
      <p:sp>
        <p:nvSpPr>
          <p:cNvPr id="18" name="Textplatzhalt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467544" y="3974516"/>
            <a:ext cx="8280920" cy="215099"/>
          </a:xfr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/>
              <a:t>Betreuer: B. Betreuer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539552" y="530120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 Human-centered Assistive Robotics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UM Neue Helvetica 55 Regular" pitchFamily="34" charset="0"/>
              <a:ea typeface="TUM Neue Helvetica 55 Regular" pitchFamily="34" charset="0"/>
              <a:cs typeface="TUM Neue Helvetica 55 Regular" pitchFamily="34" charset="0"/>
            </a:endParaRPr>
          </a:p>
        </p:txBody>
      </p:sp>
      <p:sp>
        <p:nvSpPr>
          <p:cNvPr id="21" name="Textfeld 20"/>
          <p:cNvSpPr txBox="1"/>
          <p:nvPr userDrawn="1"/>
        </p:nvSpPr>
        <p:spPr>
          <a:xfrm>
            <a:off x="611560" y="5661248"/>
            <a:ext cx="35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Technische Universität München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67544" y="3212976"/>
            <a:ext cx="8280000" cy="432000"/>
          </a:xfrm>
        </p:spPr>
        <p:txBody>
          <a:bodyPr/>
          <a:lstStyle>
            <a:lvl1pPr>
              <a:defRPr sz="2000" b="1" baseline="0"/>
            </a:lvl1pPr>
          </a:lstStyle>
          <a:p>
            <a:pPr lvl="0"/>
            <a:r>
              <a:rPr lang="de-DE" dirty="0"/>
              <a:t>S. Student</a:t>
            </a:r>
          </a:p>
        </p:txBody>
      </p:sp>
    </p:spTree>
    <p:extLst>
      <p:ext uri="{BB962C8B-B14F-4D97-AF65-F5344CB8AC3E}">
        <p14:creationId xmlns:p14="http://schemas.microsoft.com/office/powerpoint/2010/main" val="283015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ache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8215341" cy="5000642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3143248"/>
            <a:ext cx="8215341" cy="2928940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30" y="1000125"/>
            <a:ext cx="8222470" cy="500063"/>
          </a:xfr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Problem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330" y="1505787"/>
            <a:ext cx="8227233" cy="1500188"/>
          </a:xfrm>
          <a:solidFill>
            <a:schemeClr val="accent3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Problem statement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731E01B-73AE-4B2A-8FDE-AE4216AB10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8B646B-3A13-4C14-A5AF-4CED19330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92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6972320" cy="72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 durch Klicken einfügen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67544" y="1071546"/>
            <a:ext cx="8229600" cy="494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Beispielfolien</a:t>
            </a:r>
          </a:p>
        </p:txBody>
      </p:sp>
      <p:cxnSp>
        <p:nvCxnSpPr>
          <p:cNvPr id="3" name="Gerade Verbindung 2"/>
          <p:cNvCxnSpPr/>
          <p:nvPr/>
        </p:nvCxnSpPr>
        <p:spPr>
          <a:xfrm flipH="1">
            <a:off x="203620" y="6143644"/>
            <a:ext cx="8736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3" descr="tum_logo_trans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0" y="6238175"/>
            <a:ext cx="902896" cy="47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452320" y="6320654"/>
            <a:ext cx="837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</a:defRPr>
            </a:lvl1pPr>
          </a:lstStyle>
          <a:p>
            <a:fld id="{28887D9C-DEA6-4F14-80A1-F5E285BF1C0E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252" y="6186027"/>
            <a:ext cx="591108" cy="6497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lsr.ei.tum.de/fileadmin/publications/ace_soro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sr.ei.tum.de/fileadmin/publications/Gonsior/CogInfoCom2011_Buss" TargetMode="Externa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slideLayout" Target="../slideLayouts/slideLayout4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11560" y="3789040"/>
            <a:ext cx="8280920" cy="511466"/>
          </a:xfrm>
        </p:spPr>
        <p:txBody>
          <a:bodyPr/>
          <a:lstStyle/>
          <a:p>
            <a:r>
              <a:rPr lang="en-US" dirty="0" err="1"/>
              <a:t>Projektpraktikum</a:t>
            </a:r>
            <a:r>
              <a:rPr lang="en-US" dirty="0"/>
              <a:t> Human Centered </a:t>
            </a:r>
            <a:r>
              <a:rPr lang="en-US" dirty="0" err="1"/>
              <a:t>Robotik</a:t>
            </a:r>
            <a:r>
              <a:rPr lang="en-US" dirty="0"/>
              <a:t> </a:t>
            </a:r>
          </a:p>
          <a:p>
            <a:r>
              <a:rPr lang="en-US" dirty="0"/>
              <a:t>Project plan presentation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11560" y="4653136"/>
            <a:ext cx="8280920" cy="215099"/>
          </a:xfrm>
        </p:spPr>
        <p:txBody>
          <a:bodyPr/>
          <a:lstStyle/>
          <a:p>
            <a:r>
              <a:rPr lang="it-IT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Supervisor:  </a:t>
            </a:r>
            <a:r>
              <a:rPr lang="it-IT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M.Sc</a:t>
            </a:r>
            <a:r>
              <a:rPr lang="it-IT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Shile</a:t>
            </a:r>
            <a:r>
              <a:rPr lang="it-IT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624" y="836712"/>
            <a:ext cx="8712968" cy="725471"/>
          </a:xfrm>
        </p:spPr>
        <p:txBody>
          <a:bodyPr/>
          <a:lstStyle/>
          <a:p>
            <a:r>
              <a:rPr lang="de-DE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Training an </a:t>
            </a:r>
            <a:r>
              <a:rPr lang="de-DE" spc="-1" dirty="0" err="1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Object</a:t>
            </a:r>
            <a:r>
              <a:rPr lang="de-DE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 Autoencoder </a:t>
            </a:r>
            <a:br>
              <a:rPr lang="de-DE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</a:br>
            <a:r>
              <a:rPr lang="de-DE" sz="3600" spc="-1" dirty="0" err="1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for</a:t>
            </a:r>
            <a:r>
              <a:rPr lang="de-DE" sz="3600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 Pose </a:t>
            </a:r>
            <a:r>
              <a:rPr lang="de-DE" sz="3600" spc="-1" dirty="0" err="1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Estimation</a:t>
            </a:r>
            <a:r>
              <a:rPr lang="de-DE" sz="3600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 </a:t>
            </a:r>
            <a:r>
              <a:rPr lang="de-DE" sz="3600" spc="-1" dirty="0" err="1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with</a:t>
            </a:r>
            <a:r>
              <a:rPr lang="de-DE" sz="3600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 </a:t>
            </a:r>
            <a:r>
              <a:rPr lang="de-DE" sz="3600" spc="-1" dirty="0" err="1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Synthetic</a:t>
            </a:r>
            <a:r>
              <a:rPr lang="de-DE" sz="3600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12480" y="3213000"/>
            <a:ext cx="8280000" cy="432000"/>
          </a:xfrm>
        </p:spPr>
        <p:txBody>
          <a:bodyPr/>
          <a:lstStyle/>
          <a:p>
            <a:r>
              <a:rPr lang="en-US" dirty="0"/>
              <a:t>Weiqi Luo</a:t>
            </a:r>
          </a:p>
        </p:txBody>
      </p:sp>
    </p:spTree>
    <p:extLst>
      <p:ext uri="{BB962C8B-B14F-4D97-AF65-F5344CB8AC3E}">
        <p14:creationId xmlns:p14="http://schemas.microsoft.com/office/powerpoint/2010/main" val="252678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27D416-1903-47AE-9F7C-06E38987D2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2E01CC-4126-47C2-B57A-4F506C1318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E2F7B6-DE9C-4AAF-B834-FE79111297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4330" y="836712"/>
            <a:ext cx="8215341" cy="500064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Convolutional auto-encoder </a:t>
            </a:r>
            <a:r>
              <a:rPr lang="en-US" sz="1800" dirty="0">
                <a:solidFill>
                  <a:srgbClr val="000000"/>
                </a:solidFill>
              </a:rPr>
              <a:t>[</a:t>
            </a:r>
            <a:r>
              <a:rPr lang="en-US" sz="1800" dirty="0" err="1">
                <a:solidFill>
                  <a:srgbClr val="000000"/>
                </a:solidFill>
              </a:rPr>
              <a:t>Sundermeyer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err="1">
                <a:solidFill>
                  <a:srgbClr val="000000"/>
                </a:solidFill>
              </a:rPr>
              <a:t>ECCV18</a:t>
            </a:r>
            <a:r>
              <a:rPr lang="en-US" sz="1800" dirty="0">
                <a:solidFill>
                  <a:srgbClr val="000000"/>
                </a:solidFill>
              </a:rPr>
              <a:t>]</a:t>
            </a:r>
            <a:endParaRPr 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72319D-3D8F-43EC-A03A-C26FF7490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35" y="1700808"/>
            <a:ext cx="8519513" cy="3175118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0321705D-9910-49AE-9C33-62CAD13D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852"/>
            <a:ext cx="8795320" cy="725471"/>
          </a:xfrm>
        </p:spPr>
        <p:txBody>
          <a:bodyPr/>
          <a:lstStyle/>
          <a:p>
            <a:r>
              <a:rPr lang="en-US" altLang="zh-CN" dirty="0"/>
              <a:t>Building and training object auto-encoder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57200" y="142852"/>
            <a:ext cx="6543692" cy="72547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0242" name="Picture 2" descr="C:\Users\user\Desktop\document-ico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1694" y="1143441"/>
            <a:ext cx="282347" cy="391215"/>
          </a:xfrm>
          <a:prstGeom prst="rect">
            <a:avLst/>
          </a:prstGeom>
          <a:noFill/>
        </p:spPr>
      </p:pic>
      <p:pic>
        <p:nvPicPr>
          <p:cNvPr id="13" name="Picture 2" descr="C:\Users\user\Desktop\document-icon.png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1696" y="4077072"/>
            <a:ext cx="282347" cy="391215"/>
          </a:xfrm>
          <a:prstGeom prst="rect">
            <a:avLst/>
          </a:prstGeom>
          <a:noFill/>
        </p:spPr>
      </p:pic>
      <p:pic>
        <p:nvPicPr>
          <p:cNvPr id="15" name="Picture 2" descr="C:\Users\user\Desktop\document-icon.png">
            <a:hlinkClick r:id="rId2"/>
            <a:extLst>
              <a:ext uri="{FF2B5EF4-FFF2-40B4-BE49-F238E27FC236}">
                <a16:creationId xmlns:a16="http://schemas.microsoft.com/office/drawing/2014/main" id="{1855042D-8924-45E6-89F2-10BACB0B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1696" y="2461721"/>
            <a:ext cx="282347" cy="391215"/>
          </a:xfrm>
          <a:prstGeom prst="rect">
            <a:avLst/>
          </a:prstGeom>
          <a:noFill/>
        </p:spPr>
      </p:pic>
      <p:sp>
        <p:nvSpPr>
          <p:cNvPr id="12" name="页脚占位符 2">
            <a:extLst>
              <a:ext uri="{FF2B5EF4-FFF2-40B4-BE49-F238E27FC236}">
                <a16:creationId xmlns:a16="http://schemas.microsoft.com/office/drawing/2014/main" id="{B89209E0-642D-429D-BC86-9972FF0AA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47664" y="6324204"/>
            <a:ext cx="5904656" cy="373376"/>
          </a:xfrm>
        </p:spPr>
        <p:txBody>
          <a:bodyPr/>
          <a:lstStyle/>
          <a:p>
            <a:pPr>
              <a:defRPr/>
            </a:pPr>
            <a:r>
              <a:rPr lang="de-DE" dirty="0"/>
              <a:t>Human-</a:t>
            </a:r>
            <a:r>
              <a:rPr lang="de-DE" dirty="0" err="1"/>
              <a:t>centered</a:t>
            </a:r>
            <a:r>
              <a:rPr lang="de-DE" dirty="0"/>
              <a:t> </a:t>
            </a:r>
            <a:r>
              <a:rPr lang="de-DE" dirty="0" err="1"/>
              <a:t>Assistive</a:t>
            </a:r>
            <a:r>
              <a:rPr lang="de-DE" dirty="0"/>
              <a:t> Robotics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FDEDAE-79A7-480C-804F-F18708C8582B}"/>
              </a:ext>
            </a:extLst>
          </p:cNvPr>
          <p:cNvSpPr/>
          <p:nvPr/>
        </p:nvSpPr>
        <p:spPr>
          <a:xfrm>
            <a:off x="1619672" y="1052736"/>
            <a:ext cx="68407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1" dirty="0">
                <a:ea typeface="+mn-lt"/>
                <a:cs typeface="+mn-lt"/>
              </a:rPr>
              <a:t>1] Berk </a:t>
            </a:r>
            <a:r>
              <a:rPr lang="en-US" spc="-1" dirty="0" err="1">
                <a:ea typeface="+mn-lt"/>
                <a:cs typeface="+mn-lt"/>
              </a:rPr>
              <a:t>Calli</a:t>
            </a:r>
            <a:r>
              <a:rPr lang="en-US" spc="-1" dirty="0">
                <a:ea typeface="+mn-lt"/>
                <a:cs typeface="+mn-lt"/>
              </a:rPr>
              <a:t>, Arjun Singh, Aaron </a:t>
            </a:r>
            <a:r>
              <a:rPr lang="en-US" spc="-1" dirty="0" err="1">
                <a:ea typeface="+mn-lt"/>
                <a:cs typeface="+mn-lt"/>
              </a:rPr>
              <a:t>Walsman</a:t>
            </a:r>
            <a:r>
              <a:rPr lang="en-US" spc="-1" dirty="0">
                <a:ea typeface="+mn-lt"/>
                <a:cs typeface="+mn-lt"/>
              </a:rPr>
              <a:t>, Siddhartha Srinivasa, Pieter </a:t>
            </a:r>
            <a:r>
              <a:rPr lang="en-US" spc="-1" dirty="0" err="1">
                <a:ea typeface="+mn-lt"/>
                <a:cs typeface="+mn-lt"/>
              </a:rPr>
              <a:t>Abbeel</a:t>
            </a:r>
            <a:r>
              <a:rPr lang="en-US" spc="-1" dirty="0">
                <a:ea typeface="+mn-lt"/>
                <a:cs typeface="+mn-lt"/>
              </a:rPr>
              <a:t>, and Aaron M Dollar. The </a:t>
            </a:r>
            <a:r>
              <a:rPr lang="en-US" spc="-1" dirty="0" err="1">
                <a:ea typeface="+mn-lt"/>
                <a:cs typeface="+mn-lt"/>
              </a:rPr>
              <a:t>ycb</a:t>
            </a:r>
            <a:r>
              <a:rPr lang="en-US" spc="-1" dirty="0">
                <a:ea typeface="+mn-lt"/>
                <a:cs typeface="+mn-lt"/>
              </a:rPr>
              <a:t> object and model set: Towards common benchmarks for manipulation research. In 2015 international conference on advanced robotics (</a:t>
            </a:r>
            <a:r>
              <a:rPr lang="en-US" spc="-1" dirty="0" err="1">
                <a:ea typeface="+mn-lt"/>
                <a:cs typeface="+mn-lt"/>
              </a:rPr>
              <a:t>ICAR</a:t>
            </a:r>
            <a:r>
              <a:rPr lang="en-US" spc="-1" dirty="0">
                <a:ea typeface="+mn-lt"/>
                <a:cs typeface="+mn-lt"/>
              </a:rPr>
              <a:t>), pages 510{517. IEEE, 2015.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spc="-1" dirty="0">
                <a:ea typeface="+mn-lt"/>
                <a:cs typeface="+mn-lt"/>
              </a:rPr>
              <a:t>[2] Martin </a:t>
            </a:r>
            <a:r>
              <a:rPr lang="en-US" spc="-1" dirty="0" err="1">
                <a:ea typeface="+mn-lt"/>
                <a:cs typeface="+mn-lt"/>
              </a:rPr>
              <a:t>Sundermeyer</a:t>
            </a:r>
            <a:r>
              <a:rPr lang="en-US" spc="-1" dirty="0">
                <a:ea typeface="+mn-lt"/>
                <a:cs typeface="+mn-lt"/>
              </a:rPr>
              <a:t>, Zoltan-Csaba </a:t>
            </a:r>
            <a:r>
              <a:rPr lang="en-US" spc="-1" dirty="0" err="1">
                <a:ea typeface="+mn-lt"/>
                <a:cs typeface="+mn-lt"/>
              </a:rPr>
              <a:t>Marton</a:t>
            </a:r>
            <a:r>
              <a:rPr lang="en-US" spc="-1" dirty="0">
                <a:ea typeface="+mn-lt"/>
                <a:cs typeface="+mn-lt"/>
              </a:rPr>
              <a:t>, Maximilian </a:t>
            </a:r>
            <a:r>
              <a:rPr lang="en-US" spc="-1" dirty="0" err="1">
                <a:ea typeface="+mn-lt"/>
                <a:cs typeface="+mn-lt"/>
              </a:rPr>
              <a:t>Durner</a:t>
            </a:r>
            <a:r>
              <a:rPr lang="en-US" spc="-1" dirty="0">
                <a:ea typeface="+mn-lt"/>
                <a:cs typeface="+mn-lt"/>
              </a:rPr>
              <a:t>, Manuel Brucker, and Rudolph </a:t>
            </a:r>
            <a:r>
              <a:rPr lang="en-US" spc="-1" dirty="0" err="1">
                <a:ea typeface="+mn-lt"/>
                <a:cs typeface="+mn-lt"/>
              </a:rPr>
              <a:t>Triebel</a:t>
            </a:r>
            <a:r>
              <a:rPr lang="en-US" spc="-1" dirty="0">
                <a:ea typeface="+mn-lt"/>
                <a:cs typeface="+mn-lt"/>
              </a:rPr>
              <a:t>. Implicit </a:t>
            </a:r>
            <a:r>
              <a:rPr lang="en-US" spc="-1" dirty="0" err="1">
                <a:ea typeface="+mn-lt"/>
                <a:cs typeface="+mn-lt"/>
              </a:rPr>
              <a:t>3d</a:t>
            </a:r>
            <a:r>
              <a:rPr lang="en-US" spc="-1" dirty="0">
                <a:ea typeface="+mn-lt"/>
                <a:cs typeface="+mn-lt"/>
              </a:rPr>
              <a:t> orientation learning for </a:t>
            </a:r>
            <a:r>
              <a:rPr lang="en-US" spc="-1" dirty="0" err="1">
                <a:ea typeface="+mn-lt"/>
                <a:cs typeface="+mn-lt"/>
              </a:rPr>
              <a:t>6d</a:t>
            </a:r>
            <a:r>
              <a:rPr lang="en-US" spc="-1" dirty="0">
                <a:ea typeface="+mn-lt"/>
                <a:cs typeface="+mn-lt"/>
              </a:rPr>
              <a:t> object detection from </a:t>
            </a:r>
            <a:r>
              <a:rPr lang="en-US" spc="-1" dirty="0" err="1">
                <a:ea typeface="+mn-lt"/>
                <a:cs typeface="+mn-lt"/>
              </a:rPr>
              <a:t>rgb</a:t>
            </a:r>
            <a:r>
              <a:rPr lang="en-US" spc="-1" dirty="0">
                <a:ea typeface="+mn-lt"/>
                <a:cs typeface="+mn-lt"/>
              </a:rPr>
              <a:t> images. In Proceedings of the European Conference on Computer Vision (</a:t>
            </a:r>
            <a:r>
              <a:rPr lang="en-US" spc="-1" dirty="0" err="1">
                <a:ea typeface="+mn-lt"/>
                <a:cs typeface="+mn-lt"/>
              </a:rPr>
              <a:t>ECCV</a:t>
            </a:r>
            <a:r>
              <a:rPr lang="en-US" spc="-1" dirty="0">
                <a:ea typeface="+mn-lt"/>
                <a:cs typeface="+mn-lt"/>
              </a:rPr>
              <a:t>), pages 699{715, 2018.</a:t>
            </a:r>
          </a:p>
          <a:p>
            <a:endParaRPr lang="en-US" dirty="0"/>
          </a:p>
          <a:p>
            <a:r>
              <a:rPr lang="en-US" spc="-1" dirty="0">
                <a:ea typeface="+mn-lt"/>
                <a:cs typeface="+mn-lt"/>
              </a:rPr>
              <a:t>[3] Yu Xiang, Tanner Schmidt, Venkatraman Narayanan, and Dieter Fox. </a:t>
            </a:r>
            <a:r>
              <a:rPr lang="en-US" spc="-1" dirty="0" err="1">
                <a:ea typeface="+mn-lt"/>
                <a:cs typeface="+mn-lt"/>
              </a:rPr>
              <a:t>Posecnn</a:t>
            </a:r>
            <a:r>
              <a:rPr lang="en-US" spc="-1" dirty="0">
                <a:ea typeface="+mn-lt"/>
                <a:cs typeface="+mn-lt"/>
              </a:rPr>
              <a:t>: A convolutional neural network for </a:t>
            </a:r>
            <a:r>
              <a:rPr lang="en-US" spc="-1" dirty="0" err="1">
                <a:ea typeface="+mn-lt"/>
                <a:cs typeface="+mn-lt"/>
              </a:rPr>
              <a:t>6d</a:t>
            </a:r>
            <a:r>
              <a:rPr lang="en-US" spc="-1" dirty="0">
                <a:ea typeface="+mn-lt"/>
                <a:cs typeface="+mn-lt"/>
              </a:rPr>
              <a:t> object pose estimation in cluttered scenes. </a:t>
            </a:r>
            <a:r>
              <a:rPr lang="en-US" spc="-1" dirty="0" err="1">
                <a:ea typeface="+mn-lt"/>
                <a:cs typeface="+mn-lt"/>
              </a:rPr>
              <a:t>arXiv</a:t>
            </a:r>
            <a:r>
              <a:rPr lang="en-US" spc="-1" dirty="0">
                <a:ea typeface="+mn-lt"/>
                <a:cs typeface="+mn-lt"/>
              </a:rPr>
              <a:t> preprint </a:t>
            </a:r>
            <a:r>
              <a:rPr lang="en-US" spc="-1" dirty="0" err="1">
                <a:ea typeface="+mn-lt"/>
                <a:cs typeface="+mn-lt"/>
              </a:rPr>
              <a:t>arXiv:1711.00199</a:t>
            </a:r>
            <a:r>
              <a:rPr lang="en-US" spc="-1" dirty="0">
                <a:ea typeface="+mn-lt"/>
                <a:cs typeface="+mn-lt"/>
              </a:rPr>
              <a:t>.</a:t>
            </a:r>
          </a:p>
          <a:p>
            <a:endParaRPr lang="en-US" spc="-1" dirty="0">
              <a:ea typeface="+mn-lt"/>
              <a:cs typeface="+mn-lt"/>
            </a:endParaRPr>
          </a:p>
          <a:p>
            <a:r>
              <a:rPr lang="en-US" dirty="0"/>
              <a:t>[4] </a:t>
            </a:r>
            <a:r>
              <a:rPr lang="en-US" dirty="0" err="1"/>
              <a:t>Deserno</a:t>
            </a:r>
            <a:r>
              <a:rPr lang="en-US" dirty="0"/>
              <a:t> M. How to generate </a:t>
            </a:r>
            <a:r>
              <a:rPr lang="en-US" dirty="0" err="1"/>
              <a:t>equidistributed</a:t>
            </a:r>
            <a:r>
              <a:rPr lang="en-US" dirty="0"/>
              <a:t> points on the surface of a sphere[J]. If </a:t>
            </a:r>
            <a:r>
              <a:rPr lang="en-US" dirty="0" err="1"/>
              <a:t>Polymerforshung</a:t>
            </a:r>
            <a:r>
              <a:rPr lang="en-US" dirty="0"/>
              <a:t> (Ed.), 2004: 99.</a:t>
            </a:r>
          </a:p>
        </p:txBody>
      </p:sp>
      <p:pic>
        <p:nvPicPr>
          <p:cNvPr id="9" name="Picture 2" descr="C:\Users\user\Desktop\document-icon.png">
            <a:hlinkClick r:id="rId2"/>
            <a:extLst>
              <a:ext uri="{FF2B5EF4-FFF2-40B4-BE49-F238E27FC236}">
                <a16:creationId xmlns:a16="http://schemas.microsoft.com/office/drawing/2014/main" id="{DEEFD0F9-276B-41AA-98E6-5F1A992D8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1695" y="5229200"/>
            <a:ext cx="282347" cy="3912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页脚占位符 2">
            <a:extLst>
              <a:ext uri="{FF2B5EF4-FFF2-40B4-BE49-F238E27FC236}">
                <a16:creationId xmlns:a16="http://schemas.microsoft.com/office/drawing/2014/main" id="{87542664-AB0F-4116-9D8B-B1AE82FB59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47664" y="6324204"/>
            <a:ext cx="5904656" cy="373376"/>
          </a:xfrm>
        </p:spPr>
        <p:txBody>
          <a:bodyPr/>
          <a:lstStyle/>
          <a:p>
            <a:pPr>
              <a:defRPr/>
            </a:pPr>
            <a:r>
              <a:rPr lang="de-DE" dirty="0"/>
              <a:t>Human-</a:t>
            </a:r>
            <a:r>
              <a:rPr lang="de-DE" dirty="0" err="1"/>
              <a:t>centered</a:t>
            </a:r>
            <a:r>
              <a:rPr lang="de-DE" dirty="0"/>
              <a:t> </a:t>
            </a:r>
            <a:r>
              <a:rPr lang="de-DE" dirty="0" err="1"/>
              <a:t>Assistive</a:t>
            </a:r>
            <a:r>
              <a:rPr lang="de-DE" dirty="0"/>
              <a:t> Robotics</a:t>
            </a:r>
          </a:p>
        </p:txBody>
      </p:sp>
      <p:sp>
        <p:nvSpPr>
          <p:cNvPr id="4" name="OTLSHAPE_TB_00000000000000000000000000000000_LeftEndCaps">
            <a:extLst>
              <a:ext uri="{FF2B5EF4-FFF2-40B4-BE49-F238E27FC236}">
                <a16:creationId xmlns:a16="http://schemas.microsoft.com/office/drawing/2014/main" id="{040D81B8-BC3A-4C21-9C94-B21ABCC7248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500" y="2518400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ED7D31"/>
                </a:solidFill>
              </a:rPr>
              <a:t>2019</a:t>
            </a:r>
          </a:p>
        </p:txBody>
      </p:sp>
      <p:sp>
        <p:nvSpPr>
          <p:cNvPr id="5" name="OTLSHAPE_TB_00000000000000000000000000000000_RightEndCaps">
            <a:extLst>
              <a:ext uri="{FF2B5EF4-FFF2-40B4-BE49-F238E27FC236}">
                <a16:creationId xmlns:a16="http://schemas.microsoft.com/office/drawing/2014/main" id="{F0EF5193-B46A-4B0D-A39A-0FC20C71C9F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63034" y="2518400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dirty="0">
                <a:solidFill>
                  <a:srgbClr val="ED7D31"/>
                </a:solidFill>
              </a:rPr>
              <a:t>2020</a:t>
            </a:r>
          </a:p>
        </p:txBody>
      </p:sp>
      <p:cxnSp>
        <p:nvCxnSpPr>
          <p:cNvPr id="216" name="OTLSHAPE_M_1691266673994cd9a0878ac4da397d67_Connector1">
            <a:extLst>
              <a:ext uri="{FF2B5EF4-FFF2-40B4-BE49-F238E27FC236}">
                <a16:creationId xmlns:a16="http://schemas.microsoft.com/office/drawing/2014/main" id="{C5B96F9D-86E7-4807-8A07-0B04123221E8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7973935" y="1824388"/>
            <a:ext cx="0" cy="88900"/>
          </a:xfrm>
          <a:prstGeom prst="line">
            <a:avLst/>
          </a:prstGeom>
          <a:ln w="6350" cap="flat" cmpd="sng" algn="ctr">
            <a:solidFill>
              <a:srgbClr val="1F497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OTLSHAPE_M_1691266673994cd9a0878ac4da397d67_Connector2">
            <a:extLst>
              <a:ext uri="{FF2B5EF4-FFF2-40B4-BE49-F238E27FC236}">
                <a16:creationId xmlns:a16="http://schemas.microsoft.com/office/drawing/2014/main" id="{BCA792FD-52C6-4EC9-99E6-AE5D3A3531AF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7973935" y="2083806"/>
            <a:ext cx="0" cy="320125"/>
          </a:xfrm>
          <a:prstGeom prst="line">
            <a:avLst/>
          </a:prstGeom>
          <a:ln w="6350" cap="flat" cmpd="sng" algn="ctr">
            <a:solidFill>
              <a:srgbClr val="1F497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OTLSHAPE_T_f316e3d42fc2497eb48f69f7472d9bbe_HorizontalConnector1">
            <a:extLst>
              <a:ext uri="{FF2B5EF4-FFF2-40B4-BE49-F238E27FC236}">
                <a16:creationId xmlns:a16="http://schemas.microsoft.com/office/drawing/2014/main" id="{FEF952F5-A81F-47F8-80C0-F64EA5AE40C9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1663445" y="3732986"/>
            <a:ext cx="1104028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OTLSHAPE_T_d6c011b0e4974b939cb6d01452f3fd91_HorizontalConnector1">
            <a:extLst>
              <a:ext uri="{FF2B5EF4-FFF2-40B4-BE49-F238E27FC236}">
                <a16:creationId xmlns:a16="http://schemas.microsoft.com/office/drawing/2014/main" id="{15BC26EE-DB0F-42A3-A23D-BE0A8EC8D262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402927" y="3999686"/>
            <a:ext cx="2547843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OTLSHAPE_T_8e8cb7e1773041a7a50c29bfa6ffbd71_HorizontalConnector1">
            <a:extLst>
              <a:ext uri="{FF2B5EF4-FFF2-40B4-BE49-F238E27FC236}">
                <a16:creationId xmlns:a16="http://schemas.microsoft.com/office/drawing/2014/main" id="{7D91DA57-0CB4-4701-8A49-8F6CE34F84C2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285282" y="4799786"/>
            <a:ext cx="6274540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OTLSHAPE_T_3bc49ca1135e4f97b82f7cfcf6457c20_HorizontalConnector1">
            <a:extLst>
              <a:ext uri="{FF2B5EF4-FFF2-40B4-BE49-F238E27FC236}">
                <a16:creationId xmlns:a16="http://schemas.microsoft.com/office/drawing/2014/main" id="{FC37C05F-7F90-43D4-B598-411AC0E80AA3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171023" y="5066486"/>
            <a:ext cx="5743789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OTLSHAPE_T_f387579a1f6a40719b283b1e023e78e4_HorizontalConnector1">
            <a:extLst>
              <a:ext uri="{FF2B5EF4-FFF2-40B4-BE49-F238E27FC236}">
                <a16:creationId xmlns:a16="http://schemas.microsoft.com/office/drawing/2014/main" id="{8F7126FC-6354-4815-9C4B-9C29CB89B1CA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2409486" y="4533086"/>
            <a:ext cx="2724580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OTLSHAPE_T_18af2ac864024e7a92b1511985748dda_HorizontalConnector1">
            <a:extLst>
              <a:ext uri="{FF2B5EF4-FFF2-40B4-BE49-F238E27FC236}">
                <a16:creationId xmlns:a16="http://schemas.microsoft.com/office/drawing/2014/main" id="{3DA0FF1F-623A-4EEE-8E90-A0C049DCC3F7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168567" y="4266386"/>
            <a:ext cx="1308884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b96c5d97e9a449e7a6fa60203bf96001_HorizontalConnector1">
            <a:extLst>
              <a:ext uri="{FF2B5EF4-FFF2-40B4-BE49-F238E27FC236}">
                <a16:creationId xmlns:a16="http://schemas.microsoft.com/office/drawing/2014/main" id="{9AD110DE-C6A0-40D2-AE34-E57232CB73CD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043728" y="3466286"/>
            <a:ext cx="1250428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TLSHAPE_TB_00000000000000000000000000000000_ScaleContainer">
            <a:extLst>
              <a:ext uri="{FF2B5EF4-FFF2-40B4-BE49-F238E27FC236}">
                <a16:creationId xmlns:a16="http://schemas.microsoft.com/office/drawing/2014/main" id="{2FB8A74C-2DC0-48C8-9066-4CE2C81629B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33365" y="2467431"/>
            <a:ext cx="72898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TLSHAPE_TB_00000000000000000000000000000000_ElapsedTime">
            <a:extLst>
              <a:ext uri="{FF2B5EF4-FFF2-40B4-BE49-F238E27FC236}">
                <a16:creationId xmlns:a16="http://schemas.microsoft.com/office/drawing/2014/main" id="{BF4AF152-DB86-4639-9D1A-529476482DC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280863" y="2707418"/>
            <a:ext cx="3081454" cy="147958"/>
          </a:xfrm>
          <a:prstGeom prst="rect">
            <a:avLst/>
          </a:prstGeom>
          <a:solidFill>
            <a:srgbClr val="FFC000">
              <a:alpha val="74902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TLSHAPE_TB_00000000000000000000000000000000_TodayMarkerShape">
            <a:extLst>
              <a:ext uri="{FF2B5EF4-FFF2-40B4-BE49-F238E27FC236}">
                <a16:creationId xmlns:a16="http://schemas.microsoft.com/office/drawing/2014/main" id="{CF635E78-3492-4C47-994F-5E8CCCFFB138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292080" y="2848431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TLSHAPE_TB_00000000000000000000000000000000_TodayMarkerText">
            <a:extLst>
              <a:ext uri="{FF2B5EF4-FFF2-40B4-BE49-F238E27FC236}">
                <a16:creationId xmlns:a16="http://schemas.microsoft.com/office/drawing/2014/main" id="{27183C52-FB5A-4E53-BD8F-99959E060FD2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410543" y="2975431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dirty="0">
                <a:solidFill>
                  <a:schemeClr val="dk1"/>
                </a:solidFill>
              </a:rPr>
              <a:t>Today</a:t>
            </a:r>
          </a:p>
        </p:txBody>
      </p:sp>
      <p:sp>
        <p:nvSpPr>
          <p:cNvPr id="11" name="OTLSHAPE_TB_00000000000000000000000000000000_TimescaleInterval1">
            <a:extLst>
              <a:ext uri="{FF2B5EF4-FFF2-40B4-BE49-F238E27FC236}">
                <a16:creationId xmlns:a16="http://schemas.microsoft.com/office/drawing/2014/main" id="{C4D65121-F2E7-44DC-A9CF-90E6DB32E02E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96865" y="2564904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dk1"/>
                </a:solidFill>
              </a:rPr>
              <a:t>Oct</a:t>
            </a:r>
          </a:p>
        </p:txBody>
      </p:sp>
      <p:sp>
        <p:nvSpPr>
          <p:cNvPr id="15" name="OTLSHAPE_TB_00000000000000000000000000000000_TimescaleInterval2">
            <a:extLst>
              <a:ext uri="{FF2B5EF4-FFF2-40B4-BE49-F238E27FC236}">
                <a16:creationId xmlns:a16="http://schemas.microsoft.com/office/drawing/2014/main" id="{B077FC58-69EE-4C3A-AF1F-39F06DCCA26A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830974" y="2564904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1"/>
                </a:solidFill>
              </a:rPr>
              <a:t>Nov</a:t>
            </a:r>
          </a:p>
        </p:txBody>
      </p:sp>
      <p:sp>
        <p:nvSpPr>
          <p:cNvPr id="204" name="OTLSHAPE_TB_00000000000000000000000000000000_TimescaleInterval3">
            <a:extLst>
              <a:ext uri="{FF2B5EF4-FFF2-40B4-BE49-F238E27FC236}">
                <a16:creationId xmlns:a16="http://schemas.microsoft.com/office/drawing/2014/main" id="{0C3FA597-0E6C-481F-9E36-A8DD1D7A9542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4605918" y="2564904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>
                <a:solidFill>
                  <a:schemeClr val="dk1"/>
                </a:solidFill>
              </a:rPr>
              <a:t>Dec</a:t>
            </a:r>
          </a:p>
        </p:txBody>
      </p:sp>
      <p:sp>
        <p:nvSpPr>
          <p:cNvPr id="205" name="OTLSHAPE_TB_00000000000000000000000000000000_TimescaleInterval4">
            <a:extLst>
              <a:ext uri="{FF2B5EF4-FFF2-40B4-BE49-F238E27FC236}">
                <a16:creationId xmlns:a16="http://schemas.microsoft.com/office/drawing/2014/main" id="{5D075A59-97C8-4A82-98C5-F1EA5B7B4F85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440027" y="2564904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1"/>
                </a:solidFill>
              </a:rPr>
              <a:t>2020</a:t>
            </a:r>
          </a:p>
        </p:txBody>
      </p:sp>
      <p:cxnSp>
        <p:nvCxnSpPr>
          <p:cNvPr id="246" name="OTLSHAPE_TB_00000000000000000000000000000000_Separator1">
            <a:extLst>
              <a:ext uri="{FF2B5EF4-FFF2-40B4-BE49-F238E27FC236}">
                <a16:creationId xmlns:a16="http://schemas.microsoft.com/office/drawing/2014/main" id="{58C62DB0-8056-4FA3-AB9F-A1075CB42ADE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2767473" y="2556331"/>
            <a:ext cx="0" cy="2032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OTLSHAPE_TB_00000000000000000000000000000000_Separator2">
            <a:extLst>
              <a:ext uri="{FF2B5EF4-FFF2-40B4-BE49-F238E27FC236}">
                <a16:creationId xmlns:a16="http://schemas.microsoft.com/office/drawing/2014/main" id="{677A0ECD-7D89-4390-A056-89FFC4643FF5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4542417" y="2556331"/>
            <a:ext cx="0" cy="2032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OTLSHAPE_TB_00000000000000000000000000000000_Separator3">
            <a:extLst>
              <a:ext uri="{FF2B5EF4-FFF2-40B4-BE49-F238E27FC236}">
                <a16:creationId xmlns:a16="http://schemas.microsoft.com/office/drawing/2014/main" id="{585F4AFD-0085-490D-A5F6-4687A3DA7DC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6376526" y="2556331"/>
            <a:ext cx="0" cy="2032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TLSHAPE_T_f316e3d42fc2497eb48f69f7472d9bbe_Shape">
            <a:extLst>
              <a:ext uri="{FF2B5EF4-FFF2-40B4-BE49-F238E27FC236}">
                <a16:creationId xmlns:a16="http://schemas.microsoft.com/office/drawing/2014/main" id="{5926018F-80DD-4988-B335-3B4AF9BAD513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767474" y="3631386"/>
            <a:ext cx="1193800" cy="20320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TLSHAPE_T_d6c011b0e4974b939cb6d01452f3fd91_Shape">
            <a:extLst>
              <a:ext uri="{FF2B5EF4-FFF2-40B4-BE49-F238E27FC236}">
                <a16:creationId xmlns:a16="http://schemas.microsoft.com/office/drawing/2014/main" id="{E6865E63-BCA1-4E2F-99D1-99D2F873507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950770" y="3898086"/>
            <a:ext cx="3975100" cy="203200"/>
          </a:xfrm>
          <a:prstGeom prst="rect">
            <a:avLst/>
          </a:prstGeom>
          <a:solidFill>
            <a:srgbClr val="B1E56D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TLSHAPE_T_8e8cb7e1773041a7a50c29bfa6ffbd71_Shape">
            <a:extLst>
              <a:ext uri="{FF2B5EF4-FFF2-40B4-BE49-F238E27FC236}">
                <a16:creationId xmlns:a16="http://schemas.microsoft.com/office/drawing/2014/main" id="{8183BDCB-B428-4984-BBFA-CE9D1E77B98F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7559822" y="4698186"/>
            <a:ext cx="355600" cy="203200"/>
          </a:xfrm>
          <a:prstGeom prst="rect">
            <a:avLst/>
          </a:prstGeom>
          <a:solidFill>
            <a:srgbClr val="DCA1EB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OTLSHAPE_T_3bc49ca1135e4f97b82f7cfcf6457c20_Shape">
            <a:extLst>
              <a:ext uri="{FF2B5EF4-FFF2-40B4-BE49-F238E27FC236}">
                <a16:creationId xmlns:a16="http://schemas.microsoft.com/office/drawing/2014/main" id="{5D10E27E-1B64-41AC-B193-025F660CABD3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7914811" y="4964886"/>
            <a:ext cx="304800" cy="203200"/>
          </a:xfrm>
          <a:prstGeom prst="rect">
            <a:avLst/>
          </a:prstGeom>
          <a:solidFill>
            <a:srgbClr val="DCA1EB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TLSHAPE_T_f387579a1f6a40719b283b1e023e78e4_Shape">
            <a:extLst>
              <a:ext uri="{FF2B5EF4-FFF2-40B4-BE49-F238E27FC236}">
                <a16:creationId xmlns:a16="http://schemas.microsoft.com/office/drawing/2014/main" id="{8B49AAF8-A578-4DBD-A8EC-043DCC700FE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134066" y="4431486"/>
            <a:ext cx="177800" cy="203200"/>
          </a:xfrm>
          <a:prstGeom prst="rect">
            <a:avLst/>
          </a:prstGeom>
          <a:solidFill>
            <a:srgbClr val="DCA1EB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TLSHAPE_T_18af2ac864024e7a92b1511985748dda_Shape">
            <a:extLst>
              <a:ext uri="{FF2B5EF4-FFF2-40B4-BE49-F238E27FC236}">
                <a16:creationId xmlns:a16="http://schemas.microsoft.com/office/drawing/2014/main" id="{A1FCAB28-65D9-464F-A3B2-6843553B5075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3477452" y="4164786"/>
            <a:ext cx="177800" cy="203200"/>
          </a:xfrm>
          <a:prstGeom prst="rect">
            <a:avLst/>
          </a:prstGeom>
          <a:solidFill>
            <a:srgbClr val="DCA1EB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T_b96c5d97e9a449e7a6fa60203bf96001_Shape">
            <a:extLst>
              <a:ext uri="{FF2B5EF4-FFF2-40B4-BE49-F238E27FC236}">
                <a16:creationId xmlns:a16="http://schemas.microsoft.com/office/drawing/2014/main" id="{DE59905F-4D17-413E-8E4F-75180E95813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294156" y="3364686"/>
            <a:ext cx="419100" cy="203200"/>
          </a:xfrm>
          <a:prstGeom prst="rect">
            <a:avLst/>
          </a:prstGeom>
          <a:solidFill>
            <a:srgbClr val="98EAE6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TLSHAPE_T_f316e3d42fc2497eb48f69f7472d9bbe_ShapePercentage" hidden="1">
            <a:extLst>
              <a:ext uri="{FF2B5EF4-FFF2-40B4-BE49-F238E27FC236}">
                <a16:creationId xmlns:a16="http://schemas.microsoft.com/office/drawing/2014/main" id="{FBD2E6BF-1126-4096-BE36-8DC4BEEAE7A5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TLSHAPE_T_d6c011b0e4974b939cb6d01452f3fd91_ShapePercentage" hidden="1">
            <a:extLst>
              <a:ext uri="{FF2B5EF4-FFF2-40B4-BE49-F238E27FC236}">
                <a16:creationId xmlns:a16="http://schemas.microsoft.com/office/drawing/2014/main" id="{088165A2-7D3D-46CA-80A8-98BDBF14FE91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TLSHAPE_T_8e8cb7e1773041a7a50c29bfa6ffbd71_ShapePercentage" hidden="1">
            <a:extLst>
              <a:ext uri="{FF2B5EF4-FFF2-40B4-BE49-F238E27FC236}">
                <a16:creationId xmlns:a16="http://schemas.microsoft.com/office/drawing/2014/main" id="{F82D5154-A677-4953-B11E-3F0E1B98172E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TLSHAPE_T_3bc49ca1135e4f97b82f7cfcf6457c20_ShapePercentage" hidden="1">
            <a:extLst>
              <a:ext uri="{FF2B5EF4-FFF2-40B4-BE49-F238E27FC236}">
                <a16:creationId xmlns:a16="http://schemas.microsoft.com/office/drawing/2014/main" id="{D326BA35-4257-4423-BBF6-A7C367675721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TLSHAPE_T_f387579a1f6a40719b283b1e023e78e4_ShapePercentage" hidden="1">
            <a:extLst>
              <a:ext uri="{FF2B5EF4-FFF2-40B4-BE49-F238E27FC236}">
                <a16:creationId xmlns:a16="http://schemas.microsoft.com/office/drawing/2014/main" id="{DCC3DB4D-6701-48AC-8C2C-E80FC36CAC57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_18af2ac864024e7a92b1511985748dda_ShapePercentage" hidden="1">
            <a:extLst>
              <a:ext uri="{FF2B5EF4-FFF2-40B4-BE49-F238E27FC236}">
                <a16:creationId xmlns:a16="http://schemas.microsoft.com/office/drawing/2014/main" id="{3B899083-9BBD-46A3-AE2E-1BFC3D7C787C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TLSHAPE_T_b96c5d97e9a449e7a6fa60203bf96001_ShapePercentage" hidden="1">
            <a:extLst>
              <a:ext uri="{FF2B5EF4-FFF2-40B4-BE49-F238E27FC236}">
                <a16:creationId xmlns:a16="http://schemas.microsoft.com/office/drawing/2014/main" id="{C06E2D91-1F87-4B6B-88FD-3D4D98690364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TLSHAPE_T_f316e3d42fc2497eb48f69f7472d9bbe_Duration" hidden="1">
            <a:extLst>
              <a:ext uri="{FF2B5EF4-FFF2-40B4-BE49-F238E27FC236}">
                <a16:creationId xmlns:a16="http://schemas.microsoft.com/office/drawing/2014/main" id="{D2EA7668-EF33-4958-A38D-A5B5B25118A8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43" name="OTLSHAPE_T_f316e3d42fc2497eb48f69f7472d9bbe_TextPercentage" hidden="1">
            <a:extLst>
              <a:ext uri="{FF2B5EF4-FFF2-40B4-BE49-F238E27FC236}">
                <a16:creationId xmlns:a16="http://schemas.microsoft.com/office/drawing/2014/main" id="{4612AB07-5C84-4B12-86C8-34D43CF30D75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44" name="OTLSHAPE_T_f316e3d42fc2497eb48f69f7472d9bbe_StartDate" hidden="1">
            <a:extLst>
              <a:ext uri="{FF2B5EF4-FFF2-40B4-BE49-F238E27FC236}">
                <a16:creationId xmlns:a16="http://schemas.microsoft.com/office/drawing/2014/main" id="{4AE2CC4F-77A3-4C9B-ABC5-D9E94735E92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2324719" y="396934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4546A"/>
                </a:solidFill>
              </a:rPr>
              <a:t>Oct 23</a:t>
            </a:r>
          </a:p>
        </p:txBody>
      </p:sp>
      <p:sp>
        <p:nvSpPr>
          <p:cNvPr id="45" name="OTLSHAPE_T_f316e3d42fc2497eb48f69f7472d9bbe_EndDate" hidden="1">
            <a:extLst>
              <a:ext uri="{FF2B5EF4-FFF2-40B4-BE49-F238E27FC236}">
                <a16:creationId xmlns:a16="http://schemas.microsoft.com/office/drawing/2014/main" id="{8D0E5E52-1102-40D8-AEF1-68D8460C8D77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622747" y="3969343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4546A"/>
                </a:solidFill>
              </a:rPr>
              <a:t>Nov 15</a:t>
            </a:r>
          </a:p>
        </p:txBody>
      </p:sp>
      <p:sp>
        <p:nvSpPr>
          <p:cNvPr id="46" name="OTLSHAPE_T_f316e3d42fc2497eb48f69f7472d9bbe_JoinedDate">
            <a:extLst>
              <a:ext uri="{FF2B5EF4-FFF2-40B4-BE49-F238E27FC236}">
                <a16:creationId xmlns:a16="http://schemas.microsoft.com/office/drawing/2014/main" id="{7F35145E-ED9C-48F4-91C3-CA2BFB2EF54F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4001529" y="3655474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44546A"/>
                </a:solidFill>
              </a:rPr>
              <a:t>Nov 1 - Nov 20</a:t>
            </a:r>
          </a:p>
        </p:txBody>
      </p:sp>
      <p:sp>
        <p:nvSpPr>
          <p:cNvPr id="47" name="OTLSHAPE_T_f316e3d42fc2497eb48f69f7472d9bbe_Title">
            <a:extLst>
              <a:ext uri="{FF2B5EF4-FFF2-40B4-BE49-F238E27FC236}">
                <a16:creationId xmlns:a16="http://schemas.microsoft.com/office/drawing/2014/main" id="{7CA85C55-D1CE-4F85-9D2F-53171F5D0F3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0" y="3647727"/>
            <a:ext cx="1536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rgbClr val="FF0000"/>
                </a:solidFill>
              </a:rPr>
              <a:t>Creating synthetic dataset </a:t>
            </a:r>
          </a:p>
        </p:txBody>
      </p:sp>
      <p:sp>
        <p:nvSpPr>
          <p:cNvPr id="69" name="OTLSHAPE_T_d6c011b0e4974b939cb6d01452f3fd91_Duration" hidden="1">
            <a:extLst>
              <a:ext uri="{FF2B5EF4-FFF2-40B4-BE49-F238E27FC236}">
                <a16:creationId xmlns:a16="http://schemas.microsoft.com/office/drawing/2014/main" id="{BB848799-DACF-40E8-9AF9-8A365D45D25D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70" name="OTLSHAPE_T_d6c011b0e4974b939cb6d01452f3fd91_TextPercentage" hidden="1">
            <a:extLst>
              <a:ext uri="{FF2B5EF4-FFF2-40B4-BE49-F238E27FC236}">
                <a16:creationId xmlns:a16="http://schemas.microsoft.com/office/drawing/2014/main" id="{B9A83480-D2A2-4CE5-B5FD-7AD55F16B504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71" name="OTLSHAPE_T_d6c011b0e4974b939cb6d01452f3fd91_StartDate" hidden="1">
            <a:extLst>
              <a:ext uri="{FF2B5EF4-FFF2-40B4-BE49-F238E27FC236}">
                <a16:creationId xmlns:a16="http://schemas.microsoft.com/office/drawing/2014/main" id="{92A72279-7FA6-4B3B-AED5-319F2369F0D4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4157938" y="4236043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4546A"/>
                </a:solidFill>
              </a:rPr>
              <a:t>Nov 16</a:t>
            </a:r>
          </a:p>
        </p:txBody>
      </p:sp>
      <p:sp>
        <p:nvSpPr>
          <p:cNvPr id="72" name="OTLSHAPE_T_d6c011b0e4974b939cb6d01452f3fd91_EndDate" hidden="1">
            <a:extLst>
              <a:ext uri="{FF2B5EF4-FFF2-40B4-BE49-F238E27FC236}">
                <a16:creationId xmlns:a16="http://schemas.microsoft.com/office/drawing/2014/main" id="{526EC365-96B5-4BF0-BCA2-6D302540541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6791185" y="4236043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4546A"/>
                </a:solidFill>
              </a:rPr>
              <a:t>Dec 13</a:t>
            </a:r>
          </a:p>
        </p:txBody>
      </p:sp>
      <p:sp>
        <p:nvSpPr>
          <p:cNvPr id="73" name="OTLSHAPE_T_d6c011b0e4974b939cb6d01452f3fd91_JoinedDate">
            <a:extLst>
              <a:ext uri="{FF2B5EF4-FFF2-40B4-BE49-F238E27FC236}">
                <a16:creationId xmlns:a16="http://schemas.microsoft.com/office/drawing/2014/main" id="{7F68C745-2687-468B-8478-2F8F6C02D694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7965570" y="392217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44546A"/>
                </a:solidFill>
              </a:rPr>
              <a:t>Nov 21 - Jan 26</a:t>
            </a:r>
          </a:p>
        </p:txBody>
      </p:sp>
      <p:sp>
        <p:nvSpPr>
          <p:cNvPr id="74" name="OTLSHAPE_T_d6c011b0e4974b939cb6d01452f3fd91_Title">
            <a:extLst>
              <a:ext uri="{FF2B5EF4-FFF2-40B4-BE49-F238E27FC236}">
                <a16:creationId xmlns:a16="http://schemas.microsoft.com/office/drawing/2014/main" id="{BAB2B4A2-B6DB-45DF-A540-698D8DF8A907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0" y="3914427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rgbClr val="FF0000"/>
                </a:solidFill>
              </a:rPr>
              <a:t>Training auto-encoder</a:t>
            </a:r>
          </a:p>
        </p:txBody>
      </p:sp>
      <p:sp>
        <p:nvSpPr>
          <p:cNvPr id="230" name="OTLSHAPE_T_8e8cb7e1773041a7a50c29bfa6ffbd71_Duration" hidden="1">
            <a:extLst>
              <a:ext uri="{FF2B5EF4-FFF2-40B4-BE49-F238E27FC236}">
                <a16:creationId xmlns:a16="http://schemas.microsoft.com/office/drawing/2014/main" id="{10F88A95-9A0D-48CA-9562-20471A5F3E90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31" name="OTLSHAPE_T_8e8cb7e1773041a7a50c29bfa6ffbd71_TextPercentage" hidden="1">
            <a:extLst>
              <a:ext uri="{FF2B5EF4-FFF2-40B4-BE49-F238E27FC236}">
                <a16:creationId xmlns:a16="http://schemas.microsoft.com/office/drawing/2014/main" id="{D7615AC1-C24C-4CED-A104-208B0F8738C7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32" name="OTLSHAPE_T_8e8cb7e1773041a7a50c29bfa6ffbd71_StartDate" hidden="1">
            <a:extLst>
              <a:ext uri="{FF2B5EF4-FFF2-40B4-BE49-F238E27FC236}">
                <a16:creationId xmlns:a16="http://schemas.microsoft.com/office/drawing/2014/main" id="{FB2E3AD7-0D64-4728-B309-38F25F92206E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33" name="OTLSHAPE_T_8e8cb7e1773041a7a50c29bfa6ffbd71_EndDate" hidden="1">
            <a:extLst>
              <a:ext uri="{FF2B5EF4-FFF2-40B4-BE49-F238E27FC236}">
                <a16:creationId xmlns:a16="http://schemas.microsoft.com/office/drawing/2014/main" id="{6AACC774-2A8E-454A-B950-61F20EF37B4D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34" name="OTLSHAPE_T_8e8cb7e1773041a7a50c29bfa6ffbd71_Title">
            <a:extLst>
              <a:ext uri="{FF2B5EF4-FFF2-40B4-BE49-F238E27FC236}">
                <a16:creationId xmlns:a16="http://schemas.microsoft.com/office/drawing/2014/main" id="{DD4332C5-2957-41D9-8627-82A40A75BFB1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0" y="4714527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</a:rPr>
              <a:t>Writting final report</a:t>
            </a:r>
          </a:p>
        </p:txBody>
      </p:sp>
      <p:sp>
        <p:nvSpPr>
          <p:cNvPr id="235" name="OTLSHAPE_T_8e8cb7e1773041a7a50c29bfa6ffbd71_JoinedDate">
            <a:extLst>
              <a:ext uri="{FF2B5EF4-FFF2-40B4-BE49-F238E27FC236}">
                <a16:creationId xmlns:a16="http://schemas.microsoft.com/office/drawing/2014/main" id="{8E0F4F81-B37C-4346-ADC1-460D2D8EC89A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7965570" y="4722274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44546A"/>
                </a:solidFill>
              </a:rPr>
              <a:t>Jan 21 - Jan 26</a:t>
            </a:r>
          </a:p>
        </p:txBody>
      </p:sp>
      <p:sp>
        <p:nvSpPr>
          <p:cNvPr id="238" name="OTLSHAPE_T_3bc49ca1135e4f97b82f7cfcf6457c20_Duration" hidden="1">
            <a:extLst>
              <a:ext uri="{FF2B5EF4-FFF2-40B4-BE49-F238E27FC236}">
                <a16:creationId xmlns:a16="http://schemas.microsoft.com/office/drawing/2014/main" id="{BE4EEC0C-7207-4E04-AEC2-36B7CF1F61DA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39" name="OTLSHAPE_T_3bc49ca1135e4f97b82f7cfcf6457c20_TextPercentage" hidden="1">
            <a:extLst>
              <a:ext uri="{FF2B5EF4-FFF2-40B4-BE49-F238E27FC236}">
                <a16:creationId xmlns:a16="http://schemas.microsoft.com/office/drawing/2014/main" id="{3A96E2EF-C922-4CA0-BB68-55F843744B21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40" name="OTLSHAPE_T_3bc49ca1135e4f97b82f7cfcf6457c20_StartDate" hidden="1">
            <a:extLst>
              <a:ext uri="{FF2B5EF4-FFF2-40B4-BE49-F238E27FC236}">
                <a16:creationId xmlns:a16="http://schemas.microsoft.com/office/drawing/2014/main" id="{5D5A72B4-1757-4587-8EC7-5FAD6FD1BB69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41" name="OTLSHAPE_T_3bc49ca1135e4f97b82f7cfcf6457c20_EndDate" hidden="1">
            <a:extLst>
              <a:ext uri="{FF2B5EF4-FFF2-40B4-BE49-F238E27FC236}">
                <a16:creationId xmlns:a16="http://schemas.microsoft.com/office/drawing/2014/main" id="{C89ABE5F-0674-40EE-9035-4E341C0E1F46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42" name="OTLSHAPE_T_3bc49ca1135e4f97b82f7cfcf6457c20_Title">
            <a:extLst>
              <a:ext uri="{FF2B5EF4-FFF2-40B4-BE49-F238E27FC236}">
                <a16:creationId xmlns:a16="http://schemas.microsoft.com/office/drawing/2014/main" id="{E910EAED-CD06-4348-B04E-17615EA5892C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0" y="4981227"/>
            <a:ext cx="204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</a:rPr>
              <a:t>Preparing for the final presentation</a:t>
            </a:r>
          </a:p>
        </p:txBody>
      </p:sp>
      <p:sp>
        <p:nvSpPr>
          <p:cNvPr id="243" name="OTLSHAPE_T_3bc49ca1135e4f97b82f7cfcf6457c20_JoinedDate">
            <a:extLst>
              <a:ext uri="{FF2B5EF4-FFF2-40B4-BE49-F238E27FC236}">
                <a16:creationId xmlns:a16="http://schemas.microsoft.com/office/drawing/2014/main" id="{5E74AD54-BCCD-4212-9882-73C728955B0B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8261394" y="4988974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44546A"/>
                </a:solidFill>
              </a:rPr>
              <a:t>Jan 27 - Jan 31</a:t>
            </a:r>
          </a:p>
        </p:txBody>
      </p:sp>
      <p:sp>
        <p:nvSpPr>
          <p:cNvPr id="284" name="OTLSHAPE_T_f387579a1f6a40719b283b1e023e78e4_Duration" hidden="1">
            <a:extLst>
              <a:ext uri="{FF2B5EF4-FFF2-40B4-BE49-F238E27FC236}">
                <a16:creationId xmlns:a16="http://schemas.microsoft.com/office/drawing/2014/main" id="{D0708BAC-4C69-4DE3-AB10-3C8E9AC5110A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85" name="OTLSHAPE_T_f387579a1f6a40719b283b1e023e78e4_TextPercentage" hidden="1">
            <a:extLst>
              <a:ext uri="{FF2B5EF4-FFF2-40B4-BE49-F238E27FC236}">
                <a16:creationId xmlns:a16="http://schemas.microsoft.com/office/drawing/2014/main" id="{FE566BBF-B783-46C5-A911-704589490605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86" name="OTLSHAPE_T_f387579a1f6a40719b283b1e023e78e4_StartDate" hidden="1">
            <a:extLst>
              <a:ext uri="{FF2B5EF4-FFF2-40B4-BE49-F238E27FC236}">
                <a16:creationId xmlns:a16="http://schemas.microsoft.com/office/drawing/2014/main" id="{8E3AAF73-D56A-4244-9E55-FD5F2B2EB3CD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87" name="OTLSHAPE_T_f387579a1f6a40719b283b1e023e78e4_EndDate" hidden="1">
            <a:extLst>
              <a:ext uri="{FF2B5EF4-FFF2-40B4-BE49-F238E27FC236}">
                <a16:creationId xmlns:a16="http://schemas.microsoft.com/office/drawing/2014/main" id="{724C08A9-1B07-441C-8C5C-9FA9B0321000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88" name="OTLSHAPE_T_f387579a1f6a40719b283b1e023e78e4_JoinedDate">
            <a:extLst>
              <a:ext uri="{FF2B5EF4-FFF2-40B4-BE49-F238E27FC236}">
                <a16:creationId xmlns:a16="http://schemas.microsoft.com/office/drawing/2014/main" id="{7746AE3E-C322-41A9-A64D-FBB9FBB0711F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5362319" y="4455574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44546A"/>
                </a:solidFill>
              </a:rPr>
              <a:t>Dec 11 - Dec 13</a:t>
            </a:r>
          </a:p>
        </p:txBody>
      </p:sp>
      <p:sp>
        <p:nvSpPr>
          <p:cNvPr id="289" name="OTLSHAPE_T_f387579a1f6a40719b283b1e023e78e4_Title">
            <a:extLst>
              <a:ext uri="{FF2B5EF4-FFF2-40B4-BE49-F238E27FC236}">
                <a16:creationId xmlns:a16="http://schemas.microsoft.com/office/drawing/2014/main" id="{3383EFEF-62E7-4658-82DE-156C8753AF33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0" y="4447827"/>
            <a:ext cx="228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</a:rPr>
              <a:t>Preparing for the progress presentation</a:t>
            </a:r>
            <a:endParaRPr lang="en-US" sz="1100" b="1" spc="-4" dirty="0">
              <a:solidFill>
                <a:schemeClr val="dk1"/>
              </a:solidFill>
            </a:endParaRPr>
          </a:p>
        </p:txBody>
      </p:sp>
      <p:sp>
        <p:nvSpPr>
          <p:cNvPr id="7" name="OTLSHAPE_T_18af2ac864024e7a92b1511985748dda_Duration" hidden="1">
            <a:extLst>
              <a:ext uri="{FF2B5EF4-FFF2-40B4-BE49-F238E27FC236}">
                <a16:creationId xmlns:a16="http://schemas.microsoft.com/office/drawing/2014/main" id="{3B95B3CC-3B3A-46CB-A995-5B1763C2A118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8" name="OTLSHAPE_T_18af2ac864024e7a92b1511985748dda_TextPercentage" hidden="1">
            <a:extLst>
              <a:ext uri="{FF2B5EF4-FFF2-40B4-BE49-F238E27FC236}">
                <a16:creationId xmlns:a16="http://schemas.microsoft.com/office/drawing/2014/main" id="{61E50572-333F-4F4B-8ED2-165E0A150048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2" name="OTLSHAPE_T_18af2ac864024e7a92b1511985748dda_StartDate" hidden="1">
            <a:extLst>
              <a:ext uri="{FF2B5EF4-FFF2-40B4-BE49-F238E27FC236}">
                <a16:creationId xmlns:a16="http://schemas.microsoft.com/office/drawing/2014/main" id="{483DBED2-FE67-422C-9E95-9B035B2C3F3B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3" name="OTLSHAPE_T_18af2ac864024e7a92b1511985748dda_EndDate" hidden="1">
            <a:extLst>
              <a:ext uri="{FF2B5EF4-FFF2-40B4-BE49-F238E27FC236}">
                <a16:creationId xmlns:a16="http://schemas.microsoft.com/office/drawing/2014/main" id="{E874152E-87F1-413D-A5E9-55A49872EA77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4" name="OTLSHAPE_T_18af2ac864024e7a92b1511985748dda_JoinedDate">
            <a:extLst>
              <a:ext uri="{FF2B5EF4-FFF2-40B4-BE49-F238E27FC236}">
                <a16:creationId xmlns:a16="http://schemas.microsoft.com/office/drawing/2014/main" id="{778CC2FE-5B5F-4213-B1B5-34E7AE70AA18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3705705" y="4188874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44546A"/>
                </a:solidFill>
              </a:rPr>
              <a:t>Nov 13 - Nov 15</a:t>
            </a:r>
          </a:p>
        </p:txBody>
      </p:sp>
      <p:sp>
        <p:nvSpPr>
          <p:cNvPr id="16" name="OTLSHAPE_T_18af2ac864024e7a92b1511985748dda_Title">
            <a:extLst>
              <a:ext uri="{FF2B5EF4-FFF2-40B4-BE49-F238E27FC236}">
                <a16:creationId xmlns:a16="http://schemas.microsoft.com/office/drawing/2014/main" id="{17352C31-0AAE-4298-9E60-5C20872DA936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0" y="4181127"/>
            <a:ext cx="204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</a:rPr>
              <a:t>Preparing for the plan presentation</a:t>
            </a:r>
          </a:p>
        </p:txBody>
      </p:sp>
      <p:sp>
        <p:nvSpPr>
          <p:cNvPr id="225" name="OTLSHAPE_T_b96c5d97e9a449e7a6fa60203bf96001_Duration" hidden="1">
            <a:extLst>
              <a:ext uri="{FF2B5EF4-FFF2-40B4-BE49-F238E27FC236}">
                <a16:creationId xmlns:a16="http://schemas.microsoft.com/office/drawing/2014/main" id="{4DE51DA6-B3B7-4BEC-8CDA-9EB60712BC8F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26" name="OTLSHAPE_T_b96c5d97e9a449e7a6fa60203bf96001_TextPercentage" hidden="1">
            <a:extLst>
              <a:ext uri="{FF2B5EF4-FFF2-40B4-BE49-F238E27FC236}">
                <a16:creationId xmlns:a16="http://schemas.microsoft.com/office/drawing/2014/main" id="{D4E1B21F-A049-4E18-80BB-B129F81E7A29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27" name="OTLSHAPE_T_b96c5d97e9a449e7a6fa60203bf96001_StartDate" hidden="1">
            <a:extLst>
              <a:ext uri="{FF2B5EF4-FFF2-40B4-BE49-F238E27FC236}">
                <a16:creationId xmlns:a16="http://schemas.microsoft.com/office/drawing/2014/main" id="{F917DE9B-FCFD-4014-9029-86041B659965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28" name="OTLSHAPE_T_b96c5d97e9a449e7a6fa60203bf96001_EndDate" hidden="1">
            <a:extLst>
              <a:ext uri="{FF2B5EF4-FFF2-40B4-BE49-F238E27FC236}">
                <a16:creationId xmlns:a16="http://schemas.microsoft.com/office/drawing/2014/main" id="{80B50A56-A62E-4F63-9672-5AA26F2E36A1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29" name="OTLSHAPE_T_b96c5d97e9a449e7a6fa60203bf96001_JoinedDate">
            <a:extLst>
              <a:ext uri="{FF2B5EF4-FFF2-40B4-BE49-F238E27FC236}">
                <a16:creationId xmlns:a16="http://schemas.microsoft.com/office/drawing/2014/main" id="{6D99952B-8096-4101-B040-549E5595EC65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2759068" y="3388774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44546A"/>
                </a:solidFill>
              </a:rPr>
              <a:t>Oct 24 - Oct 30</a:t>
            </a:r>
          </a:p>
        </p:txBody>
      </p:sp>
      <p:sp>
        <p:nvSpPr>
          <p:cNvPr id="236" name="OTLSHAPE_T_b96c5d97e9a449e7a6fa60203bf96001_Title">
            <a:extLst>
              <a:ext uri="{FF2B5EF4-FFF2-40B4-BE49-F238E27FC236}">
                <a16:creationId xmlns:a16="http://schemas.microsoft.com/office/drawing/2014/main" id="{0A10ED55-E46A-4073-B146-2532270AA144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0" y="3381027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</a:rPr>
              <a:t>Literature study</a:t>
            </a:r>
          </a:p>
        </p:txBody>
      </p:sp>
      <p:sp>
        <p:nvSpPr>
          <p:cNvPr id="271" name="OTLSHAPE_M_1691266673994cd9a0878ac4da397d67_Shape">
            <a:extLst>
              <a:ext uri="{FF2B5EF4-FFF2-40B4-BE49-F238E27FC236}">
                <a16:creationId xmlns:a16="http://schemas.microsoft.com/office/drawing/2014/main" id="{7FC5B6FE-C0E5-4EA0-B578-9003449E7331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 flipV="1">
            <a:off x="7859635" y="2276931"/>
            <a:ext cx="228600" cy="254000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TLSHAPE_M_6d318c85301941aea5becc890766854d_Shape">
            <a:extLst>
              <a:ext uri="{FF2B5EF4-FFF2-40B4-BE49-F238E27FC236}">
                <a16:creationId xmlns:a16="http://schemas.microsoft.com/office/drawing/2014/main" id="{41A2B5C0-B8C7-40D0-B2F4-D9AFA8FAD0E4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 flipV="1">
            <a:off x="8096294" y="2276931"/>
            <a:ext cx="228600" cy="254000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TLSHAPE_M_4466ff966d614d0d802361e56ad09d52_Shape">
            <a:extLst>
              <a:ext uri="{FF2B5EF4-FFF2-40B4-BE49-F238E27FC236}">
                <a16:creationId xmlns:a16="http://schemas.microsoft.com/office/drawing/2014/main" id="{86A83B83-0411-4522-826B-8FEF90B23B3B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 flipV="1">
            <a:off x="2179815" y="2276931"/>
            <a:ext cx="228600" cy="254000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TLSHAPE_M_1691266673994cd9a0878ac4da397d67_Title">
            <a:extLst>
              <a:ext uri="{FF2B5EF4-FFF2-40B4-BE49-F238E27FC236}">
                <a16:creationId xmlns:a16="http://schemas.microsoft.com/office/drawing/2014/main" id="{85CB7867-0073-4296-9529-7C85AFF0F92A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7413780" y="1460744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>
                <a:solidFill>
                  <a:schemeClr val="dk1"/>
                </a:solidFill>
              </a:rPr>
              <a:t>Report submission </a:t>
            </a:r>
          </a:p>
        </p:txBody>
      </p:sp>
      <p:sp>
        <p:nvSpPr>
          <p:cNvPr id="213" name="OTLSHAPE_M_1691266673994cd9a0878ac4da397d67_Date">
            <a:extLst>
              <a:ext uri="{FF2B5EF4-FFF2-40B4-BE49-F238E27FC236}">
                <a16:creationId xmlns:a16="http://schemas.microsoft.com/office/drawing/2014/main" id="{22470D50-7ACF-4A90-8AB5-8F279A751DA0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7804814" y="164396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44546A"/>
                </a:solidFill>
              </a:rPr>
              <a:t>Jan 27</a:t>
            </a:r>
          </a:p>
        </p:txBody>
      </p:sp>
      <p:sp>
        <p:nvSpPr>
          <p:cNvPr id="218" name="OTLSHAPE_M_6d318c85301941aea5becc890766854d_Title">
            <a:extLst>
              <a:ext uri="{FF2B5EF4-FFF2-40B4-BE49-F238E27FC236}">
                <a16:creationId xmlns:a16="http://schemas.microsoft.com/office/drawing/2014/main" id="{E372BF66-A55C-4AC7-905B-F6DCB08E45A8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7680306" y="1913288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</a:rPr>
              <a:t>Final presentation</a:t>
            </a:r>
          </a:p>
        </p:txBody>
      </p:sp>
      <p:sp>
        <p:nvSpPr>
          <p:cNvPr id="219" name="OTLSHAPE_M_6d318c85301941aea5becc890766854d_Date">
            <a:extLst>
              <a:ext uri="{FF2B5EF4-FFF2-40B4-BE49-F238E27FC236}">
                <a16:creationId xmlns:a16="http://schemas.microsoft.com/office/drawing/2014/main" id="{96B0CCA3-1AB0-40E4-9758-55A3ED4ECC65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8041473" y="209650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44546A"/>
                </a:solidFill>
              </a:rPr>
              <a:t>Jan 31</a:t>
            </a:r>
          </a:p>
        </p:txBody>
      </p:sp>
      <p:sp>
        <p:nvSpPr>
          <p:cNvPr id="17" name="OTLSHAPE_M_4466ff966d614d0d802361e56ad09d52_Title">
            <a:extLst>
              <a:ext uri="{FF2B5EF4-FFF2-40B4-BE49-F238E27FC236}">
                <a16:creationId xmlns:a16="http://schemas.microsoft.com/office/drawing/2014/main" id="{8A91AD13-8C25-41FD-A202-C1289D30DA18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932694" y="1913288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</a:rPr>
              <a:t>Project start</a:t>
            </a:r>
          </a:p>
        </p:txBody>
      </p:sp>
      <p:sp>
        <p:nvSpPr>
          <p:cNvPr id="18" name="OTLSHAPE_M_4466ff966d614d0d802361e56ad09d52_Date">
            <a:extLst>
              <a:ext uri="{FF2B5EF4-FFF2-40B4-BE49-F238E27FC236}">
                <a16:creationId xmlns:a16="http://schemas.microsoft.com/office/drawing/2014/main" id="{0380FBD7-82C3-4424-B3B3-E914F52BC85B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2118855" y="209650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4546A"/>
                </a:solidFill>
              </a:rPr>
              <a:t>Oct 23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CE06AA9-3D9C-4D88-9100-AC38582E7908}"/>
              </a:ext>
            </a:extLst>
          </p:cNvPr>
          <p:cNvSpPr/>
          <p:nvPr/>
        </p:nvSpPr>
        <p:spPr>
          <a:xfrm>
            <a:off x="445522" y="260648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UM Neue Helvetica 55 Regular" pitchFamily="34" charset="0"/>
              </a:rPr>
              <a:t>Time Schedule</a:t>
            </a:r>
          </a:p>
        </p:txBody>
      </p:sp>
      <p:sp>
        <p:nvSpPr>
          <p:cNvPr id="103" name="OTLSHAPE_M_3202af3f05af4e6794f4069680c3c6ec_Shape">
            <a:extLst>
              <a:ext uri="{FF2B5EF4-FFF2-40B4-BE49-F238E27FC236}">
                <a16:creationId xmlns:a16="http://schemas.microsoft.com/office/drawing/2014/main" id="{7C559B7A-3590-4350-9EA7-BB7CE21AB6C1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 flipV="1">
            <a:off x="3518198" y="2293175"/>
            <a:ext cx="228600" cy="254000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TLSHAPE_M_c11ec2977dba41ef844db6c798dc95b2_Shape">
            <a:extLst>
              <a:ext uri="{FF2B5EF4-FFF2-40B4-BE49-F238E27FC236}">
                <a16:creationId xmlns:a16="http://schemas.microsoft.com/office/drawing/2014/main" id="{6A7565A7-C8FD-4E06-A3DA-5E373706D41F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 flipV="1">
            <a:off x="5215287" y="2293175"/>
            <a:ext cx="228600" cy="254000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TLSHAPE_M_3202af3f05af4e6794f4069680c3c6ec_Title">
            <a:extLst>
              <a:ext uri="{FF2B5EF4-FFF2-40B4-BE49-F238E27FC236}">
                <a16:creationId xmlns:a16="http://schemas.microsoft.com/office/drawing/2014/main" id="{13290D5C-CB7A-4C9E-90BF-B446C988C1F9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3114254" y="1916832"/>
            <a:ext cx="1028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</a:rPr>
              <a:t>Plan presentation</a:t>
            </a:r>
          </a:p>
        </p:txBody>
      </p:sp>
      <p:sp>
        <p:nvSpPr>
          <p:cNvPr id="106" name="OTLSHAPE_M_3202af3f05af4e6794f4069680c3c6ec_Date">
            <a:extLst>
              <a:ext uri="{FF2B5EF4-FFF2-40B4-BE49-F238E27FC236}">
                <a16:creationId xmlns:a16="http://schemas.microsoft.com/office/drawing/2014/main" id="{D1FDD2C5-F7D5-48BD-A22F-A926EE687568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3444517" y="211275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44546A"/>
                </a:solidFill>
              </a:rPr>
              <a:t>Nov 15</a:t>
            </a:r>
          </a:p>
        </p:txBody>
      </p:sp>
      <p:sp>
        <p:nvSpPr>
          <p:cNvPr id="107" name="OTLSHAPE_M_c11ec2977dba41ef844db6c798dc95b2_Title">
            <a:extLst>
              <a:ext uri="{FF2B5EF4-FFF2-40B4-BE49-F238E27FC236}">
                <a16:creationId xmlns:a16="http://schemas.microsoft.com/office/drawing/2014/main" id="{A52262C4-4FD6-4E92-B472-923927634A76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4690883" y="1916832"/>
            <a:ext cx="1270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</a:rPr>
              <a:t>Progress presentation</a:t>
            </a:r>
          </a:p>
        </p:txBody>
      </p:sp>
      <p:sp>
        <p:nvSpPr>
          <p:cNvPr id="108" name="OTLSHAPE_M_c11ec2977dba41ef844db6c798dc95b2_Date">
            <a:extLst>
              <a:ext uri="{FF2B5EF4-FFF2-40B4-BE49-F238E27FC236}">
                <a16:creationId xmlns:a16="http://schemas.microsoft.com/office/drawing/2014/main" id="{E4E19B78-902B-466B-9184-636221F4E578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5146961" y="211275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rgbClr val="44546A"/>
                </a:solidFill>
              </a:rPr>
              <a:t>Dec 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50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4">
            <a:extLst>
              <a:ext uri="{FF2B5EF4-FFF2-40B4-BE49-F238E27FC236}">
                <a16:creationId xmlns:a16="http://schemas.microsoft.com/office/drawing/2014/main" id="{C556621F-8E99-4D05-8898-50854B804A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8428150" cy="5000642"/>
          </a:xfrm>
        </p:spPr>
        <p:txBody>
          <a:bodyPr/>
          <a:lstStyle/>
          <a:p>
            <a:pPr marL="514350" indent="-514350" fontAlgn="t">
              <a:buFont typeface="+mj-lt"/>
              <a:buAutoNum type="alphaUcPeriod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4D5632-16E0-4D61-BB9A-B8A0029A92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91"/>
          <a:stretch/>
        </p:blipFill>
        <p:spPr>
          <a:xfrm>
            <a:off x="375403" y="1446116"/>
            <a:ext cx="8393193" cy="37830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98F41EF-C49E-4683-8EAB-90D38389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7265"/>
            <a:ext cx="8435280" cy="725471"/>
          </a:xfrm>
        </p:spPr>
        <p:txBody>
          <a:bodyPr/>
          <a:lstStyle/>
          <a:p>
            <a:r>
              <a:rPr lang="de-DE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Pose </a:t>
            </a:r>
            <a:r>
              <a:rPr lang="de-DE" spc="-1" dirty="0" err="1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Estimation</a:t>
            </a:r>
            <a:r>
              <a:rPr lang="de-DE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 </a:t>
            </a:r>
            <a:r>
              <a:rPr lang="de-DE" spc="-1" dirty="0" err="1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with</a:t>
            </a:r>
            <a:r>
              <a:rPr lang="de-DE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 </a:t>
            </a:r>
            <a:r>
              <a:rPr lang="de-DE" spc="-1" dirty="0" err="1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Object</a:t>
            </a:r>
            <a:r>
              <a:rPr lang="de-DE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  <a:t> Auto-encoder</a:t>
            </a:r>
            <a:br>
              <a:rPr lang="de-DE" spc="-1" dirty="0">
                <a:solidFill>
                  <a:srgbClr val="0065BD"/>
                </a:solidFill>
                <a:latin typeface="TUM Neue Helvetica 55 Regular"/>
                <a:ea typeface="+mn-lt"/>
                <a:cs typeface="+mn-lt"/>
              </a:rPr>
            </a:br>
            <a:r>
              <a:rPr lang="en-US" sz="2000" b="0" dirty="0">
                <a:solidFill>
                  <a:schemeClr val="tx1"/>
                </a:solidFill>
              </a:rPr>
              <a:t>[</a:t>
            </a:r>
            <a:r>
              <a:rPr lang="en-US" sz="2000" b="0" dirty="0" err="1">
                <a:solidFill>
                  <a:schemeClr val="tx1"/>
                </a:solidFill>
              </a:rPr>
              <a:t>Sundermeyer</a:t>
            </a:r>
            <a:r>
              <a:rPr lang="en-US" sz="2000" b="0" dirty="0">
                <a:solidFill>
                  <a:schemeClr val="tx1"/>
                </a:solidFill>
              </a:rPr>
              <a:t>, </a:t>
            </a:r>
            <a:r>
              <a:rPr lang="en-US" sz="2000" b="0" dirty="0" err="1">
                <a:solidFill>
                  <a:schemeClr val="tx1"/>
                </a:solidFill>
              </a:rPr>
              <a:t>ECCV18</a:t>
            </a:r>
            <a:r>
              <a:rPr lang="en-US" sz="2000" b="0" dirty="0">
                <a:solidFill>
                  <a:schemeClr val="tx1"/>
                </a:solidFill>
              </a:rPr>
              <a:t>]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025E8-A88E-4C0A-908D-B63791543C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136DD942-0CF4-441B-A545-0F6FD1E248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47664" y="6324204"/>
            <a:ext cx="5904656" cy="373376"/>
          </a:xfrm>
        </p:spPr>
        <p:txBody>
          <a:bodyPr/>
          <a:lstStyle/>
          <a:p>
            <a:pPr>
              <a:defRPr/>
            </a:pPr>
            <a:r>
              <a:rPr lang="de-DE" dirty="0"/>
              <a:t>Human-</a:t>
            </a:r>
            <a:r>
              <a:rPr lang="de-DE" dirty="0" err="1"/>
              <a:t>centered</a:t>
            </a:r>
            <a:r>
              <a:rPr lang="de-DE" dirty="0"/>
              <a:t> </a:t>
            </a:r>
            <a:r>
              <a:rPr lang="de-DE" dirty="0" err="1"/>
              <a:t>Assistive</a:t>
            </a:r>
            <a:r>
              <a:rPr lang="de-DE" dirty="0"/>
              <a:t> Robotics</a:t>
            </a: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F5D44A8A-3994-46E8-AE06-D16E49D73864}"/>
              </a:ext>
            </a:extLst>
          </p:cNvPr>
          <p:cNvSpPr/>
          <p:nvPr/>
        </p:nvSpPr>
        <p:spPr>
          <a:xfrm rot="16200000">
            <a:off x="6725163" y="1195114"/>
            <a:ext cx="144016" cy="59021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335B83-F2D2-419E-B00F-60F3E44F2C24}"/>
              </a:ext>
            </a:extLst>
          </p:cNvPr>
          <p:cNvSpPr txBox="1"/>
          <p:nvPr/>
        </p:nvSpPr>
        <p:spPr>
          <a:xfrm>
            <a:off x="6228746" y="1107540"/>
            <a:ext cx="11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codebook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C1E5BF-8E92-4E3C-AE6B-50C407FB1BBE}"/>
              </a:ext>
            </a:extLst>
          </p:cNvPr>
          <p:cNvSpPr txBox="1"/>
          <p:nvPr/>
        </p:nvSpPr>
        <p:spPr>
          <a:xfrm>
            <a:off x="6330218" y="4293096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codeword</a:t>
            </a:r>
          </a:p>
        </p:txBody>
      </p:sp>
    </p:spTree>
    <p:extLst>
      <p:ext uri="{BB962C8B-B14F-4D97-AF65-F5344CB8AC3E}">
        <p14:creationId xmlns:p14="http://schemas.microsoft.com/office/powerpoint/2010/main" val="408150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5F035-6678-43F7-BF9C-188EED49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852"/>
            <a:ext cx="6543692" cy="725471"/>
          </a:xfrm>
        </p:spPr>
        <p:txBody>
          <a:bodyPr/>
          <a:lstStyle/>
          <a:p>
            <a:r>
              <a:rPr lang="en-US" dirty="0"/>
              <a:t>Project p</a:t>
            </a:r>
            <a:r>
              <a:rPr lang="en-US" altLang="zh-CN" dirty="0"/>
              <a:t>rogress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38D0B8-34D1-4DCF-A535-2FF2FCFC8D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Human-</a:t>
            </a:r>
            <a:r>
              <a:rPr lang="de-DE" dirty="0" err="1"/>
              <a:t>centered</a:t>
            </a:r>
            <a:r>
              <a:rPr lang="de-DE" dirty="0"/>
              <a:t> </a:t>
            </a:r>
            <a:r>
              <a:rPr lang="de-DE" dirty="0" err="1"/>
              <a:t>Assistive</a:t>
            </a:r>
            <a:r>
              <a:rPr lang="de-DE" dirty="0"/>
              <a:t> Robotics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283CA-A8A2-4E5E-B426-FB7DA8A918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92AC55-B335-429D-AF4E-6502BFC4CA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8215341" cy="2573478"/>
          </a:xfrm>
        </p:spPr>
        <p:txBody>
          <a:bodyPr/>
          <a:lstStyle/>
          <a:p>
            <a:pPr marL="857250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Completed work:</a:t>
            </a:r>
          </a:p>
          <a:p>
            <a:pPr marL="1257300" lvl="2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Created synthetic dataset</a:t>
            </a:r>
          </a:p>
          <a:p>
            <a:pPr marL="1257300" lvl="2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Built the framework for training object auto-encoder</a:t>
            </a:r>
          </a:p>
          <a:p>
            <a:pPr marL="857250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On-going work:</a:t>
            </a:r>
          </a:p>
          <a:p>
            <a:pPr lvl="2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Building and Training object auto-encoder</a:t>
            </a:r>
          </a:p>
          <a:p>
            <a:pPr marL="400050" lvl="1" indent="0">
              <a:lnSpc>
                <a:spcPct val="200000"/>
              </a:lnSpc>
              <a:buNone/>
            </a:pPr>
            <a:endParaRPr lang="en-US" dirty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9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93633D1-BDF3-4A6A-81C2-6D9B2B3EFF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4330" y="836712"/>
            <a:ext cx="8215341" cy="500064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Sampling 2562 uniformly distributed view points               using Spherical Fibonacci Lattice </a:t>
            </a:r>
            <a:r>
              <a:rPr lang="en-US" sz="1800" dirty="0"/>
              <a:t>[</a:t>
            </a:r>
            <a:r>
              <a:rPr lang="en-US" sz="1800" dirty="0" err="1"/>
              <a:t>Deserno</a:t>
            </a:r>
            <a:r>
              <a:rPr lang="en-US" sz="1800" dirty="0"/>
              <a:t>, </a:t>
            </a:r>
            <a:r>
              <a:rPr lang="en-US" sz="1800" dirty="0" err="1"/>
              <a:t>Polymerforshung04</a:t>
            </a:r>
            <a:r>
              <a:rPr lang="en-US" sz="1800" dirty="0"/>
              <a:t>] </a:t>
            </a:r>
          </a:p>
          <a:p>
            <a:pPr marL="0" indent="0"/>
            <a:endParaRPr lang="en-US" dirty="0"/>
          </a:p>
          <a:p>
            <a:pPr marL="0" indent="0"/>
            <a:r>
              <a:rPr lang="en-US" sz="1800" dirty="0"/>
              <a:t>       </a:t>
            </a:r>
            <a:r>
              <a:rPr lang="en-US" sz="2000" dirty="0"/>
              <a:t>S</a:t>
            </a:r>
            <a:r>
              <a:rPr lang="en-US" altLang="zh-CN" sz="2000" dirty="0"/>
              <a:t>ample (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) uniformly from unit square [0,1]</a:t>
            </a:r>
            <a:endParaRPr lang="en-US" sz="1800" dirty="0"/>
          </a:p>
          <a:p>
            <a:pPr marL="0" indent="0"/>
            <a:r>
              <a:rPr lang="en-US" sz="1200" dirty="0"/>
              <a:t> </a:t>
            </a:r>
            <a:endParaRPr lang="en-US" sz="1800" dirty="0"/>
          </a:p>
          <a:p>
            <a:pPr marL="0" indent="0"/>
            <a:endParaRPr lang="en-US" sz="1800" dirty="0"/>
          </a:p>
          <a:p>
            <a:pPr marL="0" indent="0"/>
            <a:endParaRPr lang="en-US" sz="1800" dirty="0"/>
          </a:p>
          <a:p>
            <a:pPr marL="0" indent="0"/>
            <a:endParaRPr lang="en-US" sz="1800" dirty="0"/>
          </a:p>
          <a:p>
            <a:pPr marL="0" indent="0"/>
            <a:endParaRPr lang="en-US" sz="1800" dirty="0"/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/>
              <a:t>                                                              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4C756-2E25-4EC1-B557-7A736A5F39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D738C-9324-436C-9D1E-9819222A81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A34403-AF8F-4937-AFC3-B61B46B01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04" y="2420888"/>
            <a:ext cx="3446244" cy="3312368"/>
          </a:xfrm>
          <a:prstGeom prst="rect">
            <a:avLst/>
          </a:prstGeom>
        </p:spPr>
      </p:pic>
      <p:sp>
        <p:nvSpPr>
          <p:cNvPr id="17" name="标题 1">
            <a:extLst>
              <a:ext uri="{FF2B5EF4-FFF2-40B4-BE49-F238E27FC236}">
                <a16:creationId xmlns:a16="http://schemas.microsoft.com/office/drawing/2014/main" id="{8269F02C-05F8-412A-8B57-4FB2F8EE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852"/>
            <a:ext cx="8795320" cy="725471"/>
          </a:xfrm>
        </p:spPr>
        <p:txBody>
          <a:bodyPr/>
          <a:lstStyle/>
          <a:p>
            <a:r>
              <a:rPr lang="en-US" dirty="0">
                <a:solidFill>
                  <a:srgbClr val="0065BD"/>
                </a:solidFill>
              </a:rPr>
              <a:t>Creating synthetic dataset </a:t>
            </a:r>
            <a:r>
              <a:rPr lang="en-US" sz="2400" dirty="0">
                <a:solidFill>
                  <a:srgbClr val="0065BD"/>
                </a:solidFill>
              </a:rPr>
              <a:t>with </a:t>
            </a:r>
            <a:r>
              <a:rPr lang="en-US" sz="2400" dirty="0" err="1">
                <a:solidFill>
                  <a:srgbClr val="0065BD"/>
                </a:solidFill>
              </a:rPr>
              <a:t>YCB_Video_Models</a:t>
            </a:r>
            <a:r>
              <a:rPr lang="en-US" sz="2400" dirty="0">
                <a:solidFill>
                  <a:srgbClr val="0065BD"/>
                </a:solidFill>
              </a:rPr>
              <a:t> dataset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09FF29-CA43-42FA-83E0-EF92AF6DE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69" y="2780928"/>
            <a:ext cx="3853647" cy="20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7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2F024-CD1D-4BD7-8B51-8618BA8C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852"/>
            <a:ext cx="8795320" cy="725471"/>
          </a:xfrm>
        </p:spPr>
        <p:txBody>
          <a:bodyPr/>
          <a:lstStyle/>
          <a:p>
            <a:r>
              <a:rPr lang="en-US" dirty="0">
                <a:solidFill>
                  <a:srgbClr val="0065BD"/>
                </a:solidFill>
              </a:rPr>
              <a:t>Creating synthetic dataset </a:t>
            </a:r>
            <a:r>
              <a:rPr lang="en-US" sz="2400" dirty="0">
                <a:solidFill>
                  <a:srgbClr val="0065BD"/>
                </a:solidFill>
              </a:rPr>
              <a:t>with </a:t>
            </a:r>
            <a:r>
              <a:rPr lang="en-US" sz="2400" dirty="0" err="1">
                <a:solidFill>
                  <a:srgbClr val="0065BD"/>
                </a:solidFill>
              </a:rPr>
              <a:t>YCB_Video_Models</a:t>
            </a:r>
            <a:r>
              <a:rPr lang="en-US" sz="2400" dirty="0">
                <a:solidFill>
                  <a:srgbClr val="0065BD"/>
                </a:solidFill>
              </a:rPr>
              <a:t> dataset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C6A589-B1C7-4FD6-ADA4-1B7E89D750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4F13BF-4F95-456C-9701-72343D194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EB2A3E-2232-4CC9-8D37-F2F7553F7B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4330" y="836712"/>
            <a:ext cx="8215341" cy="500064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view</a:t>
            </a:r>
            <a:r>
              <a:rPr lang="zh-CN" altLang="en-US" sz="2400" dirty="0"/>
              <a:t> </a:t>
            </a:r>
            <a:r>
              <a:rPr lang="en-US" altLang="zh-CN" sz="2400" dirty="0"/>
              <a:t>point, point the camera to the object 3D mesh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72F408-7C34-4530-B16D-4BD41D5E6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9" y="1412776"/>
            <a:ext cx="7271966" cy="45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1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84B5C-43E4-47B0-A215-BA77409B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852"/>
            <a:ext cx="8686800" cy="725471"/>
          </a:xfrm>
        </p:spPr>
        <p:txBody>
          <a:bodyPr/>
          <a:lstStyle/>
          <a:p>
            <a:r>
              <a:rPr lang="en-US" dirty="0">
                <a:solidFill>
                  <a:srgbClr val="0065BD"/>
                </a:solidFill>
              </a:rPr>
              <a:t>Creating synthetic dataset </a:t>
            </a:r>
            <a:r>
              <a:rPr lang="en-US" sz="2400" dirty="0">
                <a:solidFill>
                  <a:srgbClr val="0065BD"/>
                </a:solidFill>
              </a:rPr>
              <a:t>with </a:t>
            </a:r>
            <a:r>
              <a:rPr lang="en-US" sz="2400" dirty="0" err="1">
                <a:solidFill>
                  <a:srgbClr val="0065BD"/>
                </a:solidFill>
              </a:rPr>
              <a:t>YCB_Video_Models</a:t>
            </a:r>
            <a:r>
              <a:rPr lang="en-US" sz="2400" dirty="0">
                <a:solidFill>
                  <a:srgbClr val="0065BD"/>
                </a:solidFill>
              </a:rPr>
              <a:t> dataset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8B1CB9-4B1D-4623-8618-5A7179B5C4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239577-E0E2-4970-AC9D-029087C04B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047D97-DBDD-4E81-ADCC-5B1C0E6AC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2817"/>
            <a:ext cx="8686800" cy="3859556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2C848B-8259-4405-91FC-75BF4DB5B6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4330" y="836712"/>
            <a:ext cx="8215341" cy="500064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At each viewpoint, rotate the camera in-plane at 36 times to cover the whole SO(3)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8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9BB84F-886D-4EBB-94DD-DDA9E95C5D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7348CE-AD3C-4947-96AF-F2942384C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58E31-D425-41AD-A470-84FC5B0C77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4330" y="836712"/>
            <a:ext cx="8215341" cy="500064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Fully connected auto-encoder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A56ED78-0E93-4B12-B094-B87D5F9C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852"/>
            <a:ext cx="8795320" cy="725471"/>
          </a:xfrm>
        </p:spPr>
        <p:txBody>
          <a:bodyPr/>
          <a:lstStyle/>
          <a:p>
            <a:r>
              <a:rPr lang="en-US" altLang="zh-CN" dirty="0"/>
              <a:t>Building and training object auto-encoder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D5825F-5465-4DFB-BA77-241C2D32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76" y="1895475"/>
            <a:ext cx="7928372" cy="271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8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9BB84F-886D-4EBB-94DD-DDA9E95C5D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7348CE-AD3C-4947-96AF-F2942384C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58E31-D425-41AD-A470-84FC5B0C77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4330" y="836712"/>
            <a:ext cx="8215341" cy="500064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Fully connected auto-encoder</a:t>
            </a:r>
          </a:p>
          <a:p>
            <a:pPr marL="0" indent="0"/>
            <a:r>
              <a:rPr lang="en-US" sz="2400" dirty="0"/>
              <a:t>   </a:t>
            </a:r>
            <a:r>
              <a:rPr lang="en-US" sz="1600" dirty="0"/>
              <a:t> </a:t>
            </a:r>
            <a:r>
              <a:rPr lang="en-US" sz="1800" dirty="0" err="1"/>
              <a:t>MNIST</a:t>
            </a:r>
            <a:r>
              <a:rPr lang="en-US" sz="1800" dirty="0"/>
              <a:t> dataset of handwritten digits</a:t>
            </a:r>
            <a:endParaRPr lang="en-US" sz="24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A56ED78-0E93-4B12-B094-B87D5F9C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852"/>
            <a:ext cx="8795320" cy="725471"/>
          </a:xfrm>
        </p:spPr>
        <p:txBody>
          <a:bodyPr/>
          <a:lstStyle/>
          <a:p>
            <a:r>
              <a:rPr lang="en-US" altLang="zh-CN" dirty="0"/>
              <a:t>Building and training object auto-encoder</a:t>
            </a:r>
            <a:endParaRPr 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D390961-E869-4B8E-995F-4A75F696F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5" b="5703"/>
          <a:stretch/>
        </p:blipFill>
        <p:spPr>
          <a:xfrm>
            <a:off x="323528" y="3261000"/>
            <a:ext cx="4398661" cy="276028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246C712-787A-4EC9-A9BC-9DDFA8802F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8" b="9439"/>
          <a:stretch/>
        </p:blipFill>
        <p:spPr>
          <a:xfrm>
            <a:off x="145614" y="1778207"/>
            <a:ext cx="4572009" cy="14347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7AC34C0-8E57-42CD-BEC0-C58E16CD35A5}"/>
              </a:ext>
            </a:extLst>
          </p:cNvPr>
          <p:cNvSpPr txBox="1"/>
          <p:nvPr/>
        </p:nvSpPr>
        <p:spPr>
          <a:xfrm>
            <a:off x="4014124" y="58032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MSE</a:t>
            </a:r>
            <a:r>
              <a:rPr lang="en-US" sz="1200" dirty="0"/>
              <a:t> loss</a:t>
            </a:r>
          </a:p>
        </p:txBody>
      </p:sp>
    </p:spTree>
    <p:extLst>
      <p:ext uri="{BB962C8B-B14F-4D97-AF65-F5344CB8AC3E}">
        <p14:creationId xmlns:p14="http://schemas.microsoft.com/office/powerpoint/2010/main" val="2934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9BB84F-886D-4EBB-94DD-DDA9E95C5D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7348CE-AD3C-4947-96AF-F2942384C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58E31-D425-41AD-A470-84FC5B0C77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4330" y="836712"/>
            <a:ext cx="8215341" cy="500064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Fully connected auto-encoder</a:t>
            </a:r>
          </a:p>
          <a:p>
            <a:pPr marL="0" indent="0"/>
            <a:r>
              <a:rPr lang="en-US" sz="2400" dirty="0"/>
              <a:t>   </a:t>
            </a:r>
            <a:r>
              <a:rPr lang="en-US" sz="1600" dirty="0"/>
              <a:t> </a:t>
            </a:r>
            <a:r>
              <a:rPr lang="en-US" sz="1800" dirty="0" err="1"/>
              <a:t>MNIST</a:t>
            </a:r>
            <a:r>
              <a:rPr lang="en-US" sz="1800" dirty="0"/>
              <a:t> dataset of handwritten digits               Synthetic object dataset               </a:t>
            </a:r>
            <a:endParaRPr lang="en-US" sz="24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A56ED78-0E93-4B12-B094-B87D5F9C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852"/>
            <a:ext cx="8795320" cy="725471"/>
          </a:xfrm>
        </p:spPr>
        <p:txBody>
          <a:bodyPr/>
          <a:lstStyle/>
          <a:p>
            <a:r>
              <a:rPr lang="en-US" altLang="zh-CN" dirty="0"/>
              <a:t>Building and training object auto-encoder</a:t>
            </a:r>
            <a:endParaRPr 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D390961-E869-4B8E-995F-4A75F696F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5" b="5703"/>
          <a:stretch/>
        </p:blipFill>
        <p:spPr>
          <a:xfrm>
            <a:off x="323528" y="3261000"/>
            <a:ext cx="4398661" cy="276028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246C712-787A-4EC9-A9BC-9DDFA8802F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8" b="9439"/>
          <a:stretch/>
        </p:blipFill>
        <p:spPr>
          <a:xfrm>
            <a:off x="145614" y="1778207"/>
            <a:ext cx="4572009" cy="14347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C24A26-9551-4B3D-AF67-CE260B2767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6" t="11404" r="6301" b="10141"/>
          <a:stretch/>
        </p:blipFill>
        <p:spPr>
          <a:xfrm>
            <a:off x="4788024" y="1778207"/>
            <a:ext cx="3844799" cy="14347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47188D-34AE-4FFF-91A6-DAFB514D9E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7" b="3947"/>
          <a:stretch/>
        </p:blipFill>
        <p:spPr>
          <a:xfrm>
            <a:off x="4427984" y="3284984"/>
            <a:ext cx="4398661" cy="28083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6BA2B6E-3AB8-4E1C-A6B0-007A3FA24B8E}"/>
              </a:ext>
            </a:extLst>
          </p:cNvPr>
          <p:cNvSpPr txBox="1"/>
          <p:nvPr/>
        </p:nvSpPr>
        <p:spPr>
          <a:xfrm>
            <a:off x="4014124" y="580321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MSE</a:t>
            </a:r>
            <a:r>
              <a:rPr lang="en-US" sz="1200" dirty="0"/>
              <a:t> loss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A7D669-7C8B-4ACC-8D41-A30A720BC0EE}"/>
              </a:ext>
            </a:extLst>
          </p:cNvPr>
          <p:cNvSpPr txBox="1"/>
          <p:nvPr/>
        </p:nvSpPr>
        <p:spPr>
          <a:xfrm>
            <a:off x="8460432" y="5805264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MSE</a:t>
            </a:r>
            <a:r>
              <a:rPr lang="en-US" sz="1200" dirty="0"/>
              <a:t> loss</a:t>
            </a:r>
          </a:p>
        </p:txBody>
      </p:sp>
    </p:spTree>
    <p:extLst>
      <p:ext uri="{BB962C8B-B14F-4D97-AF65-F5344CB8AC3E}">
        <p14:creationId xmlns:p14="http://schemas.microsoft.com/office/powerpoint/2010/main" val="21263328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C4wNS4wMCIsIkVkaXRpb24iOiJGcmVlIiwiSXNQbHVzRWRpdGlvbiI6ZmFsc2UsIklzUHJvRWRpdGlvbiI6ZmFsc2V9LCJFZmZlY3QiOjE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MTc4LCJHIjoxNzgsIkIiOjE3O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TkyLCJCIjowfX0sIkFwcGVuZFllYXJPblllYXJDaGFuZ2UiOnRydWUsIkVsYXBzZWRUaW1lRm9ybWF0IjoyLCJUb2RheU1hcmtlclBvc2l0aW9uIjozLCJRdWlja1Bvc2l0aW9uIjozLCJBYnNvbHV0ZVBvc2l0aW9uIjoxOTQuMjg1OSwiTWFyZ2luIjp7IiRpZCI6IjQ5IiwiVG9wIjowLCJMZWZ0IjoxMCwiUmlnaHQiOjEwLCJCb3R0b20iOjB9LCJQYWRkaW5nIjp7IiRpZCI6IjUwIiwiVG9wIjowLCJMZWZ0IjowLCJSaWdodCI6MCwiQm90dG9tIjowfSwiQmFja2dyb3VuZCI6eyIkaWQiOiI1MSIsIkNvbG9yIjp7IiRpZCI6IjUyIiwiQSI6MjU1LCJSIjoxNzgsIkciOjE3OCwiQiI6MTc4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mYWxz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IwLTExLTE1VDIzOjU5OjAwIiwiRm9ybWF0IjoiTU1NIiwiVHlwZSI6MiwiQXV0b0RhdGVSYW5nZSI6dHJ1ZSwiV29ya2luZ0RheXMiOjMxLCJUb2RheU1hcmtlclRleHQiOiJUb2RheSIsIkF1dG9TY2FsZVR5cGUiOmZhbHNlfSwiTWlsZXN0b25lcyI6W3siJGlkIjoiMTYzIiwiRGF0ZSI6IjIwMjAtMDEtMjdUMjM6NTk6MDBaIiwiU3R5bGUiOnsiJGlkIjoiMTY0IiwiU2hhcGUiOjAsIkNvbm5lY3Rvck1hcmdpbiI6eyIkcmVmIjoiNTQifSwiQ29ubmVjdG9yU3R5bGUiOnsiJGlkIjoiMTY1IiwiTGluZUNvbG9yIjp7IiRyZWYiOiI1NiJ9LCJMaW5lV2VpZ2h0IjoxLjAsIkxpbmVUeXBlIjowLCJQYXJlbnRTdHlsZSI6bnVsbH0sIklzQmVsb3dUaW1lYmFuZCI6ZmFsc2UsIlBvc2l0aW9uT25UYXNrIjowLCJIaWRlRGF0ZSI6ZmFsc2UsIlNoYXBlU2l6ZSI6MSwiU3BhY2luZyI6MS4wLCJQYWRkaW5nIjp7IiRyZWYiOiI1OCJ9LCJTaGFwZVN0eWxlIjp7IiRpZCI6IjE2NiIsIk1hcmdpbiI6eyIkcmVmIjoiNjAifSwiUGFkZGluZyI6eyIkcmVmIjoiNjEifSwiQmFja2dyb3VuZCI6eyIkaWQiOiIxNjciLCJDb2xvciI6eyIkaWQiOiIxNjgiLCJBIjoyNTUsIlIiOjAsIkciOjgyLCJCIjoxNDd9fSwiSXNWaXNpYmxlIjp0cnVlLCJXaWR0aCI6MTguMCwiSGVpZ2h0IjoyMC4wLCJCb3JkZXJTdHlsZSI6eyIkaWQiOiIxNjkiLCJMaW5lQ29sb3IiOnsiJHJlZiI6IjY1In0sIkxpbmVXZWlnaHQiOjAuMCwiTGluZVR5cGUiOjAsIlBhcmVudFN0eWxlIjpudWxsfSwiUGFyZW50U3R5bGUiOm51bGx9LCJUaXRsZVN0eWxlIjp7IiRpZCI6IjE3MCIsIkZvbnRTZXR0aW5ncyI6eyIkaWQiOiIxNzEiLCJGb250U2l6ZSI6MTEsIkZvbnROYW1lIjoiQ2FsaWJyaSIsIklzQm9sZCI6dHJ1ZSwiSXNJdGFsaWMiOmZhbHNlLCJJc1VuZGVybGluZWQiOmZhbHNlLCJQYXJlbnRTdHlsZSI6bnVsbH0sIkF1dG9TaXplIjowLCJGb3JlZ3JvdW5kIjp7IiRpZCI6IjE3MiIsIkNvbG9yIjp7IiRpZCI6IjE3My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Tc0IiwiTGluZUNvbG9yIjpudWxsLCJMaW5lV2VpZ2h0IjowLjAsIkxpbmVUeXBlIjowLCJQYXJlbnRTdHlsZSI6bnVsbH0sIlBhcmVudFN0eWxlIjpudWxsfSwiRGF0ZVN0eWxlIjp7IiRpZCI6IjE3NSIsIkZvbnRTZXR0aW5ncyI6eyIkaWQiOiIxNzYiLCJGb250U2l6ZSI6MTAsIkZvbnROYW1lIjoiQ2FsaWJyaSIsIklzQm9sZCI6ZmFsc2UsIklzSXRhbGljIjpmYWxzZSwiSXNVbmRlcmxpbmVkIjpmYWxzZSwiUGFyZW50U3R5bGUiOm51bGx9LCJBdXRvU2l6ZSI6MCwiRm9yZWdyb3VuZCI6eyIkaWQiOiIxNzciLCJDb2xvciI6eyIkaWQiOiIxNz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zkiLCJMaW5lQ29sb3IiOm51bGwsIkxpbmVXZWlnaHQiOjAuMCwiTGluZVR5cGUiOjAsIlBhcmVudFN0eWxlIjpudWxsfSwiUGFyZW50U3R5bGUiOm51bGx9LCJEYXRlRm9ybWF0Ijp7IiRyZWYiOiI4MSJ9LCJJc1Zpc2libGUiOnRydWUsIlBhcmVudFN0eWxlIjpudWxsfSwiSW5kZXgiOjMsIlBlcmNlbnRhZ2VDb21wbGV0ZSI6bnVsbCwiUG9zaXRpb24iOnsiUmF0aW8iOjAuMCwiSXNDdXN0b20iOmZhbHNlfSwiRGF0ZUZvcm1hdCI6eyIkcmVmIjoiODEifSwiUmVsYXRlZFRhc2tJZCI6IjAwMDAwMDAwLTAwMDAtMDAwMC0wMDAwLTAwMDAwMDAwMDAwMCIsIklkIjoiMTY5MTI2NjYtNzM5OS00Y2Q5LWEwODctOGFjNGRhMzk3ZDY3IiwiSW1wb3J0SWQiOm51bGwsIlRpdGxlIjoiUmVwb3J0IHN1Ym1pc3Npb24gIiwiTm90ZSI6bnVsbCwiSHlwZXJsaW5rIjp7IiRpZCI6IjE4MCIsIkFkZHJlc3MiOiIiLCJTdWJBZGRyZXNzIjoiIn0sIklzQ2hhbmdlZCI6ZmFsc2UsIklzTmV3IjpmYWxzZX0seyIkaWQiOiIxODEiLCJEYXRlIjoiMjAyMC0wMS0zMVQyMzo1OTowMFoiLCJTdHlsZSI6eyIkaWQiOiIxODIiLCJTaGFwZSI6MCwiQ29ubmVjdG9yTWFyZ2luIjp7IiRyZWYiOiI1NCJ9LCJDb25uZWN0b3JTdHlsZSI6eyIkaWQiOiIxODMiLCJMaW5lQ29sb3IiOnsiJHJlZiI6IjU2In0sIkxpbmVXZWlnaHQiOjEuMCwiTGluZVR5cGUiOjAsIlBhcmVudFN0eWxlIjpudWxsfSwiSXNCZWxvd1RpbWViYW5kIjpmYWxzZSwiUG9zaXRpb25PblRhc2siOjAsIkhpZGVEYXRlIjpmYWxzZSwiU2hhcGVTaXplIjoxLCJTcGFjaW5nIjoxLjAsIlBhZGRpbmciOnsiJHJlZiI6IjU4In0sIlNoYXBlU3R5bGUiOnsiJGlkIjoiMTg0IiwiTWFyZ2luIjp7IiRyZWYiOiI2MCJ9LCJQYWRkaW5nIjp7IiRyZWYiOiI2MSJ9LCJCYWNrZ3JvdW5kIjp7IiRpZCI6IjE4NSIsIkNvbG9yIjp7IiRpZCI6IjE4NiIsIkEiOjI1NSwiUiI6MCwiRyI6ODIsIkIiOjE0N319LCJJc1Zpc2libGUiOnRydWUsIldpZHRoIjoxOC4wLCJIZWlnaHQiOjIwLjAsIkJvcmRlclN0eWxlIjp7IiRpZCI6IjE4NyIsIkxpbmVDb2xvciI6eyIkcmVmIjoiNjUifSwiTGluZVdlaWdodCI6MC4wLCJMaW5lVHlwZSI6MCwiUGFyZW50U3R5bGUiOm51bGx9LCJQYXJlbnRTdHlsZSI6bnVsbH0sIlRpdGxlU3R5bGUiOnsiJGlkIjoiMTg4IiwiRm9udFNldHRpbmdzIjp7IiRpZCI6IjE4OSIsIkZvbnRTaXplIjoxMSwiRm9udE5hbWUiOiJDYWxpYnJpIiwiSXNCb2xkIjp0cnVlLCJJc0l0YWxpYyI6ZmFsc2UsIklzVW5kZXJsaW5lZCI6ZmFsc2UsIlBhcmVudFN0eWxlIjpudWxsfSwiQXV0b1NpemUiOjAsIkZvcmVncm91bmQiOnsiJGlkIjoiMTkwIiwiQ29sb3IiOnsiJGlkIjoiMTkx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OTIiLCJMaW5lQ29sb3IiOm51bGwsIkxpbmVXZWlnaHQiOjAuMCwiTGluZVR5cGUiOjAsIlBhcmVudFN0eWxlIjpudWxsfSwiUGFyZW50U3R5bGUiOm51bGx9LCJEYXRlU3R5bGUiOnsiJGlkIjoiMTkzIiwiRm9udFNldHRpbmdzIjp7IiRpZCI6IjE5NCIsIkZvbnRTaXplIjoxMCwiRm9udE5hbWUiOiJDYWxpYnJpIiwiSXNCb2xkIjpmYWxzZSwiSXNJdGFsaWMiOmZhbHNlLCJJc1VuZGVybGluZWQiOmZhbHNlLCJQYXJlbnRTdHlsZSI6bnVsbH0sIkF1dG9TaXplIjowLCJGb3JlZ3JvdW5kIjp7IiRpZCI6IjE5NSIsIkNvbG9yIjp7IiRpZCI6IjE5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5NyIsIkxpbmVDb2xvciI6bnVsbCwiTGluZVdlaWdodCI6MC4wLCJMaW5lVHlwZSI6MCwiUGFyZW50U3R5bGUiOm51bGx9LCJQYXJlbnRTdHlsZSI6bnVsbH0sIkRhdGVGb3JtYXQiOnsiJHJlZiI6IjgxIn0sIklzVmlzaWJsZSI6dHJ1ZSwiUGFyZW50U3R5bGUiOm51bGx9LCJJbmRleCI6OCwiUGVyY2VudGFnZUNvbXBsZXRlIjpudWxsLCJQb3NpdGlvbiI6eyJSYXRpbyI6MC4wLCJJc0N1c3RvbSI6ZmFsc2V9LCJEYXRlRm9ybWF0Ijp7IiRyZWYiOiI4MSJ9LCJSZWxhdGVkVGFza0lkIjoiMDAwMDAwMDAtMDAwMC0wMDAwLTAwMDAtMDAwMDAwMDAwMDAwIiwiSWQiOiI2ZDMxOGM4NS0zMDE5LTQxYWUtYTViZS1jYzg5MDc2Njg1NGQiLCJJbXBvcnRJZCI6bnVsbCwiVGl0bGUiOiJGaW5hbCBwcmVzZW50YXRpb24iLCJOb3RlIjpudWxsLCJIeXBlcmxpbmsiOnsiJGlkIjoiMTk4IiwiQWRkcmVzcyI6IiIsIlN1YkFkZHJlc3MiOiIifSwiSXNDaGFuZ2VkIjpmYWxzZSwiSXNOZXciOmZhbHNlfSx7IiRpZCI6IjE5OSIsIkRhdGUiOiIyMDE5LTEwLTIzVDIzOjU5OjAwWiIsIlN0eWxlIjp7IiRpZCI6IjIwMCIsIlNoYXBlIjowLCJDb25uZWN0b3JNYXJnaW4iOnsiJHJlZiI6IjU0In0sIkNvbm5lY3RvclN0eWxlIjp7IiRpZCI6IjIwMSIsIkxpbmVDb2xvciI6eyIkcmVmIjoiNTYifSwiTGluZVdlaWdodCI6MS4wLCJMaW5lVHlwZSI6MCwiUGFyZW50U3R5bGUiOm51bGx9LCJJc0JlbG93VGltZWJhbmQiOmZhbHNlLCJQb3NpdGlvbk9uVGFzayI6MCwiSGlkZURhdGUiOmZhbHNlLCJTaGFwZVNpemUiOjEsIlNwYWNpbmciOjEuMCwiUGFkZGluZyI6eyIkcmVmIjoiNTgifSwiU2hhcGVTdHlsZSI6eyIkaWQiOiIyMDIiLCJNYXJnaW4iOnsiJHJlZiI6IjYwIn0sIlBhZGRpbmciOnsiJHJlZiI6IjYxIn0sIkJhY2tncm91bmQiOnsiJGlkIjoiMjAzIiwiQ29sb3IiOnsiJGlkIjoiMjA0IiwiQSI6MjU1LCJSIjowLCJHIjo4MiwiQiI6MTQ3fX0sIklzVmlzaWJsZSI6dHJ1ZSwiV2lkdGgiOjE4LjAsIkhlaWdodCI6MjAuMCwiQm9yZGVyU3R5bGUiOnsiJGlkIjoiMjA1IiwiTGluZUNvbG9yIjp7IiRyZWYiOiI2NSJ9LCJMaW5lV2VpZ2h0IjowLjAsIkxpbmVUeXBlIjowLCJQYXJlbnRTdHlsZSI6bnVsbH0sIlBhcmVudFN0eWxlIjpudWxsfSwiVGl0bGVTdHlsZSI6eyIkaWQiOiIyMDYiLCJGb250U2V0dGluZ3MiOnsiJGlkIjoiMjA3IiwiRm9udFNpemUiOjExLCJGb250TmFtZSI6IkNhbGlicmkiLCJJc0JvbGQiOnRydWUsIklzSXRhbGljIjpmYWxzZSwiSXNVbmRlcmxpbmVkIjpmYWxzZSwiUGFyZW50U3R5bGUiOm51bGx9LCJBdXRvU2l6ZSI6MCwiRm9yZWdyb3VuZCI6eyIkaWQiOiIyMDgiLCJDb2xvciI6eyIkaWQiOiIyMDk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xMCIsIkxpbmVDb2xvciI6bnVsbCwiTGluZVdlaWdodCI6MC4wLCJMaW5lVHlwZSI6MCwiUGFyZW50U3R5bGUiOm51bGx9LCJQYXJlbnRTdHlsZSI6bnVsbH0sIkRhdGVTdHlsZSI6eyIkaWQiOiIyMTEiLCJGb250U2V0dGluZ3MiOnsiJGlkIjoiMjEyIiwiRm9udFNpemUiOjEwLCJGb250TmFtZSI6IkNhbGlicmkiLCJJc0JvbGQiOmZhbHNlLCJJc0l0YWxpYyI6ZmFsc2UsIklzVW5kZXJsaW5lZCI6ZmFsc2UsIlBhcmVudFN0eWxlIjpudWxsfSwiQXV0b1NpemUiOjAsIkZvcmVncm91bmQiOnsiJGlkIjoiMjEzIiwiQ29sb3IiOnsiJGlkIjoiMjE0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cmVmIjoiODAifSwiSXNWaXNpYmxlIjp0cnVlLCJXaWR0aCI6MC4wLCJIZWlnaHQiOjAuMCwiQm9yZGVyU3R5bGUiOnsiJGlkIjoiMjE1IiwiTGluZUNvbG9yIjpudWxsLCJMaW5lV2VpZ2h0IjowLjAsIkxpbmVUeXBlIjowLCJQYXJlbnRTdHlsZSI6bnVsbH0sIlBhcmVudFN0eWxlIjpudWxsfSwiRGF0ZUZvcm1hdCI6eyIkcmVmIjoiODEifSwiSXNWaXNpYmxlIjp0cnVlLCJQYXJlbnRTdHlsZSI6bnVsbH0sIkluZGV4Ijo5LCJQZXJjZW50YWdlQ29tcGxldGUiOm51bGwsIlBvc2l0aW9uIjp7IlJhdGlvIjowLjAsIklzQ3VzdG9tIjpmYWxzZX0sIkRhdGVGb3JtYXQiOnsiJHJlZiI6IjgxIn0sIlJlbGF0ZWRUYXNrSWQiOiIwMDAwMDAwMC0wMDAwLTAwMDAtMDAwMC0wMDAwMDAwMDAwMDAiLCJJZCI6IjQ0NjZmZjk2LTZkNjEtNGQwZC04MDIzLTYxZTU2YWQwOWQ1MiIsIkltcG9ydElkIjpudWxsLCJUaXRsZSI6IlByb2plY3Qgc3RhcnQiLCJOb3RlIjpudWxsLCJIeXBlcmxpbmsiOnsiJGlkIjoiMjE2IiwiQWRkcmVzcyI6IiIsIlN1YkFkZHJlc3MiOiIifSwiSXNDaGFuZ2VkIjpmYWxzZSwiSXNOZXciOmZhbHNlfV0sIlRhc2tzIjpbeyIkaWQiOiIyMTciLCJHcm91cE5hbWUiOm51bGwsIlN0YXJ0RGF0ZSI6IjIwMTktMTAtMjRUMDA6MDA6MDBaIiwiRW5kRGF0ZSI6IjIwMTktMTAtMzBUMjM6NTk6MDBaIiwiUGVyY2VudGFnZUNvbXBsZXRlIjpudWxsLCJTdHlsZSI6eyIkaWQiOiIyMTgiLCJTaGFwZSI6MCwiU2hhcGVUaGlja25lc3MiOjEsIkR1cmF0aW9uRm9ybWF0IjowLCJJbmNsdWRlTm9uV29ya2luZ0RheXNJbkR1cmF0aW9uIjpmYWxzZSwiUGVyY2VudGFnZUNvbXBsZXRlU3R5bGUiOnsiJGlkIjoiMjE5IiwiRm9udFNldHRpbmdzIjp7IiRpZCI6IjIyM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IxIiwiTGluZUNvbG9yIjpudWxsLCJMaW5lV2VpZ2h0IjowLjAsIkxpbmVUeXBlIjowLCJQYXJlbnRTdHlsZSI6bnVsbH0sIlBhcmVudFN0eWxlIjpudWxsfSwiRHVyYXRpb25TdHlsZSI6eyIkaWQiOiIyMjIiLCJGb250U2V0dGluZ3MiOnsiJGlkIjoiMjIz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MjQiLCJMaW5lQ29sb3IiOm51bGwsIkxpbmVXZWlnaHQiOjAuMCwiTGluZVR5cGUiOjAsIlBhcmVudFN0eWxlIjpudWxsfSwiUGFyZW50U3R5bGUiOm51bGx9LCJIb3Jpem9udGFsQ29ubmVjdG9yU3R5bGUiOnsiJGlkIjoiMjI1IiwiTGluZUNvbG9yIjp7IiRyZWYiOiI5OCJ9LCJMaW5lV2VpZ2h0IjoxLjAsIkxpbmVUeXBlIjowLCJQYXJlbnRTdHlsZSI6bnVsbH0sIlZlcnRpY2FsQ29ubmVjdG9yU3R5bGUiOnsiJGlkIjoiMjI2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yNyIsIk1hcmdpbiI6eyIkcmVmIjoiMTA0In0sIlBhZGRpbmciOnsiJHJlZiI6IjEwNSJ9LCJCYWNrZ3JvdW5kIjp7IiRpZCI6IjIyOCIsIkNvbG9yIjp7IiRpZCI6IjIyOSIsIkEiOjI1NSwiUiI6MTUyLCJHIjoyMzQsIkIiOjIzMH19LCJJc1Zpc2libGUiOnRydWUsIldpZHRoIjowLjAsIkhlaWdodCI6MTYuMCwiQm9yZGVyU3R5bGUiOnsiJGlkIjoiMjMwIiwiTGluZUNvbG9yIjp7IiRyZWYiOiIxMDkifSwiTGluZVdlaWdodCI6MC4wLCJMaW5lVHlwZSI6MCwiUGFyZW50U3R5bGUiOm51bGx9LCJQYXJlbnRTdHlsZSI6bnVsbH0sIlRpdGxlU3R5bGUiOnsiJGlkIjoiMjMxIiwiRm9udFNldHRpbmdzIjp7IiRpZCI6IjIzMiIsIkZvbnRTaXplIjoxMSwiRm9udE5hbWUiOiJDYWxpYnJpIiwiSXNCb2xkIjp0cnVlLCJJc0l0YWxpYyI6ZmFsc2UsIklzVW5kZXJsaW5lZCI6ZmFsc2UsIlBhcmVudFN0eWxlIjpudWxsfSwiQXV0b1NpemUiOjAsIkZvcmVncm91bmQiOnsiJGlkIjoiMjMzIiwiQ29sb3IiOnsiJGlkIjoiMjM0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zUiLCJMaW5lQ29sb3IiOm51bGwsIkxpbmVXZWlnaHQiOjAuMCwiTGluZVR5cGUiOjAsIlBhcmVudFN0eWxlIjpudWxsfSwiUGFyZW50U3R5bGUiOm51bGx9LCJEYXRlU3R5bGUiOnsiJGlkIjoiMjM2IiwiRm9udFNldHRpbmdzIjp7IiRpZCI6IjIzNyIsIkZvbnRTaXplIjoxMCwiRm9udE5hbWUiOiJDYWxpYnJpIiwiSXNCb2xkIjpmYWxzZSwiSXNJdGFsaWMiOmZhbHNlLCJJc1VuZGVybGluZWQiOmZhbHNlLCJQYXJlbnRTdHlsZSI6bnVsbH0sIkF1dG9TaXplIjowLCJGb3JlZ3JvdW5kIjp7IiRpZCI6IjIzOCIsIkNvbG9yIjp7IiRpZCI6IjIz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0MCIsIkxpbmVDb2xvciI6bnVsbCwiTGluZVdlaWdodCI6MC4wLCJMaW5lVHlwZSI6MCwiUGFyZW50U3R5bGUiOm51bGx9LCJQYXJlbnRTdHlsZSI6bnVsbH0sIkRhdGVGb3JtYXQiOnsiJHJlZiI6IjEyNSJ9LCJJc1Zpc2libGUiOnRydWUsIlBhcmVudFN0eWxlIjpudWxsfSwiSW5kZXgiOjAsIlNtYXJ0RHVyYXRpb25BY3RpdmF0ZWQiOmZhbHNlLCJEYXRlRm9ybWF0Ijp7IiRyZWYiOiIxMjUifSwiSWQiOiJiOTZjNWQ5Ny1lOWE0LTQ5ZTctYTZmYS02MDIwM2JmOTYwMDEiLCJJbXBvcnRJZCI6bnVsbCwiVGl0bGUiOiJMaXRlcmF0dXJlIHN0dWR5IiwiTm90ZSI6bnVsbCwiSHlwZXJsaW5rIjp7IiRpZCI6IjI0MSIsIkFkZHJlc3MiOiIiLCJTdWJBZGRyZXNzIjoiIn0sIklzQ2hhbmdlZCI6ZmFsc2UsIklzTmV3IjpmYWxzZX0seyIkaWQiOiIyNDIiLCJHcm91cE5hbWUiOm51bGwsIlN0YXJ0RGF0ZSI6IjIwMTktMTEtMDFUMDA6MDA6MDBaIiwiRW5kRGF0ZSI6IjIwMTktMTEtMjBUMjM6NTk6MDBaIiwiUGVyY2VudGFnZUNvbXBsZXRlIjpudWxsLCJTdHlsZSI6eyIkaWQiOiIyNDMiLCJTaGFwZSI6MCwiU2hhcGVUaGlja25lc3MiOjEsIkR1cmF0aW9uRm9ybWF0IjowLCJJbmNsdWRlTm9uV29ya2luZ0RheXNJbkR1cmF0aW9uIjpmYWxzZSwiUGVyY2VudGFnZUNvbXBsZXRlU3R5bGUiOnsiJGlkIjoiMjQ0IiwiRm9udFNldHRpbmdzIjp7IiRpZCI6IjI0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Q2IiwiTGluZUNvbG9yIjpudWxsLCJMaW5lV2VpZ2h0IjowLjAsIkxpbmVUeXBlIjowLCJQYXJlbnRTdHlsZSI6bnVsbH0sIlBhcmVudFN0eWxlIjpudWxsfSwiRHVyYXRpb25TdHlsZSI6eyIkaWQiOiIyNDciLCJGb250U2V0dGluZ3MiOnsiJGlkIjoiMjQ4IiwiRm9udFNpemUiOjEwLCJGb250TmFtZSI6IkNhbGlicmkiLCJJc0JvbGQiOmZhbHNlLCJJc0l0YWxpYyI6ZmFsc2UsIklzVW5kZXJsaW5lZCI6ZmFsc2UsIlBhcmVudFN0eWxlIjpudWxsfSwiQXV0b1NpemUiOjAsIkZvcmVncm91bmQiOnsiJGlkIjoiMjQ5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UwIiwiTGluZUNvbG9yIjpudWxsLCJMaW5lV2VpZ2h0IjowLjAsIkxpbmVUeXBlIjowLCJQYXJlbnRTdHlsZSI6bnVsbH0sIlBhcmVudFN0eWxlIjpudWxsfSwiSG9yaXpvbnRhbENvbm5lY3RvclN0eWxlIjp7IiRpZCI6IjI1MSIsIkxpbmVDb2xvciI6eyIkcmVmIjoiOTgifSwiTGluZVdlaWdodCI6MS4wLCJMaW5lVHlwZSI6MCwiUGFyZW50U3R5bGUiOm51bGx9LCJWZXJ0aWNhbENvbm5lY3RvclN0eWxlIjp7IiRpZCI6IjI1MiIsIkxpbmVDb2xvciI6eyIkaWQiOiIyNTMiLCIkdHlwZSI6Ik5MUkUuQ29tbW9uLkRvbS5Tb2xpZENvbG9yQnJ1c2gsIE5MUkUuQ29tbW9uIiwiQ29sb3IiOnsiJGlkIjoiMjU0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TUiLCJNYXJnaW4iOnsiJHJlZiI6IjEwNCJ9LCJQYWRkaW5nIjp7IiRyZWYiOiIxMDUifSwiQmFja2dyb3VuZCI6eyIkaWQiOiIyNTYiLCJDb2xvciI6eyIkaWQiOiIyNTciLCJBIjoyNTUsIlIiOjE1MiwiRyI6MTk4LCJCIjoyMzR9fSwiSXNWaXNpYmxlIjp0cnVlLCJXaWR0aCI6MC4wLCJIZWlnaHQiOjE2LjAsIkJvcmRlclN0eWxlIjp7IiRpZCI6IjI1OCIsIkxpbmVDb2xvciI6eyIkcmVmIjoiMTA5In0sIkxpbmVXZWlnaHQiOjAuMCwiTGluZVR5cGUiOjAsIlBhcmVudFN0eWxlIjpudWxsfSwiUGFyZW50U3R5bGUiOm51bGx9LCJUaXRsZVN0eWxlIjp7IiRpZCI6IjI1OSIsIkZvbnRTZXR0aW5ncyI6eyIkaWQiOiIyNjAiLCJGb250U2l6ZSI6MTEsIkZvbnROYW1lIjoiQ2FsaWJyaSIsIklzQm9sZCI6dHJ1ZSwiSXNJdGFsaWMiOmZhbHNlLCJJc1VuZGVybGluZWQiOmZhbHNlLCJQYXJlbnRTdHlsZSI6bnVsbH0sIkF1dG9TaXplIjowLCJGb3JlZ3JvdW5kIjp7IiRpZCI6IjI2MSIsIkNvbG9yIjp7IiRpZCI6IjI2Mi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YzIiwiTGluZUNvbG9yIjpudWxsLCJMaW5lV2VpZ2h0IjowLjAsIkxpbmVUeXBlIjowLCJQYXJlbnRTdHlsZSI6bnVsbH0sIlBhcmVudFN0eWxlIjpudWxsfSwiRGF0ZVN0eWxlIjp7IiRpZCI6IjI2NCIsIkZvbnRTZXR0aW5ncyI6eyIkaWQiOiIyNjUiLCJGb250U2l6ZSI6MTAsIkZvbnROYW1lIjoiQ2FsaWJyaSIsIklzQm9sZCI6ZmFsc2UsIklzSXRhbGljIjpmYWxzZSwiSXNVbmRlcmxpbmVkIjpmYWxzZSwiUGFyZW50U3R5bGUiOm51bGx9LCJBdXRvU2l6ZSI6MCwiRm9yZWdyb3VuZCI6eyIkaWQiOiIyNjYiLCJDb2xvciI6eyIkaWQiOiIyNj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NjgiLCJMaW5lQ29sb3IiOm51bGwsIkxpbmVXZWlnaHQiOjAuMCwiTGluZVR5cGUiOjAsIlBhcmVudFN0eWxlIjpudWxsfSwiUGFyZW50U3R5bGUiOm51bGx9LCJEYXRlRm9ybWF0Ijp7IiRyZWYiOiIxMjUifSwiSXNWaXNpYmxlIjp0cnVlLCJQYXJlbnRTdHlsZSI6bnVsbH0sIkluZGV4IjoxLCJTbWFydER1cmF0aW9uQWN0aXZhdGVkIjpmYWxzZSwiRGF0ZUZvcm1hdCI6eyIkcmVmIjoiMTI1In0sIklkIjoiZjMxNmUzZDQtMmZjMi00OTdlLWI0OGYtNjlmNzQ3MmQ5YmJlIiwiSW1wb3J0SWQiOm51bGwsIlRpdGxlIjoiQ3JlYXRpbmcgc3ludGhldGljIGRhdGFzZXQgIiwiTm90ZSI6bnVsbCwiSHlwZXJsaW5rIjp7IiRpZCI6IjI2OSIsIkFkZHJlc3MiOiIiLCJTdWJBZGRyZXNzIjoiIn0sIklzQ2hhbmdlZCI6ZmFsc2UsIklzTmV3IjpmYWxzZX0seyIkaWQiOiIyNzAiLCJHcm91cE5hbWUiOm51bGwsIlN0YXJ0RGF0ZSI6IjIwMTktMTEtMjFUMDA6MDA6MDBaIiwiRW5kRGF0ZSI6IjIwMjAtMDEtMjZUMjM6NTk6MDBaIiwiUGVyY2VudGFnZUNvbXBsZXRlIjpudWxsLCJTdHlsZSI6eyIkaWQiOiIyNzEiLCJTaGFwZSI6MCwiU2hhcGVUaGlja25lc3MiOjEsIkR1cmF0aW9uRm9ybWF0IjowLCJJbmNsdWRlTm9uV29ya2luZ0RheXNJbkR1cmF0aW9uIjpmYWxzZSwiUGVyY2VudGFnZUNvbXBsZXRlU3R5bGUiOnsiJGlkIjoiMjcyIiwiRm9udFNldHRpbmdzIjp7IiRpZCI6IjI3My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zciLCJMaW5lQ29sb3IiOm51bGwsIkxpbmVXZWlnaHQiOjAuMCwiTGluZVR5cGUiOjAsIlBhcmVudFN0eWxlIjpudWxsfSwiUGFyZW50U3R5bGUiOm51bGx9LCJIb3Jpem9udGFsQ29ubmVjdG9yU3R5bGUiOnsiJGlkIjoiMjc4IiwiTGluZUNvbG9yIjp7IiRyZWYiOiI5OCJ9LCJMaW5lV2VpZ2h0IjoxLjAsIkxpbmVUeXBlIjowLCJQYXJlbnRTdHlsZSI6bnVsbH0sIlZlcnRpY2FsQ29ubmVjdG9yU3R5bGUiOnsiJGlkIjoiMjc5IiwiTGluZUNvbG9yIjp7IiRpZCI6IjI4MCIsIiR0eXBlIjoiTkxSRS5Db21tb24uRG9tLlNvbGlkQ29sb3JCcnVzaCwgTkxSRS5Db21tb24iLCJDb2xvciI6eyIkaWQiOiIyODE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4MiIsIk1hcmdpbiI6eyIkcmVmIjoiMTA0In0sIlBhZGRpbmciOnsiJHJlZiI6IjEwNSJ9LCJCYWNrZ3JvdW5kIjp7IiRpZCI6IjI4MyIsIkNvbG9yIjp7IiRpZCI6IjI4NCIsIkEiOjI1NSwiUiI6MTc3LCJHIjoyMjksIkIiOjEwOX19LCJJc1Zpc2libGUiOnRydWUsIldpZHRoIjowLjAsIkhlaWdodCI6MTYuMCwiQm9yZGVyU3R5bGUiOnsiJGlkIjoiMjg1IiwiTGluZUNvbG9yIjp7IiRyZWYiOiIxMDkifSwiTGluZVdlaWdodCI6MC4wLCJMaW5lVHlwZSI6MCwiUGFyZW50U3R5bGUiOm51bGx9LCJQYXJlbnRTdHlsZSI6bnVsbH0sIlRpdGxlU3R5bGUiOnsiJGlkIjoiMjg2IiwiRm9udFNldHRpbmdzIjp7IiRpZCI6IjI4NyIsIkZvbnRTaXplIjoxMSwiRm9udE5hbWUiOiJDYWxpYnJpIiwiSXNCb2xkIjp0cnVlLCJJc0l0YWxpYyI6ZmFsc2UsIklzVW5kZXJsaW5lZCI6ZmFsc2UsIlBhcmVudFN0eWxlIjpudWxsfSwiQXV0b1NpemUiOjAsIkZvcmVncm91bmQiOnsiJGlkIjoiMjg4IiwiQ29sb3IiOnsiJGlkIjoiMjg5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OTAiLCJMaW5lQ29sb3IiOm51bGwsIkxpbmVXZWlnaHQiOjAuMCwiTGluZVR5cGUiOjAsIlBhcmVudFN0eWxlIjpudWxsfSwiUGFyZW50U3R5bGUiOm51bGx9LCJEYXRlU3R5bGUiOnsiJGlkIjoiMjkxIiwiRm9udFNldHRpbmdzIjp7IiRpZCI6IjI5MiIsIkZvbnRTaXplIjoxMCwiRm9udE5hbWUiOiJDYWxpYnJpIiwiSXNCb2xkIjpmYWxzZSwiSXNJdGFsaWMiOmZhbHNlLCJJc1VuZGVybGluZWQiOmZhbHNlLCJQYXJlbnRTdHlsZSI6bnVsbH0sIkF1dG9TaXplIjowLCJGb3JlZ3JvdW5kIjp7IiRpZCI6IjI5MyIsIkNvbG9yIjp7IiRpZCI6IjI5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5NSIsIkxpbmVDb2xvciI6bnVsbCwiTGluZVdlaWdodCI6MC4wLCJMaW5lVHlwZSI6MCwiUGFyZW50U3R5bGUiOm51bGx9LCJQYXJlbnRTdHlsZSI6bnVsbH0sIkRhdGVGb3JtYXQiOnsiJHJlZiI6IjEyNSJ9LCJJc1Zpc2libGUiOnRydWUsIlBhcmVudFN0eWxlIjpudWxsfSwiSW5kZXgiOjIsIlNtYXJ0RHVyYXRpb25BY3RpdmF0ZWQiOmZhbHNlLCJEYXRlRm9ybWF0Ijp7IiRyZWYiOiIxMjUifSwiSWQiOiJkNmMwMTFiMC1lNDk3LTRiOTMtOWNiNi1kMDE0NTJmM2ZkOTEiLCJJbXBvcnRJZCI6bnVsbCwiVGl0bGUiOiJUcmFpbmluZyBhdXRvLWVuY29kZXIiLCJOb3RlIjpudWxsLCJIeXBlcmxpbmsiOnsiJGlkIjoiMjk2IiwiQWRkcmVzcyI6IiIsIlN1YkFkZHJlc3MiOiIifSwiSXNDaGFuZ2VkIjpmYWxzZSwiSXNOZXciOmZhbHNlfSx7IiRpZCI6IjI5NyIsIkdyb3VwTmFtZSI6bnVsbCwiU3RhcnREYXRlIjoiMjAxOS0xMS0xM1QwMDowMDowMFoiLCJFbmREYXRlIjoiMjAxOS0xMS0xNVQyMzo1OTowMFoiLCJQZXJjZW50YWdlQ29tcGxldGUiOm51bGwsIlN0eWxlIjp7IiRpZCI6IjI5OCIsIlNoYXBlIjowLCJTaGFwZVRoaWNrbmVzcyI6MSwiRHVyYXRpb25Gb3JtYXQiOjAsIkluY2x1ZGVOb25Xb3JraW5nRGF5c0luRHVyYXRpb24iOmZhbHNlLCJQZXJjZW50YWdlQ29tcGxldGVTdHlsZSI6eyIkaWQiOiIyOTkiLCJGb250U2V0dGluZ3MiOnsiJGlkIjoiMzAw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MDEiLCJMaW5lQ29sb3IiOm51bGwsIkxpbmVXZWlnaHQiOjAuMCwiTGluZVR5cGUiOjAsIlBhcmVudFN0eWxlIjpudWxsfSwiUGFyZW50U3R5bGUiOm51bGx9LCJEdXJhdGlvblN0eWxlIjp7IiRpZCI6IjMwMiIsIkZvbnRTZXR0aW5ncyI6eyIkaWQiOiIzMDM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wNCIsIkxpbmVDb2xvciI6bnVsbCwiTGluZVdlaWdodCI6MC4wLCJMaW5lVHlwZSI6MCwiUGFyZW50U3R5bGUiOm51bGx9LCJQYXJlbnRTdHlsZSI6bnVsbH0sIkhvcml6b250YWxDb25uZWN0b3JTdHlsZSI6eyIkaWQiOiIzMDUiLCJMaW5lQ29sb3IiOnsiJHJlZiI6Ijk4In0sIkxpbmVXZWlnaHQiOjEuMCwiTGluZVR5cGUiOjAsIlBhcmVudFN0eWxlIjpudWxsfSwiVmVydGljYWxDb25uZWN0b3JTdHlsZSI6eyIkaWQiOiIzMDY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A3IiwiTWFyZ2luIjp7IiRyZWYiOiIxMDQifSwiUGFkZGluZyI6eyIkcmVmIjoiMTA1In0sIkJhY2tncm91bmQiOnsiJGlkIjoiMzA4IiwiQ29sb3IiOnsiJGlkIjoiMzA5IiwiQSI6MjU1LCJSIjoyMjAsIkciOjE2MSwiQiI6MjM1fX0sIklzVmlzaWJsZSI6dHJ1ZSwiV2lkdGgiOjAuMCwiSGVpZ2h0IjoxNi4wLCJCb3JkZXJTdHlsZSI6eyIkaWQiOiIzMTAiLCJMaW5lQ29sb3IiOnsiJHJlZiI6IjEwOSJ9LCJMaW5lV2VpZ2h0IjowLjAsIkxpbmVUeXBlIjowLCJQYXJlbnRTdHlsZSI6bnVsbH0sIlBhcmVudFN0eWxlIjpudWxsfSwiVGl0bGVTdHlsZSI6eyIkaWQiOiIzMTEiLCJGb250U2V0dGluZ3MiOnsiJGlkIjoiMzEyIiwiRm9udFNpemUiOjExLCJGb250TmFtZSI6IkNhbGlicmkiLCJJc0JvbGQiOnRydWUsIklzSXRhbGljIjpmYWxzZSwiSXNVbmRlcmxpbmVkIjpmYWxzZSwiUGFyZW50U3R5bGUiOm51bGx9LCJBdXRvU2l6ZSI6MCwiRm9yZWdyb3VuZCI6eyIkaWQiOiIzMTMiLCJDb2xvciI6eyIkaWQiOiIzMTQ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xNSIsIkxpbmVDb2xvciI6bnVsbCwiTGluZVdlaWdodCI6MC4wLCJMaW5lVHlwZSI6MCwiUGFyZW50U3R5bGUiOm51bGx9LCJQYXJlbnRTdHlsZSI6bnVsbH0sIkRhdGVTdHlsZSI6eyIkaWQiOiIzMTYiLCJGb250U2V0dGluZ3MiOnsiJGlkIjoiMzE3IiwiRm9udFNpemUiOjEwLCJGb250TmFtZSI6IkNhbGlicmkiLCJJc0JvbGQiOmZhbHNlLCJJc0l0YWxpYyI6ZmFsc2UsIklzVW5kZXJsaW5lZCI6ZmFsc2UsIlBhcmVudFN0eWxlIjpudWxsfSwiQXV0b1NpemUiOjAsIkZvcmVncm91bmQiOnsiJGlkIjoiMzE4IiwiQ29sb3IiOnsiJGlkIjoiMzE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IwIiwiTGluZUNvbG9yIjpudWxsLCJMaW5lV2VpZ2h0IjowLjAsIkxpbmVUeXBlIjowLCJQYXJlbnRTdHlsZSI6bnVsbH0sIlBhcmVudFN0eWxlIjpudWxsfSwiRGF0ZUZvcm1hdCI6eyIkcmVmIjoiMTI1In0sIklzVmlzaWJsZSI6dHJ1ZSwiUGFyZW50U3R5bGUiOm51bGx9LCJJbmRleCI6NCwiU21hcnREdXJhdGlvbkFjdGl2YXRlZCI6ZmFsc2UsIkRhdGVGb3JtYXQiOnsiJHJlZiI6IjEyNSJ9LCJJZCI6IjE4YWYyYWM4LTY0MDItNGU3YS05MmIxLTUxMTk4NTc0OGRkYSIsIkltcG9ydElkIjpudWxsLCJUaXRsZSI6IlByZXBhcmluZyBmb3IgdGhlIHBsYW4gcHJlc2VudGF0aW9uIiwiTm90ZSI6bnVsbCwiSHlwZXJsaW5rIjp7IiRpZCI6IjMyMSIsIkFkZHJlc3MiOiIiLCJTdWJBZGRyZXNzIjoiIn0sIklzQ2hhbmdlZCI6ZmFsc2UsIklzTmV3IjpmYWxzZX0seyIkaWQiOiIzMjIiLCJHcm91cE5hbWUiOm51bGwsIlN0YXJ0RGF0ZSI6IjIwMTktMTItMTFUMDA6MDA6MDBaIiwiRW5kRGF0ZSI6IjIwMTktMTItMTNUMjM6NTk6MDBaIiwiUGVyY2VudGFnZUNvbXBsZXRlIjpudWxsLCJTdHlsZSI6eyIkaWQiOiIzMjMiLCJTaGFwZSI6MCwiU2hhcGVUaGlja25lc3MiOjEsIkR1cmF0aW9uRm9ybWF0IjowLCJJbmNsdWRlTm9uV29ya2luZ0RheXNJbkR1cmF0aW9uIjpmYWxzZSwiUGVyY2VudGFnZUNvbXBsZXRlU3R5bGUiOnsiJGlkIjoiMzI0IiwiRm9udFNldHRpbmdzIjp7IiRpZCI6IjMy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I2IiwiTGluZUNvbG9yIjpudWxsLCJMaW5lV2VpZ2h0IjowLjAsIkxpbmVUeXBlIjowLCJQYXJlbnRTdHlsZSI6bnVsbH0sIlBhcmVudFN0eWxlIjpudWxsfSwiRHVyYXRpb25TdHlsZSI6eyIkaWQiOiIzMjciLCJGb250U2V0dGluZ3MiOnsiJGlkIjoiMzI4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jkiLCJMaW5lQ29sb3IiOm51bGwsIkxpbmVXZWlnaHQiOjAuMCwiTGluZVR5cGUiOjAsIlBhcmVudFN0eWxlIjpudWxsfSwiUGFyZW50U3R5bGUiOm51bGx9LCJIb3Jpem9udGFsQ29ubmVjdG9yU3R5bGUiOnsiJGlkIjoiMzMwIiwiTGluZUNvbG9yIjp7IiRyZWYiOiI5OCJ9LCJMaW5lV2VpZ2h0IjoxLjAsIkxpbmVUeXBlIjowLCJQYXJlbnRTdHlsZSI6bnVsbH0sIlZlcnRpY2FsQ29ubmVjdG9yU3R5bGUiOnsiJGlkIjoiMzMx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zMiIsIk1hcmdpbiI6eyIkcmVmIjoiMTA0In0sIlBhZGRpbmciOnsiJHJlZiI6IjEwNSJ9LCJCYWNrZ3JvdW5kIjp7IiRpZCI6IjMzMyIsIkNvbG9yIjp7IiRpZCI6IjMzNCIsIkEiOjI1NSwiUiI6MjIwLCJHIjoxNjEsIkIiOjIzNX19LCJJc1Zpc2libGUiOnRydWUsIldpZHRoIjowLjAsIkhlaWdodCI6MTYuMCwiQm9yZGVyU3R5bGUiOnsiJGlkIjoiMzM1IiwiTGluZUNvbG9yIjp7IiRyZWYiOiIxMDkifSwiTGluZVdlaWdodCI6MC4wLCJMaW5lVHlwZSI6MCwiUGFyZW50U3R5bGUiOm51bGx9LCJQYXJlbnRTdHlsZSI6bnVsbH0sIlRpdGxlU3R5bGUiOnsiJGlkIjoiMzM2IiwiRm9udFNldHRpbmdzIjp7IiRpZCI6IjMzNyIsIkZvbnRTaXplIjoxMSwiRm9udE5hbWUiOiJDYWxpYnJpIiwiSXNCb2xkIjp0cnVlLCJJc0l0YWxpYyI6ZmFsc2UsIklzVW5kZXJsaW5lZCI6ZmFsc2UsIlBhcmVudFN0eWxlIjpudWxsfSwiQXV0b1NpemUiOjAsIkZvcmVncm91bmQiOnsiJGlkIjoiMzM4IiwiQ29sb3IiOnsiJGlkIjoiMzM5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NDAiLCJMaW5lQ29sb3IiOm51bGwsIkxpbmVXZWlnaHQiOjAuMCwiTGluZVR5cGUiOjAsIlBhcmVudFN0eWxlIjpudWxsfSwiUGFyZW50U3R5bGUiOm51bGx9LCJEYXRlU3R5bGUiOnsiJGlkIjoiMzQxIiwiRm9udFNldHRpbmdzIjp7IiRpZCI6IjM0MiIsIkZvbnRTaXplIjoxMCwiRm9udE5hbWUiOiJDYWxpYnJpIiwiSXNCb2xkIjpmYWxzZSwiSXNJdGFsaWMiOmZhbHNlLCJJc1VuZGVybGluZWQiOmZhbHNlLCJQYXJlbnRTdHlsZSI6bnVsbH0sIkF1dG9TaXplIjowLCJGb3JlZ3JvdW5kIjp7IiRpZCI6IjM0MyIsIkNvbG9yIjp7IiRpZCI6IjM0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0NSIsIkxpbmVDb2xvciI6bnVsbCwiTGluZVdlaWdodCI6MC4wLCJMaW5lVHlwZSI6MCwiUGFyZW50U3R5bGUiOm51bGx9LCJQYXJlbnRTdHlsZSI6bnVsbH0sIkRhdGVGb3JtYXQiOnsiJHJlZiI6IjEyNSJ9LCJJc1Zpc2libGUiOnRydWUsIlBhcmVudFN0eWxlIjpudWxsfSwiSW5kZXgiOjUsIlNtYXJ0RHVyYXRpb25BY3RpdmF0ZWQiOmZhbHNlLCJEYXRlRm9ybWF0Ijp7IiRyZWYiOiIxMjUifSwiSWQiOiJmMzg3NTc5YS0xZjZhLTQwNzEtOWIyOC0zYjFlMDIzZTc4ZTQiLCJJbXBvcnRJZCI6bnVsbCwiVGl0bGUiOiJQcmVwYXJpbmcgZm9yIHRoZSBwcm9ncmVzcyBwcmVzZW50YXRpb24iLCJOb3RlIjpudWxsLCJIeXBlcmxpbmsiOnsiJGlkIjoiMzQ2IiwiQWRkcmVzcyI6IiIsIlN1YkFkZHJlc3MiOiIifSwiSXNDaGFuZ2VkIjpmYWxzZSwiSXNOZXciOmZhbHNlfSx7IiRpZCI6IjM0NyIsIkdyb3VwTmFtZSI6bnVsbCwiU3RhcnREYXRlIjoiMjAyMC0wMS0yMVQwMDowMDowMFoiLCJFbmREYXRlIjoiMjAyMC0wMS0yNlQyMzo1OTowMFoiLCJQZXJjZW50YWdlQ29tcGxldGUiOm51bGwsIlN0eWxlIjp7IiRpZCI6IjM0OCIsIlNoYXBlIjowLCJTaGFwZVRoaWNrbmVzcyI6MSwiRHVyYXRpb25Gb3JtYXQiOjAsIkluY2x1ZGVOb25Xb3JraW5nRGF5c0luRHVyYXRpb24iOmZhbHNlLCJQZXJjZW50YWdlQ29tcGxldGVTdHlsZSI6eyIkaWQiOiIzNDkiLCJGb250U2V0dGluZ3MiOnsiJGlkIjoiMzUw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NTEiLCJMaW5lQ29sb3IiOm51bGwsIkxpbmVXZWlnaHQiOjAuMCwiTGluZVR5cGUiOjAsIlBhcmVudFN0eWxlIjpudWxsfSwiUGFyZW50U3R5bGUiOm51bGx9LCJEdXJhdGlvblN0eWxlIjp7IiRpZCI6IjM1MiIsIkZvbnRTZXR0aW5ncyI6eyIkaWQiOiIzNTM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1NCIsIkxpbmVDb2xvciI6bnVsbCwiTGluZVdlaWdodCI6MC4wLCJMaW5lVHlwZSI6MCwiUGFyZW50U3R5bGUiOm51bGx9LCJQYXJlbnRTdHlsZSI6bnVsbH0sIkhvcml6b250YWxDb25uZWN0b3JTdHlsZSI6eyIkaWQiOiIzNTUiLCJMaW5lQ29sb3IiOnsiJHJlZiI6Ijk4In0sIkxpbmVXZWlnaHQiOjEuMCwiTGluZVR5cGUiOjAsIlBhcmVudFN0eWxlIjpudWxsfSwiVmVydGljYWxDb25uZWN0b3JTdHlsZSI6eyIkaWQiOiIzNTY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U3IiwiTWFyZ2luIjp7IiRyZWYiOiIxMDQifSwiUGFkZGluZyI6eyIkcmVmIjoiMTA1In0sIkJhY2tncm91bmQiOnsiJGlkIjoiMzU4IiwiQ29sb3IiOnsiJGlkIjoiMzU5IiwiQSI6MjU1LCJSIjoyMjAsIkciOjE2MSwiQiI6MjM1fX0sIklzVmlzaWJsZSI6dHJ1ZSwiV2lkdGgiOjAuMCwiSGVpZ2h0IjoxNi4wLCJCb3JkZXJTdHlsZSI6eyIkaWQiOiIzNjAiLCJMaW5lQ29sb3IiOnsiJHJlZiI6IjEwOSJ9LCJMaW5lV2VpZ2h0IjowLjAsIkxpbmVUeXBlIjowLCJQYXJlbnRTdHlsZSI6bnVsbH0sIlBhcmVudFN0eWxlIjpudWxsfSwiVGl0bGVTdHlsZSI6eyIkaWQiOiIzNjEiLCJGb250U2V0dGluZ3MiOnsiJGlkIjoiMzYyIiwiRm9udFNpemUiOjExLCJGb250TmFtZSI6IkNhbGlicmkiLCJJc0JvbGQiOnRydWUsIklzSXRhbGljIjpmYWxzZSwiSXNVbmRlcmxpbmVkIjpmYWxzZSwiUGFyZW50U3R5bGUiOm51bGx9LCJBdXRvU2l6ZSI6MCwiRm9yZWdyb3VuZCI6eyIkaWQiOiIzNjMiLCJDb2xvciI6eyIkaWQiOiIzNjQ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2NSIsIkxpbmVDb2xvciI6bnVsbCwiTGluZVdlaWdodCI6MC4wLCJMaW5lVHlwZSI6MCwiUGFyZW50U3R5bGUiOm51bGx9LCJQYXJlbnRTdHlsZSI6bnVsbH0sIkRhdGVTdHlsZSI6eyIkaWQiOiIzNjYiLCJGb250U2V0dGluZ3MiOnsiJGlkIjoiMzY3IiwiRm9udFNpemUiOjEwLCJGb250TmFtZSI6IkNhbGlicmkiLCJJc0JvbGQiOmZhbHNlLCJJc0l0YWxpYyI6ZmFsc2UsIklzVW5kZXJsaW5lZCI6ZmFsc2UsIlBhcmVudFN0eWxlIjpudWxsfSwiQXV0b1NpemUiOjAsIkZvcmVncm91bmQiOnsiJGlkIjoiMzY4IiwiQ29sb3IiOnsiJGlkIjoiMzY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cwIiwiTGluZUNvbG9yIjpudWxsLCJMaW5lV2VpZ2h0IjowLjAsIkxpbmVUeXBlIjowLCJQYXJlbnRTdHlsZSI6bnVsbH0sIlBhcmVudFN0eWxlIjpudWxsfSwiRGF0ZUZvcm1hdCI6eyIkcmVmIjoiMTI1In0sIklzVmlzaWJsZSI6dHJ1ZSwiUGFyZW50U3R5bGUiOm51bGx9LCJJbmRleCI6NiwiU21hcnREdXJhdGlvbkFjdGl2YXRlZCI6ZmFsc2UsIkRhdGVGb3JtYXQiOnsiJHJlZiI6IjEyNSJ9LCJJZCI6IjhlOGNiN2UxLTc3MzAtNDFhNy1hNTBjLTI5YmZhNmZmYmQ3MSIsIkltcG9ydElkIjpudWxsLCJUaXRsZSI6IldyaXR0aW5nIGZpbmFsIHJlcG9ydCIsIk5vdGUiOm51bGwsIkh5cGVybGluayI6eyIkaWQiOiIzNzEiLCJBZGRyZXNzIjoiIiwiU3ViQWRkcmVzcyI6IiJ9LCJJc0NoYW5nZWQiOmZhbHNlLCJJc05ldyI6ZmFsc2V9LHsiJGlkIjoiMzcyIiwiR3JvdXBOYW1lIjpudWxsLCJTdGFydERhdGUiOiIyMDIwLTAxLTI3VDAwOjAwOjAwWiIsIkVuZERhdGUiOiIyMDIwLTAxLTMxVDIzOjU5OjAwWiIsIlBlcmNlbnRhZ2VDb21wbGV0ZSI6bnVsbCwiU3R5bGUiOnsiJGlkIjoiMzczIiwiU2hhcGUiOjAsIlNoYXBlVGhpY2tuZXNzIjoxLCJEdXJhdGlvbkZvcm1hdCI6MCwiSW5jbHVkZU5vbldvcmtpbmdEYXlzSW5EdXJhdGlvbiI6ZmFsc2UsIlBlcmNlbnRhZ2VDb21wbGV0ZVN0eWxlIjp7IiRpZCI6IjM3NCIsIkZvbnRTZXR0aW5ncyI6eyIkaWQiOiIzNz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3NiIsIkxpbmVDb2xvciI6bnVsbCwiTGluZVdlaWdodCI6MC4wLCJMaW5lVHlwZSI6MCwiUGFyZW50U3R5bGUiOm51bGx9LCJQYXJlbnRTdHlsZSI6bnVsbH0sIkR1cmF0aW9uU3R5bGUiOnsiJGlkIjoiMzc3IiwiRm9udFNldHRpbmdzIjp7IiRpZCI6IjM3O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c5IiwiTGluZUNvbG9yIjpudWxsLCJMaW5lV2VpZ2h0IjowLjAsIkxpbmVUeXBlIjowLCJQYXJlbnRTdHlsZSI6bnVsbH0sIlBhcmVudFN0eWxlIjpudWxsfSwiSG9yaXpvbnRhbENvbm5lY3RvclN0eWxlIjp7IiRpZCI6IjM4MCIsIkxpbmVDb2xvciI6eyIkcmVmIjoiOTgifSwiTGluZVdlaWdodCI6MS4wLCJMaW5lVHlwZSI6MCwiUGFyZW50U3R5bGUiOm51bGx9LCJWZXJ0aWNhbENvbm5lY3RvclN0eWxlIjp7IiRpZCI6IjM4M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ODIiLCJNYXJnaW4iOnsiJHJlZiI6IjEwNCJ9LCJQYWRkaW5nIjp7IiRyZWYiOiIxMDUifSwiQmFja2dyb3VuZCI6eyIkaWQiOiIzODMiLCJDb2xvciI6eyIkaWQiOiIzODQiLCJBIjoyNTUsIlIiOjIyMCwiRyI6MTYxLCJCIjoyMzV9fSwiSXNWaXNpYmxlIjp0cnVlLCJXaWR0aCI6MC4wLCJIZWlnaHQiOjE2LjAsIkJvcmRlclN0eWxlIjp7IiRpZCI6IjM4NSIsIkxpbmVDb2xvciI6eyIkcmVmIjoiMTA5In0sIkxpbmVXZWlnaHQiOjAuMCwiTGluZVR5cGUiOjAsIlBhcmVudFN0eWxlIjpudWxsfSwiUGFyZW50U3R5bGUiOm51bGx9LCJUaXRsZVN0eWxlIjp7IiRpZCI6IjM4NiIsIkZvbnRTZXR0aW5ncyI6eyIkaWQiOiIzODciLCJGb250U2l6ZSI6MTEsIkZvbnROYW1lIjoiQ2FsaWJyaSIsIklzQm9sZCI6dHJ1ZSwiSXNJdGFsaWMiOmZhbHNlLCJJc1VuZGVybGluZWQiOmZhbHNlLCJQYXJlbnRTdHlsZSI6bnVsbH0sIkF1dG9TaXplIjowLCJGb3JlZ3JvdW5kIjp7IiRpZCI6IjM4OCIsIkNvbG9yIjp7IiRpZCI6IjM4O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kwIiwiTGluZUNvbG9yIjpudWxsLCJMaW5lV2VpZ2h0IjowLjAsIkxpbmVUeXBlIjowLCJQYXJlbnRTdHlsZSI6bnVsbH0sIlBhcmVudFN0eWxlIjpudWxsfSwiRGF0ZVN0eWxlIjp7IiRpZCI6IjM5MSIsIkZvbnRTZXR0aW5ncyI6eyIkaWQiOiIzOTIiLCJGb250U2l6ZSI6MTAsIkZvbnROYW1lIjoiQ2FsaWJyaSIsIklzQm9sZCI6ZmFsc2UsIklzSXRhbGljIjpmYWxzZSwiSXNVbmRlcmxpbmVkIjpmYWxzZSwiUGFyZW50U3R5bGUiOm51bGx9LCJBdXRvU2l6ZSI6MCwiRm9yZWdyb3VuZCI6eyIkaWQiOiIzOTMiLCJDb2xvciI6eyIkaWQiOiIzOT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zOTUiLCJMaW5lQ29sb3IiOm51bGwsIkxpbmVXZWlnaHQiOjAuMCwiTGluZVR5cGUiOjAsIlBhcmVudFN0eWxlIjpudWxsfSwiUGFyZW50U3R5bGUiOm51bGx9LCJEYXRlRm9ybWF0Ijp7IiRyZWYiOiIxMjUifSwiSXNWaXNpYmxlIjp0cnVlLCJQYXJlbnRTdHlsZSI6bnVsbH0sIkluZGV4Ijo3LCJTbWFydER1cmF0aW9uQWN0aXZhdGVkIjpmYWxzZSwiRGF0ZUZvcm1hdCI6eyIkcmVmIjoiMTI1In0sIklkIjoiM2JjNDljYTEtMTM1ZS00Zjk3LWI4MmYtN2NmY2Y2NDU3YzIwIiwiSW1wb3J0SWQiOm51bGwsIlRpdGxlIjoiUHJlcGFyaW5nIGZvciB0aGUgZmluYWwgcHJlc2VudGF0aW9uIiwiTm90ZSI6bnVsbCwiSHlwZXJsaW5rIjp7IiRpZCI6IjM5NiIsIkFkZHJlc3MiOiIiLCJTdWJBZGRyZXNzIjoiIn0sIklzQ2hhbmdlZCI6ZmFsc2UsIklzTmV3IjpmYWxzZX1dLCJTd2ltbGFuZXMiOltdLCJNc1Byb2plY3RJdGVtc1RyZWUiOnsiJGlkIjoiMzk3IiwiUm9vdCI6eyJJbXBvcnRJZCI6bnVsbCwiSXNJbXBvcnRlZCI6ZmFsc2UsIkNoaWxkcmVuIjpbXX19LCJNZXRhZGF0YSI6eyIkaWQiOiIzOTgiLCJSZWNlbnRDb2xvcnNDb2xsZWN0aW9uIjoiW1wiI0ZGRENBMUVCXCIsXCIjRkZGRUYyMEFcIixcIiNGRkZFQkEwQVwiLFwiI0ZGRUExNjFFXCIsXCIjRkY5OEM2RUFcIl0ifSwiU2V0dGluZ3MiOnsiJGlkIjoiMzk5IiwiSW1wYU9wdGlvbnMiOnsiJGlkIjoiNDAw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NDAxIiwiVXNlVGltZSI6ZmFsc2UsIldvcmtEYXlTdGFydCI6IjAwOjAwOjAwIiwiV29ya0RheUVuZCI6IjIzOjU5OjAwIn0sIkxhc3RVc2VkVGVtcGxhdGVJZCI6Ijk1ZmJmMGY3LWNhNmMtNGJiOS1hZTc4LTFhYWYyY2E5NjBlYi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LSR_VorlageTUMci">
  <a:themeElements>
    <a:clrScheme name="TUM">
      <a:dk1>
        <a:srgbClr val="000000"/>
      </a:dk1>
      <a:lt1>
        <a:srgbClr val="FFFFFF"/>
      </a:lt1>
      <a:dk2>
        <a:srgbClr val="0065BD"/>
      </a:dk2>
      <a:lt2>
        <a:srgbClr val="FFFFFF"/>
      </a:lt2>
      <a:accent1>
        <a:srgbClr val="005293"/>
      </a:accent1>
      <a:accent2>
        <a:srgbClr val="98C6EA"/>
      </a:accent2>
      <a:accent3>
        <a:srgbClr val="DAD7CB"/>
      </a:accent3>
      <a:accent4>
        <a:srgbClr val="000000"/>
      </a:accent4>
      <a:accent5>
        <a:srgbClr val="E37222"/>
      </a:accent5>
      <a:accent6>
        <a:srgbClr val="A2AD00"/>
      </a:accent6>
      <a:hlink>
        <a:srgbClr val="98C6EA"/>
      </a:hlink>
      <a:folHlink>
        <a:srgbClr val="DAD7CB"/>
      </a:folHlink>
    </a:clrScheme>
    <a:fontScheme name="LSR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9224</TotalTime>
  <Words>508</Words>
  <Application>Microsoft Office PowerPoint</Application>
  <PresentationFormat>全屏显示(4:3)</PresentationFormat>
  <Paragraphs>112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CMU Sans Serif</vt:lpstr>
      <vt:lpstr>TUM Neue Helvetica 55 Regular</vt:lpstr>
      <vt:lpstr>Arial</vt:lpstr>
      <vt:lpstr>Calibri</vt:lpstr>
      <vt:lpstr>Tahoma</vt:lpstr>
      <vt:lpstr>Wingdings</vt:lpstr>
      <vt:lpstr>LSR_VorlageTUMci</vt:lpstr>
      <vt:lpstr>Training an Object Autoencoder  for Pose Estimation with Synthetic Data</vt:lpstr>
      <vt:lpstr>Pose Estimation with Object Auto-encoder [Sundermeyer, ECCV18]</vt:lpstr>
      <vt:lpstr>Project progress</vt:lpstr>
      <vt:lpstr>Creating synthetic dataset with YCB_Video_Models dataset</vt:lpstr>
      <vt:lpstr>Creating synthetic dataset with YCB_Video_Models dataset</vt:lpstr>
      <vt:lpstr>Creating synthetic dataset with YCB_Video_Models dataset</vt:lpstr>
      <vt:lpstr>Building and training object auto-encoder</vt:lpstr>
      <vt:lpstr>Building and training object auto-encoder</vt:lpstr>
      <vt:lpstr>Building and training object auto-encoder</vt:lpstr>
      <vt:lpstr>Building and training object auto-encoder</vt:lpstr>
      <vt:lpstr>References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Beispielfolien</dc:title>
  <dc:creator>user</dc:creator>
  <cp:lastModifiedBy>Weiqi Luo</cp:lastModifiedBy>
  <cp:revision>295</cp:revision>
  <dcterms:created xsi:type="dcterms:W3CDTF">2013-06-24T08:16:35Z</dcterms:created>
  <dcterms:modified xsi:type="dcterms:W3CDTF">2019-12-13T08:55:47Z</dcterms:modified>
</cp:coreProperties>
</file>