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0"/>
  </p:handoutMasterIdLst>
  <p:sldIdLst>
    <p:sldId id="256" r:id="rId2"/>
    <p:sldId id="303" r:id="rId3"/>
    <p:sldId id="258" r:id="rId4"/>
    <p:sldId id="257" r:id="rId5"/>
    <p:sldId id="259" r:id="rId6"/>
    <p:sldId id="273" r:id="rId7"/>
    <p:sldId id="274" r:id="rId8"/>
    <p:sldId id="282" r:id="rId9"/>
    <p:sldId id="281" r:id="rId10"/>
    <p:sldId id="261" r:id="rId11"/>
    <p:sldId id="279" r:id="rId12"/>
    <p:sldId id="308" r:id="rId13"/>
    <p:sldId id="280" r:id="rId14"/>
    <p:sldId id="275" r:id="rId15"/>
    <p:sldId id="288" r:id="rId16"/>
    <p:sldId id="266" r:id="rId17"/>
    <p:sldId id="285" r:id="rId18"/>
    <p:sldId id="276" r:id="rId19"/>
    <p:sldId id="287" r:id="rId20"/>
    <p:sldId id="286" r:id="rId21"/>
    <p:sldId id="289" r:id="rId22"/>
    <p:sldId id="290" r:id="rId23"/>
    <p:sldId id="291" r:id="rId24"/>
    <p:sldId id="277" r:id="rId25"/>
    <p:sldId id="292" r:id="rId26"/>
    <p:sldId id="305" r:id="rId27"/>
    <p:sldId id="278" r:id="rId28"/>
    <p:sldId id="304" r:id="rId29"/>
    <p:sldId id="301" r:id="rId30"/>
    <p:sldId id="284" r:id="rId31"/>
    <p:sldId id="300" r:id="rId32"/>
    <p:sldId id="263" r:id="rId33"/>
    <p:sldId id="267" r:id="rId34"/>
    <p:sldId id="264" r:id="rId35"/>
    <p:sldId id="265" r:id="rId36"/>
    <p:sldId id="293" r:id="rId37"/>
    <p:sldId id="294" r:id="rId38"/>
    <p:sldId id="295" r:id="rId39"/>
    <p:sldId id="296" r:id="rId40"/>
    <p:sldId id="269" r:id="rId41"/>
    <p:sldId id="297" r:id="rId42"/>
    <p:sldId id="298" r:id="rId43"/>
    <p:sldId id="309" r:id="rId44"/>
    <p:sldId id="310" r:id="rId45"/>
    <p:sldId id="299" r:id="rId46"/>
    <p:sldId id="283" r:id="rId47"/>
    <p:sldId id="302" r:id="rId48"/>
    <p:sldId id="270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CF13B-F923-4A69-9AC3-683B07217DE3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AC892-4D5F-4510-A911-0BDB0A4AC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#Code_Size_Rules"/><Relationship Id="rId13" Type="http://schemas.openxmlformats.org/officeDocument/2006/relationships/hyperlink" Target="#Import_Statement_Rules"/><Relationship Id="rId18" Type="http://schemas.openxmlformats.org/officeDocument/2006/relationships/hyperlink" Target="#JUnit_Rules"/><Relationship Id="rId26" Type="http://schemas.openxmlformats.org/officeDocument/2006/relationships/hyperlink" Target="#Strict_Exception_Rules"/><Relationship Id="rId3" Type="http://schemas.openxmlformats.org/officeDocument/2006/relationships/hyperlink" Target="#Basic_JSF_rules"/><Relationship Id="rId21" Type="http://schemas.openxmlformats.org/officeDocument/2006/relationships/hyperlink" Target="#Migration_Rules"/><Relationship Id="rId7" Type="http://schemas.openxmlformats.org/officeDocument/2006/relationships/hyperlink" Target="#Clone_Implementation_Rules"/><Relationship Id="rId12" Type="http://schemas.openxmlformats.org/officeDocument/2006/relationships/hyperlink" Target="#Import_Statement_Rules"/><Relationship Id="rId17" Type="http://schemas.openxmlformats.org/officeDocument/2006/relationships/hyperlink" Target="#JUnit_Rules"/><Relationship Id="rId25" Type="http://schemas.openxmlformats.org/officeDocument/2006/relationships/hyperlink" Target="#Optimization_Rules"/><Relationship Id="rId2" Type="http://schemas.openxmlformats.org/officeDocument/2006/relationships/hyperlink" Target="#Android_Rules"/><Relationship Id="rId16" Type="http://schemas.openxmlformats.org/officeDocument/2006/relationships/hyperlink" Target="#JavaBean_Rules"/><Relationship Id="rId20" Type="http://schemas.openxmlformats.org/officeDocument/2006/relationships/hyperlink" Target="#Java_Logging_Rules"/><Relationship Id="rId29" Type="http://schemas.openxmlformats.org/officeDocument/2006/relationships/hyperlink" Target="#String_and_StringBuffer_Rules"/><Relationship Id="rId1" Type="http://schemas.openxmlformats.org/officeDocument/2006/relationships/slideLayout" Target="../slideLayouts/slideLayout2.xml"/><Relationship Id="rId6" Type="http://schemas.openxmlformats.org/officeDocument/2006/relationships/hyperlink" Target="#Braces_Rules"/><Relationship Id="rId11" Type="http://schemas.openxmlformats.org/officeDocument/2006/relationships/hyperlink" Target="#Design_Rules"/><Relationship Id="rId24" Type="http://schemas.openxmlformats.org/officeDocument/2006/relationships/hyperlink" Target="#Naming_Rules"/><Relationship Id="rId32" Type="http://schemas.openxmlformats.org/officeDocument/2006/relationships/hyperlink" Target="#Unused_Code_Rules"/><Relationship Id="rId5" Type="http://schemas.openxmlformats.org/officeDocument/2006/relationships/hyperlink" Target="#Basic_Rules"/><Relationship Id="rId15" Type="http://schemas.openxmlformats.org/officeDocument/2006/relationships/hyperlink" Target="#JavaBean_Rules"/><Relationship Id="rId23" Type="http://schemas.openxmlformats.org/officeDocument/2006/relationships/hyperlink" Target="#Naming_Rules"/><Relationship Id="rId28" Type="http://schemas.openxmlformats.org/officeDocument/2006/relationships/hyperlink" Target="#String_and_StringBuffer_Rules"/><Relationship Id="rId10" Type="http://schemas.openxmlformats.org/officeDocument/2006/relationships/hyperlink" Target="#Coupling_Rules"/><Relationship Id="rId19" Type="http://schemas.openxmlformats.org/officeDocument/2006/relationships/hyperlink" Target="#Jakarta_Commons_Logging_Rules"/><Relationship Id="rId31" Type="http://schemas.openxmlformats.org/officeDocument/2006/relationships/hyperlink" Target="#Type_Resolution_Rules"/><Relationship Id="rId4" Type="http://schemas.openxmlformats.org/officeDocument/2006/relationships/hyperlink" Target="#Basic_JSP_rules"/><Relationship Id="rId9" Type="http://schemas.openxmlformats.org/officeDocument/2006/relationships/hyperlink" Target="#Controversial_Rules"/><Relationship Id="rId14" Type="http://schemas.openxmlformats.org/officeDocument/2006/relationships/hyperlink" Target="#J2EE_Rules"/><Relationship Id="rId22" Type="http://schemas.openxmlformats.org/officeDocument/2006/relationships/hyperlink" Target="#Migration15"/><Relationship Id="rId27" Type="http://schemas.openxmlformats.org/officeDocument/2006/relationships/hyperlink" Target="#String_and_StringBuffer_Rules"/><Relationship Id="rId30" Type="http://schemas.openxmlformats.org/officeDocument/2006/relationships/hyperlink" Target="#Security_Code_Guideline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codeconv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ools_for_static_code_analysis" TargetMode="External"/><Relationship Id="rId2" Type="http://schemas.openxmlformats.org/officeDocument/2006/relationships/hyperlink" Target="http://en.wikipedia.org/wiki/Sotoarc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Analysis Tools and Tips </a:t>
            </a:r>
            <a:br>
              <a:rPr lang="en-US" dirty="0" smtClean="0"/>
            </a:br>
            <a:r>
              <a:rPr lang="en-US" sz="3600" dirty="0" smtClean="0"/>
              <a:t>(How to make your code ROCK!)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Darryl Parks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Purpose:</a:t>
            </a:r>
          </a:p>
          <a:p>
            <a:pPr lvl="0"/>
            <a:r>
              <a:rPr lang="en-US" dirty="0" smtClean="0"/>
              <a:t>Is code up to quality standards?</a:t>
            </a:r>
          </a:p>
          <a:p>
            <a:pPr lvl="0"/>
            <a:r>
              <a:rPr lang="en-US" dirty="0" smtClean="0"/>
              <a:t>A forum to discuss and learn from everyone.</a:t>
            </a:r>
          </a:p>
          <a:p>
            <a:r>
              <a:rPr lang="en-US" sz="2000" dirty="0" smtClean="0"/>
              <a:t>http://www.objectmentor.com/resources/publishedArticles.html</a:t>
            </a:r>
            <a:endParaRPr lang="en-US" sz="2000" dirty="0"/>
          </a:p>
        </p:txBody>
      </p:sp>
      <p:pic>
        <p:nvPicPr>
          <p:cNvPr id="5122" name="Picture 2" descr="E:\My Documents\Code Review Presentation\Clean 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914400"/>
            <a:ext cx="4175197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 of Code Review Tools</a:t>
            </a:r>
          </a:p>
          <a:p>
            <a:pPr lvl="1"/>
            <a:r>
              <a:rPr lang="en-US" dirty="0" smtClean="0"/>
              <a:t>Track suggestions</a:t>
            </a:r>
          </a:p>
          <a:p>
            <a:pPr lvl="1"/>
            <a:r>
              <a:rPr lang="en-US" dirty="0" smtClean="0"/>
              <a:t>Allow follow up on tasks</a:t>
            </a:r>
          </a:p>
          <a:p>
            <a:pPr lvl="1"/>
            <a:r>
              <a:rPr lang="en-US" dirty="0" smtClean="0"/>
              <a:t>Aid in comparing before and after changes</a:t>
            </a:r>
          </a:p>
          <a:p>
            <a:pPr lvl="1"/>
            <a:r>
              <a:rPr lang="en-US" dirty="0" smtClean="0"/>
              <a:t>Source Code repository integration</a:t>
            </a:r>
          </a:p>
          <a:p>
            <a:r>
              <a:rPr lang="en-US" dirty="0" smtClean="0"/>
              <a:t>List of available tools:</a:t>
            </a:r>
          </a:p>
          <a:p>
            <a:pPr lvl="1"/>
            <a:r>
              <a:rPr lang="en-US" dirty="0" smtClean="0"/>
              <a:t>Crucible</a:t>
            </a:r>
          </a:p>
          <a:p>
            <a:pPr lvl="1"/>
            <a:r>
              <a:rPr lang="en-US" dirty="0" err="1" smtClean="0"/>
              <a:t>CodeCollaborator</a:t>
            </a:r>
            <a:r>
              <a:rPr lang="en-US" dirty="0" smtClean="0"/>
              <a:t> (smartbear.com) </a:t>
            </a:r>
            <a:r>
              <a:rPr lang="en-US" sz="2400" dirty="0" smtClean="0"/>
              <a:t>*Good reading material</a:t>
            </a:r>
            <a:endParaRPr lang="en-US" dirty="0" smtClean="0"/>
          </a:p>
          <a:p>
            <a:pPr lvl="1"/>
            <a:r>
              <a:rPr lang="en-US" sz="2600" dirty="0" smtClean="0"/>
              <a:t>http://ostatic.com/blog/open-source-code-review-tools</a:t>
            </a:r>
          </a:p>
          <a:p>
            <a:pPr lvl="1"/>
            <a:r>
              <a:rPr lang="en-US" dirty="0" smtClean="0"/>
              <a:t>Review </a:t>
            </a:r>
            <a:r>
              <a:rPr lang="en-US" dirty="0" err="1" smtClean="0"/>
              <a:t>Board</a:t>
            </a:r>
            <a:r>
              <a:rPr lang="en-US" sz="1600" dirty="0" err="1" smtClean="0"/>
              <a:t>TM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Rietveld</a:t>
            </a:r>
            <a:endParaRPr lang="en-US" dirty="0" smtClean="0"/>
          </a:p>
          <a:p>
            <a:pPr lvl="1"/>
            <a:r>
              <a:rPr lang="en-US" dirty="0" smtClean="0"/>
              <a:t>Code Striker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Time Consuming</a:t>
            </a:r>
          </a:p>
          <a:p>
            <a:r>
              <a:rPr lang="en-US" sz="4000" dirty="0" smtClean="0"/>
              <a:t>Belittling </a:t>
            </a:r>
          </a:p>
          <a:p>
            <a:r>
              <a:rPr lang="en-US" sz="4000" dirty="0" smtClean="0"/>
              <a:t>Boring</a:t>
            </a:r>
          </a:p>
          <a:p>
            <a:r>
              <a:rPr lang="en-US" sz="4000" dirty="0" smtClean="0"/>
              <a:t>Embarrassing</a:t>
            </a:r>
          </a:p>
          <a:p>
            <a:r>
              <a:rPr lang="en-US" sz="4000" dirty="0" smtClean="0"/>
              <a:t>Maybe “Rubber Stamping”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Analysis </a:t>
            </a:r>
            <a:r>
              <a:rPr lang="en-US" sz="3600" dirty="0" smtClean="0"/>
              <a:t>(Automated Code Reviews)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FindBugs</a:t>
            </a:r>
            <a:endParaRPr lang="en-US" dirty="0" smtClean="0"/>
          </a:p>
          <a:p>
            <a:r>
              <a:rPr lang="en-US" dirty="0" smtClean="0"/>
              <a:t>PMD</a:t>
            </a:r>
          </a:p>
          <a:p>
            <a:r>
              <a:rPr lang="en-US" dirty="0" err="1" smtClean="0"/>
              <a:t>CheckStyle</a:t>
            </a:r>
            <a:endParaRPr lang="en-US" dirty="0" smtClean="0"/>
          </a:p>
          <a:p>
            <a:r>
              <a:rPr lang="en-US" dirty="0" err="1" smtClean="0"/>
              <a:t>Jdepend</a:t>
            </a:r>
            <a:endParaRPr lang="en-US" dirty="0" smtClean="0"/>
          </a:p>
          <a:p>
            <a:r>
              <a:rPr lang="en-US" dirty="0" err="1" smtClean="0"/>
              <a:t>Ckjm</a:t>
            </a:r>
            <a:endParaRPr lang="en-US" dirty="0" smtClean="0"/>
          </a:p>
          <a:p>
            <a:r>
              <a:rPr lang="en-US" dirty="0" err="1" smtClean="0"/>
              <a:t>Cpd</a:t>
            </a:r>
            <a:endParaRPr lang="en-US" dirty="0" smtClean="0"/>
          </a:p>
          <a:p>
            <a:r>
              <a:rPr lang="en-US" dirty="0" err="1" smtClean="0"/>
              <a:t>Javancss</a:t>
            </a:r>
            <a:endParaRPr lang="en-US" dirty="0" smtClean="0"/>
          </a:p>
          <a:p>
            <a:r>
              <a:rPr lang="en-US" dirty="0" smtClean="0"/>
              <a:t>Cobertura</a:t>
            </a:r>
          </a:p>
          <a:p>
            <a:r>
              <a:rPr lang="en-US" dirty="0" err="1" smtClean="0"/>
              <a:t>Jxr</a:t>
            </a:r>
            <a:r>
              <a:rPr lang="en-US" dirty="0" smtClean="0"/>
              <a:t> - JXR is a source cross reference generator. </a:t>
            </a:r>
          </a:p>
          <a:p>
            <a:r>
              <a:rPr lang="en-US" dirty="0" err="1" smtClean="0"/>
              <a:t>Javadoc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Based on the concept of </a:t>
            </a:r>
            <a:r>
              <a:rPr lang="en-US" i="1" dirty="0" smtClean="0"/>
              <a:t>bug patterns</a:t>
            </a:r>
            <a:r>
              <a:rPr lang="en-US" dirty="0" smtClean="0"/>
              <a:t>.  A bug pattern is a code idiom that is often an error. </a:t>
            </a:r>
          </a:p>
          <a:p>
            <a:pPr lvl="1"/>
            <a:r>
              <a:rPr lang="en-US" dirty="0" smtClean="0"/>
              <a:t>Difficult language features </a:t>
            </a:r>
          </a:p>
          <a:p>
            <a:pPr lvl="1"/>
            <a:r>
              <a:rPr lang="en-US" dirty="0" smtClean="0"/>
              <a:t>Misunderstood API methods </a:t>
            </a:r>
          </a:p>
          <a:p>
            <a:pPr lvl="1"/>
            <a:r>
              <a:rPr lang="en-US" dirty="0" smtClean="0"/>
              <a:t>Misunderstood invariants when code is modified during maintenance </a:t>
            </a:r>
          </a:p>
          <a:p>
            <a:pPr lvl="1"/>
            <a:r>
              <a:rPr lang="en-US" dirty="0" smtClean="0"/>
              <a:t>Garden variety mistakes: typos, use of the wrong </a:t>
            </a:r>
            <a:r>
              <a:rPr lang="en-US" dirty="0" err="1" smtClean="0"/>
              <a:t>boolean</a:t>
            </a:r>
            <a:r>
              <a:rPr lang="en-US" dirty="0" smtClean="0"/>
              <a:t> operator </a:t>
            </a:r>
          </a:p>
          <a:p>
            <a:r>
              <a:rPr lang="en-US" dirty="0" err="1" smtClean="0"/>
              <a:t>FindBugs</a:t>
            </a:r>
            <a:r>
              <a:rPr lang="en-US" dirty="0" smtClean="0"/>
              <a:t> uses </a:t>
            </a:r>
            <a:r>
              <a:rPr lang="en-US" i="1" dirty="0" smtClean="0"/>
              <a:t>static analysis</a:t>
            </a:r>
            <a:r>
              <a:rPr lang="en-US" dirty="0" smtClean="0"/>
              <a:t> to inspect Java </a:t>
            </a:r>
            <a:r>
              <a:rPr lang="en-US" dirty="0" err="1" smtClean="0"/>
              <a:t>bytecode</a:t>
            </a:r>
            <a:r>
              <a:rPr lang="en-US" dirty="0" smtClean="0"/>
              <a:t> for occurrences of bug patterns.  </a:t>
            </a:r>
          </a:p>
          <a:p>
            <a:r>
              <a:rPr lang="en-US" dirty="0" smtClean="0"/>
              <a:t>Static analysis means that </a:t>
            </a:r>
            <a:r>
              <a:rPr lang="en-US" dirty="0" err="1" smtClean="0"/>
              <a:t>FindBugs</a:t>
            </a:r>
            <a:r>
              <a:rPr lang="en-US" dirty="0" smtClean="0"/>
              <a:t> can find bugs by simply inspecting a program's code: executing the program is not necessary.  </a:t>
            </a:r>
          </a:p>
          <a:p>
            <a:r>
              <a:rPr lang="en-US" dirty="0" err="1" smtClean="0"/>
              <a:t>FindBugs</a:t>
            </a:r>
            <a:r>
              <a:rPr lang="en-US" dirty="0" smtClean="0"/>
              <a:t> works by analyzing Java </a:t>
            </a:r>
            <a:r>
              <a:rPr lang="en-US" dirty="0" err="1" smtClean="0"/>
              <a:t>bytecode</a:t>
            </a:r>
            <a:r>
              <a:rPr lang="en-US" dirty="0" smtClean="0"/>
              <a:t> (compiled class files), so you don't even need the program's source code to use it. </a:t>
            </a:r>
          </a:p>
          <a:p>
            <a:r>
              <a:rPr lang="en-US" dirty="0" err="1" smtClean="0"/>
              <a:t>FindBugs</a:t>
            </a:r>
            <a:r>
              <a:rPr lang="en-US" dirty="0" smtClean="0"/>
              <a:t> can report </a:t>
            </a:r>
            <a:r>
              <a:rPr lang="en-US" i="1" dirty="0" smtClean="0"/>
              <a:t>false warnings</a:t>
            </a:r>
            <a:r>
              <a:rPr lang="en-US" dirty="0" smtClean="0"/>
              <a:t>, not indicate real errors.  In practice, the rate of false warnings reported by </a:t>
            </a:r>
            <a:r>
              <a:rPr lang="en-US" dirty="0" err="1" smtClean="0"/>
              <a:t>FindBugs</a:t>
            </a:r>
            <a:r>
              <a:rPr lang="en-US" dirty="0" smtClean="0"/>
              <a:t> is less than 50%.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FindBugs</a:t>
            </a:r>
            <a:r>
              <a:rPr lang="en-US" dirty="0" smtClean="0"/>
              <a:t>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practice</a:t>
            </a:r>
          </a:p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Dodgy</a:t>
            </a:r>
          </a:p>
          <a:p>
            <a:r>
              <a:rPr lang="en-US" dirty="0" smtClean="0"/>
              <a:t>Experimental</a:t>
            </a:r>
          </a:p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Malicious code vulnerability</a:t>
            </a:r>
          </a:p>
          <a:p>
            <a:r>
              <a:rPr lang="en-US" dirty="0" smtClean="0"/>
              <a:t>Multithreaded correctness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 smtClean="0"/>
              <a:t>FindBugs</a:t>
            </a:r>
            <a:r>
              <a:rPr lang="en-US" dirty="0" smtClean="0"/>
              <a:t> Report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0010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FindBugs</a:t>
            </a:r>
            <a:r>
              <a:rPr lang="en-US" dirty="0" smtClean="0"/>
              <a:t> Detail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" y="1600200"/>
            <a:ext cx="905256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PMD scans Java source code and looks for potential problems like:</a:t>
            </a:r>
          </a:p>
          <a:p>
            <a:r>
              <a:rPr lang="en-US" dirty="0" smtClean="0"/>
              <a:t>Possible bugs - empty try/catch/finally/switch statements </a:t>
            </a:r>
          </a:p>
          <a:p>
            <a:r>
              <a:rPr lang="en-US" dirty="0" smtClean="0"/>
              <a:t>Dead code - unused local variables, parameters and private methods </a:t>
            </a:r>
          </a:p>
          <a:p>
            <a:r>
              <a:rPr lang="en-US" dirty="0" smtClean="0"/>
              <a:t>Suboptimal code - wasteful String/</a:t>
            </a:r>
            <a:r>
              <a:rPr lang="en-US" dirty="0" err="1" smtClean="0"/>
              <a:t>StringBuffer</a:t>
            </a:r>
            <a:r>
              <a:rPr lang="en-US" dirty="0" smtClean="0"/>
              <a:t> usage </a:t>
            </a:r>
          </a:p>
          <a:p>
            <a:r>
              <a:rPr lang="en-US" dirty="0" smtClean="0"/>
              <a:t>Overcomplicated expressions - unnecessary if statements, for loops that could be while loops </a:t>
            </a:r>
          </a:p>
          <a:p>
            <a:r>
              <a:rPr lang="en-US" dirty="0" smtClean="0"/>
              <a:t>Duplicate code - copied/pasted code means copied/pasted bugs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PMD </a:t>
            </a:r>
            <a:r>
              <a:rPr lang="en-US" dirty="0" err="1" smtClean="0"/>
              <a:t>RuleSets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Autofit/>
          </a:bodyPr>
          <a:lstStyle/>
          <a:p>
            <a:r>
              <a:rPr lang="en-US" sz="1150" dirty="0" smtClean="0">
                <a:hlinkClick r:id="rId2" action="ppaction://hlinkfile"/>
              </a:rPr>
              <a:t>Android Rules</a:t>
            </a:r>
            <a:r>
              <a:rPr lang="en-US" sz="1150" dirty="0" smtClean="0"/>
              <a:t>: These rules deal with the Android SDK. </a:t>
            </a:r>
          </a:p>
          <a:p>
            <a:r>
              <a:rPr lang="en-US" sz="1150" dirty="0" smtClean="0">
                <a:hlinkClick r:id="rId3" action="ppaction://hlinkfile"/>
              </a:rPr>
              <a:t>Basic JSF rules</a:t>
            </a:r>
            <a:r>
              <a:rPr lang="en-US" sz="1150" dirty="0" smtClean="0"/>
              <a:t>: Rules concerning basic JSF guidelines. </a:t>
            </a:r>
          </a:p>
          <a:p>
            <a:r>
              <a:rPr lang="en-US" sz="1150" dirty="0" smtClean="0">
                <a:hlinkClick r:id="rId4" action="ppaction://hlinkfile"/>
              </a:rPr>
              <a:t>Basic JSP rules</a:t>
            </a:r>
            <a:r>
              <a:rPr lang="en-US" sz="1150" dirty="0" smtClean="0"/>
              <a:t>: Rules concerning basic JSP guidelines. </a:t>
            </a:r>
          </a:p>
          <a:p>
            <a:r>
              <a:rPr lang="en-US" sz="1150" dirty="0" smtClean="0">
                <a:hlinkClick r:id="rId5" action="ppaction://hlinkfile"/>
              </a:rPr>
              <a:t>Basic Rules</a:t>
            </a:r>
            <a:r>
              <a:rPr lang="en-US" sz="1150" dirty="0" smtClean="0"/>
              <a:t>: The Basic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good practices which everyone should follow. </a:t>
            </a:r>
          </a:p>
          <a:p>
            <a:r>
              <a:rPr lang="en-US" sz="1150" dirty="0" smtClean="0">
                <a:hlinkClick r:id="rId6" action="ppaction://hlinkfile"/>
              </a:rPr>
              <a:t>Braces Rules</a:t>
            </a:r>
            <a:r>
              <a:rPr lang="en-US" sz="1150" dirty="0" smtClean="0"/>
              <a:t>: The Braces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braces rules. </a:t>
            </a:r>
          </a:p>
          <a:p>
            <a:r>
              <a:rPr lang="en-US" sz="1150" dirty="0" smtClean="0">
                <a:hlinkClick r:id="rId7" action="ppaction://hlinkfile"/>
              </a:rPr>
              <a:t>Clone Implementation Rules</a:t>
            </a:r>
            <a:r>
              <a:rPr lang="en-US" sz="1150" dirty="0" smtClean="0"/>
              <a:t>: The Clone Implementation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that find questionable usages of the clone() method. </a:t>
            </a:r>
          </a:p>
          <a:p>
            <a:r>
              <a:rPr lang="en-US" sz="1150" dirty="0" smtClean="0">
                <a:hlinkClick r:id="rId8" action="ppaction://hlinkfile"/>
              </a:rPr>
              <a:t>Code Size Rules</a:t>
            </a:r>
            <a:r>
              <a:rPr lang="en-US" sz="1150" dirty="0" smtClean="0"/>
              <a:t>: The Code Size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that find code size related problems. </a:t>
            </a:r>
          </a:p>
          <a:p>
            <a:r>
              <a:rPr lang="en-US" sz="1150" dirty="0" smtClean="0">
                <a:hlinkClick r:id="rId9" action="ppaction://hlinkfile"/>
              </a:rPr>
              <a:t>Controversial Rules</a:t>
            </a:r>
            <a:r>
              <a:rPr lang="en-US" sz="1150" dirty="0" smtClean="0"/>
              <a:t>: The Controversial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rules that, for whatever reason, are considered controversial. </a:t>
            </a:r>
          </a:p>
          <a:p>
            <a:r>
              <a:rPr lang="en-US" sz="1150" dirty="0" smtClean="0">
                <a:hlinkClick r:id="rId10" action="ppaction://hlinkfile"/>
              </a:rPr>
              <a:t>Coupling Rules</a:t>
            </a:r>
            <a:r>
              <a:rPr lang="en-US" sz="1150" dirty="0" smtClean="0"/>
              <a:t>: These are rules which find instances of high or inappropriate coupling between objects and packages. </a:t>
            </a:r>
          </a:p>
          <a:p>
            <a:r>
              <a:rPr lang="en-US" sz="1150" dirty="0" smtClean="0">
                <a:hlinkClick r:id="rId11" action="ppaction://hlinkfile"/>
              </a:rPr>
              <a:t>Design Rules</a:t>
            </a:r>
            <a:r>
              <a:rPr lang="en-US" sz="1150" dirty="0" smtClean="0"/>
              <a:t>: The Design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that find questionable designs. </a:t>
            </a:r>
          </a:p>
          <a:p>
            <a:r>
              <a:rPr lang="en-US" sz="1150" dirty="0" smtClean="0">
                <a:hlinkClick r:id="rId12" action="ppaction://hlinkfile"/>
              </a:rPr>
              <a:t>Import </a:t>
            </a:r>
            <a:r>
              <a:rPr lang="en-US" sz="1150" dirty="0" smtClean="0">
                <a:hlinkClick r:id="rId13" action="ppaction://hlinkfile"/>
              </a:rPr>
              <a:t>Statement Rules</a:t>
            </a:r>
            <a:r>
              <a:rPr lang="en-US" sz="1150" dirty="0" smtClean="0"/>
              <a:t>: These rules deal with different problems that can occur with a class' import statements. </a:t>
            </a:r>
          </a:p>
          <a:p>
            <a:r>
              <a:rPr lang="en-US" sz="1150" dirty="0" smtClean="0">
                <a:hlinkClick r:id="rId14" action="ppaction://hlinkfile"/>
              </a:rPr>
              <a:t>J2EE Rules</a:t>
            </a:r>
            <a:r>
              <a:rPr lang="en-US" sz="1150" dirty="0" smtClean="0"/>
              <a:t>: These are rules for J2EE </a:t>
            </a:r>
          </a:p>
          <a:p>
            <a:r>
              <a:rPr lang="en-US" sz="1150" dirty="0" err="1" smtClean="0">
                <a:hlinkClick r:id="rId15" action="ppaction://hlinkfile"/>
              </a:rPr>
              <a:t>JavaBean</a:t>
            </a:r>
            <a:r>
              <a:rPr lang="en-US" sz="1150" dirty="0" smtClean="0">
                <a:hlinkClick r:id="rId16" action="ppaction://hlinkfile"/>
              </a:rPr>
              <a:t> Rules</a:t>
            </a:r>
            <a:r>
              <a:rPr lang="en-US" sz="1150" dirty="0" smtClean="0"/>
              <a:t>: The JavaBeans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catches instances of bean rules not being followed. </a:t>
            </a:r>
          </a:p>
          <a:p>
            <a:r>
              <a:rPr lang="en-US" sz="1150" dirty="0" err="1" smtClean="0">
                <a:hlinkClick r:id="rId17" action="ppaction://hlinkfile"/>
              </a:rPr>
              <a:t>JUnit</a:t>
            </a:r>
            <a:r>
              <a:rPr lang="en-US" sz="1150" dirty="0" smtClean="0">
                <a:hlinkClick r:id="rId18" action="ppaction://hlinkfile"/>
              </a:rPr>
              <a:t> Rules</a:t>
            </a:r>
            <a:r>
              <a:rPr lang="en-US" sz="1150" dirty="0" smtClean="0"/>
              <a:t>: These rules deal with different problems that can occur with </a:t>
            </a:r>
            <a:r>
              <a:rPr lang="en-US" sz="1150" dirty="0" err="1" smtClean="0"/>
              <a:t>JUnit</a:t>
            </a:r>
            <a:r>
              <a:rPr lang="en-US" sz="1150" dirty="0" smtClean="0"/>
              <a:t> tests. </a:t>
            </a:r>
          </a:p>
          <a:p>
            <a:r>
              <a:rPr lang="en-US" sz="1150" dirty="0" smtClean="0">
                <a:hlinkClick r:id="rId19" action="ppaction://hlinkfile"/>
              </a:rPr>
              <a:t>Jakarta Commons Logging Rules</a:t>
            </a:r>
            <a:r>
              <a:rPr lang="en-US" sz="1150" dirty="0" smtClean="0"/>
              <a:t>: Logging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that find questionable usages. </a:t>
            </a:r>
          </a:p>
          <a:p>
            <a:r>
              <a:rPr lang="en-US" sz="1150" dirty="0" smtClean="0">
                <a:hlinkClick r:id="rId20" action="ppaction://hlinkfile"/>
              </a:rPr>
              <a:t>Java Logging Rules</a:t>
            </a:r>
            <a:r>
              <a:rPr lang="en-US" sz="1150" dirty="0" smtClean="0"/>
              <a:t>: The Java Logging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that find questionable usages of the logger. </a:t>
            </a:r>
          </a:p>
          <a:p>
            <a:r>
              <a:rPr lang="en-US" sz="1150" dirty="0" smtClean="0">
                <a:hlinkClick r:id="rId21" action="ppaction://hlinkfile"/>
              </a:rPr>
              <a:t>Migration Rules</a:t>
            </a:r>
            <a:r>
              <a:rPr lang="en-US" sz="1150" dirty="0" smtClean="0"/>
              <a:t>: Contains rules about migrating from one JDK version to another. </a:t>
            </a:r>
          </a:p>
          <a:p>
            <a:r>
              <a:rPr lang="en-US" sz="1150" dirty="0" smtClean="0">
                <a:hlinkClick r:id="rId22" action="ppaction://hlinkfile"/>
              </a:rPr>
              <a:t>Migration15</a:t>
            </a:r>
            <a:r>
              <a:rPr lang="en-US" sz="1150" dirty="0" smtClean="0"/>
              <a:t>: Contains rules for migrating to JDK 1.5 </a:t>
            </a:r>
          </a:p>
          <a:p>
            <a:r>
              <a:rPr lang="en-US" sz="1150" dirty="0" smtClean="0">
                <a:hlinkClick r:id="rId23" action="ppaction://hlinkfile"/>
              </a:rPr>
              <a:t>Naming </a:t>
            </a:r>
            <a:r>
              <a:rPr lang="en-US" sz="1150" dirty="0" smtClean="0">
                <a:hlinkClick r:id="rId24" action="ppaction://hlinkfile"/>
              </a:rPr>
              <a:t>Rules</a:t>
            </a:r>
            <a:r>
              <a:rPr lang="en-US" sz="1150" dirty="0" smtClean="0"/>
              <a:t>: The Naming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about names - too long, too short, and so forth. </a:t>
            </a:r>
          </a:p>
          <a:p>
            <a:r>
              <a:rPr lang="en-US" sz="1150" dirty="0" smtClean="0">
                <a:hlinkClick r:id="rId25" action="ppaction://hlinkfile"/>
              </a:rPr>
              <a:t>Optimization Rules</a:t>
            </a:r>
            <a:r>
              <a:rPr lang="en-US" sz="1150" dirty="0" smtClean="0"/>
              <a:t>: These rules deal with different optimizations that generally apply to performance best practices. </a:t>
            </a:r>
          </a:p>
          <a:p>
            <a:r>
              <a:rPr lang="en-US" sz="1150" dirty="0" smtClean="0">
                <a:hlinkClick r:id="rId26" action="ppaction://hlinkfile"/>
              </a:rPr>
              <a:t>Strict Exception Rules</a:t>
            </a:r>
            <a:r>
              <a:rPr lang="en-US" sz="1150" dirty="0" smtClean="0"/>
              <a:t>: These rules provide some strict guidelines about throwing and catching exceptions. </a:t>
            </a:r>
          </a:p>
          <a:p>
            <a:r>
              <a:rPr lang="en-US" sz="1150" dirty="0" smtClean="0">
                <a:hlinkClick r:id="rId27" action="ppaction://hlinkfile"/>
              </a:rPr>
              <a:t>String and </a:t>
            </a:r>
            <a:r>
              <a:rPr lang="en-US" sz="1150" dirty="0" err="1" smtClean="0">
                <a:hlinkClick r:id="rId28" action="ppaction://hlinkfile"/>
              </a:rPr>
              <a:t>StringBuffer</a:t>
            </a:r>
            <a:r>
              <a:rPr lang="en-US" sz="1150" dirty="0" smtClean="0">
                <a:hlinkClick r:id="rId29" action="ppaction://hlinkfile"/>
              </a:rPr>
              <a:t> Rules</a:t>
            </a:r>
            <a:r>
              <a:rPr lang="en-US" sz="1150" dirty="0" smtClean="0"/>
              <a:t>: Problems that can occur with manipulation of the class String or </a:t>
            </a:r>
            <a:r>
              <a:rPr lang="en-US" sz="1150" dirty="0" err="1" smtClean="0"/>
              <a:t>StringBuffer</a:t>
            </a:r>
            <a:r>
              <a:rPr lang="en-US" sz="1150" dirty="0" smtClean="0"/>
              <a:t>. </a:t>
            </a:r>
          </a:p>
          <a:p>
            <a:r>
              <a:rPr lang="en-US" sz="1150" dirty="0" smtClean="0">
                <a:hlinkClick r:id="rId30" action="ppaction://hlinkfile"/>
              </a:rPr>
              <a:t>Security Code Guidelines</a:t>
            </a:r>
            <a:r>
              <a:rPr lang="en-US" sz="1150" dirty="0" smtClean="0"/>
              <a:t>: These rules check the security guidelines from Sun.</a:t>
            </a:r>
          </a:p>
          <a:p>
            <a:r>
              <a:rPr lang="en-US" sz="1150" dirty="0" smtClean="0">
                <a:hlinkClick r:id="rId31" action="ppaction://hlinkfile"/>
              </a:rPr>
              <a:t>Type Resolution Rules</a:t>
            </a:r>
            <a:r>
              <a:rPr lang="en-US" sz="1150" dirty="0" smtClean="0"/>
              <a:t>: These are rules which resolve java Class files for </a:t>
            </a:r>
            <a:r>
              <a:rPr lang="en-US" sz="1150" dirty="0" err="1" smtClean="0"/>
              <a:t>comparisson</a:t>
            </a:r>
            <a:r>
              <a:rPr lang="en-US" sz="1150" dirty="0" smtClean="0"/>
              <a:t>, as opposed to a String </a:t>
            </a:r>
          </a:p>
          <a:p>
            <a:r>
              <a:rPr lang="en-US" sz="1150" dirty="0" smtClean="0">
                <a:hlinkClick r:id="rId32" action="ppaction://hlinkfile"/>
              </a:rPr>
              <a:t>Unused Code Rules</a:t>
            </a:r>
            <a:r>
              <a:rPr lang="en-US" sz="1150" dirty="0" smtClean="0"/>
              <a:t>: The Unused Code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that find unused code. </a:t>
            </a:r>
          </a:p>
          <a:p>
            <a:endParaRPr lang="en-US" sz="11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Code Analysis, not Run-Time monitoring</a:t>
            </a:r>
          </a:p>
          <a:p>
            <a:r>
              <a:rPr lang="en-US" dirty="0" smtClean="0"/>
              <a:t>This Presentation is NOT about Performance Analysis Tools</a:t>
            </a:r>
          </a:p>
          <a:p>
            <a:pPr lvl="1"/>
            <a:r>
              <a:rPr lang="en-US" dirty="0" smtClean="0"/>
              <a:t>Profiling</a:t>
            </a:r>
          </a:p>
          <a:p>
            <a:pPr lvl="1"/>
            <a:r>
              <a:rPr lang="en-US" dirty="0" err="1" smtClean="0"/>
              <a:t>Jconsole</a:t>
            </a:r>
            <a:r>
              <a:rPr lang="en-US" dirty="0" smtClean="0"/>
              <a:t> or other Dynamic Memory Monitoring</a:t>
            </a:r>
          </a:p>
          <a:p>
            <a:pPr lvl="1"/>
            <a:r>
              <a:rPr lang="en-US" dirty="0" smtClean="0"/>
              <a:t>Debugging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458200" cy="4983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PMD Basic Rules</a:t>
            </a:r>
          </a:p>
          <a:p>
            <a:r>
              <a:rPr lang="en-US" dirty="0" err="1" smtClean="0"/>
              <a:t>EmptyCatchBlock</a:t>
            </a:r>
            <a:r>
              <a:rPr lang="en-US" dirty="0" smtClean="0"/>
              <a:t>: Empty Catch Block finds instances where an exception is caught, but nothing is done. In most circumstances, this swallows an exception which should either be acted on or reported. </a:t>
            </a:r>
          </a:p>
          <a:p>
            <a:r>
              <a:rPr lang="en-US" dirty="0" err="1" smtClean="0"/>
              <a:t>EmptyIfStmt</a:t>
            </a:r>
            <a:r>
              <a:rPr lang="en-US" dirty="0" smtClean="0"/>
              <a:t>: Empty If Statement finds instances where a condition is checked but nothing is done about it. </a:t>
            </a:r>
          </a:p>
          <a:p>
            <a:r>
              <a:rPr lang="en-US" dirty="0" err="1" smtClean="0"/>
              <a:t>EmptyWhileStmt</a:t>
            </a:r>
            <a:r>
              <a:rPr lang="en-US" dirty="0" smtClean="0"/>
              <a:t>: Empty While Statement finds all instances where a while statement does nothing. If it is a timing loop, then you should use </a:t>
            </a:r>
            <a:r>
              <a:rPr lang="en-US" dirty="0" err="1" smtClean="0"/>
              <a:t>Thread.sleep</a:t>
            </a:r>
            <a:r>
              <a:rPr lang="en-US" dirty="0" smtClean="0"/>
              <a:t>() for it; if it's a while loop that does a lot in the exit expression, rewrite it to make it clearer. </a:t>
            </a:r>
          </a:p>
          <a:p>
            <a:r>
              <a:rPr lang="en-US" dirty="0" err="1" smtClean="0"/>
              <a:t>EmptyTryBlock</a:t>
            </a:r>
            <a:r>
              <a:rPr lang="en-US" dirty="0" smtClean="0"/>
              <a:t>: Avoid empty try blocks - what's the point? </a:t>
            </a:r>
          </a:p>
          <a:p>
            <a:r>
              <a:rPr lang="en-US" dirty="0" err="1" smtClean="0"/>
              <a:t>EmptyFinallyBlock</a:t>
            </a:r>
            <a:r>
              <a:rPr lang="en-US" dirty="0" smtClean="0"/>
              <a:t>: Avoid empty finally blocks - these can be deleted. </a:t>
            </a:r>
          </a:p>
          <a:p>
            <a:r>
              <a:rPr lang="en-US" dirty="0" err="1" smtClean="0"/>
              <a:t>EmptySwitchStatements</a:t>
            </a:r>
            <a:r>
              <a:rPr lang="en-US" dirty="0" smtClean="0"/>
              <a:t>: Avoid empty switch statements. </a:t>
            </a:r>
          </a:p>
          <a:p>
            <a:r>
              <a:rPr lang="en-US" dirty="0" err="1" smtClean="0"/>
              <a:t>JumbledIncrementer</a:t>
            </a:r>
            <a:r>
              <a:rPr lang="en-US" dirty="0" smtClean="0"/>
              <a:t>: Avoid jumbled loop </a:t>
            </a:r>
            <a:r>
              <a:rPr lang="en-US" dirty="0" err="1" smtClean="0"/>
              <a:t>incrementers</a:t>
            </a:r>
            <a:r>
              <a:rPr lang="en-US" dirty="0" smtClean="0"/>
              <a:t> - it's usually a mistake, and it's confusing even if it's what's intended. </a:t>
            </a:r>
          </a:p>
          <a:p>
            <a:r>
              <a:rPr lang="en-US" dirty="0" err="1" smtClean="0"/>
              <a:t>ForLoopShouldBeWhileLoop</a:t>
            </a:r>
            <a:r>
              <a:rPr lang="en-US" dirty="0" smtClean="0"/>
              <a:t>: Some for loops can be simplified to while loops - this makes them more concise.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PMD Rule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PMD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&lt;project&gt;</a:t>
            </a:r>
          </a:p>
          <a:p>
            <a:pPr>
              <a:buNone/>
            </a:pPr>
            <a:r>
              <a:rPr lang="en-US" dirty="0" smtClean="0"/>
              <a:t> ...</a:t>
            </a:r>
          </a:p>
          <a:p>
            <a:pPr>
              <a:buNone/>
            </a:pPr>
            <a:r>
              <a:rPr lang="en-US" dirty="0" smtClean="0"/>
              <a:t>   &lt;reporting&gt;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plugins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plugin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org.apache.maven.plugins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   	&lt;</a:t>
            </a:r>
            <a:r>
              <a:rPr lang="en-US" dirty="0" err="1" smtClean="0"/>
              <a:t>artifactId</a:t>
            </a:r>
            <a:r>
              <a:rPr lang="en-US" dirty="0" smtClean="0"/>
              <a:t>&gt;maven-</a:t>
            </a:r>
            <a:r>
              <a:rPr lang="en-US" dirty="0" err="1" smtClean="0"/>
              <a:t>pmd</a:t>
            </a:r>
            <a:r>
              <a:rPr lang="en-US" dirty="0" smtClean="0"/>
              <a:t>-</a:t>
            </a:r>
            <a:r>
              <a:rPr lang="en-US" dirty="0" err="1" smtClean="0"/>
              <a:t>plugin</a:t>
            </a:r>
            <a:r>
              <a:rPr lang="en-US" dirty="0" smtClean="0"/>
              <a:t>&lt;/</a:t>
            </a:r>
            <a:r>
              <a:rPr lang="en-US" dirty="0" err="1" smtClean="0"/>
              <a:t>artifactId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plugin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&lt;/</a:t>
            </a:r>
            <a:r>
              <a:rPr lang="en-US" dirty="0" err="1" smtClean="0"/>
              <a:t>plugins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&lt;/reporting&gt;</a:t>
            </a:r>
          </a:p>
          <a:p>
            <a:pPr>
              <a:buNone/>
            </a:pPr>
            <a:r>
              <a:rPr lang="en-US" dirty="0" smtClean="0"/>
              <a:t> ... </a:t>
            </a:r>
          </a:p>
          <a:p>
            <a:pPr>
              <a:buNone/>
            </a:pPr>
            <a:r>
              <a:rPr lang="en-US" dirty="0" smtClean="0"/>
              <a:t>&lt;/project&gt;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&lt;reporting&gt;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plugins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plugin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org.apache.maven.plugins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artifactId</a:t>
            </a:r>
            <a:r>
              <a:rPr lang="en-US" dirty="0" smtClean="0"/>
              <a:t>&gt;maven-</a:t>
            </a:r>
            <a:r>
              <a:rPr lang="en-US" dirty="0" err="1" smtClean="0"/>
              <a:t>pmd</a:t>
            </a:r>
            <a:r>
              <a:rPr lang="en-US" dirty="0" smtClean="0"/>
              <a:t>-</a:t>
            </a:r>
            <a:r>
              <a:rPr lang="en-US" dirty="0" err="1" smtClean="0"/>
              <a:t>plugin</a:t>
            </a:r>
            <a:r>
              <a:rPr lang="en-US" dirty="0" smtClean="0"/>
              <a:t>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&lt;configuration&gt;</a:t>
            </a:r>
          </a:p>
          <a:p>
            <a:pPr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rulesets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	&lt;</a:t>
            </a:r>
            <a:r>
              <a:rPr lang="en-US" dirty="0" err="1" smtClean="0"/>
              <a:t>ruleset</a:t>
            </a:r>
            <a:r>
              <a:rPr lang="en-US" dirty="0" smtClean="0"/>
              <a:t>&gt;/</a:t>
            </a:r>
            <a:r>
              <a:rPr lang="en-US" dirty="0" err="1" smtClean="0"/>
              <a:t>rulesets</a:t>
            </a:r>
            <a:r>
              <a:rPr lang="en-US" dirty="0" smtClean="0"/>
              <a:t>/braces.xml&lt;/</a:t>
            </a:r>
            <a:r>
              <a:rPr lang="en-US" dirty="0" err="1" smtClean="0"/>
              <a:t>ruleset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	&lt;</a:t>
            </a:r>
            <a:r>
              <a:rPr lang="en-US" dirty="0" err="1" smtClean="0"/>
              <a:t>ruleset</a:t>
            </a:r>
            <a:r>
              <a:rPr lang="en-US" dirty="0" smtClean="0"/>
              <a:t>&gt;/</a:t>
            </a:r>
            <a:r>
              <a:rPr lang="en-US" dirty="0" err="1" smtClean="0"/>
              <a:t>rulesets</a:t>
            </a:r>
            <a:r>
              <a:rPr lang="en-US" dirty="0" smtClean="0"/>
              <a:t>/naming.xml&lt;/</a:t>
            </a:r>
            <a:r>
              <a:rPr lang="en-US" dirty="0" err="1" smtClean="0"/>
              <a:t>ruleset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	&lt;</a:t>
            </a:r>
            <a:r>
              <a:rPr lang="en-US" dirty="0" err="1" smtClean="0"/>
              <a:t>ruleset</a:t>
            </a:r>
            <a:r>
              <a:rPr lang="en-US" dirty="0" smtClean="0"/>
              <a:t>&gt;d:\rulesets\strings.xml&lt;/</a:t>
            </a:r>
            <a:r>
              <a:rPr lang="en-US" dirty="0" err="1" smtClean="0"/>
              <a:t>ruleset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	&lt;</a:t>
            </a:r>
            <a:r>
              <a:rPr lang="en-US" dirty="0" err="1" smtClean="0"/>
              <a:t>ruleset</a:t>
            </a:r>
            <a:r>
              <a:rPr lang="en-US" dirty="0" smtClean="0"/>
              <a:t>&gt;http://localhost/design.xml&lt;/ruleset&gt;</a:t>
            </a:r>
          </a:p>
          <a:p>
            <a:pPr>
              <a:buNone/>
            </a:pPr>
            <a:r>
              <a:rPr lang="en-US" dirty="0" smtClean="0"/>
              <a:t>				&lt;/</a:t>
            </a:r>
            <a:r>
              <a:rPr lang="en-US" dirty="0" err="1" smtClean="0"/>
              <a:t>rulesets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&lt;/configuration&gt;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plugin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plugins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&lt;/reporting&gt;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PMD Example Report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305800" cy="219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657600"/>
            <a:ext cx="823779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Development tool to help programmers write Java code that adheres to a coding standard. It automates the process of checking Java code to spare humans of this boring (but important) task.</a:t>
            </a:r>
          </a:p>
          <a:p>
            <a:r>
              <a:rPr lang="en-US" dirty="0" smtClean="0"/>
              <a:t> Highly configurable and can be made to support almost any coding standard. An example configuration file is supplied supporting the </a:t>
            </a:r>
            <a:r>
              <a:rPr lang="en-US" dirty="0" smtClean="0">
                <a:hlinkClick r:id="rId2"/>
              </a:rPr>
              <a:t>Sun Code Conventions</a:t>
            </a:r>
            <a:r>
              <a:rPr lang="en-US" dirty="0" smtClean="0"/>
              <a:t>. Other sample configuration files are supplied for other well known conventions.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CheckStyle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97470"/>
            <a:ext cx="7772400" cy="305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 t="3054" b="9695"/>
          <a:stretch>
            <a:fillRect/>
          </a:stretch>
        </p:blipFill>
        <p:spPr bwMode="auto">
          <a:xfrm>
            <a:off x="457200" y="4648200"/>
            <a:ext cx="8077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 Detector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8032609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CKJM</a:t>
            </a:r>
            <a:r>
              <a:rPr lang="en-US" dirty="0" smtClean="0"/>
              <a:t> - </a:t>
            </a:r>
            <a:r>
              <a:rPr lang="en-US" dirty="0" err="1" smtClean="0"/>
              <a:t>Chidamber</a:t>
            </a:r>
            <a:r>
              <a:rPr lang="en-US" dirty="0" smtClean="0"/>
              <a:t> and </a:t>
            </a:r>
            <a:r>
              <a:rPr lang="en-US" dirty="0" err="1" smtClean="0"/>
              <a:t>Kemerer</a:t>
            </a:r>
            <a:r>
              <a:rPr lang="en-US" dirty="0" smtClean="0"/>
              <a:t> Java Metrics </a:t>
            </a:r>
          </a:p>
          <a:p>
            <a:r>
              <a:rPr lang="en-US" b="1" dirty="0" smtClean="0"/>
              <a:t>Cobertura &amp; EMMA </a:t>
            </a:r>
            <a:r>
              <a:rPr lang="en-US" dirty="0" smtClean="0"/>
              <a:t>– Test Code Coverage</a:t>
            </a:r>
          </a:p>
          <a:p>
            <a:r>
              <a:rPr lang="en-US" b="1" dirty="0" smtClean="0"/>
              <a:t>JavaNCSS</a:t>
            </a:r>
            <a:r>
              <a:rPr lang="en-US" dirty="0" smtClean="0"/>
              <a:t> - A Source Measurement Suite</a:t>
            </a:r>
          </a:p>
          <a:p>
            <a:r>
              <a:rPr lang="en-US" b="1" dirty="0" smtClean="0"/>
              <a:t>JDepend</a:t>
            </a:r>
            <a:r>
              <a:rPr lang="en-US" dirty="0" smtClean="0"/>
              <a:t> – Package Dependencies; Efferent Couplings (</a:t>
            </a:r>
            <a:r>
              <a:rPr lang="en-US" dirty="0" err="1" smtClean="0"/>
              <a:t>Ce</a:t>
            </a:r>
            <a:r>
              <a:rPr lang="en-US" dirty="0" smtClean="0"/>
              <a:t>) </a:t>
            </a:r>
            <a:r>
              <a:rPr lang="en-US" sz="2000" dirty="0" smtClean="0"/>
              <a:t>(number of other packages that the classes in the package depend upon)</a:t>
            </a:r>
            <a:endParaRPr lang="en-US" dirty="0" smtClean="0"/>
          </a:p>
          <a:p>
            <a:r>
              <a:rPr lang="en-US" b="1" dirty="0" smtClean="0"/>
              <a:t>PMD-CPD</a:t>
            </a:r>
            <a:r>
              <a:rPr lang="en-US" dirty="0" smtClean="0"/>
              <a:t> - Copy/Paste Detector (CPD)</a:t>
            </a:r>
          </a:p>
          <a:p>
            <a:r>
              <a:rPr lang="en-US" b="1" dirty="0" smtClean="0"/>
              <a:t>Java2HTML</a:t>
            </a:r>
            <a:r>
              <a:rPr lang="en-US" dirty="0" smtClean="0"/>
              <a:t> - Source Code turned into a colorized and browseable HTML representation.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Struture101 -- For understanding, analyzing, measuring and controlling the quality of your Software Architecture as it evolves over time. </a:t>
            </a:r>
          </a:p>
          <a:p>
            <a:r>
              <a:rPr lang="en-US" dirty="0" err="1" smtClean="0">
                <a:hlinkClick r:id="rId2" tooltip="Sotoarc"/>
              </a:rPr>
              <a:t>Sotoarc</a:t>
            </a:r>
            <a:r>
              <a:rPr lang="en-US" dirty="0" smtClean="0">
                <a:hlinkClick r:id="rId2" tooltip="Sotoarc"/>
              </a:rPr>
              <a:t>/</a:t>
            </a:r>
            <a:r>
              <a:rPr lang="en-US" dirty="0" err="1" smtClean="0">
                <a:hlinkClick r:id="rId2" tooltip="Sotoarc"/>
              </a:rPr>
              <a:t>Sotograph</a:t>
            </a:r>
            <a:r>
              <a:rPr lang="en-US" dirty="0" smtClean="0"/>
              <a:t> — Architecture and quality in-depth analysis and monitoring for Java,</a:t>
            </a:r>
          </a:p>
          <a:p>
            <a:r>
              <a:rPr lang="en-US" dirty="0" smtClean="0">
                <a:hlinkClick r:id="rId3"/>
              </a:rPr>
              <a:t>http://en.wikipedia.org/wiki/List_of_tools_for_static_code_analysis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XRadar</a:t>
            </a:r>
            <a:r>
              <a:rPr lang="en-US" dirty="0" smtClean="0"/>
              <a:t> is an open extensible code report tool currently supporting all Java based systems.</a:t>
            </a:r>
          </a:p>
          <a:p>
            <a:r>
              <a:rPr lang="en-US" dirty="0" smtClean="0"/>
              <a:t> The batch-processing framework produces HTML/SVG reports of the systems current state and the development over time - all presented in sexy tables and graphs. </a:t>
            </a:r>
          </a:p>
          <a:p>
            <a:r>
              <a:rPr lang="en-US" dirty="0" smtClean="0"/>
              <a:t>It gets results from several brilliant open source projects and a couple of in house grown projects and presents the results as massive unified html/</a:t>
            </a:r>
            <a:r>
              <a:rPr lang="en-US" dirty="0" err="1" smtClean="0"/>
              <a:t>svg</a:t>
            </a:r>
            <a:r>
              <a:rPr lang="en-US" dirty="0" smtClean="0"/>
              <a:t> reports.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Source of Information for Studies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edition honored by Software Development Magazine’s Jolt Award for product excellence.</a:t>
            </a:r>
          </a:p>
          <a:p>
            <a:r>
              <a:rPr lang="en-US" dirty="0" smtClean="0"/>
              <a:t>Praised by Martin Fowler, Grady </a:t>
            </a:r>
            <a:r>
              <a:rPr lang="en-US" dirty="0" err="1" smtClean="0"/>
              <a:t>Booch</a:t>
            </a:r>
            <a:r>
              <a:rPr lang="en-US" dirty="0" smtClean="0"/>
              <a:t>, Alan Cooper and many others.</a:t>
            </a:r>
            <a:endParaRPr lang="en-US" dirty="0"/>
          </a:p>
        </p:txBody>
      </p:sp>
      <p:pic>
        <p:nvPicPr>
          <p:cNvPr id="2050" name="Picture 2" descr="E:\My Documents\Code Review Presentation\Code Complete 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3886200" cy="4751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Xradar</a:t>
            </a:r>
            <a:r>
              <a:rPr lang="en-US" dirty="0" smtClean="0"/>
              <a:t> – MVN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0037"/>
            <a:ext cx="87630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&lt;reporting&gt; 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plugins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plugin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net.sf.xradar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000" dirty="0" smtClean="0"/>
              <a:t>&lt;</a:t>
            </a:r>
            <a:r>
              <a:rPr lang="en-US" sz="3000" dirty="0" err="1" smtClean="0"/>
              <a:t>artifactId</a:t>
            </a:r>
            <a:r>
              <a:rPr lang="en-US" sz="3000" dirty="0" smtClean="0"/>
              <a:t>&gt;maven-</a:t>
            </a:r>
            <a:r>
              <a:rPr lang="en-US" sz="3000" dirty="0" err="1" smtClean="0"/>
              <a:t>xradar</a:t>
            </a:r>
            <a:r>
              <a:rPr lang="en-US" sz="3000" dirty="0" smtClean="0"/>
              <a:t>-</a:t>
            </a:r>
            <a:r>
              <a:rPr lang="en-US" sz="3000" dirty="0" err="1" smtClean="0"/>
              <a:t>plugin</a:t>
            </a:r>
            <a:r>
              <a:rPr lang="en-US" sz="3000" dirty="0" smtClean="0"/>
              <a:t>&lt;/</a:t>
            </a:r>
            <a:r>
              <a:rPr lang="en-US" sz="3000" dirty="0" err="1" smtClean="0"/>
              <a:t>artifactId</a:t>
            </a:r>
            <a:r>
              <a:rPr lang="en-US" sz="3000" dirty="0" smtClean="0"/>
              <a:t>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&lt;version&gt;1.2.2&lt;/version&gt; 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plugin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plugins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&lt;/reporting&gt;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Xradar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6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3800" dirty="0" smtClean="0"/>
              <a:t>DEMO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to summarize Static and Dynamic analysis Tools.</a:t>
            </a:r>
          </a:p>
          <a:p>
            <a:r>
              <a:rPr lang="en-US" dirty="0" smtClean="0"/>
              <a:t>Conventions (</a:t>
            </a:r>
            <a:r>
              <a:rPr lang="en-US" dirty="0" err="1" smtClean="0"/>
              <a:t>Checkstyle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Bad Practices (PMD)</a:t>
            </a:r>
          </a:p>
          <a:p>
            <a:r>
              <a:rPr lang="en-US" dirty="0" smtClean="0"/>
              <a:t>Potential Bugs (</a:t>
            </a:r>
            <a:r>
              <a:rPr lang="en-US" dirty="0" err="1" smtClean="0"/>
              <a:t>FindBugs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Sonar Example – Front Dashboard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19200"/>
            <a:ext cx="16573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3" y="3829050"/>
            <a:ext cx="88296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Setting Alerts</a:t>
            </a:r>
            <a:endParaRPr lang="en-US" dirty="0"/>
          </a:p>
        </p:txBody>
      </p:sp>
      <p:pic>
        <p:nvPicPr>
          <p:cNvPr id="7171" name="Picture 3" descr="http://docs.codehaus.org/download/attachments/114360330/alerts.png?version=1&amp;modificationDate=12347210391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566461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Sonar Tendencies</a:t>
            </a:r>
            <a:endParaRPr lang="en-US" dirty="0"/>
          </a:p>
        </p:txBody>
      </p:sp>
      <p:pic>
        <p:nvPicPr>
          <p:cNvPr id="22531" name="Picture 3" descr="http://docs.codehaus.org/download/attachments/113541145/2-black.png?version=1&amp;modificationDate=12299624205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0" y="-136525"/>
            <a:ext cx="171450" cy="171450"/>
          </a:xfrm>
          <a:prstGeom prst="rect">
            <a:avLst/>
          </a:prstGeom>
          <a:noFill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804032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Application Dashboard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32127" y="1524000"/>
            <a:ext cx="733617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Components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446" y="1600200"/>
            <a:ext cx="878600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0"/>
            <a:ext cx="90335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Violations Drilldown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" y="4343400"/>
            <a:ext cx="883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419600"/>
            <a:ext cx="88868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Sonar Time Machine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001000" cy="574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Defect-Detection Approaches</a:t>
            </a:r>
            <a:endParaRPr lang="en-US" dirty="0"/>
          </a:p>
        </p:txBody>
      </p:sp>
      <p:pic>
        <p:nvPicPr>
          <p:cNvPr id="1026" name="Picture 2" descr="E:\My Documents\Code Review Presentation\Defect-Detection Rates.jpg"/>
          <p:cNvPicPr>
            <a:picLocks noChangeAspect="1" noChangeArrowheads="1"/>
          </p:cNvPicPr>
          <p:nvPr/>
        </p:nvPicPr>
        <p:blipFill>
          <a:blip r:embed="rId2" cstate="print"/>
          <a:srcRect t="2348"/>
          <a:stretch>
            <a:fillRect/>
          </a:stretch>
        </p:blipFill>
        <p:spPr bwMode="auto">
          <a:xfrm>
            <a:off x="609600" y="1524000"/>
            <a:ext cx="7924800" cy="51816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762000" y="3048000"/>
            <a:ext cx="6629400" cy="304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0" y="3886200"/>
            <a:ext cx="6629400" cy="304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2000" y="2488224"/>
            <a:ext cx="6629400" cy="304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- Clouds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11163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Hotspots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65" y="1143000"/>
            <a:ext cx="953172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Drilldown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1706" b="8108"/>
          <a:stretch>
            <a:fillRect/>
          </a:stretch>
        </p:blipFill>
        <p:spPr bwMode="auto">
          <a:xfrm>
            <a:off x="380999" y="1524000"/>
            <a:ext cx="784860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Plug-In Motion Chart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5551"/>
          <a:stretch>
            <a:fillRect/>
          </a:stretch>
        </p:blipFill>
        <p:spPr bwMode="auto">
          <a:xfrm>
            <a:off x="685799" y="1447800"/>
            <a:ext cx="716055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Plug-In Timeline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5426" b="13286"/>
          <a:stretch>
            <a:fillRect/>
          </a:stretch>
        </p:blipFill>
        <p:spPr bwMode="auto">
          <a:xfrm>
            <a:off x="457200" y="1524000"/>
            <a:ext cx="7848600" cy="513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Other Favorite Code Analysis Tool (</a:t>
            </a:r>
            <a:r>
              <a:rPr lang="en-US" dirty="0" err="1" smtClean="0"/>
              <a:t>IntelliJ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use</a:t>
            </a:r>
          </a:p>
          <a:p>
            <a:r>
              <a:rPr lang="en-US" dirty="0" smtClean="0"/>
              <a:t>Comes in a free version</a:t>
            </a:r>
          </a:p>
          <a:p>
            <a:r>
              <a:rPr lang="en-US" dirty="0" smtClean="0"/>
              <a:t>Easy to install</a:t>
            </a:r>
          </a:p>
          <a:p>
            <a:r>
              <a:rPr lang="en-US" dirty="0" smtClean="0"/>
              <a:t>Is a Third Generation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r>
                        <a:rPr lang="en-US" baseline="0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Ultimate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Inspector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Spell</a:t>
                      </a:r>
                      <a:r>
                        <a:rPr lang="en-US" baseline="0" dirty="0" smtClean="0"/>
                        <a:t> Checker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276600"/>
            <a:ext cx="8305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More than 600 automated Code Inspections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Finding probable bugs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Locating the “dead” code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Detecting performance issues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Improving code structure and maintainability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Conforming to coding guidelines and standards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Conforming to specifications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 Demo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6376088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1026" name="Picture 2" descr="C:\Documents and Settings\djpark\Local Settings\Temporary Internet Files\Content.IE5\Q4IFZ2RD\MCj0441428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9525" y="2576513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Finding Defects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447800"/>
            <a:ext cx="8458200" cy="516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Most studies have found that inspections are cheaper than testing. A study at the Soft­ware Engineering Laboratory found that code reading detected about 80 percent more faults per hour than testing</a:t>
            </a:r>
            <a:r>
              <a:rPr lang="en-US" sz="2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Basili</a:t>
            </a:r>
            <a:r>
              <a:rPr lang="en-US" dirty="0" smtClean="0"/>
              <a:t> and Selby 1987).</a:t>
            </a:r>
            <a:r>
              <a:rPr lang="en-US" sz="2400" dirty="0" smtClean="0"/>
              <a:t> </a:t>
            </a:r>
          </a:p>
          <a:p>
            <a:endParaRPr lang="en-US" sz="1100" dirty="0" smtClean="0"/>
          </a:p>
          <a:p>
            <a:r>
              <a:rPr lang="en-US" sz="2800" u="sng" dirty="0" smtClean="0"/>
              <a:t>Another organization found that it cost six times as much to detect design defects by using testing as by using inspections</a:t>
            </a:r>
            <a:r>
              <a:rPr lang="en-US" sz="2800" dirty="0" smtClean="0"/>
              <a:t> </a:t>
            </a:r>
            <a:r>
              <a:rPr lang="en-US" dirty="0" smtClean="0"/>
              <a:t>(Ackerman, Buchwald, and </a:t>
            </a:r>
            <a:r>
              <a:rPr lang="en-US" dirty="0" err="1" smtClean="0"/>
              <a:t>Lewski</a:t>
            </a:r>
            <a:r>
              <a:rPr lang="en-US" dirty="0" smtClean="0"/>
              <a:t> 1989). </a:t>
            </a:r>
            <a:endParaRPr lang="en-US" sz="2400" dirty="0" smtClean="0"/>
          </a:p>
          <a:p>
            <a:endParaRPr lang="en-US" sz="1050" dirty="0" smtClean="0"/>
          </a:p>
          <a:p>
            <a:r>
              <a:rPr lang="en-US" sz="2800" u="sng" dirty="0" smtClean="0"/>
              <a:t>A later study at IBM found that only 3.5 staff hours were needed to find each error when using code inspections, whereas 15-25 hours were needed to find each error through testing</a:t>
            </a:r>
            <a:r>
              <a:rPr lang="en-US" sz="2800" dirty="0" smtClean="0"/>
              <a:t> </a:t>
            </a:r>
            <a:r>
              <a:rPr lang="en-US" dirty="0" smtClean="0"/>
              <a:t>(Kaplan 1995).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Results Can You Expect from Inspections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u="sng" dirty="0" smtClean="0"/>
              <a:t>combination</a:t>
            </a:r>
            <a:r>
              <a:rPr lang="en-US" dirty="0" smtClean="0"/>
              <a:t> of design and code inspections usually removes </a:t>
            </a:r>
            <a:r>
              <a:rPr lang="en-US" u="sng" dirty="0" smtClean="0"/>
              <a:t>70-85 percent or more of the defects in a product </a:t>
            </a:r>
            <a:r>
              <a:rPr lang="en-US" sz="2100" dirty="0" smtClean="0"/>
              <a:t>(Jones 1996). </a:t>
            </a:r>
            <a:endParaRPr lang="en-US" dirty="0" smtClean="0"/>
          </a:p>
          <a:p>
            <a:r>
              <a:rPr lang="en-US" dirty="0" smtClean="0"/>
              <a:t>Designers and coders learn to improve their work through participating in inspections, and inspections increase productivity by about 20 percent </a:t>
            </a:r>
            <a:r>
              <a:rPr lang="en-US" sz="2100" dirty="0" smtClean="0"/>
              <a:t>(Fagan 1976, Humphrey 1989, </a:t>
            </a:r>
            <a:r>
              <a:rPr lang="en-US" sz="2100" dirty="0" err="1" smtClean="0"/>
              <a:t>Gilb</a:t>
            </a:r>
            <a:r>
              <a:rPr lang="en-US" sz="2100" dirty="0" smtClean="0"/>
              <a:t> and Graham 1993, </a:t>
            </a:r>
            <a:r>
              <a:rPr lang="en-US" sz="2100" dirty="0" err="1" smtClean="0"/>
              <a:t>Wiegers</a:t>
            </a:r>
            <a:r>
              <a:rPr lang="en-US" sz="2100" dirty="0" smtClean="0"/>
              <a:t> 2002). </a:t>
            </a:r>
            <a:endParaRPr lang="en-US" dirty="0" smtClean="0"/>
          </a:p>
          <a:p>
            <a:r>
              <a:rPr lang="en-US" dirty="0" smtClean="0"/>
              <a:t>On a project that uses inspections for design and code, the inspections will take up about </a:t>
            </a:r>
            <a:r>
              <a:rPr lang="en-US" u="sng" dirty="0" smtClean="0"/>
              <a:t>10-15 percent of project budget and will typically reduce overall project cost. 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Results – Combine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typical organization uses a test-heavy defect-removal approach and achieves only about 85 percent defect­ removal efficiency.</a:t>
            </a:r>
          </a:p>
          <a:p>
            <a:r>
              <a:rPr lang="en-US" dirty="0" smtClean="0"/>
              <a:t> </a:t>
            </a:r>
            <a:r>
              <a:rPr lang="en-US" u="sng" dirty="0" smtClean="0"/>
              <a:t>Leading organizations use a wider variety of techniques and achieve defect-removal efficiencies of 95 percent or higher </a:t>
            </a:r>
            <a:r>
              <a:rPr lang="en-US" sz="2000" u="sng" dirty="0" smtClean="0"/>
              <a:t>(</a:t>
            </a:r>
            <a:r>
              <a:rPr lang="en-US" sz="2000" dirty="0" err="1" smtClean="0"/>
              <a:t>Gones</a:t>
            </a:r>
            <a:r>
              <a:rPr lang="en-US" sz="2000" dirty="0" smtClean="0"/>
              <a:t> 2000).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Saving $150k: A real-world case study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302" t="22326" r="11310" b="6559"/>
          <a:stretch>
            <a:fillRect/>
          </a:stretch>
        </p:blipFill>
        <p:spPr bwMode="auto">
          <a:xfrm>
            <a:off x="914400" y="1600200"/>
            <a:ext cx="7010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Saving $150k: A real-world case study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3806" t="14996" r="5070" b="9415"/>
          <a:stretch>
            <a:fillRect/>
          </a:stretch>
        </p:blipFill>
        <p:spPr bwMode="auto">
          <a:xfrm>
            <a:off x="8382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4914</TotalTime>
  <Words>1557</Words>
  <Application>Microsoft Office PowerPoint</Application>
  <PresentationFormat>On-screen Show (4:3)</PresentationFormat>
  <Paragraphs>236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Module</vt:lpstr>
      <vt:lpstr>Code Analysis Tools and Tips  (How to make your code ROCK!)</vt:lpstr>
      <vt:lpstr>This Presentation is About</vt:lpstr>
      <vt:lpstr>Main Source of Information for Studies </vt:lpstr>
      <vt:lpstr>Comparison of Defect-Detection Approaches</vt:lpstr>
      <vt:lpstr>Cost of Finding Defects</vt:lpstr>
      <vt:lpstr>What Results Can You Expect from Inspections? </vt:lpstr>
      <vt:lpstr>Best Results – Combine Approaches</vt:lpstr>
      <vt:lpstr>Saving $150k: A real-world case study</vt:lpstr>
      <vt:lpstr>Saving $150k: A real-world case study</vt:lpstr>
      <vt:lpstr>Slide 10</vt:lpstr>
      <vt:lpstr>Code Review Tools</vt:lpstr>
      <vt:lpstr>Code Review Issues</vt:lpstr>
      <vt:lpstr>Code Analysis (Automated Code Reviews)</vt:lpstr>
      <vt:lpstr>FindBugs</vt:lpstr>
      <vt:lpstr>FindBugs Categories</vt:lpstr>
      <vt:lpstr>FindBugs Report</vt:lpstr>
      <vt:lpstr>FindBugs Detail</vt:lpstr>
      <vt:lpstr>PMD</vt:lpstr>
      <vt:lpstr>PMD RuleSets</vt:lpstr>
      <vt:lpstr>PMD Rule Example</vt:lpstr>
      <vt:lpstr>Maven PMD Configuration</vt:lpstr>
      <vt:lpstr>PMD Configuration</vt:lpstr>
      <vt:lpstr>PMD Example Report</vt:lpstr>
      <vt:lpstr>CheckStyle</vt:lpstr>
      <vt:lpstr>CheckStyle Example</vt:lpstr>
      <vt:lpstr>Dead Code Detector</vt:lpstr>
      <vt:lpstr>Miscellaneous Tools</vt:lpstr>
      <vt:lpstr>Structure Tools</vt:lpstr>
      <vt:lpstr>XRadar</vt:lpstr>
      <vt:lpstr>Xradar – MVN Site</vt:lpstr>
      <vt:lpstr>Xradar</vt:lpstr>
      <vt:lpstr>Sonar</vt:lpstr>
      <vt:lpstr>Sonar Example – Front Dashboard</vt:lpstr>
      <vt:lpstr>Sonar Setting Alerts</vt:lpstr>
      <vt:lpstr>Reading Sonar Tendencies</vt:lpstr>
      <vt:lpstr>Sonar Application Dashboard</vt:lpstr>
      <vt:lpstr>Sonar Components</vt:lpstr>
      <vt:lpstr>Sonar Violations Drilldown</vt:lpstr>
      <vt:lpstr>Sonar Time Machine</vt:lpstr>
      <vt:lpstr>Sonar - Clouds</vt:lpstr>
      <vt:lpstr>Sonar Hotspots</vt:lpstr>
      <vt:lpstr>Sonar Drilldown</vt:lpstr>
      <vt:lpstr>Sonar Plug-In Motion Chart</vt:lpstr>
      <vt:lpstr>Sonar Plug-In Timeline</vt:lpstr>
      <vt:lpstr>My Other Favorite Code Analysis Tool (IntelliJ)</vt:lpstr>
      <vt:lpstr>IntelliJ Idea</vt:lpstr>
      <vt:lpstr>IntelliJ Idea Demo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Analysis</dc:title>
  <dc:creator/>
  <cp:lastModifiedBy>Darryl</cp:lastModifiedBy>
  <cp:revision>47</cp:revision>
  <dcterms:created xsi:type="dcterms:W3CDTF">2006-08-16T00:00:00Z</dcterms:created>
  <dcterms:modified xsi:type="dcterms:W3CDTF">2010-04-09T21:41:23Z</dcterms:modified>
</cp:coreProperties>
</file>