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62" r:id="rId3"/>
    <p:sldId id="286" r:id="rId4"/>
    <p:sldId id="269" r:id="rId5"/>
    <p:sldId id="257" r:id="rId6"/>
    <p:sldId id="258" r:id="rId7"/>
    <p:sldId id="259" r:id="rId8"/>
    <p:sldId id="260" r:id="rId9"/>
    <p:sldId id="261" r:id="rId10"/>
    <p:sldId id="263" r:id="rId11"/>
    <p:sldId id="264" r:id="rId12"/>
    <p:sldId id="265" r:id="rId13"/>
    <p:sldId id="266" r:id="rId14"/>
    <p:sldId id="287" r:id="rId15"/>
    <p:sldId id="267" r:id="rId16"/>
    <p:sldId id="268" r:id="rId17"/>
    <p:sldId id="270" r:id="rId18"/>
    <p:sldId id="271" r:id="rId19"/>
    <p:sldId id="272" r:id="rId20"/>
    <p:sldId id="273" r:id="rId21"/>
    <p:sldId id="274" r:id="rId22"/>
    <p:sldId id="275" r:id="rId23"/>
    <p:sldId id="276" r:id="rId24"/>
    <p:sldId id="288" r:id="rId25"/>
    <p:sldId id="289" r:id="rId26"/>
    <p:sldId id="284" r:id="rId27"/>
    <p:sldId id="290" r:id="rId28"/>
    <p:sldId id="291" r:id="rId29"/>
    <p:sldId id="293" r:id="rId30"/>
    <p:sldId id="296" r:id="rId31"/>
    <p:sldId id="294" r:id="rId32"/>
    <p:sldId id="295" r:id="rId33"/>
    <p:sldId id="297" r:id="rId34"/>
    <p:sldId id="277" r:id="rId35"/>
    <p:sldId id="278" r:id="rId36"/>
    <p:sldId id="279" r:id="rId37"/>
    <p:sldId id="280" r:id="rId38"/>
    <p:sldId id="281" r:id="rId39"/>
    <p:sldId id="282" r:id="rId40"/>
    <p:sldId id="283" r:id="rId41"/>
    <p:sldId id="28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78" autoAdjust="0"/>
  </p:normalViewPr>
  <p:slideViewPr>
    <p:cSldViewPr>
      <p:cViewPr varScale="1">
        <p:scale>
          <a:sx n="71" d="100"/>
          <a:sy n="71" d="100"/>
        </p:scale>
        <p:origin x="-153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974368-860D-4558-9272-E7078C6E4329}" type="datetimeFigureOut">
              <a:rPr lang="en-US" smtClean="0"/>
              <a:pPr/>
              <a:t>11/13/2010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6C033A-6262-490C-9F65-4E9DE969DA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History</a:t>
            </a:r>
          </a:p>
          <a:p>
            <a:r>
              <a:rPr lang="en-US" dirty="0" smtClean="0"/>
              <a:t>12 Nov 10: Initial</a:t>
            </a:r>
            <a:r>
              <a:rPr lang="en-US" baseline="0" dirty="0" smtClean="0"/>
              <a:t> Version presented to STL </a:t>
            </a:r>
            <a:r>
              <a:rPr lang="en-US" baseline="0" dirty="0" smtClean="0"/>
              <a:t>JUG</a:t>
            </a:r>
          </a:p>
          <a:p>
            <a:r>
              <a:rPr lang="en-US" baseline="0" dirty="0" smtClean="0"/>
              <a:t>13 Nov 10: Added LDAP, Database Schema, more on Form-based </a:t>
            </a:r>
            <a:r>
              <a:rPr lang="en-US" baseline="0" smtClean="0"/>
              <a:t>authentication, misc </a:t>
            </a:r>
            <a:r>
              <a:rPr lang="en-US" baseline="0" dirty="0" smtClean="0"/>
              <a:t>changes</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I get too far into the weeds, I want to make sure we’re clear on the difference between Authentication and Authorization, since even I catch myself confusing</a:t>
            </a:r>
            <a:r>
              <a:rPr lang="en-US" baseline="0" dirty="0" smtClean="0"/>
              <a:t> the two.</a:t>
            </a:r>
          </a:p>
          <a:p>
            <a:endParaRPr lang="en-US" baseline="0" dirty="0" smtClean="0"/>
          </a:p>
          <a:p>
            <a:r>
              <a:rPr lang="en-US" baseline="0" dirty="0" smtClean="0"/>
              <a:t>To explain Authentication, think of a simple username and password. Based on providing the correct username and password, some sort of mechanism allows the user to or prevents the user from performing certain tasks. For example, a username that is authenticated with a normal user role will normally not be allowed to delete other users accounts.</a:t>
            </a:r>
          </a:p>
          <a:p>
            <a:endParaRPr lang="en-US" baseline="0" dirty="0" smtClean="0"/>
          </a:p>
          <a:p>
            <a:r>
              <a:rPr lang="en-US" baseline="0" dirty="0" smtClean="0"/>
              <a:t>On the other hand, as I mentioned earlier, Authorization is the equivalent of an Access Control List. Spring Security provides the </a:t>
            </a:r>
            <a:r>
              <a:rPr lang="en-US" baseline="0" dirty="0" err="1" smtClean="0"/>
              <a:t>AccessDecisionManager</a:t>
            </a:r>
            <a:r>
              <a:rPr lang="en-US" baseline="0" dirty="0" smtClean="0"/>
              <a:t> interface and three implementations to allow </a:t>
            </a:r>
            <a:r>
              <a:rPr lang="en-US" baseline="0" dirty="0" err="1" smtClean="0"/>
              <a:t>AffirmativeBased</a:t>
            </a:r>
            <a:r>
              <a:rPr lang="en-US" baseline="0" dirty="0" smtClean="0"/>
              <a:t>, </a:t>
            </a:r>
            <a:r>
              <a:rPr lang="en-US" baseline="0" dirty="0" err="1" smtClean="0"/>
              <a:t>ConsensusBased</a:t>
            </a:r>
            <a:r>
              <a:rPr lang="en-US" baseline="0" dirty="0" smtClean="0"/>
              <a:t>, and </a:t>
            </a:r>
            <a:r>
              <a:rPr lang="en-US" baseline="0" dirty="0" err="1" smtClean="0"/>
              <a:t>UnanimusBased</a:t>
            </a:r>
            <a:r>
              <a:rPr lang="en-US" baseline="0" dirty="0" smtClean="0"/>
              <a:t> authorization to a secured object.</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we need to talk about the concepts of the Authentication object and the Security Context. </a:t>
            </a:r>
          </a:p>
          <a:p>
            <a:endParaRPr lang="en-US" baseline="0" dirty="0" smtClean="0"/>
          </a:p>
          <a:p>
            <a:r>
              <a:rPr lang="en-US" baseline="0" dirty="0" smtClean="0"/>
              <a:t>An Authentication object represents the person logging into your application. Inside the Authentication object is a collection of </a:t>
            </a:r>
            <a:r>
              <a:rPr lang="en-US" baseline="0" dirty="0" err="1" smtClean="0"/>
              <a:t>GrantedAuthority</a:t>
            </a:r>
            <a:r>
              <a:rPr lang="en-US" baseline="0" dirty="0" smtClean="0"/>
              <a:t> objects, which specifies the permissions the principal has. The principal CAN have multiple authorities.</a:t>
            </a:r>
          </a:p>
          <a:p>
            <a:endParaRPr lang="en-US" baseline="0" dirty="0" smtClean="0"/>
          </a:p>
          <a:p>
            <a:r>
              <a:rPr lang="en-US" baseline="0" dirty="0" smtClean="0"/>
              <a:t>The </a:t>
            </a:r>
            <a:r>
              <a:rPr lang="en-US" baseline="0" dirty="0" err="1" smtClean="0"/>
              <a:t>SecurityContext</a:t>
            </a:r>
            <a:r>
              <a:rPr lang="en-US" baseline="0" dirty="0" smtClean="0"/>
              <a:t> interface and its implementation in turn holds the Authentication object.</a:t>
            </a:r>
          </a:p>
          <a:p>
            <a:endParaRPr lang="en-US" baseline="0" dirty="0" smtClean="0"/>
          </a:p>
          <a:p>
            <a:r>
              <a:rPr lang="en-US" baseline="0" dirty="0" smtClean="0"/>
              <a:t>Finally, the </a:t>
            </a:r>
            <a:r>
              <a:rPr lang="en-US" baseline="0" dirty="0" err="1" smtClean="0"/>
              <a:t>SecurityContextHolder</a:t>
            </a:r>
            <a:r>
              <a:rPr lang="en-US" baseline="0" dirty="0" smtClean="0"/>
              <a:t> class associates the </a:t>
            </a:r>
            <a:r>
              <a:rPr lang="en-US" baseline="0" dirty="0" err="1" smtClean="0"/>
              <a:t>SecurityContext</a:t>
            </a:r>
            <a:r>
              <a:rPr lang="en-US" baseline="0" dirty="0" smtClean="0"/>
              <a:t> with the current thread.</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a:t>
            </a:r>
            <a:r>
              <a:rPr lang="en-US" baseline="0" dirty="0" err="1" smtClean="0"/>
              <a:t>UserDetails</a:t>
            </a:r>
            <a:r>
              <a:rPr lang="en-US" baseline="0" dirty="0" smtClean="0"/>
              <a:t> interface defines what information is necessary to create an Authentication object that Spring Security can use. It defines about 7 methods to get the username and password, to get the collection of </a:t>
            </a:r>
            <a:r>
              <a:rPr lang="en-US" baseline="0" dirty="0" err="1" smtClean="0"/>
              <a:t>GrantedAuthority</a:t>
            </a:r>
            <a:r>
              <a:rPr lang="en-US" baseline="0" dirty="0" smtClean="0"/>
              <a:t> objects, and to determine if the account is locked, expired, enabled, etc.</a:t>
            </a:r>
          </a:p>
          <a:p>
            <a:endParaRPr lang="en-US" baseline="0" dirty="0" smtClean="0"/>
          </a:p>
          <a:p>
            <a:r>
              <a:rPr lang="en-US" baseline="0" dirty="0" smtClean="0"/>
              <a:t>The </a:t>
            </a:r>
            <a:r>
              <a:rPr lang="en-US" baseline="0" dirty="0" err="1" smtClean="0"/>
              <a:t>UserDetailsService</a:t>
            </a:r>
            <a:r>
              <a:rPr lang="en-US" baseline="0" dirty="0" smtClean="0"/>
              <a:t> interface defines the </a:t>
            </a:r>
            <a:r>
              <a:rPr lang="en-US" baseline="0" dirty="0" err="1" smtClean="0"/>
              <a:t>loadUserByUsername</a:t>
            </a:r>
            <a:r>
              <a:rPr lang="en-US" baseline="0" dirty="0" smtClean="0"/>
              <a:t> method. Most of my applications have a dedicated Service tier, so I implement this interface in the User Service.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I use Maven as my build</a:t>
            </a:r>
            <a:r>
              <a:rPr lang="en-US" baseline="0" dirty="0" smtClean="0"/>
              <a:t> tool, I thought I would include some information on how to obtain the dependencies with Maven. I’m not going to go too far into using Maven, since we had a presentation on it a few months ago.</a:t>
            </a:r>
          </a:p>
          <a:p>
            <a:endParaRPr lang="en-US" baseline="0" dirty="0" smtClean="0"/>
          </a:p>
          <a:p>
            <a:r>
              <a:rPr lang="en-US" baseline="0" dirty="0" smtClean="0"/>
              <a:t>In this list, you will absolutely need the first three dependencies listed, and the fourth if you plan to use the JSP tag library, which I’ll talk about later. There are a few more dependencies you may or may not need depending on your authentication method.</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simple database schema consists</a:t>
            </a:r>
            <a:r>
              <a:rPr lang="en-US" baseline="0" dirty="0" smtClean="0"/>
              <a:t> of a user table and an authorities table. The authorities table has a many-to-one relationship with the users table.</a:t>
            </a:r>
          </a:p>
          <a:p>
            <a:endParaRPr lang="en-US" baseline="0" dirty="0" smtClean="0"/>
          </a:p>
          <a:p>
            <a:r>
              <a:rPr lang="en-US" baseline="0" dirty="0" smtClean="0"/>
              <a:t>Obviously, you may have to make a few changes to this syntax to match your own database syntax.</a:t>
            </a:r>
          </a:p>
          <a:p>
            <a:endParaRPr lang="en-US" baseline="0" dirty="0" smtClean="0"/>
          </a:p>
          <a:p>
            <a:r>
              <a:rPr lang="en-US" baseline="0" dirty="0" smtClean="0"/>
              <a:t>There are a few other database schemas listed in Appended A of the Spring Security documentation, such as one for group authorities and members and persistent token “remember-me” authentication.</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get started using Spring Security, you need to define the Filter in your web.xml.</a:t>
            </a:r>
            <a:r>
              <a:rPr lang="en-US" baseline="0" dirty="0" smtClean="0"/>
              <a:t> Hopefully you can read this, but it’s pretty much a straight cut and paste from the documentation anyways.</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once you have your web.xml set up, you can configure your application context file. Again, this is pretty much just a cut and paste from the docs, but I want to point out here that I have three namespaces configured: the regular beans namespace, the context namespace, and the security namespace. Since I tend to use annotation based configuration as much as I can, I try to cram everything into a single file.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we’re still working with the application</a:t>
            </a:r>
            <a:r>
              <a:rPr lang="en-US" baseline="0" dirty="0" smtClean="0"/>
              <a:t> context file here. The first thing I want to talk about is enabling the web security via the &lt;http&gt; tag. I’ll be filling this in as we go, so just go with me here.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pretty easy</a:t>
            </a:r>
            <a:r>
              <a:rPr lang="en-US" baseline="0" dirty="0" smtClean="0"/>
              <a:t> to create an </a:t>
            </a:r>
            <a:r>
              <a:rPr lang="en-US" baseline="0" dirty="0" err="1" smtClean="0"/>
              <a:t>AuthenticationManager</a:t>
            </a:r>
            <a:r>
              <a:rPr lang="en-US" baseline="0" dirty="0" smtClean="0"/>
              <a:t> of your own: just implement </a:t>
            </a:r>
            <a:r>
              <a:rPr lang="en-US" baseline="0" dirty="0" err="1" smtClean="0"/>
              <a:t>UserDetailsService</a:t>
            </a:r>
            <a:r>
              <a:rPr lang="en-US" baseline="0" dirty="0" smtClean="0"/>
              <a:t>. The </a:t>
            </a:r>
            <a:r>
              <a:rPr lang="en-US" baseline="0" dirty="0" err="1" smtClean="0"/>
              <a:t>UserDetailsService</a:t>
            </a:r>
            <a:r>
              <a:rPr lang="en-US" baseline="0" dirty="0" smtClean="0"/>
              <a:t> contains a single method: </a:t>
            </a:r>
            <a:r>
              <a:rPr lang="en-US" baseline="0" dirty="0" err="1" smtClean="0"/>
              <a:t>loadByUsername</a:t>
            </a:r>
            <a:r>
              <a:rPr lang="en-US" baseline="0" dirty="0" smtClean="0"/>
              <a:t>. It’s up to that method to either return a populated Authentication object or throw a </a:t>
            </a:r>
            <a:r>
              <a:rPr lang="en-US" baseline="0" dirty="0" err="1" smtClean="0"/>
              <a:t>UsernameNotFoundException</a:t>
            </a:r>
            <a:r>
              <a:rPr lang="en-US" baseline="0" dirty="0" smtClean="0"/>
              <a:t>.</a:t>
            </a:r>
          </a:p>
          <a:p>
            <a:endParaRPr lang="en-US" baseline="0" dirty="0" smtClean="0"/>
          </a:p>
          <a:p>
            <a:r>
              <a:rPr lang="en-US" baseline="0" dirty="0" smtClean="0"/>
              <a:t>The Spring Security documentation shows an example of a simple JDBC based </a:t>
            </a:r>
            <a:r>
              <a:rPr lang="en-US" baseline="0" dirty="0" err="1" smtClean="0"/>
              <a:t>UserDetailsService</a:t>
            </a:r>
            <a:r>
              <a:rPr lang="en-US" baseline="0" dirty="0" smtClean="0"/>
              <a:t>, but I created one with Hibernate pretty easily.</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have noticed the</a:t>
            </a:r>
            <a:r>
              <a:rPr lang="en-US" baseline="0" dirty="0" smtClean="0"/>
              <a:t> attribute use-expressions earlier when I first showed the http tag in the security namespace. These are pretty useful for restricting access to various JSPs or actions based on whether someone has a particular role, or is authenticated at all. It’s also pretty useful when using the </a:t>
            </a:r>
            <a:r>
              <a:rPr lang="en-US" baseline="0" dirty="0" err="1" smtClean="0"/>
              <a:t>taglib</a:t>
            </a:r>
            <a:r>
              <a:rPr lang="en-US" baseline="0" dirty="0" smtClean="0"/>
              <a:t>, which I’ll get to towards the end of the presentation.</a:t>
            </a:r>
          </a:p>
          <a:p>
            <a:endParaRPr lang="en-US" baseline="0" dirty="0" smtClean="0"/>
          </a:p>
          <a:p>
            <a:r>
              <a:rPr lang="en-US" baseline="0" dirty="0" smtClean="0"/>
              <a:t>Explanations:</a:t>
            </a:r>
          </a:p>
          <a:p>
            <a:pPr>
              <a:buFontTx/>
              <a:buChar char="-"/>
            </a:pPr>
            <a:r>
              <a:rPr lang="en-US" baseline="0" dirty="0" err="1" smtClean="0"/>
              <a:t>hasRole</a:t>
            </a:r>
            <a:r>
              <a:rPr lang="en-US" baseline="0" dirty="0" smtClean="0"/>
              <a:t>() – evaluates to true if the current principal has a role represented by a String argument</a:t>
            </a:r>
          </a:p>
          <a:p>
            <a:pPr>
              <a:buFontTx/>
              <a:buChar char="-"/>
            </a:pPr>
            <a:r>
              <a:rPr lang="en-US" baseline="0" dirty="0" smtClean="0"/>
              <a:t> </a:t>
            </a:r>
            <a:r>
              <a:rPr lang="en-US" baseline="0" dirty="0" err="1" smtClean="0"/>
              <a:t>hasAnyRole</a:t>
            </a:r>
            <a:r>
              <a:rPr lang="en-US" baseline="0" dirty="0" smtClean="0"/>
              <a:t>() – evaluates to true if the current principal has a role represented by a comma-delineated list of strings</a:t>
            </a:r>
          </a:p>
          <a:p>
            <a:pPr>
              <a:buFontTx/>
              <a:buChar char="-"/>
            </a:pPr>
            <a:r>
              <a:rPr lang="en-US" baseline="0" dirty="0" err="1" smtClean="0"/>
              <a:t>isAuthenticated</a:t>
            </a:r>
            <a:r>
              <a:rPr lang="en-US" baseline="0" dirty="0" smtClean="0"/>
              <a:t>() – true if the user is NOT anonymous</a:t>
            </a:r>
          </a:p>
          <a:p>
            <a:pPr>
              <a:buFontTx/>
              <a:buChar char="-"/>
            </a:pPr>
            <a:r>
              <a:rPr lang="en-US" baseline="0" dirty="0" err="1" smtClean="0"/>
              <a:t>isFullyAuthenticated</a:t>
            </a:r>
            <a:r>
              <a:rPr lang="en-US" baseline="0" dirty="0" smtClean="0"/>
              <a:t>() – true if the user is NOT anonymous or a remember-me user</a:t>
            </a:r>
          </a:p>
          <a:p>
            <a:pPr>
              <a:buFontTx/>
              <a:buChar char="-"/>
            </a:pPr>
            <a:r>
              <a:rPr lang="en-US" baseline="0" dirty="0" err="1" smtClean="0"/>
              <a:t>permitAll</a:t>
            </a:r>
            <a:r>
              <a:rPr lang="en-US" baseline="0" dirty="0" smtClean="0"/>
              <a:t>() – always true</a:t>
            </a:r>
          </a:p>
        </p:txBody>
      </p:sp>
      <p:sp>
        <p:nvSpPr>
          <p:cNvPr id="4" name="Slide Number Placeholder 3"/>
          <p:cNvSpPr>
            <a:spLocks noGrp="1"/>
          </p:cNvSpPr>
          <p:nvPr>
            <p:ph type="sldNum" sz="quarter" idx="10"/>
          </p:nvPr>
        </p:nvSpPr>
        <p:spPr/>
        <p:txBody>
          <a:bodyPr/>
          <a:lstStyle/>
          <a:p>
            <a:fld id="{596C033A-6262-490C-9F65-4E9DE969DAE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we talked about expressions, we can actually talk about securing by URL. This uses the intercept-</a:t>
            </a:r>
            <a:r>
              <a:rPr lang="en-US" dirty="0" err="1" smtClean="0"/>
              <a:t>url</a:t>
            </a:r>
            <a:r>
              <a:rPr lang="en-US" dirty="0" smtClean="0"/>
              <a:t> tag of the security namespace. The tag has two major attributes: </a:t>
            </a:r>
          </a:p>
          <a:p>
            <a:endParaRPr lang="en-US" dirty="0" smtClean="0"/>
          </a:p>
          <a:p>
            <a:pPr>
              <a:buFontTx/>
              <a:buChar char="-"/>
            </a:pPr>
            <a:r>
              <a:rPr lang="en-US" dirty="0" smtClean="0"/>
              <a:t>Pattern</a:t>
            </a:r>
          </a:p>
          <a:p>
            <a:pPr>
              <a:buFontTx/>
              <a:buChar char="-"/>
            </a:pPr>
            <a:r>
              <a:rPr lang="en-US" baseline="0" dirty="0" smtClean="0"/>
              <a:t> Access</a:t>
            </a:r>
          </a:p>
          <a:p>
            <a:pPr>
              <a:buFontTx/>
              <a:buChar char="-"/>
            </a:pPr>
            <a:endParaRPr lang="en-US" baseline="0" dirty="0" smtClean="0"/>
          </a:p>
          <a:p>
            <a:pPr>
              <a:buFontTx/>
              <a:buChar char="-"/>
            </a:pPr>
            <a:r>
              <a:rPr lang="en-US" baseline="0" dirty="0" smtClean="0"/>
              <a:t>Pattern is the URL to secure, while access is the expression to use to secure that URL. I’ve put up a pretty obvious example here where I secure the “admin” URL to anyone having a ROLE_ADMIN.</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gotcha with form-based</a:t>
            </a:r>
            <a:r>
              <a:rPr lang="en-US" baseline="0" dirty="0" smtClean="0"/>
              <a:t> authentication, and pretty much any application that has some sort of login page. If you forget to put an intercept-</a:t>
            </a:r>
            <a:r>
              <a:rPr lang="en-US" baseline="0" dirty="0" err="1" smtClean="0"/>
              <a:t>url</a:t>
            </a:r>
            <a:r>
              <a:rPr lang="en-US" baseline="0" dirty="0" smtClean="0"/>
              <a:t> tag on the login page, you’ll pretty much block anyone who hasn’t authenticated already from authenticating at all. You’ll check your logs and see a pretty ugly loop of exception messages in your logs.</a:t>
            </a:r>
          </a:p>
          <a:p>
            <a:endParaRPr lang="en-US" baseline="0" dirty="0" smtClean="0"/>
          </a:p>
          <a:p>
            <a:r>
              <a:rPr lang="en-US" baseline="0" dirty="0" smtClean="0"/>
              <a:t>Here is the way to fix it. I’ve used the “</a:t>
            </a:r>
            <a:r>
              <a:rPr lang="en-US" baseline="0" dirty="0" err="1" smtClean="0"/>
              <a:t>permitAll</a:t>
            </a:r>
            <a:r>
              <a:rPr lang="en-US" baseline="0" dirty="0" smtClean="0"/>
              <a:t>()” expression to pretty much let anyone access this page.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Spring Security offers full support for Authentication via LDAP, and I’ll go over the bare basics here. Setup is a bit more involved than the form-based authentication I just finished</a:t>
            </a:r>
            <a:r>
              <a:rPr lang="en-US" baseline="0" dirty="0" smtClean="0"/>
              <a:t> speaking about.</a:t>
            </a:r>
          </a:p>
          <a:p>
            <a:endParaRPr lang="en-US" baseline="0" dirty="0" smtClean="0"/>
          </a:p>
          <a:p>
            <a:r>
              <a:rPr lang="en-US" baseline="0" dirty="0" smtClean="0"/>
              <a:t>The process Spring Security uses is pretty simple. First, it figures out the DN element from the username, whether by magic or a custom implementation. It then hits the LDAP server, first to authenticate, then to find out what </a:t>
            </a:r>
            <a:r>
              <a:rPr lang="en-US" baseline="0" dirty="0" err="1" smtClean="0"/>
              <a:t>GrantedAuthorities</a:t>
            </a:r>
            <a:r>
              <a:rPr lang="en-US" baseline="0" dirty="0" smtClean="0"/>
              <a:t> the user has (which equates to what groups the user is part of in the LDAP server).</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thing</a:t>
            </a:r>
            <a:r>
              <a:rPr lang="en-US" baseline="0" dirty="0" smtClean="0"/>
              <a:t> I want to point out is that Spring Security provides a </a:t>
            </a:r>
            <a:r>
              <a:rPr lang="en-US" baseline="0" dirty="0" err="1" smtClean="0"/>
              <a:t>testbed</a:t>
            </a:r>
            <a:r>
              <a:rPr lang="en-US" baseline="0" dirty="0" smtClean="0"/>
              <a:t> LDAP server for your own use, since I think everyone can agree using live data for development might be just a slightly bad idea. </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thing that you are going to have to do to use LDAP for authentication is, obviously, connect to the server. I’ll show an example of this in just a second, but the general process is to create</a:t>
            </a:r>
            <a:r>
              <a:rPr lang="en-US" baseline="0" dirty="0" smtClean="0"/>
              <a:t> a bean of the class named here. It’s going to need a constructor argument of the server address, and two properties: </a:t>
            </a:r>
            <a:r>
              <a:rPr lang="en-US" baseline="0" dirty="0" err="1" smtClean="0"/>
              <a:t>userDn</a:t>
            </a:r>
            <a:r>
              <a:rPr lang="en-US" baseline="0" dirty="0" smtClean="0"/>
              <a:t> and password.</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that we’ve connected to the LDAP server by creating a security context, we need to configure an LDAP authentication provider.</a:t>
            </a:r>
          </a:p>
          <a:p>
            <a:endParaRPr lang="en-US" baseline="0" dirty="0" smtClean="0"/>
          </a:p>
          <a:p>
            <a:r>
              <a:rPr lang="en-US" baseline="0" dirty="0" smtClean="0"/>
              <a:t>The </a:t>
            </a:r>
            <a:r>
              <a:rPr lang="en-US" baseline="0" smtClean="0"/>
              <a:t>first step is to </a:t>
            </a:r>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one is my personal favorite, X.509 client certificates, since</a:t>
            </a:r>
            <a:r>
              <a:rPr lang="en-US" baseline="0" dirty="0" smtClean="0"/>
              <a:t> we use them pretty extensively where I work. Even though my User Service has to implement </a:t>
            </a:r>
            <a:r>
              <a:rPr lang="en-US" baseline="0" dirty="0" err="1" smtClean="0"/>
              <a:t>UserDetailsService</a:t>
            </a:r>
            <a:r>
              <a:rPr lang="en-US" baseline="0" dirty="0" smtClean="0"/>
              <a:t>, I end up not using the password field. Instead, the code yanks the X.509 certificate from the request then uses the CN (canonical name) field as the username.</a:t>
            </a:r>
          </a:p>
          <a:p>
            <a:endParaRPr lang="en-US" baseline="0" dirty="0" smtClean="0"/>
          </a:p>
          <a:p>
            <a:r>
              <a:rPr lang="en-US" baseline="0" dirty="0" smtClean="0"/>
              <a:t>I’m pretty weird, but this is pretty much the only one I use.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gotten through the major</a:t>
            </a:r>
            <a:r>
              <a:rPr lang="en-US" baseline="0" dirty="0" smtClean="0"/>
              <a:t> part of Spring Security, but now we can move on to another feature: securing the Service layer. This is done with the &lt;global-method-security&gt; tag. I’ve used two attributes here:</a:t>
            </a:r>
          </a:p>
          <a:p>
            <a:endParaRPr lang="en-US" baseline="0" dirty="0" smtClean="0"/>
          </a:p>
          <a:p>
            <a:pPr>
              <a:buFontTx/>
              <a:buChar char="-"/>
            </a:pPr>
            <a:r>
              <a:rPr lang="en-US" baseline="0" dirty="0" smtClean="0"/>
              <a:t>pre-post-annotations</a:t>
            </a:r>
          </a:p>
          <a:p>
            <a:pPr>
              <a:buFontTx/>
              <a:buChar char="-"/>
            </a:pPr>
            <a:r>
              <a:rPr lang="en-US" baseline="0" dirty="0" smtClean="0"/>
              <a:t> proxy-target-class</a:t>
            </a:r>
          </a:p>
          <a:p>
            <a:pPr>
              <a:buFontTx/>
              <a:buChar char="-"/>
            </a:pPr>
            <a:endParaRPr lang="en-US" baseline="0" dirty="0" smtClean="0"/>
          </a:p>
          <a:p>
            <a:pPr>
              <a:buFontTx/>
              <a:buNone/>
            </a:pPr>
            <a:r>
              <a:rPr lang="en-US" baseline="0" dirty="0" smtClean="0"/>
              <a:t>The first one actually activates the annotations, while the second one is necessary because, obviously, Spring is </a:t>
            </a:r>
            <a:r>
              <a:rPr lang="en-US" baseline="0" dirty="0" err="1" smtClean="0"/>
              <a:t>proxying</a:t>
            </a:r>
            <a:r>
              <a:rPr lang="en-US" baseline="0" dirty="0" smtClean="0"/>
              <a:t> some of the target classes, especially in the case of Hibernate DAOs.</a:t>
            </a:r>
          </a:p>
          <a:p>
            <a:pPr>
              <a:buFontTx/>
              <a:buNone/>
            </a:pPr>
            <a:endParaRPr lang="en-US" baseline="0" dirty="0" smtClean="0"/>
          </a:p>
          <a:p>
            <a:pPr>
              <a:buFontTx/>
              <a:buNone/>
            </a:pPr>
            <a:r>
              <a:rPr lang="en-US" baseline="0" dirty="0" smtClean="0"/>
              <a:t>The major annotation to be concerned with is the @</a:t>
            </a:r>
            <a:r>
              <a:rPr lang="en-US" baseline="0" dirty="0" err="1" smtClean="0"/>
              <a:t>PreAuthorize</a:t>
            </a:r>
            <a:r>
              <a:rPr lang="en-US" baseline="0" dirty="0" smtClean="0"/>
              <a:t> tag, which takes an argument of one of the expressions we talked about earlier.</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a few more </a:t>
            </a:r>
            <a:r>
              <a:rPr lang="en-US" baseline="0" dirty="0" err="1" smtClean="0"/>
              <a:t>MethodSecurity</a:t>
            </a:r>
            <a:r>
              <a:rPr lang="en-US" baseline="0" dirty="0" smtClean="0"/>
              <a:t> annotations. I’ve personally never used them. For </a:t>
            </a:r>
            <a:r>
              <a:rPr lang="en-US" baseline="0" dirty="0" err="1" smtClean="0"/>
              <a:t>PostAuthorize</a:t>
            </a:r>
            <a:r>
              <a:rPr lang="en-US" baseline="0" dirty="0" smtClean="0"/>
              <a:t>, the only example the documentation gives is to perform an ACL check after the method is invoked.</a:t>
            </a:r>
          </a:p>
          <a:p>
            <a:endParaRPr lang="en-US" baseline="0" dirty="0" smtClean="0"/>
          </a:p>
          <a:p>
            <a:r>
              <a:rPr lang="en-US" baseline="0" dirty="0" err="1" smtClean="0"/>
              <a:t>PreFilter</a:t>
            </a:r>
            <a:r>
              <a:rPr lang="en-US" baseline="0" dirty="0" smtClean="0"/>
              <a:t> and </a:t>
            </a:r>
            <a:r>
              <a:rPr lang="en-US" baseline="0" dirty="0" err="1" smtClean="0"/>
              <a:t>PostFilter</a:t>
            </a:r>
            <a:r>
              <a:rPr lang="en-US" baseline="0" dirty="0" smtClean="0"/>
              <a:t> are used to filter returned Collections of Secured Objects.</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more</a:t>
            </a:r>
            <a:r>
              <a:rPr lang="en-US" baseline="0" dirty="0" smtClean="0"/>
              <a:t> handy feature that Spring Security provides is a custom tag library. It can do a couple of things:</a:t>
            </a:r>
          </a:p>
          <a:p>
            <a:endParaRPr lang="en-US" baseline="0" dirty="0" smtClean="0"/>
          </a:p>
          <a:p>
            <a:pPr>
              <a:buFontTx/>
              <a:buChar char="-"/>
            </a:pPr>
            <a:r>
              <a:rPr lang="en-US" baseline="0" dirty="0" smtClean="0"/>
              <a:t>Provide access to the </a:t>
            </a:r>
            <a:r>
              <a:rPr lang="en-US" baseline="0" dirty="0" err="1" smtClean="0"/>
              <a:t>SecurityContext</a:t>
            </a:r>
            <a:endParaRPr lang="en-US" baseline="0" dirty="0" smtClean="0"/>
          </a:p>
          <a:p>
            <a:pPr>
              <a:buFontTx/>
              <a:buChar char="-"/>
            </a:pPr>
            <a:r>
              <a:rPr lang="en-US" baseline="0" dirty="0" smtClean="0"/>
              <a:t>Restrict display of content based on role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should</a:t>
            </a:r>
            <a:r>
              <a:rPr lang="en-US" baseline="0" dirty="0" smtClean="0"/>
              <a:t> be pretty obvious, but just in case, here is the declaration of the security tag library.</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restrict the display of content</a:t>
            </a:r>
            <a:r>
              <a:rPr lang="en-US" baseline="0" dirty="0" smtClean="0"/>
              <a:t> based on Role, use the &lt;authorize&gt; tag. The access attribute is pretty consistent with what we’ve seen before, where one of the security expressions is used. I pretty much use </a:t>
            </a:r>
            <a:r>
              <a:rPr lang="en-US" baseline="0" dirty="0" err="1" smtClean="0"/>
              <a:t>hasRole</a:t>
            </a:r>
            <a:r>
              <a:rPr lang="en-US" baseline="0" dirty="0" smtClean="0"/>
              <a:t>() and </a:t>
            </a:r>
            <a:r>
              <a:rPr lang="en-US" baseline="0" dirty="0" err="1" smtClean="0"/>
              <a:t>hasAnyRole</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few more of the custom</a:t>
            </a:r>
            <a:r>
              <a:rPr lang="en-US" baseline="0" dirty="0" smtClean="0"/>
              <a:t> tags, but I have to say I don’t tend to use them much. The </a:t>
            </a:r>
            <a:r>
              <a:rPr lang="en-US" baseline="0" dirty="0" err="1" smtClean="0"/>
              <a:t>security:authentication</a:t>
            </a:r>
            <a:r>
              <a:rPr lang="en-US" baseline="0" dirty="0" smtClean="0"/>
              <a:t> tag just provides access to a property of the actual Authentication object. The example will kick out the username of the current user.</a:t>
            </a:r>
          </a:p>
          <a:p>
            <a:endParaRPr lang="en-US" baseline="0" dirty="0" smtClean="0"/>
          </a:p>
          <a:p>
            <a:r>
              <a:rPr lang="en-US" baseline="0" dirty="0" smtClean="0"/>
              <a:t>The </a:t>
            </a:r>
            <a:r>
              <a:rPr lang="en-US" baseline="0" dirty="0" err="1" smtClean="0"/>
              <a:t>accesscontrollist</a:t>
            </a:r>
            <a:r>
              <a:rPr lang="en-US" baseline="0" dirty="0" smtClean="0"/>
              <a:t> tag is one that I’ve never used, but will display content based on whether the current user has a certain permission on a secured object.</a:t>
            </a:r>
          </a:p>
          <a:p>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Spring Security provides Enterprise-level authentication and authorization services. </a:t>
            </a:r>
          </a:p>
          <a:p>
            <a:endParaRPr lang="en-US" dirty="0" smtClean="0"/>
          </a:p>
          <a:p>
            <a:r>
              <a:rPr lang="en-US" dirty="0" smtClean="0"/>
              <a:t>Spring</a:t>
            </a:r>
            <a:r>
              <a:rPr lang="en-US" baseline="0" dirty="0" smtClean="0"/>
              <a:t> Security provides the </a:t>
            </a:r>
            <a:r>
              <a:rPr lang="en-US" baseline="0" dirty="0" err="1" smtClean="0"/>
              <a:t>GrantedAuthority</a:t>
            </a:r>
            <a:r>
              <a:rPr lang="en-US" baseline="0" dirty="0" smtClean="0"/>
              <a:t> interface in order to authenticate to an application. In general, </a:t>
            </a:r>
            <a:r>
              <a:rPr lang="en-US" baseline="0" dirty="0" err="1" smtClean="0"/>
              <a:t>GrantedAuthority</a:t>
            </a:r>
            <a:r>
              <a:rPr lang="en-US" baseline="0" dirty="0" smtClean="0"/>
              <a:t> simply holds the name of the role as a String, such as “ROLE_USER”, “ROLE_ADMIN”, or whatever you want. The “ROLE_” prefix isn’t really required but is considered a best practice.</a:t>
            </a:r>
          </a:p>
          <a:p>
            <a:endParaRPr lang="en-US" baseline="0" dirty="0" smtClean="0"/>
          </a:p>
          <a:p>
            <a:r>
              <a:rPr lang="en-US" baseline="0" dirty="0" smtClean="0"/>
              <a:t>Authorization is based on Access Control Lists, such as “John is allowed to access this particular secured object, but not this one”. Unfortunately, I really don’t have any experience in using Authorization and I don’t have time to cover it tonight.</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Spring Security handles just about any authentication</a:t>
            </a:r>
            <a:r>
              <a:rPr lang="en-US" baseline="0" dirty="0" smtClean="0"/>
              <a:t> type you can think of, and lets you integrate anything weird yourself.</a:t>
            </a:r>
          </a:p>
          <a:p>
            <a:endParaRPr lang="en-US" baseline="0" dirty="0" smtClean="0"/>
          </a:p>
          <a:p>
            <a:r>
              <a:rPr lang="en-US" baseline="0" dirty="0" smtClean="0"/>
              <a:t>The most common authentication method is the simple form-based, username and password login system. However, like I said, it pretty much supports anything, including the one I use most commonly, the X.509 Client Certificate. Another interesting one is the </a:t>
            </a:r>
            <a:r>
              <a:rPr lang="en-US" baseline="0" dirty="0" err="1" smtClean="0"/>
              <a:t>OpenID</a:t>
            </a:r>
            <a:r>
              <a:rPr lang="en-US" baseline="0" dirty="0" smtClean="0"/>
              <a:t>, which lets you use something like your Google or </a:t>
            </a:r>
            <a:r>
              <a:rPr lang="en-US" baseline="0" dirty="0" err="1" smtClean="0"/>
              <a:t>Facebook</a:t>
            </a:r>
            <a:r>
              <a:rPr lang="en-US" baseline="0" dirty="0" smtClean="0"/>
              <a:t> account for authentication.</a:t>
            </a:r>
          </a:p>
          <a:p>
            <a:endParaRPr lang="en-US" dirty="0" smtClean="0"/>
          </a:p>
          <a:p>
            <a:r>
              <a:rPr lang="en-US" dirty="0" smtClean="0"/>
              <a:t>HTTP BASIC authentication headers (an IEFT RFC-based standard)</a:t>
            </a:r>
          </a:p>
          <a:p>
            <a:r>
              <a:rPr lang="en-US" dirty="0" smtClean="0"/>
              <a:t>HTTP Digest authentication headers (an IEFT RFC-based standard)</a:t>
            </a:r>
          </a:p>
          <a:p>
            <a:r>
              <a:rPr lang="en-US" dirty="0" smtClean="0"/>
              <a:t>HTTP X.509 client certificate exchange (an IEFT RFC-based standard)</a:t>
            </a:r>
          </a:p>
          <a:p>
            <a:r>
              <a:rPr lang="en-US" dirty="0" smtClean="0"/>
              <a:t>LDAP (a very common approach to cross-platform authentication needs, especially in large environments)</a:t>
            </a:r>
          </a:p>
          <a:p>
            <a:r>
              <a:rPr lang="en-US" dirty="0" smtClean="0"/>
              <a:t>Form-based authentication (for simple user interface needs)</a:t>
            </a:r>
          </a:p>
          <a:p>
            <a:r>
              <a:rPr lang="en-US" dirty="0" err="1" smtClean="0"/>
              <a:t>OpenID</a:t>
            </a:r>
            <a:r>
              <a:rPr lang="en-US" dirty="0" smtClean="0"/>
              <a:t> authentication</a:t>
            </a:r>
          </a:p>
          <a:p>
            <a:r>
              <a:rPr lang="en-US" dirty="0" smtClean="0"/>
              <a:t>Authentication based on pre-established request headers (such as Computer Associates </a:t>
            </a:r>
            <a:r>
              <a:rPr lang="en-US" dirty="0" err="1" smtClean="0"/>
              <a:t>Siteminder</a:t>
            </a:r>
            <a:r>
              <a:rPr lang="en-US" dirty="0" smtClean="0"/>
              <a:t>)</a:t>
            </a:r>
          </a:p>
          <a:p>
            <a:r>
              <a:rPr lang="en-US" dirty="0" smtClean="0"/>
              <a:t>JA-SIG Central Authentication Service (otherwise known as CAS, which is a popular open source single sign on system)</a:t>
            </a:r>
          </a:p>
          <a:p>
            <a:r>
              <a:rPr lang="en-US" dirty="0" smtClean="0"/>
              <a:t>Transparent authentication context propagation for Remote Method Invocation (RMI) and </a:t>
            </a:r>
            <a:r>
              <a:rPr lang="en-US" dirty="0" err="1" smtClean="0"/>
              <a:t>HttpInvoker</a:t>
            </a:r>
            <a:r>
              <a:rPr lang="en-US" dirty="0" smtClean="0"/>
              <a:t> (a Spring </a:t>
            </a:r>
            <a:r>
              <a:rPr lang="en-US" dirty="0" err="1" smtClean="0"/>
              <a:t>remoting</a:t>
            </a:r>
            <a:r>
              <a:rPr lang="en-US" dirty="0" smtClean="0"/>
              <a:t> protocol)</a:t>
            </a:r>
          </a:p>
          <a:p>
            <a:r>
              <a:rPr lang="en-US" dirty="0" smtClean="0"/>
              <a:t>Automatic "remember-me" authentication (so you can tick a box to avoid re-authentication for a predetermined period of time)</a:t>
            </a:r>
          </a:p>
          <a:p>
            <a:r>
              <a:rPr lang="en-US" dirty="0" smtClean="0"/>
              <a:t>Anonymous authentication (allowing every call to automatically assume a particular security identity)</a:t>
            </a:r>
          </a:p>
          <a:p>
            <a:r>
              <a:rPr lang="en-US" dirty="0" smtClean="0"/>
              <a:t>Run-as authentication (which is useful if one call should proceed with a different security identity)</a:t>
            </a:r>
          </a:p>
          <a:p>
            <a:r>
              <a:rPr lang="en-US" dirty="0" smtClean="0"/>
              <a:t>Java Authentication and Authorization Service (JAAS)</a:t>
            </a:r>
          </a:p>
          <a:p>
            <a:r>
              <a:rPr lang="en-US" dirty="0" smtClean="0"/>
              <a:t>JEE container </a:t>
            </a:r>
            <a:r>
              <a:rPr lang="en-US" dirty="0" err="1" smtClean="0"/>
              <a:t>autentication</a:t>
            </a:r>
            <a:r>
              <a:rPr lang="en-US" dirty="0" smtClean="0"/>
              <a:t> (so you can still use Container Managed Authentication if desired)</a:t>
            </a:r>
          </a:p>
          <a:p>
            <a:r>
              <a:rPr lang="en-US" dirty="0" smtClean="0"/>
              <a:t>Kerberos</a:t>
            </a:r>
          </a:p>
          <a:p>
            <a:r>
              <a:rPr lang="en-US" dirty="0" smtClean="0"/>
              <a:t>Java Open Source Single Sign On (JOSSO) *</a:t>
            </a:r>
          </a:p>
          <a:p>
            <a:r>
              <a:rPr lang="en-US" dirty="0" err="1" smtClean="0"/>
              <a:t>OpenNMS</a:t>
            </a:r>
            <a:r>
              <a:rPr lang="en-US" dirty="0" smtClean="0"/>
              <a:t> Network Management Platform *</a:t>
            </a:r>
          </a:p>
          <a:p>
            <a:r>
              <a:rPr lang="en-US" dirty="0" err="1" smtClean="0"/>
              <a:t>AppFuse</a:t>
            </a:r>
            <a:r>
              <a:rPr lang="en-US" dirty="0" smtClean="0"/>
              <a:t> *</a:t>
            </a:r>
          </a:p>
          <a:p>
            <a:r>
              <a:rPr lang="en-US" dirty="0" err="1" smtClean="0"/>
              <a:t>AndroMDA</a:t>
            </a:r>
            <a:r>
              <a:rPr lang="en-US" dirty="0" smtClean="0"/>
              <a:t> *</a:t>
            </a:r>
          </a:p>
          <a:p>
            <a:r>
              <a:rPr lang="en-US" dirty="0" smtClean="0"/>
              <a:t>Mule ESB *</a:t>
            </a:r>
          </a:p>
          <a:p>
            <a:r>
              <a:rPr lang="en-US" dirty="0" smtClean="0"/>
              <a:t>Direct Web Request (DWR) *</a:t>
            </a:r>
          </a:p>
          <a:p>
            <a:r>
              <a:rPr lang="en-US" dirty="0" smtClean="0"/>
              <a:t>Grails *</a:t>
            </a:r>
          </a:p>
          <a:p>
            <a:r>
              <a:rPr lang="en-US" dirty="0" smtClean="0"/>
              <a:t>Tapestry *</a:t>
            </a:r>
          </a:p>
          <a:p>
            <a:r>
              <a:rPr lang="en-US" dirty="0" err="1" smtClean="0"/>
              <a:t>JTrac</a:t>
            </a:r>
            <a:r>
              <a:rPr lang="en-US" dirty="0" smtClean="0"/>
              <a:t> *</a:t>
            </a:r>
          </a:p>
          <a:p>
            <a:r>
              <a:rPr lang="en-US" dirty="0" err="1" smtClean="0"/>
              <a:t>Jasypt</a:t>
            </a:r>
            <a:r>
              <a:rPr lang="en-US" dirty="0" smtClean="0"/>
              <a:t> *</a:t>
            </a:r>
          </a:p>
          <a:p>
            <a:r>
              <a:rPr lang="en-US" dirty="0" smtClean="0"/>
              <a:t>Roller *</a:t>
            </a:r>
          </a:p>
          <a:p>
            <a:r>
              <a:rPr lang="en-US" dirty="0" smtClean="0"/>
              <a:t>Elastic Path *</a:t>
            </a:r>
          </a:p>
          <a:p>
            <a:r>
              <a:rPr lang="en-US" dirty="0" err="1" smtClean="0"/>
              <a:t>Atlassian</a:t>
            </a:r>
            <a:r>
              <a:rPr lang="en-US" dirty="0" smtClean="0"/>
              <a:t> Crowd *</a:t>
            </a:r>
          </a:p>
          <a:p>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Spring Security was originally the ACEGI project, but had one particular problem: death by XML. The</a:t>
            </a:r>
            <a:r>
              <a:rPr lang="en-US" baseline="0" dirty="0" smtClean="0"/>
              <a:t> ACEGI forum was filled with people begging to simplify the configuration, but at that time, the project lead refused due to his perception of the power given by the XML schema. (The military term is “shut up and color”).</a:t>
            </a:r>
          </a:p>
          <a:p>
            <a:endParaRPr lang="en-US" baseline="0" dirty="0" smtClean="0"/>
          </a:p>
          <a:p>
            <a:r>
              <a:rPr lang="en-US" baseline="0" dirty="0" smtClean="0"/>
              <a:t>ACEGI was adopted by the overall Spring project and renamed Spring Security with the Spring 2.0 release. The new security namespace was supplemented with annotation-based configuration, and the older Death By XML gave way to Configuration by Convention.</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950D13-F83D-41D1-BAA2-A6AF1FF51F1F}" type="datetimeFigureOut">
              <a:rPr lang="en-US" smtClean="0"/>
              <a:pPr/>
              <a:t>11/13/2010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4756C-1EAF-47AD-BDB0-B870B83690F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A950D13-F83D-41D1-BAA2-A6AF1FF51F1F}" type="datetimeFigureOut">
              <a:rPr lang="en-US" smtClean="0"/>
              <a:pPr/>
              <a:t>11/13/2010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BE4756C-1EAF-47AD-BDB0-B870B83690F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A950D13-F83D-41D1-BAA2-A6AF1FF51F1F}" type="datetimeFigureOut">
              <a:rPr lang="en-US" smtClean="0"/>
              <a:pPr/>
              <a:t>11/13/2010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BE4756C-1EAF-47AD-BDB0-B870B83690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atic.springsource.org/spring-security/site/docs/3.0.x/apidocs/org/springframework/security/core/userdetails/UserDetail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atic.springsource.org/spring-security/site/docs/3.0.x/apidocs/org/springframework/security/core/userdetails/UserDetailsService.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Security 3.0</a:t>
            </a:r>
            <a:endParaRPr lang="en-US" dirty="0"/>
          </a:p>
        </p:txBody>
      </p:sp>
      <p:sp>
        <p:nvSpPr>
          <p:cNvPr id="3" name="Subtitle 2"/>
          <p:cNvSpPr>
            <a:spLocks noGrp="1"/>
          </p:cNvSpPr>
          <p:nvPr>
            <p:ph type="subTitle" idx="1"/>
          </p:nvPr>
        </p:nvSpPr>
        <p:spPr/>
        <p:txBody>
          <a:bodyPr/>
          <a:lstStyle/>
          <a:p>
            <a:r>
              <a:rPr lang="en-US" dirty="0" smtClean="0"/>
              <a:t>Jason Ferguson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Authentication and Authorization?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Authentication is the equivalent of logging in with a username and password</a:t>
            </a:r>
          </a:p>
          <a:p>
            <a:pPr lvl="1"/>
            <a:r>
              <a:rPr lang="en-US" dirty="0" smtClean="0"/>
              <a:t>Based on that username/password, an access control mechanism allows or disallows the user to perform certain tasks</a:t>
            </a:r>
          </a:p>
          <a:p>
            <a:r>
              <a:rPr lang="en-US" dirty="0" smtClean="0"/>
              <a:t>Authorization is the equivalent of an Access Control List (ACL)</a:t>
            </a:r>
          </a:p>
          <a:p>
            <a:pPr lvl="1"/>
            <a:r>
              <a:rPr lang="en-US" dirty="0" smtClean="0"/>
              <a:t>An </a:t>
            </a:r>
            <a:r>
              <a:rPr lang="en-US" dirty="0" err="1" smtClean="0">
                <a:latin typeface="Courier New" pitchFamily="49" charset="0"/>
                <a:cs typeface="Courier New" pitchFamily="49" charset="0"/>
              </a:rPr>
              <a:t>AccessDecisionManager</a:t>
            </a:r>
            <a:r>
              <a:rPr lang="en-US" dirty="0" smtClean="0"/>
              <a:t> decides to allow/disallow access to a secure object based on the Authentication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Authentication and </a:t>
            </a:r>
            <a:r>
              <a:rPr lang="en-US" dirty="0" err="1" smtClean="0"/>
              <a:t>SecurityContext</a:t>
            </a:r>
            <a:endParaRPr lang="en-US" dirty="0"/>
          </a:p>
        </p:txBody>
      </p:sp>
      <p:sp>
        <p:nvSpPr>
          <p:cNvPr id="3" name="Content Placeholder 2"/>
          <p:cNvSpPr>
            <a:spLocks noGrp="1"/>
          </p:cNvSpPr>
          <p:nvPr>
            <p:ph idx="1"/>
          </p:nvPr>
        </p:nvSpPr>
        <p:spPr/>
        <p:txBody>
          <a:bodyPr/>
          <a:lstStyle/>
          <a:p>
            <a:r>
              <a:rPr lang="en-US" dirty="0" smtClean="0"/>
              <a:t>Authentication represents the principal (person logging into the application)</a:t>
            </a:r>
          </a:p>
          <a:p>
            <a:r>
              <a:rPr lang="en-US" dirty="0" err="1" smtClean="0">
                <a:latin typeface="Courier New" pitchFamily="49" charset="0"/>
                <a:cs typeface="Courier New" pitchFamily="49" charset="0"/>
              </a:rPr>
              <a:t>GrantedAuthority</a:t>
            </a:r>
            <a:r>
              <a:rPr lang="en-US" dirty="0" smtClean="0"/>
              <a:t> – what permissions the principal has</a:t>
            </a:r>
          </a:p>
          <a:p>
            <a:r>
              <a:rPr lang="en-US" dirty="0" err="1" smtClean="0">
                <a:latin typeface="Courier New" pitchFamily="49" charset="0"/>
                <a:cs typeface="Courier New" pitchFamily="49" charset="0"/>
              </a:rPr>
              <a:t>SecurityContext</a:t>
            </a:r>
            <a:r>
              <a:rPr lang="en-US" dirty="0" smtClean="0"/>
              <a:t> holds the Authentication</a:t>
            </a:r>
          </a:p>
          <a:p>
            <a:r>
              <a:rPr lang="en-US" dirty="0" err="1" smtClean="0">
                <a:latin typeface="Courier New" pitchFamily="49" charset="0"/>
                <a:cs typeface="Courier New" pitchFamily="49" charset="0"/>
              </a:rPr>
              <a:t>SecurityContextHolder</a:t>
            </a:r>
            <a:r>
              <a:rPr lang="en-US" dirty="0" smtClean="0"/>
              <a:t> provides access to the </a:t>
            </a:r>
            <a:r>
              <a:rPr lang="en-US" dirty="0" err="1" smtClean="0">
                <a:latin typeface="Courier New" pitchFamily="49" charset="0"/>
                <a:cs typeface="Courier New" pitchFamily="49" charset="0"/>
              </a:rPr>
              <a:t>SecurityContext</a:t>
            </a:r>
            <a:endParaRPr lang="en-US" dirty="0" smtClean="0">
              <a:latin typeface="Courier New" pitchFamily="49" charset="0"/>
              <a:cs typeface="Courier New" pitchFamily="49"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UserDetails</a:t>
            </a:r>
            <a:r>
              <a:rPr lang="en-US" dirty="0" smtClean="0"/>
              <a:t> and </a:t>
            </a:r>
            <a:r>
              <a:rPr lang="en-US" dirty="0" err="1" smtClean="0"/>
              <a:t>UserDetailsService</a:t>
            </a:r>
            <a:endParaRPr lang="en-US" dirty="0"/>
          </a:p>
        </p:txBody>
      </p:sp>
      <p:sp>
        <p:nvSpPr>
          <p:cNvPr id="3" name="Content Placeholder 2"/>
          <p:cNvSpPr>
            <a:spLocks noGrp="1"/>
          </p:cNvSpPr>
          <p:nvPr>
            <p:ph idx="1"/>
          </p:nvPr>
        </p:nvSpPr>
        <p:spPr/>
        <p:txBody>
          <a:bodyPr/>
          <a:lstStyle/>
          <a:p>
            <a:r>
              <a:rPr lang="en-US" dirty="0" err="1" smtClean="0">
                <a:latin typeface="Courier New" pitchFamily="49" charset="0"/>
                <a:cs typeface="Courier New" pitchFamily="49" charset="0"/>
              </a:rPr>
              <a:t>UserDetails</a:t>
            </a:r>
            <a:r>
              <a:rPr lang="en-US" dirty="0" smtClean="0"/>
              <a:t> provides information to build an Authentication</a:t>
            </a:r>
          </a:p>
          <a:p>
            <a:r>
              <a:rPr lang="en-US" dirty="0" err="1" smtClean="0">
                <a:latin typeface="Courier New" pitchFamily="49" charset="0"/>
                <a:cs typeface="Courier New" pitchFamily="49" charset="0"/>
              </a:rPr>
              <a:t>UserDetailsService</a:t>
            </a:r>
            <a:r>
              <a:rPr lang="en-US" dirty="0" smtClean="0"/>
              <a:t> creates a </a:t>
            </a:r>
            <a:r>
              <a:rPr lang="en-US" dirty="0" err="1" smtClean="0">
                <a:latin typeface="Courier New" pitchFamily="49" charset="0"/>
                <a:cs typeface="Courier New" pitchFamily="49" charset="0"/>
              </a:rPr>
              <a:t>UserDetails</a:t>
            </a:r>
            <a:r>
              <a:rPr lang="en-US" dirty="0" smtClean="0"/>
              <a:t> object from a passed String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With Maven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 following to dependencies to pom.xml:</a:t>
            </a:r>
          </a:p>
          <a:p>
            <a:pPr lvl="1"/>
            <a:r>
              <a:rPr lang="en-US" dirty="0" smtClean="0"/>
              <a:t>spring-security-core</a:t>
            </a:r>
          </a:p>
          <a:p>
            <a:pPr lvl="1"/>
            <a:r>
              <a:rPr lang="en-US" dirty="0" smtClean="0"/>
              <a:t>spring-security-web</a:t>
            </a:r>
          </a:p>
          <a:p>
            <a:pPr lvl="1"/>
            <a:r>
              <a:rPr lang="en-US" dirty="0" smtClean="0"/>
              <a:t>spring-security-</a:t>
            </a:r>
            <a:r>
              <a:rPr lang="en-US" dirty="0" err="1" smtClean="0"/>
              <a:t>config</a:t>
            </a:r>
            <a:endParaRPr lang="en-US" dirty="0" smtClean="0"/>
          </a:p>
          <a:p>
            <a:r>
              <a:rPr lang="en-US" dirty="0" smtClean="0"/>
              <a:t>Optional dependencies:</a:t>
            </a:r>
          </a:p>
          <a:p>
            <a:pPr lvl="1"/>
            <a:r>
              <a:rPr lang="en-US" dirty="0" smtClean="0"/>
              <a:t>spring-security-</a:t>
            </a:r>
            <a:r>
              <a:rPr lang="en-US" dirty="0" err="1" smtClean="0"/>
              <a:t>taglibs</a:t>
            </a:r>
            <a:endParaRPr lang="en-US" dirty="0" smtClean="0"/>
          </a:p>
          <a:p>
            <a:pPr lvl="1"/>
            <a:r>
              <a:rPr lang="en-US" dirty="0" smtClean="0"/>
              <a:t>spring-security-</a:t>
            </a:r>
            <a:r>
              <a:rPr lang="en-US" dirty="0" err="1" smtClean="0"/>
              <a:t>ldap</a:t>
            </a:r>
            <a:endParaRPr lang="en-US" dirty="0" smtClean="0"/>
          </a:p>
          <a:p>
            <a:pPr lvl="1"/>
            <a:r>
              <a:rPr lang="en-US" dirty="0" smtClean="0"/>
              <a:t>spring-security-</a:t>
            </a:r>
            <a:r>
              <a:rPr lang="en-US" dirty="0" err="1" smtClean="0"/>
              <a:t>acl</a:t>
            </a:r>
            <a:endParaRPr lang="en-US" dirty="0" smtClean="0"/>
          </a:p>
          <a:p>
            <a:pPr lvl="1"/>
            <a:r>
              <a:rPr lang="en-US" dirty="0" smtClean="0"/>
              <a:t>spring-security-</a:t>
            </a:r>
            <a:r>
              <a:rPr lang="en-US" dirty="0" err="1" smtClean="0"/>
              <a:t>cas</a:t>
            </a:r>
            <a:r>
              <a:rPr lang="en-US" dirty="0" smtClean="0"/>
              <a:t>-client</a:t>
            </a:r>
          </a:p>
          <a:p>
            <a:pPr lvl="1"/>
            <a:r>
              <a:rPr lang="en-US" dirty="0" smtClean="0"/>
              <a:t>spring-security-</a:t>
            </a:r>
            <a:r>
              <a:rPr lang="en-US" dirty="0" err="1" smtClean="0"/>
              <a:t>openid</a:t>
            </a:r>
            <a:endParaRPr lang="en-US" dirty="0" smtClean="0"/>
          </a:p>
          <a:p>
            <a:pPr lvl="1">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Recommended Database Schema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“simple” schema:</a:t>
            </a:r>
            <a:br>
              <a:rPr lang="en-US" dirty="0" smtClean="0"/>
            </a:br>
            <a:r>
              <a:rPr lang="en-US" dirty="0" smtClean="0"/>
              <a:t/>
            </a:r>
            <a:br>
              <a:rPr lang="en-US" dirty="0" smtClean="0"/>
            </a:br>
            <a:r>
              <a:rPr lang="en-US" sz="1900" dirty="0" smtClean="0">
                <a:latin typeface="Courier New" pitchFamily="49" charset="0"/>
                <a:cs typeface="Courier New" pitchFamily="49" charset="0"/>
              </a:rPr>
              <a:t>create table users(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username </a:t>
            </a:r>
            <a:r>
              <a:rPr lang="en-US" sz="1900" dirty="0" err="1" smtClean="0">
                <a:latin typeface="Courier New" pitchFamily="49" charset="0"/>
                <a:cs typeface="Courier New" pitchFamily="49" charset="0"/>
              </a:rPr>
              <a:t>varchar_ignorecase</a:t>
            </a:r>
            <a:r>
              <a:rPr lang="en-US" sz="1900" dirty="0" smtClean="0">
                <a:latin typeface="Courier New" pitchFamily="49" charset="0"/>
                <a:cs typeface="Courier New" pitchFamily="49" charset="0"/>
              </a:rPr>
              <a:t>(50) not null primary 	   key,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password </a:t>
            </a:r>
            <a:r>
              <a:rPr lang="en-US" sz="1900" dirty="0" err="1" smtClean="0">
                <a:latin typeface="Courier New" pitchFamily="49" charset="0"/>
                <a:cs typeface="Courier New" pitchFamily="49" charset="0"/>
              </a:rPr>
              <a:t>varchar_ignorecase</a:t>
            </a:r>
            <a:r>
              <a:rPr lang="en-US" sz="1900" dirty="0" smtClean="0">
                <a:latin typeface="Courier New" pitchFamily="49" charset="0"/>
                <a:cs typeface="Courier New" pitchFamily="49" charset="0"/>
              </a:rPr>
              <a:t>(50) not null, enabled 	   </a:t>
            </a:r>
            <a:r>
              <a:rPr lang="en-US" sz="1900" dirty="0" err="1" smtClean="0">
                <a:latin typeface="Courier New" pitchFamily="49" charset="0"/>
                <a:cs typeface="Courier New" pitchFamily="49" charset="0"/>
              </a:rPr>
              <a:t>boolean</a:t>
            </a:r>
            <a:r>
              <a:rPr lang="en-US" sz="1900" dirty="0" smtClean="0">
                <a:latin typeface="Courier New" pitchFamily="49" charset="0"/>
                <a:cs typeface="Courier New" pitchFamily="49" charset="0"/>
              </a:rPr>
              <a:t> not null</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create table authorities (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username </a:t>
            </a:r>
            <a:r>
              <a:rPr lang="en-US" sz="1900" dirty="0" err="1" smtClean="0">
                <a:latin typeface="Courier New" pitchFamily="49" charset="0"/>
                <a:cs typeface="Courier New" pitchFamily="49" charset="0"/>
              </a:rPr>
              <a:t>varchar_ignorecase</a:t>
            </a:r>
            <a:r>
              <a:rPr lang="en-US" sz="1900" dirty="0" smtClean="0">
                <a:latin typeface="Courier New" pitchFamily="49" charset="0"/>
                <a:cs typeface="Courier New" pitchFamily="49" charset="0"/>
              </a:rPr>
              <a:t>(50) not null, 	authority </a:t>
            </a:r>
            <a:r>
              <a:rPr lang="en-US" sz="1900" dirty="0" err="1" smtClean="0">
                <a:latin typeface="Courier New" pitchFamily="49" charset="0"/>
                <a:cs typeface="Courier New" pitchFamily="49" charset="0"/>
              </a:rPr>
              <a:t>varchar_ignorecase</a:t>
            </a:r>
            <a:r>
              <a:rPr lang="en-US" sz="1900" dirty="0" smtClean="0">
                <a:latin typeface="Courier New" pitchFamily="49" charset="0"/>
                <a:cs typeface="Courier New" pitchFamily="49" charset="0"/>
              </a:rPr>
              <a:t>(50) not null, 	constraint </a:t>
            </a:r>
            <a:r>
              <a:rPr lang="en-US" sz="1900" dirty="0" err="1" smtClean="0">
                <a:latin typeface="Courier New" pitchFamily="49" charset="0"/>
                <a:cs typeface="Courier New" pitchFamily="49" charset="0"/>
              </a:rPr>
              <a:t>fk_authorities_users</a:t>
            </a:r>
            <a:r>
              <a:rPr lang="en-US" sz="1900" dirty="0" smtClean="0">
                <a:latin typeface="Courier New" pitchFamily="49" charset="0"/>
                <a:cs typeface="Courier New" pitchFamily="49" charset="0"/>
              </a:rPr>
              <a:t> foreign 			     key(username) references users(username));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create unique index </a:t>
            </a:r>
            <a:r>
              <a:rPr lang="en-US" sz="1900" dirty="0" err="1" smtClean="0">
                <a:latin typeface="Courier New" pitchFamily="49" charset="0"/>
                <a:cs typeface="Courier New" pitchFamily="49" charset="0"/>
              </a:rPr>
              <a:t>ix_auth_username</a:t>
            </a:r>
            <a:r>
              <a:rPr lang="en-US" sz="1900" dirty="0" smtClean="0">
                <a:latin typeface="Courier New" pitchFamily="49" charset="0"/>
                <a:cs typeface="Courier New" pitchFamily="49" charset="0"/>
              </a:rPr>
              <a:t> on authorities  	(</a:t>
            </a:r>
            <a:r>
              <a:rPr lang="en-US" sz="1900" dirty="0" err="1" smtClean="0">
                <a:latin typeface="Courier New" pitchFamily="49" charset="0"/>
                <a:cs typeface="Courier New" pitchFamily="49" charset="0"/>
              </a:rPr>
              <a:t>username,authority</a:t>
            </a:r>
            <a:r>
              <a:rPr lang="en-US" sz="1900" dirty="0" smtClean="0">
                <a:latin typeface="Courier New" pitchFamily="49" charset="0"/>
                <a:cs typeface="Courier New" pitchFamily="49" charset="0"/>
              </a:rPr>
              <a:t>); </a:t>
            </a:r>
            <a:endParaRPr lang="en-US" sz="1900" dirty="0">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web.xml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Add to web.xml:</a:t>
            </a:r>
            <a:br>
              <a:rPr lang="en-US" dirty="0" smtClean="0"/>
            </a:br>
            <a:r>
              <a:rPr lang="en-US" dirty="0" smtClean="0"/>
              <a:t/>
            </a:r>
            <a:br>
              <a:rPr lang="en-US" dirty="0" smtClean="0"/>
            </a:br>
            <a:r>
              <a:rPr lang="en-US" sz="2600" dirty="0" smtClean="0">
                <a:latin typeface="Courier New" pitchFamily="49" charset="0"/>
                <a:cs typeface="Courier New" pitchFamily="49" charset="0"/>
              </a:rPr>
              <a:t>&lt;filter&gt;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&lt;filter-name&gt;</a:t>
            </a:r>
            <a:r>
              <a:rPr lang="en-US" sz="2600" dirty="0" err="1" smtClean="0">
                <a:latin typeface="Courier New" pitchFamily="49" charset="0"/>
                <a:cs typeface="Courier New" pitchFamily="49" charset="0"/>
              </a:rPr>
              <a:t>springSecurityFilterChain</a:t>
            </a:r>
            <a:r>
              <a:rPr lang="en-US" sz="2600" dirty="0" smtClean="0">
                <a:latin typeface="Courier New" pitchFamily="49" charset="0"/>
                <a:cs typeface="Courier New" pitchFamily="49" charset="0"/>
              </a:rPr>
              <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&lt;/filter-name&gt;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&lt;filter-class&gt; </a:t>
            </a:r>
            <a:r>
              <a:rPr lang="en-US" sz="2600" dirty="0" err="1" smtClean="0">
                <a:latin typeface="Courier New" pitchFamily="49" charset="0"/>
                <a:cs typeface="Courier New" pitchFamily="49" charset="0"/>
              </a:rPr>
              <a:t>org.springframework.web.filter.DelegatingFilterProxy</a:t>
            </a:r>
            <a:r>
              <a:rPr lang="en-US" sz="2600" dirty="0" smtClean="0">
                <a:latin typeface="Courier New" pitchFamily="49" charset="0"/>
                <a:cs typeface="Courier New" pitchFamily="49" charset="0"/>
              </a:rPr>
              <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&lt;/filter-class&gt;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&lt;/filter&gt;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&lt;filter-mapping&gt;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&lt;filter-name&gt;</a:t>
            </a:r>
            <a:r>
              <a:rPr lang="en-US" sz="2600" dirty="0" err="1" smtClean="0">
                <a:latin typeface="Courier New" pitchFamily="49" charset="0"/>
                <a:cs typeface="Courier New" pitchFamily="49" charset="0"/>
              </a:rPr>
              <a:t>springSecurityFilterChain</a:t>
            </a:r>
            <a:r>
              <a:rPr lang="en-US" sz="2600" dirty="0" smtClean="0">
                <a:latin typeface="Courier New" pitchFamily="49" charset="0"/>
                <a:cs typeface="Courier New" pitchFamily="49" charset="0"/>
              </a:rPr>
              <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&lt;/filter-name&gt;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a:t>
            </a:r>
            <a:r>
              <a:rPr lang="en-US" sz="2600" dirty="0" err="1" smtClean="0">
                <a:latin typeface="Courier New" pitchFamily="49" charset="0"/>
                <a:cs typeface="Courier New" pitchFamily="49" charset="0"/>
              </a:rPr>
              <a:t>url</a:t>
            </a:r>
            <a:r>
              <a:rPr lang="en-US" sz="2600" dirty="0" smtClean="0">
                <a:latin typeface="Courier New" pitchFamily="49" charset="0"/>
                <a:cs typeface="Courier New" pitchFamily="49" charset="0"/>
              </a:rPr>
              <a:t>-pattern&gt;/*&lt;/</a:t>
            </a:r>
            <a:r>
              <a:rPr lang="en-US" sz="2600" dirty="0" err="1" smtClean="0">
                <a:latin typeface="Courier New" pitchFamily="49" charset="0"/>
                <a:cs typeface="Courier New" pitchFamily="49" charset="0"/>
              </a:rPr>
              <a:t>url</a:t>
            </a:r>
            <a:r>
              <a:rPr lang="en-US" sz="2600" dirty="0" smtClean="0">
                <a:latin typeface="Courier New" pitchFamily="49" charset="0"/>
                <a:cs typeface="Courier New" pitchFamily="49" charset="0"/>
              </a:rPr>
              <a:t>-pattern&gt;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&lt;/filter-mapping&gt;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Namespace</a:t>
            </a:r>
            <a:endParaRPr lang="en-US" dirty="0"/>
          </a:p>
        </p:txBody>
      </p:sp>
      <p:sp>
        <p:nvSpPr>
          <p:cNvPr id="3" name="Content Placeholder 2"/>
          <p:cNvSpPr>
            <a:spLocks noGrp="1"/>
          </p:cNvSpPr>
          <p:nvPr>
            <p:ph idx="1"/>
          </p:nvPr>
        </p:nvSpPr>
        <p:spPr/>
        <p:txBody>
          <a:bodyPr>
            <a:normAutofit fontScale="47500" lnSpcReduction="20000"/>
          </a:bodyPr>
          <a:lstStyle/>
          <a:p>
            <a:r>
              <a:rPr lang="en-US" sz="6300" dirty="0" smtClean="0"/>
              <a:t>Specifying the Security Namespace</a:t>
            </a:r>
            <a:r>
              <a:rPr lang="en-US" dirty="0" smtClean="0"/>
              <a:t>:</a:t>
            </a:r>
            <a:br>
              <a:rPr lang="en-US" dirty="0" smtClean="0"/>
            </a:br>
            <a:r>
              <a:rPr lang="en-US" dirty="0" smtClean="0"/>
              <a:t/>
            </a:r>
            <a:br>
              <a:rPr lang="en-US" dirty="0" smtClean="0"/>
            </a:br>
            <a:r>
              <a:rPr lang="en-US" dirty="0" smtClean="0">
                <a:latin typeface="Courier New" pitchFamily="49" charset="0"/>
                <a:cs typeface="Courier New" pitchFamily="49" charset="0"/>
              </a:rPr>
              <a:t>&lt;beans </a:t>
            </a:r>
            <a:r>
              <a:rPr lang="en-US" dirty="0" err="1" smtClean="0">
                <a:latin typeface="Courier New" pitchFamily="49" charset="0"/>
                <a:cs typeface="Courier New" pitchFamily="49" charset="0"/>
              </a:rPr>
              <a:t>xmlns</a:t>
            </a:r>
            <a:r>
              <a:rPr lang="en-US" dirty="0" smtClean="0">
                <a:latin typeface="Courier New" pitchFamily="49" charset="0"/>
                <a:cs typeface="Courier New" pitchFamily="49" charset="0"/>
              </a:rPr>
              <a:t>="http://www.springframework.org/schema/beans"</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xmlns:xsi</a:t>
            </a:r>
            <a:r>
              <a:rPr lang="en-US" dirty="0" smtClean="0">
                <a:latin typeface="Courier New" pitchFamily="49" charset="0"/>
                <a:cs typeface="Courier New" pitchFamily="49" charset="0"/>
              </a:rPr>
              <a:t>="http://www.w3.org/2001/XMLSchema-instance"</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xmlns:context</a:t>
            </a:r>
            <a:r>
              <a:rPr lang="en-US" dirty="0" smtClean="0">
                <a:latin typeface="Courier New" pitchFamily="49" charset="0"/>
                <a:cs typeface="Courier New" pitchFamily="49" charset="0"/>
              </a:rPr>
              <a:t>="http://www.springframework.org/schema/context"</a:t>
            </a:r>
          </a:p>
          <a:p>
            <a:pPr>
              <a:buNone/>
            </a:pP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xmlns:security</a:t>
            </a:r>
            <a:r>
              <a:rPr lang="en-US" b="1" dirty="0" smtClean="0">
                <a:latin typeface="Courier New" pitchFamily="49" charset="0"/>
                <a:cs typeface="Courier New" pitchFamily="49" charset="0"/>
              </a:rPr>
              <a:t>="http://www.springframework.org/schema/security"</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xsi:schemaLocation</a:t>
            </a:r>
            <a:r>
              <a:rPr lang="en-US" dirty="0" smtClean="0">
                <a:latin typeface="Courier New" pitchFamily="49" charset="0"/>
                <a:cs typeface="Courier New" pitchFamily="49" charset="0"/>
              </a:rPr>
              <a:t>="http://www.springframework.org/schema/beans</a:t>
            </a:r>
          </a:p>
          <a:p>
            <a:pPr>
              <a:buNone/>
            </a:pPr>
            <a:r>
              <a:rPr lang="en-US" dirty="0" smtClean="0">
                <a:latin typeface="Courier New" pitchFamily="49" charset="0"/>
                <a:cs typeface="Courier New" pitchFamily="49" charset="0"/>
              </a:rPr>
              <a:t>           http://www.springframework.org/schema/beans/spring-beans-3.0.xsd</a:t>
            </a:r>
          </a:p>
          <a:p>
            <a:pPr>
              <a:buNone/>
            </a:pPr>
            <a:r>
              <a:rPr lang="en-US" dirty="0" smtClean="0">
                <a:latin typeface="Courier New" pitchFamily="49" charset="0"/>
                <a:cs typeface="Courier New" pitchFamily="49" charset="0"/>
              </a:rPr>
              <a:t>           http://www.springframework.org/schema/context</a:t>
            </a:r>
          </a:p>
          <a:p>
            <a:pPr>
              <a:buNone/>
            </a:pPr>
            <a:r>
              <a:rPr lang="en-US" dirty="0" smtClean="0">
                <a:latin typeface="Courier New" pitchFamily="49" charset="0"/>
                <a:cs typeface="Courier New" pitchFamily="49" charset="0"/>
              </a:rPr>
              <a:t>           http://www.springframework.org/schema/context/spring-context-3.0.xsd</a:t>
            </a:r>
          </a:p>
          <a:p>
            <a:pPr>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http://www.springframework.org/schema/security</a:t>
            </a:r>
          </a:p>
          <a:p>
            <a:pPr>
              <a:buNone/>
            </a:pPr>
            <a:r>
              <a:rPr lang="en-US" b="1" dirty="0" smtClean="0">
                <a:latin typeface="Courier New" pitchFamily="49" charset="0"/>
                <a:cs typeface="Courier New" pitchFamily="49" charset="0"/>
              </a:rPr>
              <a:t>           http://www.springframework.org/schema/security/spring-security-3.0.xsd</a:t>
            </a:r>
            <a:r>
              <a:rPr lang="en-US" dirty="0" smtClean="0">
                <a:latin typeface="Courier New" pitchFamily="49" charset="0"/>
                <a:cs typeface="Courier New" pitchFamily="49" charset="0"/>
              </a:rPr>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Web Security</a:t>
            </a:r>
            <a:endParaRPr lang="en-US" dirty="0"/>
          </a:p>
        </p:txBody>
      </p:sp>
      <p:sp>
        <p:nvSpPr>
          <p:cNvPr id="3" name="Content Placeholder 2"/>
          <p:cNvSpPr>
            <a:spLocks noGrp="1"/>
          </p:cNvSpPr>
          <p:nvPr>
            <p:ph idx="1"/>
          </p:nvPr>
        </p:nvSpPr>
        <p:spPr/>
        <p:txBody>
          <a:bodyPr/>
          <a:lstStyle/>
          <a:p>
            <a:r>
              <a:rPr lang="en-US" dirty="0" smtClean="0"/>
              <a:t>Web Security enabled via &lt;http&gt; tag:</a:t>
            </a:r>
          </a:p>
          <a:p>
            <a:r>
              <a:rPr lang="en-US" dirty="0" smtClean="0"/>
              <a:t/>
            </a:r>
            <a:br>
              <a:rPr lang="en-US" dirty="0" smtClean="0"/>
            </a:b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security:http</a:t>
            </a:r>
            <a:r>
              <a:rPr lang="en-US" sz="2400" dirty="0" smtClean="0">
                <a:latin typeface="Courier New" pitchFamily="49" charset="0"/>
                <a:cs typeface="Courier New" pitchFamily="49" charset="0"/>
              </a:rPr>
              <a:t> auto-</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=“true” use-expressions=“true”&gt;</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 blah </a:t>
            </a:r>
            <a:r>
              <a:rPr lang="en-US" sz="2400" dirty="0" err="1" smtClean="0">
                <a:latin typeface="Courier New" pitchFamily="49" charset="0"/>
                <a:cs typeface="Courier New" pitchFamily="49" charset="0"/>
              </a:rPr>
              <a:t>blah</a:t>
            </a:r>
            <a:r>
              <a:rPr lang="en-US" sz="2400" dirty="0" smtClean="0">
                <a:latin typeface="Courier New" pitchFamily="49" charset="0"/>
                <a:cs typeface="Courier New" pitchFamily="49" charset="0"/>
              </a:rPr>
              <a:t> we’ll get to this later</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security:http</a:t>
            </a:r>
            <a:r>
              <a:rPr lang="en-US" sz="2400" dirty="0" smtClean="0">
                <a:latin typeface="Courier New" pitchFamily="49" charset="0"/>
                <a:cs typeface="Courier New" pitchFamily="49" charset="0"/>
              </a:rPr>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Configuring an Authentication Manager</a:t>
            </a:r>
            <a:endParaRPr lang="en-US" dirty="0"/>
          </a:p>
        </p:txBody>
      </p:sp>
      <p:sp>
        <p:nvSpPr>
          <p:cNvPr id="3" name="Content Placeholder 2"/>
          <p:cNvSpPr>
            <a:spLocks noGrp="1"/>
          </p:cNvSpPr>
          <p:nvPr>
            <p:ph idx="1"/>
          </p:nvPr>
        </p:nvSpPr>
        <p:spPr/>
        <p:txBody>
          <a:bodyPr>
            <a:normAutofit/>
          </a:bodyPr>
          <a:lstStyle/>
          <a:p>
            <a:r>
              <a:rPr lang="en-US" dirty="0" smtClean="0"/>
              <a:t>Simplest way: create a class that implements </a:t>
            </a:r>
            <a:r>
              <a:rPr lang="en-US" dirty="0" err="1" smtClean="0">
                <a:latin typeface="Courier New" pitchFamily="49" charset="0"/>
                <a:cs typeface="Courier New" pitchFamily="49" charset="0"/>
              </a:rPr>
              <a:t>UserDetailsService</a:t>
            </a:r>
            <a:r>
              <a:rPr lang="en-US" dirty="0" smtClean="0"/>
              <a:t> interface, then use it as the authentication provider</a:t>
            </a:r>
          </a:p>
          <a:p>
            <a:r>
              <a:rPr lang="en-US" dirty="0" smtClean="0"/>
              <a:t/>
            </a:r>
            <a:br>
              <a:rPr lang="en-US" dirty="0" smtClean="0"/>
            </a:br>
            <a:r>
              <a:rPr lang="en-US" sz="2400" dirty="0" smtClean="0">
                <a:latin typeface="Courier New" pitchFamily="49" charset="0"/>
                <a:cs typeface="Courier New" pitchFamily="49" charset="0"/>
              </a:rPr>
              <a:t> </a:t>
            </a:r>
            <a:r>
              <a:rPr lang="en-US" sz="1800" dirty="0" smtClean="0">
                <a:latin typeface="Courier New" pitchFamily="49" charset="0"/>
                <a:cs typeface="Courier New" pitchFamily="49" charset="0"/>
              </a:rPr>
              <a:t>&lt;</a:t>
            </a:r>
            <a:r>
              <a:rPr lang="en-US" sz="1800" dirty="0" err="1" smtClean="0">
                <a:latin typeface="Courier New" pitchFamily="49" charset="0"/>
                <a:cs typeface="Courier New" pitchFamily="49" charset="0"/>
              </a:rPr>
              <a:t>security:authentication</a:t>
            </a:r>
            <a:r>
              <a:rPr lang="en-US" sz="1800" dirty="0" smtClean="0">
                <a:latin typeface="Courier New" pitchFamily="49" charset="0"/>
                <a:cs typeface="Courier New" pitchFamily="49" charset="0"/>
              </a:rPr>
              <a:t>-manager alias="</a:t>
            </a:r>
            <a:r>
              <a:rPr lang="en-US" sz="1800" dirty="0" err="1" smtClean="0">
                <a:latin typeface="Courier New" pitchFamily="49" charset="0"/>
                <a:cs typeface="Courier New" pitchFamily="49" charset="0"/>
              </a:rPr>
              <a:t>authenticationManager</a:t>
            </a:r>
            <a:r>
              <a:rPr lang="en-US" sz="1800" dirty="0" smtClean="0">
                <a:latin typeface="Courier New" pitchFamily="49" charset="0"/>
                <a:cs typeface="Courier New" pitchFamily="49" charset="0"/>
              </a:rPr>
              <a:t>"&gt;</a:t>
            </a:r>
          </a:p>
          <a:p>
            <a:pPr>
              <a:buNone/>
            </a:pPr>
            <a:r>
              <a:rPr lang="en-US" sz="1800" dirty="0" smtClean="0">
                <a:latin typeface="Courier New" pitchFamily="49" charset="0"/>
                <a:cs typeface="Courier New" pitchFamily="49" charset="0"/>
              </a:rPr>
              <a:t>     &lt;</a:t>
            </a:r>
            <a:r>
              <a:rPr lang="en-US" sz="1800" dirty="0" err="1" smtClean="0">
                <a:latin typeface="Courier New" pitchFamily="49" charset="0"/>
                <a:cs typeface="Courier New" pitchFamily="49" charset="0"/>
              </a:rPr>
              <a:t>security:authentication</a:t>
            </a:r>
            <a:r>
              <a:rPr lang="en-US" sz="1800" dirty="0" smtClean="0">
                <a:latin typeface="Courier New" pitchFamily="49" charset="0"/>
                <a:cs typeface="Courier New" pitchFamily="49" charset="0"/>
              </a:rPr>
              <a:t>-provider user-service-ref="</a:t>
            </a:r>
            <a:r>
              <a:rPr lang="en-US" sz="1800" dirty="0" err="1" smtClean="0">
                <a:latin typeface="Courier New" pitchFamily="49" charset="0"/>
                <a:cs typeface="Courier New" pitchFamily="49" charset="0"/>
              </a:rPr>
              <a:t>userService</a:t>
            </a:r>
            <a:r>
              <a:rPr lang="en-US" sz="1800" dirty="0" smtClean="0">
                <a:latin typeface="Courier New" pitchFamily="49" charset="0"/>
                <a:cs typeface="Courier New" pitchFamily="49" charset="0"/>
              </a:rPr>
              <a:t>" /&gt;</a:t>
            </a:r>
          </a:p>
          <a:p>
            <a:pPr>
              <a:buNone/>
            </a:pPr>
            <a:r>
              <a:rPr lang="en-US" sz="1800" dirty="0" smtClean="0">
                <a:latin typeface="Courier New" pitchFamily="49" charset="0"/>
                <a:cs typeface="Courier New" pitchFamily="49" charset="0"/>
              </a:rPr>
              <a:t>    &lt;/</a:t>
            </a:r>
            <a:r>
              <a:rPr lang="en-US" sz="1800" dirty="0" err="1" smtClean="0">
                <a:latin typeface="Courier New" pitchFamily="49" charset="0"/>
                <a:cs typeface="Courier New" pitchFamily="49" charset="0"/>
              </a:rPr>
              <a:t>security:authentication</a:t>
            </a:r>
            <a:r>
              <a:rPr lang="en-US" sz="1800" dirty="0" smtClean="0">
                <a:latin typeface="Courier New" pitchFamily="49" charset="0"/>
                <a:cs typeface="Courier New" pitchFamily="49" charset="0"/>
              </a:rPr>
              <a:t>-manager&gt;</a:t>
            </a:r>
            <a:endParaRPr lang="en-US" sz="1800" dirty="0">
              <a:latin typeface="Courier New"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Based Access Control</a:t>
            </a:r>
            <a:endParaRPr lang="en-US" dirty="0"/>
          </a:p>
        </p:txBody>
      </p:sp>
      <p:sp>
        <p:nvSpPr>
          <p:cNvPr id="3" name="Content Placeholder 2"/>
          <p:cNvSpPr>
            <a:spLocks noGrp="1"/>
          </p:cNvSpPr>
          <p:nvPr>
            <p:ph idx="1"/>
          </p:nvPr>
        </p:nvSpPr>
        <p:spPr/>
        <p:txBody>
          <a:bodyPr/>
          <a:lstStyle/>
          <a:p>
            <a:r>
              <a:rPr lang="en-US" dirty="0" smtClean="0"/>
              <a:t>Common Expressions:</a:t>
            </a:r>
          </a:p>
          <a:p>
            <a:pPr lvl="1"/>
            <a:r>
              <a:rPr lang="en-US" dirty="0" err="1" smtClean="0"/>
              <a:t>hasRole</a:t>
            </a:r>
            <a:r>
              <a:rPr lang="en-US" dirty="0" smtClean="0"/>
              <a:t>(</a:t>
            </a:r>
            <a:r>
              <a:rPr lang="en-US" dirty="0" err="1" smtClean="0"/>
              <a:t>rolename</a:t>
            </a:r>
            <a:r>
              <a:rPr lang="en-US" dirty="0" smtClean="0"/>
              <a:t>)</a:t>
            </a:r>
          </a:p>
          <a:p>
            <a:pPr lvl="1"/>
            <a:r>
              <a:rPr lang="en-US" dirty="0" err="1" smtClean="0"/>
              <a:t>hasAnyRole</a:t>
            </a:r>
            <a:r>
              <a:rPr lang="en-US" dirty="0" smtClean="0"/>
              <a:t>(</a:t>
            </a:r>
            <a:r>
              <a:rPr lang="en-US" dirty="0" err="1" smtClean="0"/>
              <a:t>rolename</a:t>
            </a:r>
            <a:r>
              <a:rPr lang="en-US" dirty="0" smtClean="0"/>
              <a:t>, </a:t>
            </a:r>
            <a:r>
              <a:rPr lang="en-US" dirty="0" err="1" smtClean="0"/>
              <a:t>rolename</a:t>
            </a:r>
            <a:r>
              <a:rPr lang="en-US" dirty="0" smtClean="0"/>
              <a:t>,…)</a:t>
            </a:r>
          </a:p>
          <a:p>
            <a:pPr lvl="1"/>
            <a:r>
              <a:rPr lang="en-US" dirty="0" err="1" smtClean="0"/>
              <a:t>isAuthenticated</a:t>
            </a:r>
            <a:r>
              <a:rPr lang="en-US" dirty="0" smtClean="0"/>
              <a:t>()</a:t>
            </a:r>
          </a:p>
          <a:p>
            <a:pPr lvl="1"/>
            <a:r>
              <a:rPr lang="en-US" dirty="0" err="1" smtClean="0"/>
              <a:t>isFullyAuthenticated</a:t>
            </a:r>
            <a:r>
              <a:rPr lang="en-US" dirty="0" smtClean="0"/>
              <a:t>()</a:t>
            </a:r>
          </a:p>
          <a:p>
            <a:pPr lvl="1"/>
            <a:r>
              <a:rPr lang="en-US" dirty="0" err="1" smtClean="0"/>
              <a:t>permitAll</a:t>
            </a:r>
            <a:r>
              <a:rPr lang="en-US" dirty="0" smtClean="0"/>
              <a:t>()</a:t>
            </a:r>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 Am</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err="1" smtClean="0"/>
              <a:t>Vell</a:t>
            </a:r>
            <a:r>
              <a:rPr lang="en-US" dirty="0" smtClean="0"/>
              <a:t>, Jason’s just </a:t>
            </a:r>
            <a:r>
              <a:rPr lang="en-US" dirty="0" err="1" smtClean="0"/>
              <a:t>zis</a:t>
            </a:r>
            <a:r>
              <a:rPr lang="en-US" dirty="0" smtClean="0"/>
              <a:t> guy, you know?”</a:t>
            </a:r>
          </a:p>
          <a:p>
            <a:r>
              <a:rPr lang="en-US" dirty="0" smtClean="0"/>
              <a:t>In the Air Force for 16.5 years</a:t>
            </a:r>
          </a:p>
          <a:p>
            <a:pPr lvl="1"/>
            <a:r>
              <a:rPr lang="en-US" dirty="0" smtClean="0"/>
              <a:t>Two trips to Afghanistan</a:t>
            </a:r>
          </a:p>
          <a:p>
            <a:pPr lvl="2"/>
            <a:r>
              <a:rPr lang="en-US" dirty="0" smtClean="0"/>
              <a:t>Can say “get to work” and “get in line” in Pashto and Dari</a:t>
            </a:r>
          </a:p>
          <a:p>
            <a:r>
              <a:rPr lang="en-US" dirty="0" smtClean="0"/>
              <a:t>Java Programmer for 6 years</a:t>
            </a:r>
          </a:p>
          <a:p>
            <a:r>
              <a:rPr lang="en-US" dirty="0" smtClean="0"/>
              <a:t>A military programming shop is NOTHING LIKE a commercial shop</a:t>
            </a:r>
          </a:p>
          <a:p>
            <a:pPr lvl="1"/>
            <a:r>
              <a:rPr lang="en-US" dirty="0" smtClean="0"/>
              <a:t>12 weeks of training</a:t>
            </a:r>
          </a:p>
          <a:p>
            <a:pPr lvl="1"/>
            <a:r>
              <a:rPr lang="en-US" dirty="0" smtClean="0"/>
              <a:t>Morning PT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By URL</a:t>
            </a:r>
            <a:endParaRPr lang="en-US" dirty="0"/>
          </a:p>
        </p:txBody>
      </p:sp>
      <p:sp>
        <p:nvSpPr>
          <p:cNvPr id="3" name="Content Placeholder 2"/>
          <p:cNvSpPr>
            <a:spLocks noGrp="1"/>
          </p:cNvSpPr>
          <p:nvPr>
            <p:ph idx="1"/>
          </p:nvPr>
        </p:nvSpPr>
        <p:spPr/>
        <p:txBody>
          <a:bodyPr/>
          <a:lstStyle/>
          <a:p>
            <a:r>
              <a:rPr lang="en-US" dirty="0" smtClean="0"/>
              <a:t>Securing By URL uses the &lt;intercept-</a:t>
            </a:r>
            <a:r>
              <a:rPr lang="en-US" dirty="0" err="1" smtClean="0"/>
              <a:t>url</a:t>
            </a:r>
            <a:r>
              <a:rPr lang="en-US" dirty="0" smtClean="0"/>
              <a:t>&gt; tag:</a:t>
            </a:r>
            <a:br>
              <a:rPr lang="en-US" dirty="0" smtClean="0"/>
            </a:br>
            <a:r>
              <a:rPr lang="en-US" dirty="0" smtClean="0"/>
              <a:t/>
            </a:r>
            <a:br>
              <a:rPr lang="en-US" dirty="0" smtClean="0"/>
            </a:b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security:intercept-url</a:t>
            </a:r>
            <a:r>
              <a:rPr lang="en-US" sz="2000" dirty="0" smtClean="0">
                <a:latin typeface="Courier New" pitchFamily="49" charset="0"/>
                <a:cs typeface="Courier New" pitchFamily="49" charset="0"/>
              </a:rPr>
              <a:t> pattern="/admin/**" access="</a:t>
            </a:r>
            <a:r>
              <a:rPr lang="en-US" sz="2000" dirty="0" err="1" smtClean="0">
                <a:latin typeface="Courier New" pitchFamily="49" charset="0"/>
                <a:cs typeface="Courier New" pitchFamily="49" charset="0"/>
              </a:rPr>
              <a:t>hasRole</a:t>
            </a:r>
            <a:r>
              <a:rPr lang="en-US" sz="2000" dirty="0" smtClean="0">
                <a:latin typeface="Courier New" pitchFamily="49" charset="0"/>
                <a:cs typeface="Courier New" pitchFamily="49" charset="0"/>
              </a:rPr>
              <a:t>('ROLE_ADMIN')"/&gt;</a:t>
            </a:r>
          </a:p>
          <a:p>
            <a:endParaRPr lang="en-US" sz="2000" dirty="0" smtClean="0">
              <a:latin typeface="Courier New" pitchFamily="49" charset="0"/>
              <a:cs typeface="Courier New" pitchFamily="49" charset="0"/>
            </a:endParaRPr>
          </a:p>
          <a:p>
            <a:r>
              <a:rPr lang="en-US" dirty="0" smtClean="0"/>
              <a:t>Pattern is the URL to secure, access is the expression to use to secure the URL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err="1" smtClean="0"/>
              <a:t>UserDetails</a:t>
            </a:r>
            <a:endParaRPr lang="en-US" dirty="0"/>
          </a:p>
        </p:txBody>
      </p:sp>
      <p:sp>
        <p:nvSpPr>
          <p:cNvPr id="3" name="Content Placeholder 2"/>
          <p:cNvSpPr>
            <a:spLocks noGrp="1"/>
          </p:cNvSpPr>
          <p:nvPr>
            <p:ph idx="1"/>
          </p:nvPr>
        </p:nvSpPr>
        <p:spPr/>
        <p:txBody>
          <a:bodyPr/>
          <a:lstStyle/>
          <a:p>
            <a:r>
              <a:rPr lang="en-US" dirty="0" smtClean="0"/>
              <a:t>An individual user is represented by a </a:t>
            </a:r>
            <a:r>
              <a:rPr lang="en-US" dirty="0" err="1" smtClean="0"/>
              <a:t>UserDetails</a:t>
            </a:r>
            <a:r>
              <a:rPr lang="en-US" dirty="0" smtClean="0"/>
              <a:t> Object</a:t>
            </a:r>
          </a:p>
          <a:p>
            <a:r>
              <a:rPr lang="en-US" dirty="0" smtClean="0">
                <a:hlinkClick r:id="rId3"/>
              </a:rPr>
              <a:t>API Link</a:t>
            </a:r>
            <a:endParaRPr lang="en-US" dirty="0" smtClean="0"/>
          </a:p>
          <a:p>
            <a:r>
              <a:rPr lang="en-US" dirty="0" smtClean="0"/>
              <a:t>Sample Implementation of User object</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Implementing </a:t>
            </a:r>
            <a:r>
              <a:rPr lang="en-US" dirty="0" err="1" smtClean="0"/>
              <a:t>UserDetailsService</a:t>
            </a:r>
            <a:endParaRPr lang="en-US" dirty="0"/>
          </a:p>
        </p:txBody>
      </p:sp>
      <p:sp>
        <p:nvSpPr>
          <p:cNvPr id="3" name="Content Placeholder 2"/>
          <p:cNvSpPr>
            <a:spLocks noGrp="1"/>
          </p:cNvSpPr>
          <p:nvPr>
            <p:ph idx="1"/>
          </p:nvPr>
        </p:nvSpPr>
        <p:spPr/>
        <p:txBody>
          <a:bodyPr/>
          <a:lstStyle/>
          <a:p>
            <a:r>
              <a:rPr lang="en-US" dirty="0" err="1" smtClean="0"/>
              <a:t>UserDetailsService</a:t>
            </a:r>
            <a:r>
              <a:rPr lang="en-US" dirty="0" smtClean="0"/>
              <a:t> implementations do one thing: return a </a:t>
            </a:r>
            <a:r>
              <a:rPr lang="en-US" dirty="0" err="1" smtClean="0"/>
              <a:t>UserDetails</a:t>
            </a:r>
            <a:r>
              <a:rPr lang="en-US" dirty="0" smtClean="0"/>
              <a:t> implementation</a:t>
            </a:r>
          </a:p>
          <a:p>
            <a:r>
              <a:rPr lang="en-US" dirty="0" smtClean="0">
                <a:hlinkClick r:id="rId3"/>
              </a:rPr>
              <a:t>API Link</a:t>
            </a:r>
            <a:endParaRPr lang="en-US" dirty="0" smtClean="0"/>
          </a:p>
          <a:p>
            <a:r>
              <a:rPr lang="en-US" dirty="0" smtClean="0"/>
              <a:t>Sample Implementation of </a:t>
            </a:r>
            <a:r>
              <a:rPr lang="en-US" dirty="0" err="1" smtClean="0"/>
              <a:t>UserDetailsService</a:t>
            </a: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Based Authentication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Form-based login is most common (really?)</a:t>
            </a:r>
          </a:p>
          <a:p>
            <a:r>
              <a:rPr lang="en-US" dirty="0" smtClean="0"/>
              <a:t>Uses the </a:t>
            </a:r>
            <a:r>
              <a:rPr lang="en-US" dirty="0" smtClean="0">
                <a:latin typeface="Courier New" pitchFamily="49" charset="0"/>
                <a:cs typeface="Courier New" pitchFamily="49" charset="0"/>
              </a:rPr>
              <a:t>&lt;form-login&gt; </a:t>
            </a:r>
            <a:r>
              <a:rPr lang="en-US" dirty="0" smtClean="0"/>
              <a:t>tag</a:t>
            </a:r>
          </a:p>
          <a:p>
            <a:r>
              <a:rPr lang="en-US" dirty="0" smtClean="0"/>
              <a:t>Attributes:</a:t>
            </a:r>
          </a:p>
          <a:p>
            <a:pPr lvl="1"/>
            <a:r>
              <a:rPr lang="en-US" dirty="0" smtClean="0">
                <a:latin typeface="Courier New" pitchFamily="49" charset="0"/>
                <a:cs typeface="Courier New" pitchFamily="49" charset="0"/>
              </a:rPr>
              <a:t>login-page</a:t>
            </a:r>
            <a:r>
              <a:rPr lang="en-US" dirty="0" smtClean="0"/>
              <a:t> specifies name of custom login page</a:t>
            </a:r>
          </a:p>
          <a:p>
            <a:pPr lvl="2"/>
            <a:r>
              <a:rPr lang="en-US" dirty="0" smtClean="0"/>
              <a:t>Generated </a:t>
            </a:r>
            <a:r>
              <a:rPr lang="en-US" dirty="0" err="1" smtClean="0"/>
              <a:t>automagically</a:t>
            </a:r>
            <a:r>
              <a:rPr lang="en-US" dirty="0" smtClean="0"/>
              <a:t> if we don’t create our own</a:t>
            </a:r>
          </a:p>
          <a:p>
            <a:pPr lvl="1"/>
            <a:r>
              <a:rPr lang="en-US" dirty="0" smtClean="0">
                <a:latin typeface="Courier New" pitchFamily="49" charset="0"/>
                <a:cs typeface="Courier New" pitchFamily="49" charset="0"/>
              </a:rPr>
              <a:t>login-processing-</a:t>
            </a:r>
            <a:r>
              <a:rPr lang="en-US" dirty="0" err="1" smtClean="0">
                <a:latin typeface="Courier New" pitchFamily="49" charset="0"/>
                <a:cs typeface="Courier New" pitchFamily="49" charset="0"/>
              </a:rPr>
              <a:t>url</a:t>
            </a:r>
            <a:r>
              <a:rPr lang="en-US" dirty="0" smtClean="0"/>
              <a:t> specifies URL to process the login action</a:t>
            </a:r>
          </a:p>
          <a:p>
            <a:r>
              <a:rPr lang="en-US" dirty="0" smtClean="0"/>
              <a:t>JSP default uses “</a:t>
            </a:r>
            <a:r>
              <a:rPr lang="en-US" dirty="0" err="1" smtClean="0"/>
              <a:t>j_username</a:t>
            </a:r>
            <a:r>
              <a:rPr lang="en-US" dirty="0" smtClean="0"/>
              <a:t>” and “</a:t>
            </a:r>
            <a:r>
              <a:rPr lang="en-US" dirty="0" err="1" smtClean="0"/>
              <a:t>j_password</a:t>
            </a:r>
            <a:r>
              <a:rPr lang="en-US" dirty="0" smtClean="0"/>
              <a:t>” fields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Hashing and Salting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Steps to implement hashing/salting:</a:t>
            </a:r>
          </a:p>
          <a:p>
            <a:pPr lvl="1"/>
            <a:r>
              <a:rPr lang="en-US" dirty="0" smtClean="0"/>
              <a:t>Create a &lt;password-encoder&gt; tag within the &lt;authentication-provider&gt; tag</a:t>
            </a:r>
          </a:p>
          <a:p>
            <a:pPr lvl="2"/>
            <a:r>
              <a:rPr lang="en-US" dirty="0" smtClean="0"/>
              <a:t>MD5 or SHA-1: use the </a:t>
            </a:r>
            <a:r>
              <a:rPr lang="en-US" dirty="0" smtClean="0">
                <a:latin typeface="Courier New" pitchFamily="49" charset="0"/>
                <a:cs typeface="Courier New" pitchFamily="49" charset="0"/>
              </a:rPr>
              <a:t>hash=“md5”</a:t>
            </a:r>
            <a:r>
              <a:rPr lang="en-US" dirty="0" smtClean="0"/>
              <a:t> </a:t>
            </a:r>
            <a:r>
              <a:rPr lang="en-US" dirty="0" smtClean="0">
                <a:latin typeface="Courier New" pitchFamily="49" charset="0"/>
                <a:cs typeface="Courier New" pitchFamily="49" charset="0"/>
              </a:rPr>
              <a:t>or hash=“</a:t>
            </a:r>
            <a:r>
              <a:rPr lang="en-US" dirty="0" err="1" smtClean="0">
                <a:latin typeface="Courier New" pitchFamily="49" charset="0"/>
                <a:cs typeface="Courier New" pitchFamily="49" charset="0"/>
              </a:rPr>
              <a:t>sha</a:t>
            </a:r>
            <a:r>
              <a:rPr lang="en-US" dirty="0" smtClean="0">
                <a:latin typeface="Courier New" pitchFamily="49" charset="0"/>
                <a:cs typeface="Courier New" pitchFamily="49" charset="0"/>
              </a:rPr>
              <a:t>” </a:t>
            </a:r>
            <a:r>
              <a:rPr lang="en-US" dirty="0" smtClean="0"/>
              <a:t>attribute</a:t>
            </a:r>
          </a:p>
          <a:p>
            <a:pPr lvl="2"/>
            <a:r>
              <a:rPr lang="en-US" dirty="0" smtClean="0"/>
              <a:t>Stronger SHA: </a:t>
            </a:r>
          </a:p>
          <a:p>
            <a:pPr lvl="3"/>
            <a:r>
              <a:rPr lang="en-US" dirty="0" smtClean="0"/>
              <a:t>Create a bean named “</a:t>
            </a:r>
            <a:r>
              <a:rPr lang="en-US" dirty="0" err="1" smtClean="0"/>
              <a:t>saltSource</a:t>
            </a:r>
            <a:r>
              <a:rPr lang="en-US" dirty="0" smtClean="0"/>
              <a:t>” with a class of </a:t>
            </a:r>
            <a:r>
              <a:rPr lang="en-US" dirty="0" smtClean="0">
                <a:latin typeface="Courier New" pitchFamily="49" charset="0"/>
                <a:cs typeface="Courier New" pitchFamily="49" charset="0"/>
              </a:rPr>
              <a:t>org.springframework.security.providers.encoding.ShaPasswordEncoder</a:t>
            </a:r>
          </a:p>
          <a:p>
            <a:pPr lvl="3"/>
            <a:r>
              <a:rPr lang="en-US" dirty="0" smtClean="0">
                <a:cs typeface="Courier New" pitchFamily="49" charset="0"/>
              </a:rPr>
              <a:t>Use a &lt;constructor-</a:t>
            </a:r>
            <a:r>
              <a:rPr lang="en-US" dirty="0" err="1" smtClean="0">
                <a:cs typeface="Courier New" pitchFamily="49" charset="0"/>
              </a:rPr>
              <a:t>arg</a:t>
            </a:r>
            <a:r>
              <a:rPr lang="en-US" dirty="0" smtClean="0">
                <a:cs typeface="Courier New" pitchFamily="49" charset="0"/>
              </a:rPr>
              <a:t> value=“XXX”&gt; with XXX being the higher strength</a:t>
            </a:r>
          </a:p>
          <a:p>
            <a:pPr lvl="1"/>
            <a:r>
              <a:rPr lang="en-US" dirty="0" smtClean="0">
                <a:cs typeface="Courier New" pitchFamily="49" charset="0"/>
              </a:rPr>
              <a:t>Use &lt;salt-source&gt; tag within &lt;password-encoder&gt; to specify user property to user for hashing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and Salting Example</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security:authentication</a:t>
            </a:r>
            <a:r>
              <a:rPr lang="en-US" sz="1600" dirty="0" smtClean="0">
                <a:latin typeface="Courier New" pitchFamily="49" charset="0"/>
                <a:cs typeface="Courier New" pitchFamily="49" charset="0"/>
              </a:rPr>
              <a:t>-manager alias="</a:t>
            </a:r>
            <a:r>
              <a:rPr lang="en-US" sz="1600" dirty="0" err="1" smtClean="0">
                <a:latin typeface="Courier New" pitchFamily="49" charset="0"/>
                <a:cs typeface="Courier New" pitchFamily="49" charset="0"/>
              </a:rPr>
              <a:t>authenticationManager</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security:authentication</a:t>
            </a:r>
            <a:r>
              <a:rPr lang="en-US" sz="1600" dirty="0" smtClean="0">
                <a:latin typeface="Courier New" pitchFamily="49" charset="0"/>
                <a:cs typeface="Courier New" pitchFamily="49" charset="0"/>
              </a:rPr>
              <a:t>-provider user-service-ref="</a:t>
            </a:r>
            <a:r>
              <a:rPr lang="en-US" sz="1600" dirty="0" err="1" smtClean="0">
                <a:latin typeface="Courier New" pitchFamily="49" charset="0"/>
                <a:cs typeface="Courier New" pitchFamily="49" charset="0"/>
              </a:rPr>
              <a:t>userService</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security:password</a:t>
            </a:r>
            <a:r>
              <a:rPr lang="en-US" sz="1600" dirty="0" smtClean="0">
                <a:latin typeface="Courier New" pitchFamily="49" charset="0"/>
                <a:cs typeface="Courier New" pitchFamily="49" charset="0"/>
              </a:rPr>
              <a:t>-encoder ref=“</a:t>
            </a:r>
            <a:r>
              <a:rPr lang="en-US" sz="1600" dirty="0" err="1" smtClean="0">
                <a:latin typeface="Courier New" pitchFamily="49" charset="0"/>
                <a:cs typeface="Courier New" pitchFamily="49" charset="0"/>
              </a:rPr>
              <a:t>saltSource</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security:salt</a:t>
            </a:r>
            <a:r>
              <a:rPr lang="en-US" sz="1600" dirty="0" smtClean="0">
                <a:latin typeface="Courier New" pitchFamily="49" charset="0"/>
                <a:cs typeface="Courier New" pitchFamily="49" charset="0"/>
              </a:rPr>
              <a:t>-source user-property="email" /&gt;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security:password</a:t>
            </a:r>
            <a:r>
              <a:rPr lang="en-US" sz="1600" dirty="0" smtClean="0">
                <a:latin typeface="Courier New" pitchFamily="49" charset="0"/>
                <a:cs typeface="Courier New" pitchFamily="49" charset="0"/>
              </a:rPr>
              <a:t>-encoder&gt;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security:authentication</a:t>
            </a:r>
            <a:r>
              <a:rPr lang="en-US" sz="1600" dirty="0" smtClean="0">
                <a:latin typeface="Courier New" pitchFamily="49" charset="0"/>
                <a:cs typeface="Courier New" pitchFamily="49" charset="0"/>
              </a:rPr>
              <a:t>-provider&gt;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beans:bean</a:t>
            </a:r>
            <a:r>
              <a:rPr lang="en-US" sz="1600" dirty="0" smtClean="0">
                <a:latin typeface="Courier New" pitchFamily="49" charset="0"/>
                <a:cs typeface="Courier New" pitchFamily="49" charset="0"/>
              </a:rPr>
              <a:t> id=“</a:t>
            </a:r>
            <a:r>
              <a:rPr lang="en-US" sz="1600" dirty="0" err="1" smtClean="0">
                <a:latin typeface="Courier New" pitchFamily="49" charset="0"/>
                <a:cs typeface="Courier New" pitchFamily="49" charset="0"/>
              </a:rPr>
              <a:t>saltSource</a:t>
            </a:r>
            <a:r>
              <a:rPr lang="en-US" sz="1600" dirty="0" smtClean="0">
                <a:latin typeface="Courier New" pitchFamily="49" charset="0"/>
                <a:cs typeface="Courier New" pitchFamily="49" charset="0"/>
              </a:rPr>
              <a:t>” class=“org.springframework.security.providers.encoding.ShaPasswordEncoder”&gt;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&lt;constructor-</a:t>
            </a:r>
            <a:r>
              <a:rPr lang="en-US" sz="1600" dirty="0" err="1" smtClean="0">
                <a:latin typeface="Courier New" pitchFamily="49" charset="0"/>
                <a:cs typeface="Courier New" pitchFamily="49" charset="0"/>
              </a:rPr>
              <a:t>arg</a:t>
            </a:r>
            <a:r>
              <a:rPr lang="en-US" sz="1600" dirty="0" smtClean="0">
                <a:latin typeface="Courier New" pitchFamily="49" charset="0"/>
                <a:cs typeface="Courier New" pitchFamily="49" charset="0"/>
              </a:rPr>
              <a:t> value=“384” /&gt;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beans:bean</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on Form-Based Authentication</a:t>
            </a:r>
            <a:endParaRPr lang="en-US" dirty="0"/>
          </a:p>
        </p:txBody>
      </p:sp>
      <p:sp>
        <p:nvSpPr>
          <p:cNvPr id="3" name="Content Placeholder 2"/>
          <p:cNvSpPr>
            <a:spLocks noGrp="1"/>
          </p:cNvSpPr>
          <p:nvPr>
            <p:ph idx="1"/>
          </p:nvPr>
        </p:nvSpPr>
        <p:spPr/>
        <p:txBody>
          <a:bodyPr/>
          <a:lstStyle/>
          <a:p>
            <a:r>
              <a:rPr lang="en-US" dirty="0" smtClean="0"/>
              <a:t>One problem: need a specific </a:t>
            </a:r>
            <a:r>
              <a:rPr lang="en-US" sz="2800" dirty="0" smtClean="0">
                <a:latin typeface="Courier New" pitchFamily="49" charset="0"/>
                <a:cs typeface="Courier New" pitchFamily="49" charset="0"/>
              </a:rPr>
              <a:t>&lt;intercept-</a:t>
            </a:r>
            <a:r>
              <a:rPr lang="en-US" sz="2800" dirty="0" err="1" smtClean="0">
                <a:latin typeface="Courier New" pitchFamily="49" charset="0"/>
                <a:cs typeface="Courier New" pitchFamily="49" charset="0"/>
              </a:rPr>
              <a:t>url</a:t>
            </a:r>
            <a:r>
              <a:rPr lang="en-US" sz="2800" dirty="0" smtClean="0">
                <a:latin typeface="Courier New" pitchFamily="49" charset="0"/>
                <a:cs typeface="Courier New" pitchFamily="49" charset="0"/>
              </a:rPr>
              <a:t> &gt;</a:t>
            </a:r>
            <a:r>
              <a:rPr lang="en-US" dirty="0" smtClean="0">
                <a:latin typeface="Courier New" pitchFamily="49" charset="0"/>
                <a:cs typeface="Courier New" pitchFamily="49" charset="0"/>
              </a:rPr>
              <a:t> </a:t>
            </a:r>
            <a:r>
              <a:rPr lang="en-US" dirty="0" smtClean="0"/>
              <a:t>tag specifically for the login page, or the login page will be secured as well</a:t>
            </a:r>
          </a:p>
          <a:p>
            <a:pPr lvl="1"/>
            <a:r>
              <a:rPr lang="en-US" dirty="0" smtClean="0"/>
              <a:t>Creates an infinite loop in the logs</a:t>
            </a:r>
          </a:p>
          <a:p>
            <a:r>
              <a:rPr lang="en-US" dirty="0" smtClean="0"/>
              <a:t>Example:</a:t>
            </a:r>
            <a:br>
              <a:rPr lang="en-US" dirty="0" smtClean="0"/>
            </a:br>
            <a:r>
              <a:rPr lang="en-US" sz="2800" dirty="0" smtClean="0">
                <a:latin typeface="Courier New" pitchFamily="49" charset="0"/>
                <a:cs typeface="Courier New" pitchFamily="49" charset="0"/>
              </a:rPr>
              <a:t>&lt;</a:t>
            </a:r>
            <a:r>
              <a:rPr lang="en-US" sz="2800" dirty="0" err="1" smtClean="0">
                <a:latin typeface="Courier New" pitchFamily="49" charset="0"/>
                <a:cs typeface="Courier New" pitchFamily="49" charset="0"/>
              </a:rPr>
              <a:t>security:intercept-url</a:t>
            </a:r>
            <a:r>
              <a:rPr lang="en-US" sz="2800" dirty="0" smtClean="0">
                <a:latin typeface="Courier New" pitchFamily="49" charset="0"/>
                <a:cs typeface="Courier New" pitchFamily="49" charset="0"/>
              </a:rPr>
              <a:t> pattern=“/login.jsp*” access=“</a:t>
            </a:r>
            <a:r>
              <a:rPr lang="en-US" sz="2800" dirty="0" err="1" smtClean="0">
                <a:latin typeface="Courier New" pitchFamily="49" charset="0"/>
                <a:cs typeface="Courier New" pitchFamily="49" charset="0"/>
              </a:rPr>
              <a:t>permitAll</a:t>
            </a:r>
            <a:r>
              <a:rPr lang="en-US" sz="2800" dirty="0" smtClean="0">
                <a:latin typeface="Courier New" pitchFamily="49" charset="0"/>
                <a:cs typeface="Courier New" pitchFamily="49" charset="0"/>
              </a:rPr>
              <a:t>()” /&gt;</a:t>
            </a:r>
            <a:endParaRPr lang="en-US" sz="2800" dirty="0">
              <a:latin typeface="Courier New" pitchFamily="49" charset="0"/>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Authentication</a:t>
            </a:r>
            <a:endParaRPr lang="en-US" dirty="0"/>
          </a:p>
        </p:txBody>
      </p:sp>
      <p:sp>
        <p:nvSpPr>
          <p:cNvPr id="3" name="Content Placeholder 2"/>
          <p:cNvSpPr>
            <a:spLocks noGrp="1"/>
          </p:cNvSpPr>
          <p:nvPr>
            <p:ph idx="1"/>
          </p:nvPr>
        </p:nvSpPr>
        <p:spPr/>
        <p:txBody>
          <a:bodyPr/>
          <a:lstStyle/>
          <a:p>
            <a:r>
              <a:rPr lang="en-US" dirty="0" smtClean="0"/>
              <a:t>Full support for LDAP authentication</a:t>
            </a:r>
          </a:p>
          <a:p>
            <a:r>
              <a:rPr lang="en-US" dirty="0" smtClean="0"/>
              <a:t>Process overview:</a:t>
            </a:r>
          </a:p>
          <a:p>
            <a:pPr lvl="1"/>
            <a:r>
              <a:rPr lang="en-US" dirty="0" smtClean="0"/>
              <a:t>Obtain DN from username</a:t>
            </a:r>
          </a:p>
          <a:p>
            <a:pPr lvl="1"/>
            <a:r>
              <a:rPr lang="en-US" dirty="0" smtClean="0"/>
              <a:t>Authenticate User</a:t>
            </a:r>
          </a:p>
          <a:p>
            <a:pPr lvl="1"/>
            <a:r>
              <a:rPr lang="en-US" dirty="0" smtClean="0"/>
              <a:t>Load </a:t>
            </a:r>
            <a:r>
              <a:rPr lang="en-US" dirty="0" err="1" smtClean="0">
                <a:latin typeface="Courier New" pitchFamily="49" charset="0"/>
                <a:cs typeface="Courier New" pitchFamily="49" charset="0"/>
              </a:rPr>
              <a:t>GrantedAuthority</a:t>
            </a:r>
            <a:r>
              <a:rPr lang="en-US" dirty="0" smtClean="0"/>
              <a:t> collection for user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Elements</a:t>
            </a:r>
            <a:endParaRPr lang="en-US" dirty="0"/>
          </a:p>
        </p:txBody>
      </p:sp>
      <p:sp>
        <p:nvSpPr>
          <p:cNvPr id="3" name="Content Placeholder 2"/>
          <p:cNvSpPr>
            <a:spLocks noGrp="1"/>
          </p:cNvSpPr>
          <p:nvPr>
            <p:ph idx="1"/>
          </p:nvPr>
        </p:nvSpPr>
        <p:spPr/>
        <p:txBody>
          <a:bodyPr>
            <a:normAutofit/>
          </a:bodyPr>
          <a:lstStyle/>
          <a:p>
            <a:r>
              <a:rPr lang="en-US" dirty="0" smtClean="0"/>
              <a:t>LDAP Test Server</a:t>
            </a:r>
            <a:br>
              <a:rPr lang="en-US" dirty="0" smtClean="0"/>
            </a:br>
            <a:r>
              <a:rPr lang="en-US" sz="1900" dirty="0" smtClean="0">
                <a:latin typeface="Courier New" pitchFamily="49" charset="0"/>
                <a:cs typeface="Courier New" pitchFamily="49" charset="0"/>
              </a:rPr>
              <a:t> &lt;</a:t>
            </a:r>
            <a:r>
              <a:rPr lang="en-US" sz="1900" dirty="0" err="1" smtClean="0">
                <a:latin typeface="Courier New" pitchFamily="49" charset="0"/>
                <a:cs typeface="Courier New" pitchFamily="49" charset="0"/>
              </a:rPr>
              <a:t>ldap</a:t>
            </a:r>
            <a:r>
              <a:rPr lang="en-US" sz="1900" dirty="0" smtClean="0">
                <a:latin typeface="Courier New" pitchFamily="49" charset="0"/>
                <a:cs typeface="Courier New" pitchFamily="49" charset="0"/>
              </a:rPr>
              <a:t>-server root="dc=</a:t>
            </a:r>
            <a:r>
              <a:rPr lang="en-US" sz="1900" dirty="0" err="1" smtClean="0">
                <a:latin typeface="Courier New" pitchFamily="49" charset="0"/>
                <a:cs typeface="Courier New" pitchFamily="49" charset="0"/>
              </a:rPr>
              <a:t>springframework,dc</a:t>
            </a:r>
            <a:r>
              <a:rPr lang="en-US" sz="1900" dirty="0" smtClean="0">
                <a:latin typeface="Courier New" pitchFamily="49" charset="0"/>
                <a:cs typeface="Courier New" pitchFamily="49" charset="0"/>
              </a:rPr>
              <a:t>=org"/&gt; </a:t>
            </a:r>
          </a:p>
          <a:p>
            <a:r>
              <a:rPr lang="en-US" dirty="0" smtClean="0"/>
              <a:t>Authentication Provider:</a:t>
            </a:r>
            <a:br>
              <a:rPr lang="en-US" dirty="0" smtClean="0"/>
            </a:br>
            <a:r>
              <a:rPr lang="en-US" sz="1800" dirty="0" smtClean="0">
                <a:latin typeface="Courier New" pitchFamily="49" charset="0"/>
                <a:cs typeface="Courier New" pitchFamily="49" charset="0"/>
              </a:rPr>
              <a:t> &lt;</a:t>
            </a:r>
            <a:r>
              <a:rPr lang="en-US" sz="1800" dirty="0" err="1" smtClean="0">
                <a:latin typeface="Courier New" pitchFamily="49" charset="0"/>
                <a:cs typeface="Courier New" pitchFamily="49" charset="0"/>
              </a:rPr>
              <a:t>ldap</a:t>
            </a:r>
            <a:r>
              <a:rPr lang="en-US" sz="1800" dirty="0" smtClean="0">
                <a:latin typeface="Courier New" pitchFamily="49" charset="0"/>
                <a:cs typeface="Courier New" pitchFamily="49" charset="0"/>
              </a:rPr>
              <a:t>-authentication-provider user-</a:t>
            </a:r>
            <a:r>
              <a:rPr lang="en-US" sz="1800" dirty="0" err="1" smtClean="0">
                <a:latin typeface="Courier New" pitchFamily="49" charset="0"/>
                <a:cs typeface="Courier New" pitchFamily="49" charset="0"/>
              </a:rPr>
              <a:t>dn</a:t>
            </a:r>
            <a:r>
              <a:rPr lang="en-US" sz="1800" dirty="0" smtClean="0">
                <a:latin typeface="Courier New" pitchFamily="49" charset="0"/>
                <a:cs typeface="Courier New" pitchFamily="49" charset="0"/>
              </a:rPr>
              <a:t>-pattern="</a:t>
            </a:r>
            <a:r>
              <a:rPr lang="en-US" sz="1800" dirty="0" err="1" smtClean="0">
                <a:latin typeface="Courier New" pitchFamily="49" charset="0"/>
                <a:cs typeface="Courier New" pitchFamily="49" charset="0"/>
              </a:rPr>
              <a:t>uid</a:t>
            </a:r>
            <a:r>
              <a:rPr lang="en-US" sz="1800" dirty="0" smtClean="0">
                <a:latin typeface="Courier New" pitchFamily="49" charset="0"/>
                <a:cs typeface="Courier New" pitchFamily="49" charset="0"/>
              </a:rPr>
              <a:t>={0},</a:t>
            </a:r>
            <a:r>
              <a:rPr lang="en-US" sz="1800" dirty="0" err="1" smtClean="0">
                <a:latin typeface="Courier New" pitchFamily="49" charset="0"/>
                <a:cs typeface="Courier New" pitchFamily="49" charset="0"/>
              </a:rPr>
              <a:t>ou</a:t>
            </a:r>
            <a:r>
              <a:rPr lang="en-US" sz="1800" dirty="0" smtClean="0">
                <a:latin typeface="Courier New" pitchFamily="49" charset="0"/>
                <a:cs typeface="Courier New" pitchFamily="49" charset="0"/>
              </a:rPr>
              <a:t>=people"/&gt; </a:t>
            </a:r>
          </a:p>
          <a:p>
            <a:r>
              <a:rPr lang="en-US" dirty="0" smtClean="0"/>
              <a:t>Security Context Source</a:t>
            </a:r>
            <a:endParaRPr lang="en-US" sz="1400" dirty="0" smtClean="0">
              <a:latin typeface="Courier New" pitchFamily="49" charset="0"/>
              <a:cs typeface="Courier New" pitchFamily="49" charset="0"/>
            </a:endParaRPr>
          </a:p>
          <a:p>
            <a:pPr lvl="1"/>
            <a:r>
              <a:rPr lang="en-US" sz="1400" dirty="0" smtClean="0">
                <a:latin typeface="Courier New" pitchFamily="49" charset="0"/>
                <a:cs typeface="Courier New" pitchFamily="49" charset="0"/>
              </a:rPr>
              <a:t>Bean with class </a:t>
            </a:r>
            <a:r>
              <a:rPr lang="en-US" sz="1400" dirty="0" smtClean="0"/>
              <a:t>org.springframework.security.ldap.DefaultSpringSecurityContextSource</a:t>
            </a:r>
          </a:p>
          <a:p>
            <a:pPr lvl="1"/>
            <a:r>
              <a:rPr lang="en-US" sz="1400" dirty="0" smtClean="0">
                <a:latin typeface="Courier New" pitchFamily="49" charset="0"/>
                <a:cs typeface="Courier New" pitchFamily="49" charset="0"/>
              </a:rPr>
              <a:t>Constructor argument for LDAP server address</a:t>
            </a:r>
          </a:p>
          <a:p>
            <a:pPr lvl="1"/>
            <a:r>
              <a:rPr lang="en-US" sz="1400" dirty="0" smtClean="0">
                <a:latin typeface="Courier New" pitchFamily="49" charset="0"/>
                <a:cs typeface="Courier New" pitchFamily="49" charset="0"/>
              </a:rPr>
              <a:t>Properties for </a:t>
            </a:r>
            <a:r>
              <a:rPr lang="en-US" sz="1400" dirty="0" err="1" smtClean="0">
                <a:latin typeface="Courier New" pitchFamily="49" charset="0"/>
                <a:cs typeface="Courier New" pitchFamily="49" charset="0"/>
              </a:rPr>
              <a:t>userDn</a:t>
            </a:r>
            <a:r>
              <a:rPr lang="en-US" sz="1400" dirty="0" smtClean="0">
                <a:latin typeface="Courier New" pitchFamily="49" charset="0"/>
                <a:cs typeface="Courier New" pitchFamily="49" charset="0"/>
              </a:rPr>
              <a:t> and password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LDAP Server</a:t>
            </a:r>
            <a:endParaRPr lang="en-US" dirty="0"/>
          </a:p>
        </p:txBody>
      </p:sp>
      <p:sp>
        <p:nvSpPr>
          <p:cNvPr id="3" name="Content Placeholder 2"/>
          <p:cNvSpPr>
            <a:spLocks noGrp="1"/>
          </p:cNvSpPr>
          <p:nvPr>
            <p:ph idx="1"/>
          </p:nvPr>
        </p:nvSpPr>
        <p:spPr/>
        <p:txBody>
          <a:bodyPr/>
          <a:lstStyle/>
          <a:p>
            <a:r>
              <a:rPr lang="en-US" dirty="0" smtClean="0"/>
              <a:t>Create a bean named “</a:t>
            </a:r>
            <a:r>
              <a:rPr lang="en-US" dirty="0" err="1" smtClean="0"/>
              <a:t>contextSource</a:t>
            </a:r>
            <a:r>
              <a:rPr lang="en-US" dirty="0" smtClean="0"/>
              <a:t>” with a class of </a:t>
            </a:r>
            <a:r>
              <a:rPr lang="en-US" dirty="0" smtClean="0">
                <a:latin typeface="Courier New" pitchFamily="49" charset="0"/>
                <a:cs typeface="Courier New" pitchFamily="49" charset="0"/>
              </a:rPr>
              <a:t>org.springframework.security.ldap.DefaultSpringSecurityContextSource</a:t>
            </a:r>
          </a:p>
          <a:p>
            <a:r>
              <a:rPr lang="en-US" dirty="0" smtClean="0"/>
              <a:t>Pass the server as a constructor argument</a:t>
            </a:r>
          </a:p>
          <a:p>
            <a:r>
              <a:rPr lang="en-US" dirty="0" smtClean="0"/>
              <a:t>Pass </a:t>
            </a:r>
            <a:r>
              <a:rPr lang="en-US" dirty="0" err="1" smtClean="0"/>
              <a:t>userDn</a:t>
            </a:r>
            <a:r>
              <a:rPr lang="en-US" dirty="0" smtClean="0"/>
              <a:t> and password as properties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Obligatory Funny Picture</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488016" y="1774825"/>
            <a:ext cx="6167967" cy="46259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LDAP </a:t>
            </a:r>
            <a:r>
              <a:rPr lang="en-US" dirty="0" err="1" smtClean="0"/>
              <a:t>SecurityContext</a:t>
            </a:r>
            <a:endParaRPr lang="en-US" dirty="0"/>
          </a:p>
        </p:txBody>
      </p:sp>
      <p:sp>
        <p:nvSpPr>
          <p:cNvPr id="3" name="Content Placeholder 2"/>
          <p:cNvSpPr>
            <a:spLocks noGrp="1"/>
          </p:cNvSpPr>
          <p:nvPr>
            <p:ph idx="1"/>
          </p:nvPr>
        </p:nvSpPr>
        <p:spPr>
          <a:xfrm>
            <a:off x="152400" y="1775191"/>
            <a:ext cx="8839200" cy="4625609"/>
          </a:xfrm>
        </p:spPr>
        <p:txBody>
          <a:bodyPr>
            <a:normAutofit/>
          </a:bodyPr>
          <a:lstStyle/>
          <a:p>
            <a:pPr>
              <a:buNone/>
            </a:pPr>
            <a:r>
              <a:rPr lang="en-US" sz="2400" dirty="0" smtClean="0">
                <a:latin typeface="Courier New" pitchFamily="49" charset="0"/>
                <a:cs typeface="Courier New" pitchFamily="49" charset="0"/>
              </a:rPr>
              <a:t>&lt;bean id="</a:t>
            </a:r>
            <a:r>
              <a:rPr lang="en-US" sz="2400" dirty="0" err="1" smtClean="0">
                <a:latin typeface="Courier New" pitchFamily="49" charset="0"/>
                <a:cs typeface="Courier New" pitchFamily="49" charset="0"/>
              </a:rPr>
              <a:t>contextSource</a:t>
            </a:r>
            <a:r>
              <a:rPr lang="en-US" sz="2400" dirty="0" smtClean="0">
                <a:latin typeface="Courier New" pitchFamily="49" charset="0"/>
                <a:cs typeface="Courier New" pitchFamily="49" charset="0"/>
              </a:rPr>
              <a:t>" class="org.springframework.security.ldap.DefaultSpringSecurityContextSource"&gt; &lt;constructor-</a:t>
            </a:r>
            <a:r>
              <a:rPr lang="en-US" sz="2400" dirty="0" err="1" smtClean="0">
                <a:latin typeface="Courier New" pitchFamily="49" charset="0"/>
                <a:cs typeface="Courier New" pitchFamily="49" charset="0"/>
              </a:rPr>
              <a:t>arg</a:t>
            </a:r>
            <a:r>
              <a:rPr lang="en-US" sz="2400" dirty="0" smtClean="0">
                <a:latin typeface="Courier New" pitchFamily="49" charset="0"/>
                <a:cs typeface="Courier New" pitchFamily="49" charset="0"/>
              </a:rPr>
              <a:t> value="ldap://monkeymachine:389/dc=springframework,dc=org"/&gt;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&lt;property name="</a:t>
            </a:r>
            <a:r>
              <a:rPr lang="en-US" sz="2400" dirty="0" err="1" smtClean="0">
                <a:latin typeface="Courier New" pitchFamily="49" charset="0"/>
                <a:cs typeface="Courier New" pitchFamily="49" charset="0"/>
              </a:rPr>
              <a:t>userDn</a:t>
            </a:r>
            <a:r>
              <a:rPr lang="en-US" sz="2400" dirty="0" smtClean="0">
                <a:latin typeface="Courier New" pitchFamily="49" charset="0"/>
                <a:cs typeface="Courier New" pitchFamily="49" charset="0"/>
              </a:rPr>
              <a:t>" value="</a:t>
            </a:r>
            <a:r>
              <a:rPr lang="en-US" sz="2400" dirty="0" err="1" smtClean="0">
                <a:latin typeface="Courier New" pitchFamily="49" charset="0"/>
                <a:cs typeface="Courier New" pitchFamily="49" charset="0"/>
              </a:rPr>
              <a:t>cn</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manager,dc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springframework,dc</a:t>
            </a:r>
            <a:r>
              <a:rPr lang="en-US" sz="2400" dirty="0" smtClean="0">
                <a:latin typeface="Courier New" pitchFamily="49" charset="0"/>
                <a:cs typeface="Courier New" pitchFamily="49" charset="0"/>
              </a:rPr>
              <a:t>=org"/&gt; </a:t>
            </a:r>
          </a:p>
          <a:p>
            <a:pPr>
              <a:buNone/>
            </a:pPr>
            <a:r>
              <a:rPr lang="en-US" sz="2400" dirty="0" smtClean="0">
                <a:latin typeface="Courier New" pitchFamily="49" charset="0"/>
                <a:cs typeface="Courier New" pitchFamily="49" charset="0"/>
              </a:rPr>
              <a:t>  &lt;property name="password" value="password"/&gt;</a:t>
            </a:r>
          </a:p>
          <a:p>
            <a:pPr>
              <a:buNone/>
            </a:pPr>
            <a:r>
              <a:rPr lang="en-US" sz="2400" dirty="0" smtClean="0">
                <a:latin typeface="Courier New" pitchFamily="49" charset="0"/>
                <a:cs typeface="Courier New" pitchFamily="49" charset="0"/>
              </a:rPr>
              <a:t>&lt;/bean&gt; </a:t>
            </a:r>
            <a:endParaRPr lang="en-US" sz="2400" dirty="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Configuring Authentication Provider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 a bean named “</a:t>
            </a:r>
            <a:r>
              <a:rPr lang="en-US" dirty="0" err="1" smtClean="0"/>
              <a:t>ldapAuthProvider</a:t>
            </a:r>
            <a:r>
              <a:rPr lang="en-US" dirty="0" smtClean="0"/>
              <a:t>” of class </a:t>
            </a:r>
            <a:r>
              <a:rPr lang="en-US" sz="2600" dirty="0" smtClean="0">
                <a:latin typeface="Courier New" pitchFamily="49" charset="0"/>
                <a:cs typeface="Courier New" pitchFamily="49" charset="0"/>
              </a:rPr>
              <a:t>org.springframework.security.ldap.authentication.LdapAuthenticationProvider</a:t>
            </a:r>
          </a:p>
          <a:p>
            <a:r>
              <a:rPr lang="en-US" dirty="0" smtClean="0"/>
              <a:t>Create a constructor argument of a bean w/ class </a:t>
            </a:r>
            <a:r>
              <a:rPr lang="en-US" sz="2600" dirty="0" smtClean="0">
                <a:latin typeface="Courier New" pitchFamily="49" charset="0"/>
                <a:cs typeface="Courier New" pitchFamily="49" charset="0"/>
              </a:rPr>
              <a:t>org.springframework.security.ldap.authentication.BindAuthenticator</a:t>
            </a:r>
          </a:p>
          <a:p>
            <a:pPr lvl="1"/>
            <a:r>
              <a:rPr lang="en-US" dirty="0" smtClean="0"/>
              <a:t>Constructor argument of the context source</a:t>
            </a:r>
          </a:p>
          <a:p>
            <a:pPr lvl="1"/>
            <a:r>
              <a:rPr lang="en-US" dirty="0" smtClean="0"/>
              <a:t>Property “</a:t>
            </a:r>
            <a:r>
              <a:rPr lang="en-US" dirty="0" err="1" smtClean="0">
                <a:latin typeface="Courier New" pitchFamily="49" charset="0"/>
                <a:cs typeface="Courier New" pitchFamily="49" charset="0"/>
              </a:rPr>
              <a:t>userDnPatterns</a:t>
            </a:r>
            <a:r>
              <a:rPr lang="en-US" dirty="0" smtClean="0"/>
              <a:t>”: list of </a:t>
            </a:r>
            <a:r>
              <a:rPr lang="en-US" dirty="0" err="1" smtClean="0"/>
              <a:t>userDn</a:t>
            </a:r>
            <a:r>
              <a:rPr lang="en-US" dirty="0" smtClean="0"/>
              <a:t> “wildcards”</a:t>
            </a:r>
          </a:p>
          <a:p>
            <a:r>
              <a:rPr lang="en-US" dirty="0" smtClean="0"/>
              <a:t>Continued…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Configuring Authentication Provider (Continued)</a:t>
            </a:r>
            <a:endParaRPr lang="en-US" dirty="0"/>
          </a:p>
        </p:txBody>
      </p:sp>
      <p:sp>
        <p:nvSpPr>
          <p:cNvPr id="3" name="Content Placeholder 2"/>
          <p:cNvSpPr>
            <a:spLocks noGrp="1"/>
          </p:cNvSpPr>
          <p:nvPr>
            <p:ph idx="1"/>
          </p:nvPr>
        </p:nvSpPr>
        <p:spPr/>
        <p:txBody>
          <a:bodyPr/>
          <a:lstStyle/>
          <a:p>
            <a:r>
              <a:rPr lang="en-US" dirty="0" smtClean="0"/>
              <a:t>Create another constructor argument bean of class org.springframework.security.ldap.userdetails.DefaultLdapAuthoritiesPopulator</a:t>
            </a:r>
          </a:p>
          <a:p>
            <a:pPr lvl="1"/>
            <a:r>
              <a:rPr lang="en-US" dirty="0" smtClean="0"/>
              <a:t>Constructor </a:t>
            </a:r>
            <a:r>
              <a:rPr lang="en-US" dirty="0" err="1" smtClean="0"/>
              <a:t>arg</a:t>
            </a:r>
            <a:r>
              <a:rPr lang="en-US" dirty="0" smtClean="0"/>
              <a:t> of the context source</a:t>
            </a:r>
          </a:p>
          <a:p>
            <a:pPr lvl="1"/>
            <a:r>
              <a:rPr lang="en-US" dirty="0" smtClean="0"/>
              <a:t>Constructor </a:t>
            </a:r>
            <a:r>
              <a:rPr lang="en-US" dirty="0" err="1" smtClean="0"/>
              <a:t>arg</a:t>
            </a:r>
            <a:r>
              <a:rPr lang="en-US" dirty="0" smtClean="0"/>
              <a:t> w/ the value “</a:t>
            </a:r>
            <a:r>
              <a:rPr lang="en-US" dirty="0" err="1" smtClean="0"/>
              <a:t>ou</a:t>
            </a:r>
            <a:r>
              <a:rPr lang="en-US" dirty="0" smtClean="0"/>
              <a:t>=groups”</a:t>
            </a:r>
          </a:p>
          <a:p>
            <a:pPr lvl="1"/>
            <a:r>
              <a:rPr lang="en-US" dirty="0" smtClean="0"/>
              <a:t>Property  “</a:t>
            </a:r>
            <a:r>
              <a:rPr lang="en-US" dirty="0" err="1" smtClean="0"/>
              <a:t>groupRoleAttribute</a:t>
            </a:r>
            <a:r>
              <a:rPr lang="en-US" dirty="0" smtClean="0"/>
              <a:t>” w/ value “</a:t>
            </a:r>
            <a:r>
              <a:rPr lang="en-US" dirty="0" err="1" smtClean="0"/>
              <a:t>ou</a:t>
            </a: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LDAP Authentication Provider Configuration</a:t>
            </a:r>
            <a:endParaRPr lang="en-US" dirty="0"/>
          </a:p>
        </p:txBody>
      </p:sp>
      <p:sp>
        <p:nvSpPr>
          <p:cNvPr id="3" name="Content Placeholder 2"/>
          <p:cNvSpPr>
            <a:spLocks noGrp="1"/>
          </p:cNvSpPr>
          <p:nvPr>
            <p:ph idx="1"/>
          </p:nvPr>
        </p:nvSpPr>
        <p:spPr>
          <a:xfrm>
            <a:off x="457200" y="1775191"/>
            <a:ext cx="8229600" cy="4778009"/>
          </a:xfrm>
        </p:spPr>
        <p:txBody>
          <a:bodyPr>
            <a:normAutofit fontScale="47500" lnSpcReduction="20000"/>
          </a:bodyPr>
          <a:lstStyle/>
          <a:p>
            <a:pPr>
              <a:buNone/>
            </a:pPr>
            <a:r>
              <a:rPr lang="en-US" dirty="0" smtClean="0">
                <a:latin typeface="Courier New" pitchFamily="49" charset="0"/>
                <a:cs typeface="Courier New" pitchFamily="49" charset="0"/>
              </a:rPr>
              <a:t>&lt;bean id="</a:t>
            </a:r>
            <a:r>
              <a:rPr lang="en-US" dirty="0" err="1" smtClean="0">
                <a:latin typeface="Courier New" pitchFamily="49" charset="0"/>
                <a:cs typeface="Courier New" pitchFamily="49" charset="0"/>
              </a:rPr>
              <a:t>ldapAuthProvider</a:t>
            </a:r>
            <a:r>
              <a:rPr lang="en-US" dirty="0" smtClean="0">
                <a:latin typeface="Courier New" pitchFamily="49" charset="0"/>
                <a:cs typeface="Courier New" pitchFamily="49" charset="0"/>
              </a:rPr>
              <a:t>" class="org.springframework.security.ldap.authentication.LdapAuthenticationProvider"&gt;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&lt;bean class="org.springframework.security.ldap.authentication.BindAuthenticator"&gt;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 ref="</a:t>
            </a:r>
            <a:r>
              <a:rPr lang="en-US" dirty="0" err="1" smtClean="0">
                <a:latin typeface="Courier New" pitchFamily="49" charset="0"/>
                <a:cs typeface="Courier New" pitchFamily="49" charset="0"/>
              </a:rPr>
              <a:t>contextSource</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&lt;property name="</a:t>
            </a:r>
            <a:r>
              <a:rPr lang="en-US" dirty="0" err="1" smtClean="0">
                <a:latin typeface="Courier New" pitchFamily="49" charset="0"/>
                <a:cs typeface="Courier New" pitchFamily="49" charset="0"/>
              </a:rPr>
              <a:t>userDnPatterns</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&lt;list&gt;</a:t>
            </a:r>
          </a:p>
          <a:p>
            <a:pPr>
              <a:buNone/>
            </a:pPr>
            <a:r>
              <a:rPr lang="en-US" dirty="0" smtClean="0">
                <a:latin typeface="Courier New" pitchFamily="49" charset="0"/>
                <a:cs typeface="Courier New" pitchFamily="49" charset="0"/>
              </a:rPr>
              <a:t>          &lt;value&gt;</a:t>
            </a:r>
            <a:r>
              <a:rPr lang="en-US" dirty="0" err="1" smtClean="0">
                <a:latin typeface="Courier New" pitchFamily="49" charset="0"/>
                <a:cs typeface="Courier New" pitchFamily="49" charset="0"/>
              </a:rPr>
              <a:t>uid</a:t>
            </a:r>
            <a:r>
              <a:rPr lang="en-US" dirty="0" smtClean="0">
                <a:latin typeface="Courier New" pitchFamily="49" charset="0"/>
                <a:cs typeface="Courier New" pitchFamily="49" charset="0"/>
              </a:rPr>
              <a:t>={0},</a:t>
            </a:r>
            <a:r>
              <a:rPr lang="en-US" dirty="0" err="1" smtClean="0">
                <a:latin typeface="Courier New" pitchFamily="49" charset="0"/>
                <a:cs typeface="Courier New" pitchFamily="49" charset="0"/>
              </a:rPr>
              <a:t>ou</a:t>
            </a:r>
            <a:r>
              <a:rPr lang="en-US" dirty="0" smtClean="0">
                <a:latin typeface="Courier New" pitchFamily="49" charset="0"/>
                <a:cs typeface="Courier New" pitchFamily="49" charset="0"/>
              </a:rPr>
              <a:t>=people&lt;/value&gt;</a:t>
            </a:r>
          </a:p>
          <a:p>
            <a:pPr>
              <a:buNone/>
            </a:pPr>
            <a:r>
              <a:rPr lang="en-US" dirty="0" smtClean="0">
                <a:latin typeface="Courier New" pitchFamily="49" charset="0"/>
                <a:cs typeface="Courier New" pitchFamily="49" charset="0"/>
              </a:rPr>
              <a:t>        &lt;/list&gt; </a:t>
            </a:r>
          </a:p>
          <a:p>
            <a:pPr>
              <a:buNone/>
            </a:pPr>
            <a:r>
              <a:rPr lang="en-US" dirty="0" smtClean="0">
                <a:latin typeface="Courier New" pitchFamily="49" charset="0"/>
                <a:cs typeface="Courier New" pitchFamily="49" charset="0"/>
              </a:rPr>
              <a:t>      &lt;/property&gt; </a:t>
            </a:r>
          </a:p>
          <a:p>
            <a:pPr>
              <a:buNone/>
            </a:pPr>
            <a:r>
              <a:rPr lang="en-US" dirty="0" smtClean="0">
                <a:latin typeface="Courier New" pitchFamily="49" charset="0"/>
                <a:cs typeface="Courier New" pitchFamily="49" charset="0"/>
              </a:rPr>
              <a:t>    &lt;/bean&gt;</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&lt;bean class="org.springframework.security.ldap.userdetails.DefaultLdapAuthoritiesPopulator"&gt;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 ref="</a:t>
            </a:r>
            <a:r>
              <a:rPr lang="en-US" dirty="0" err="1" smtClean="0">
                <a:latin typeface="Courier New" pitchFamily="49" charset="0"/>
                <a:cs typeface="Courier New" pitchFamily="49" charset="0"/>
              </a:rPr>
              <a:t>contextSource</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 value="</a:t>
            </a:r>
            <a:r>
              <a:rPr lang="en-US" dirty="0" err="1" smtClean="0">
                <a:latin typeface="Courier New" pitchFamily="49" charset="0"/>
                <a:cs typeface="Courier New" pitchFamily="49" charset="0"/>
              </a:rPr>
              <a:t>ou</a:t>
            </a:r>
            <a:r>
              <a:rPr lang="en-US" dirty="0" smtClean="0">
                <a:latin typeface="Courier New" pitchFamily="49" charset="0"/>
                <a:cs typeface="Courier New" pitchFamily="49" charset="0"/>
              </a:rPr>
              <a:t>=groups"/&gt; </a:t>
            </a:r>
          </a:p>
          <a:p>
            <a:pPr>
              <a:buNone/>
            </a:pPr>
            <a:r>
              <a:rPr lang="en-US" dirty="0" smtClean="0">
                <a:latin typeface="Courier New" pitchFamily="49" charset="0"/>
                <a:cs typeface="Courier New" pitchFamily="49" charset="0"/>
              </a:rPr>
              <a:t>      &lt;property name="</a:t>
            </a:r>
            <a:r>
              <a:rPr lang="en-US" dirty="0" err="1" smtClean="0">
                <a:latin typeface="Courier New" pitchFamily="49" charset="0"/>
                <a:cs typeface="Courier New" pitchFamily="49" charset="0"/>
              </a:rPr>
              <a:t>groupRoleAttribute</a:t>
            </a:r>
            <a:r>
              <a:rPr lang="en-US" dirty="0" smtClean="0">
                <a:latin typeface="Courier New" pitchFamily="49" charset="0"/>
                <a:cs typeface="Courier New" pitchFamily="49" charset="0"/>
              </a:rPr>
              <a:t>" value="</a:t>
            </a:r>
            <a:r>
              <a:rPr lang="en-US" dirty="0" err="1" smtClean="0">
                <a:latin typeface="Courier New" pitchFamily="49" charset="0"/>
                <a:cs typeface="Courier New" pitchFamily="49" charset="0"/>
              </a:rPr>
              <a:t>ou</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&lt;/bean&gt;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&gt;</a:t>
            </a:r>
          </a:p>
          <a:p>
            <a:pPr>
              <a:buNone/>
            </a:pPr>
            <a:r>
              <a:rPr lang="en-US" dirty="0" smtClean="0">
                <a:latin typeface="Courier New" pitchFamily="49" charset="0"/>
                <a:cs typeface="Courier New" pitchFamily="49" charset="0"/>
              </a:rPr>
              <a:t> &lt;/bean&gt; </a:t>
            </a:r>
            <a:endParaRPr lang="en-US" dirty="0">
              <a:latin typeface="Courier New" pitchFamily="49" charset="0"/>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X.509 Client Certificate Authentication</a:t>
            </a:r>
            <a:endParaRPr lang="en-US" dirty="0"/>
          </a:p>
        </p:txBody>
      </p:sp>
      <p:sp>
        <p:nvSpPr>
          <p:cNvPr id="3" name="Content Placeholder 2"/>
          <p:cNvSpPr>
            <a:spLocks noGrp="1"/>
          </p:cNvSpPr>
          <p:nvPr>
            <p:ph idx="1"/>
          </p:nvPr>
        </p:nvSpPr>
        <p:spPr/>
        <p:txBody>
          <a:bodyPr/>
          <a:lstStyle/>
          <a:p>
            <a:r>
              <a:rPr lang="en-US" dirty="0" smtClean="0"/>
              <a:t>Using a X.509 client certificate is simple:</a:t>
            </a:r>
          </a:p>
          <a:p>
            <a:pPr lvl="1"/>
            <a:r>
              <a:rPr lang="en-US" dirty="0" smtClean="0">
                <a:latin typeface="Courier New" pitchFamily="49" charset="0"/>
                <a:cs typeface="Courier New" pitchFamily="49" charset="0"/>
              </a:rPr>
              <a:t>&lt;security:x509 subject-principal-</a:t>
            </a:r>
            <a:r>
              <a:rPr lang="en-US" dirty="0" err="1" smtClean="0">
                <a:latin typeface="Courier New" pitchFamily="49" charset="0"/>
                <a:cs typeface="Courier New" pitchFamily="49" charset="0"/>
              </a:rPr>
              <a:t>regex</a:t>
            </a:r>
            <a:r>
              <a:rPr lang="en-US" dirty="0" smtClean="0">
                <a:latin typeface="Courier New" pitchFamily="49" charset="0"/>
                <a:cs typeface="Courier New" pitchFamily="49" charset="0"/>
              </a:rPr>
              <a:t>="CN=(.*?)," user-service-ref="</a:t>
            </a:r>
            <a:r>
              <a:rPr lang="en-US" dirty="0" err="1" smtClean="0">
                <a:latin typeface="Courier New" pitchFamily="49" charset="0"/>
                <a:cs typeface="Courier New" pitchFamily="49" charset="0"/>
              </a:rPr>
              <a:t>userService</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Level Security</a:t>
            </a:r>
            <a:endParaRPr lang="en-US" dirty="0"/>
          </a:p>
        </p:txBody>
      </p:sp>
      <p:sp>
        <p:nvSpPr>
          <p:cNvPr id="3" name="Content Placeholder 2"/>
          <p:cNvSpPr>
            <a:spLocks noGrp="1"/>
          </p:cNvSpPr>
          <p:nvPr>
            <p:ph idx="1"/>
          </p:nvPr>
        </p:nvSpPr>
        <p:spPr/>
        <p:txBody>
          <a:bodyPr/>
          <a:lstStyle/>
          <a:p>
            <a:r>
              <a:rPr lang="en-US" dirty="0" smtClean="0"/>
              <a:t>Spring Security can secure methods at the service layer</a:t>
            </a:r>
          </a:p>
          <a:p>
            <a:r>
              <a:rPr lang="en-US" dirty="0" smtClean="0"/>
              <a:t>Application Context configuration:</a:t>
            </a:r>
            <a:br>
              <a:rPr lang="en-US" dirty="0" smtClean="0"/>
            </a:br>
            <a:r>
              <a:rPr lang="en-US" dirty="0" smtClean="0"/>
              <a:t/>
            </a:r>
            <a:br>
              <a:rPr lang="en-US" dirty="0" smtClean="0"/>
            </a:b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security:global</a:t>
            </a:r>
            <a:r>
              <a:rPr lang="en-US" sz="2400" dirty="0" smtClean="0">
                <a:latin typeface="Courier New" pitchFamily="49" charset="0"/>
                <a:cs typeface="Courier New" pitchFamily="49" charset="0"/>
              </a:rPr>
              <a:t>-method-security pre-post-annotations="enabled" proxy-target-class="true"/&gt;</a:t>
            </a:r>
          </a:p>
          <a:p>
            <a:endParaRPr lang="en-US" sz="2400" dirty="0" smtClean="0">
              <a:latin typeface="Courier New" pitchFamily="49" charset="0"/>
              <a:cs typeface="Courier New" pitchFamily="49" charset="0"/>
            </a:endParaRPr>
          </a:p>
          <a:p>
            <a:r>
              <a:rPr lang="en-US" dirty="0" smtClean="0"/>
              <a:t>Methods are Secured With the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PreAuthorize</a:t>
            </a:r>
            <a:r>
              <a:rPr lang="en-US" dirty="0" smtClean="0">
                <a:latin typeface="Courier New" pitchFamily="49" charset="0"/>
                <a:cs typeface="Courier New" pitchFamily="49" charset="0"/>
              </a:rPr>
              <a:t> </a:t>
            </a:r>
            <a:r>
              <a:rPr lang="en-US" dirty="0" smtClean="0"/>
              <a:t>annotation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Method Security</a:t>
            </a:r>
            <a:endParaRPr lang="en-US" dirty="0"/>
          </a:p>
        </p:txBody>
      </p:sp>
      <p:sp>
        <p:nvSpPr>
          <p:cNvPr id="3" name="Content Placeholder 2"/>
          <p:cNvSpPr>
            <a:spLocks noGrp="1"/>
          </p:cNvSpPr>
          <p:nvPr>
            <p:ph idx="1"/>
          </p:nvPr>
        </p:nvSpPr>
        <p:spPr/>
        <p:txBody>
          <a:bodyPr/>
          <a:lstStyle/>
          <a:p>
            <a:r>
              <a:rPr lang="en-US" dirty="0" smtClean="0"/>
              <a:t>@</a:t>
            </a:r>
            <a:r>
              <a:rPr lang="en-US" dirty="0" err="1" smtClean="0"/>
              <a:t>PostAuthorize</a:t>
            </a:r>
            <a:endParaRPr lang="en-US" dirty="0" smtClean="0"/>
          </a:p>
          <a:p>
            <a:r>
              <a:rPr lang="en-US" dirty="0" smtClean="0"/>
              <a:t>@</a:t>
            </a:r>
            <a:r>
              <a:rPr lang="en-US" dirty="0" err="1" smtClean="0"/>
              <a:t>PreFilter</a:t>
            </a:r>
            <a:r>
              <a:rPr lang="en-US" dirty="0" smtClean="0"/>
              <a:t> and @</a:t>
            </a:r>
            <a:r>
              <a:rPr lang="en-US" dirty="0" err="1" smtClean="0"/>
              <a:t>PostFilter</a:t>
            </a:r>
            <a:endParaRPr lang="en-US" dirty="0" smtClean="0"/>
          </a:p>
          <a:p>
            <a:pPr lvl="1"/>
            <a:r>
              <a:rPr lang="en-US" dirty="0" smtClean="0"/>
              <a:t>Used with Domain Object (ACL) security</a:t>
            </a:r>
          </a:p>
          <a:p>
            <a:pPr lvl="1"/>
            <a:r>
              <a:rPr lang="en-US" dirty="0" smtClean="0"/>
              <a:t>Filters a returned collection based on a given expression (</a:t>
            </a:r>
            <a:r>
              <a:rPr lang="en-US" dirty="0" err="1" smtClean="0"/>
              <a:t>hasRole</a:t>
            </a:r>
            <a:r>
              <a:rPr lang="en-US" dirty="0" smtClean="0"/>
              <a:t>(), etc)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Tag Library</a:t>
            </a:r>
            <a:endParaRPr lang="en-US" dirty="0"/>
          </a:p>
        </p:txBody>
      </p:sp>
      <p:sp>
        <p:nvSpPr>
          <p:cNvPr id="3" name="Content Placeholder 2"/>
          <p:cNvSpPr>
            <a:spLocks noGrp="1"/>
          </p:cNvSpPr>
          <p:nvPr>
            <p:ph idx="1"/>
          </p:nvPr>
        </p:nvSpPr>
        <p:spPr/>
        <p:txBody>
          <a:bodyPr/>
          <a:lstStyle/>
          <a:p>
            <a:r>
              <a:rPr lang="en-US" dirty="0" smtClean="0"/>
              <a:t>Spring Security Provides a Tag Library for accessing the </a:t>
            </a:r>
            <a:r>
              <a:rPr lang="en-US" dirty="0" err="1" smtClean="0">
                <a:latin typeface="Courier New" pitchFamily="49" charset="0"/>
                <a:cs typeface="Courier New" pitchFamily="49" charset="0"/>
              </a:rPr>
              <a:t>SecurityContext</a:t>
            </a:r>
            <a:r>
              <a:rPr lang="en-US" dirty="0" smtClean="0"/>
              <a:t> and using security constraints in JSPs</a:t>
            </a:r>
          </a:p>
          <a:p>
            <a:r>
              <a:rPr lang="en-US" dirty="0" smtClean="0"/>
              <a:t>What can it do?</a:t>
            </a:r>
          </a:p>
          <a:p>
            <a:pPr lvl="1"/>
            <a:r>
              <a:rPr lang="en-US" dirty="0" smtClean="0"/>
              <a:t>Restrict display of certain content by </a:t>
            </a:r>
            <a:r>
              <a:rPr lang="en-US" dirty="0" err="1" smtClean="0"/>
              <a:t>GrantedAuthority</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JSP Tag Library</a:t>
            </a:r>
            <a:endParaRPr lang="en-US" dirty="0"/>
          </a:p>
        </p:txBody>
      </p:sp>
      <p:sp>
        <p:nvSpPr>
          <p:cNvPr id="3" name="Content Placeholder 2"/>
          <p:cNvSpPr>
            <a:spLocks noGrp="1"/>
          </p:cNvSpPr>
          <p:nvPr>
            <p:ph idx="1"/>
          </p:nvPr>
        </p:nvSpPr>
        <p:spPr/>
        <p:txBody>
          <a:bodyPr/>
          <a:lstStyle/>
          <a:p>
            <a:r>
              <a:rPr lang="en-US" dirty="0" smtClean="0"/>
              <a:t>Declaration in JSP:</a:t>
            </a:r>
            <a:br>
              <a:rPr lang="en-US" dirty="0" smtClean="0"/>
            </a:br>
            <a:r>
              <a:rPr lang="en-US" dirty="0" smtClean="0"/>
              <a:t/>
            </a:r>
            <a:br>
              <a:rPr lang="en-US" dirty="0" smtClean="0"/>
            </a:br>
            <a:r>
              <a:rPr lang="it-IT" sz="2400" dirty="0" smtClean="0">
                <a:latin typeface="Courier New" pitchFamily="49" charset="0"/>
                <a:cs typeface="Courier New" pitchFamily="49" charset="0"/>
              </a:rPr>
              <a:t>&lt;%@ taglib prefix="security" uri="http://www.springframework.org/security/tags" %&gt; </a:t>
            </a:r>
            <a:endParaRPr lang="en-US" sz="2400" dirty="0" smtClean="0">
              <a:latin typeface="Courier New" pitchFamily="49" charset="0"/>
              <a:cs typeface="Courier New" pitchFamily="49" charset="0"/>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Restricting JSP Display</a:t>
            </a:r>
            <a:endParaRPr lang="en-US" dirty="0"/>
          </a:p>
        </p:txBody>
      </p:sp>
      <p:sp>
        <p:nvSpPr>
          <p:cNvPr id="3" name="Content Placeholder 2"/>
          <p:cNvSpPr>
            <a:spLocks noGrp="1"/>
          </p:cNvSpPr>
          <p:nvPr>
            <p:ph idx="1"/>
          </p:nvPr>
        </p:nvSpPr>
        <p:spPr/>
        <p:txBody>
          <a:bodyPr/>
          <a:lstStyle/>
          <a:p>
            <a:r>
              <a:rPr lang="en-US" dirty="0" smtClean="0"/>
              <a:t>The &lt;</a:t>
            </a:r>
            <a:r>
              <a:rPr lang="en-US" dirty="0" err="1" smtClean="0"/>
              <a:t>security:authorize</a:t>
            </a:r>
            <a:r>
              <a:rPr lang="en-US" dirty="0" smtClean="0"/>
              <a:t>&gt; tag is used to restrict the display of content based on </a:t>
            </a:r>
            <a:r>
              <a:rPr lang="en-US" dirty="0" err="1" smtClean="0"/>
              <a:t>GrantedAuthority</a:t>
            </a:r>
            <a:endParaRPr lang="en-US" dirty="0" smtClean="0"/>
          </a:p>
          <a:p>
            <a:r>
              <a:rPr lang="en-US" dirty="0" smtClean="0"/>
              <a:t>Example:</a:t>
            </a:r>
            <a:br>
              <a:rPr lang="en-US" dirty="0" smtClean="0"/>
            </a:br>
            <a:r>
              <a:rPr lang="en-US" dirty="0" smtClean="0"/>
              <a:t/>
            </a:r>
            <a:br>
              <a:rPr lang="en-US" dirty="0" smtClean="0"/>
            </a:b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security:authorize</a:t>
            </a:r>
            <a:r>
              <a:rPr lang="en-US" dirty="0" smtClean="0">
                <a:latin typeface="Courier New" pitchFamily="49" charset="0"/>
                <a:cs typeface="Courier New" pitchFamily="49" charset="0"/>
              </a:rPr>
              <a:t> access=“</a:t>
            </a:r>
            <a:r>
              <a:rPr lang="en-US" dirty="0" err="1" smtClean="0">
                <a:latin typeface="Courier New" pitchFamily="49" charset="0"/>
                <a:cs typeface="Courier New" pitchFamily="49" charset="0"/>
              </a:rPr>
              <a:t>hasRole</a:t>
            </a:r>
            <a:r>
              <a:rPr lang="en-US" dirty="0" smtClean="0">
                <a:latin typeface="Courier New" pitchFamily="49" charset="0"/>
                <a:cs typeface="Courier New" pitchFamily="49" charset="0"/>
              </a:rPr>
              <a:t>(‘ROLE_ADMIN’)&gt;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&lt;h1&gt;Admin Menu&lt;/h1&gt;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security:authorize</a:t>
            </a:r>
            <a:r>
              <a:rPr lang="en-US" dirty="0" smtClean="0">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I’m Assuming</a:t>
            </a:r>
            <a:endParaRPr lang="en-US" dirty="0"/>
          </a:p>
        </p:txBody>
      </p:sp>
      <p:sp>
        <p:nvSpPr>
          <p:cNvPr id="3" name="Content Placeholder 2"/>
          <p:cNvSpPr>
            <a:spLocks noGrp="1"/>
          </p:cNvSpPr>
          <p:nvPr>
            <p:ph idx="1"/>
          </p:nvPr>
        </p:nvSpPr>
        <p:spPr/>
        <p:txBody>
          <a:bodyPr/>
          <a:lstStyle/>
          <a:p>
            <a:r>
              <a:rPr lang="en-US" dirty="0" smtClean="0"/>
              <a:t>You’re familiar with Java</a:t>
            </a:r>
          </a:p>
          <a:p>
            <a:r>
              <a:rPr lang="en-US" dirty="0" smtClean="0"/>
              <a:t>You’re at least somewhat familiar with Spring</a:t>
            </a:r>
          </a:p>
          <a:p>
            <a:r>
              <a:rPr lang="en-US" dirty="0" smtClean="0"/>
              <a:t>You can read a </a:t>
            </a:r>
            <a:r>
              <a:rPr lang="en-US" dirty="0" err="1" smtClean="0"/>
              <a:t>Javadoc</a:t>
            </a:r>
            <a:r>
              <a:rPr lang="en-US" dirty="0" smtClean="0"/>
              <a:t> to get information I am not covering</a:t>
            </a:r>
          </a:p>
          <a:p>
            <a:r>
              <a:rPr lang="en-US" dirty="0" smtClean="0"/>
              <a:t>You can create a database schema in the database of your choice and configure JDBC/Hibernate/whatever</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JSP Tags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a:t>
            </a:r>
            <a:r>
              <a:rPr lang="en-US" dirty="0" err="1" smtClean="0"/>
              <a:t>security:authentication</a:t>
            </a:r>
            <a:r>
              <a:rPr lang="en-US" dirty="0" smtClean="0"/>
              <a:t>&gt; used to access the current Authentication object in the Security Context</a:t>
            </a:r>
          </a:p>
          <a:p>
            <a:pPr lvl="1"/>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security:authentication</a:t>
            </a:r>
            <a:r>
              <a:rPr lang="en-US" dirty="0" smtClean="0">
                <a:latin typeface="Courier New" pitchFamily="49" charset="0"/>
                <a:cs typeface="Courier New" pitchFamily="49" charset="0"/>
              </a:rPr>
              <a:t> property=“</a:t>
            </a:r>
            <a:r>
              <a:rPr lang="en-US" dirty="0" err="1" smtClean="0">
                <a:latin typeface="Courier New" pitchFamily="49" charset="0"/>
                <a:cs typeface="Courier New" pitchFamily="49" charset="0"/>
              </a:rPr>
              <a:t>principal.username</a:t>
            </a:r>
            <a:r>
              <a:rPr lang="en-US" dirty="0" smtClean="0">
                <a:latin typeface="Courier New" pitchFamily="49" charset="0"/>
                <a:cs typeface="Courier New" pitchFamily="49" charset="0"/>
              </a:rPr>
              <a:t>” /&gt;</a:t>
            </a:r>
          </a:p>
          <a:p>
            <a:r>
              <a:rPr lang="en-US" dirty="0" smtClean="0"/>
              <a:t>&lt;</a:t>
            </a:r>
            <a:r>
              <a:rPr lang="en-US" dirty="0" err="1" smtClean="0"/>
              <a:t>security:accesscontrollist</a:t>
            </a:r>
            <a:r>
              <a:rPr lang="en-US" dirty="0" smtClean="0"/>
              <a:t>&gt; display content based on permissions granted to a Domain Object</a:t>
            </a:r>
          </a:p>
          <a:p>
            <a:pPr lvl="1"/>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security:accesscontrollist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hasPermission</a:t>
            </a:r>
            <a:r>
              <a:rPr lang="en-US" dirty="0" smtClean="0">
                <a:latin typeface="Courier New" pitchFamily="49" charset="0"/>
                <a:cs typeface="Courier New" pitchFamily="49" charset="0"/>
              </a:rPr>
              <a:t>=“1” </a:t>
            </a:r>
            <a:r>
              <a:rPr lang="en-US" dirty="0" err="1" smtClean="0">
                <a:latin typeface="Courier New" pitchFamily="49" charset="0"/>
                <a:cs typeface="Courier New" pitchFamily="49" charset="0"/>
              </a:rPr>
              <a:t>domainObject</a:t>
            </a:r>
            <a:r>
              <a:rPr lang="en-US" dirty="0" smtClean="0">
                <a:latin typeface="Courier New" pitchFamily="49" charset="0"/>
                <a:cs typeface="Courier New" pitchFamily="49" charset="0"/>
              </a:rPr>
              <a:t>=“whatever”&gt;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962275" y="2182812"/>
            <a:ext cx="32194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I’ll Cover</a:t>
            </a:r>
            <a:endParaRPr lang="en-US" dirty="0"/>
          </a:p>
        </p:txBody>
      </p:sp>
      <p:sp>
        <p:nvSpPr>
          <p:cNvPr id="3" name="Content Placeholder 2"/>
          <p:cNvSpPr>
            <a:spLocks noGrp="1"/>
          </p:cNvSpPr>
          <p:nvPr>
            <p:ph idx="1"/>
          </p:nvPr>
        </p:nvSpPr>
        <p:spPr/>
        <p:txBody>
          <a:bodyPr/>
          <a:lstStyle/>
          <a:p>
            <a:r>
              <a:rPr lang="en-US" dirty="0" smtClean="0"/>
              <a:t>What Spring Security Is And What It Does</a:t>
            </a:r>
          </a:p>
          <a:p>
            <a:r>
              <a:rPr lang="en-US" dirty="0" smtClean="0"/>
              <a:t>Core Concepts</a:t>
            </a:r>
          </a:p>
          <a:p>
            <a:r>
              <a:rPr lang="en-US" dirty="0" smtClean="0"/>
              <a:t>Configuration</a:t>
            </a:r>
          </a:p>
          <a:p>
            <a:r>
              <a:rPr lang="en-US" dirty="0" smtClean="0"/>
              <a:t>Developing With Spring Security</a:t>
            </a:r>
          </a:p>
          <a:p>
            <a:r>
              <a:rPr lang="en-US" dirty="0" smtClean="0"/>
              <a:t>Method-Level Security</a:t>
            </a:r>
          </a:p>
          <a:p>
            <a:r>
              <a:rPr lang="en-US" dirty="0" smtClean="0"/>
              <a:t>JSP Tag Libraries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Won’t Cover</a:t>
            </a:r>
            <a:endParaRPr lang="en-US" dirty="0"/>
          </a:p>
        </p:txBody>
      </p:sp>
      <p:sp>
        <p:nvSpPr>
          <p:cNvPr id="3" name="Content Placeholder 2"/>
          <p:cNvSpPr>
            <a:spLocks noGrp="1"/>
          </p:cNvSpPr>
          <p:nvPr>
            <p:ph idx="1"/>
          </p:nvPr>
        </p:nvSpPr>
        <p:spPr/>
        <p:txBody>
          <a:bodyPr/>
          <a:lstStyle/>
          <a:p>
            <a:r>
              <a:rPr lang="en-US" dirty="0" smtClean="0"/>
              <a:t>Core Security Filters</a:t>
            </a:r>
          </a:p>
          <a:p>
            <a:r>
              <a:rPr lang="en-US" dirty="0" smtClean="0"/>
              <a:t>Majority of the Security Namespace</a:t>
            </a:r>
          </a:p>
          <a:p>
            <a:r>
              <a:rPr lang="en-US" dirty="0" smtClean="0"/>
              <a:t>Session Management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Spring Security?</a:t>
            </a:r>
            <a:endParaRPr lang="en-US" dirty="0"/>
          </a:p>
        </p:txBody>
      </p:sp>
      <p:sp>
        <p:nvSpPr>
          <p:cNvPr id="3" name="Content Placeholder 2"/>
          <p:cNvSpPr>
            <a:spLocks noGrp="1"/>
          </p:cNvSpPr>
          <p:nvPr>
            <p:ph idx="1"/>
          </p:nvPr>
        </p:nvSpPr>
        <p:spPr/>
        <p:txBody>
          <a:bodyPr/>
          <a:lstStyle/>
          <a:p>
            <a:r>
              <a:rPr lang="en-US" dirty="0" smtClean="0"/>
              <a:t>Provides Enterprise-Level Authentication and Authorization Services</a:t>
            </a:r>
          </a:p>
          <a:p>
            <a:r>
              <a:rPr lang="en-US" dirty="0" smtClean="0"/>
              <a:t>Authentication is based on implementation of </a:t>
            </a:r>
            <a:r>
              <a:rPr lang="en-US" dirty="0" err="1" smtClean="0">
                <a:latin typeface="Courier New" pitchFamily="49" charset="0"/>
                <a:cs typeface="Courier New" pitchFamily="49" charset="0"/>
              </a:rPr>
              <a:t>GrantedAuthority</a:t>
            </a:r>
            <a:r>
              <a:rPr lang="en-US" dirty="0" smtClean="0">
                <a:latin typeface="Courier New" pitchFamily="49" charset="0"/>
                <a:cs typeface="Courier New" pitchFamily="49" charset="0"/>
              </a:rPr>
              <a:t> </a:t>
            </a:r>
            <a:r>
              <a:rPr lang="en-US" dirty="0" smtClean="0"/>
              <a:t>interface</a:t>
            </a:r>
          </a:p>
          <a:p>
            <a:pPr lvl="1"/>
            <a:r>
              <a:rPr lang="en-US" dirty="0" smtClean="0"/>
              <a:t>Usually “ROLE_USER”,”ROLE_ADMIN”, etc</a:t>
            </a:r>
          </a:p>
          <a:p>
            <a:r>
              <a:rPr lang="en-US" dirty="0" smtClean="0"/>
              <a:t>Authorization is based on Access Control List</a:t>
            </a:r>
          </a:p>
          <a:p>
            <a:pPr lvl="1"/>
            <a:r>
              <a:rPr lang="en-US" dirty="0" smtClean="0"/>
              <a:t>Don’t have time to cover tonight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Authentication Types</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answer: “just about any”</a:t>
            </a:r>
          </a:p>
          <a:p>
            <a:pPr lvl="1"/>
            <a:r>
              <a:rPr lang="en-US" dirty="0" smtClean="0"/>
              <a:t>Unless you’re “weird”</a:t>
            </a:r>
          </a:p>
          <a:p>
            <a:r>
              <a:rPr lang="en-US" dirty="0" smtClean="0"/>
              <a:t>Types:</a:t>
            </a:r>
          </a:p>
          <a:p>
            <a:pPr lvl="1"/>
            <a:r>
              <a:rPr lang="en-US" dirty="0" smtClean="0"/>
              <a:t>Simple Form-Based</a:t>
            </a:r>
          </a:p>
          <a:p>
            <a:pPr lvl="1"/>
            <a:r>
              <a:rPr lang="en-US" dirty="0" smtClean="0"/>
              <a:t>HTTP Basic and Digest</a:t>
            </a:r>
          </a:p>
          <a:p>
            <a:pPr lvl="1"/>
            <a:r>
              <a:rPr lang="en-US" dirty="0" smtClean="0"/>
              <a:t>LDAP</a:t>
            </a:r>
          </a:p>
          <a:p>
            <a:pPr lvl="1"/>
            <a:r>
              <a:rPr lang="en-US" dirty="0" smtClean="0"/>
              <a:t>X.509 Client Certificate</a:t>
            </a:r>
          </a:p>
          <a:p>
            <a:pPr lvl="1"/>
            <a:r>
              <a:rPr lang="en-US" dirty="0" err="1" smtClean="0"/>
              <a:t>OpenID</a:t>
            </a:r>
            <a:endParaRPr lang="en-US" dirty="0" smtClean="0"/>
          </a:p>
          <a:p>
            <a:pPr lvl="1"/>
            <a:r>
              <a:rPr lang="en-US" dirty="0" smtClean="0"/>
              <a:t>Etc, etc.</a:t>
            </a:r>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Originally was the ACEGI project</a:t>
            </a:r>
          </a:p>
          <a:p>
            <a:r>
              <a:rPr lang="en-US" dirty="0" smtClean="0"/>
              <a:t>Configuration was “death by XML”</a:t>
            </a:r>
          </a:p>
          <a:p>
            <a:pPr lvl="1"/>
            <a:r>
              <a:rPr lang="en-US" dirty="0" smtClean="0"/>
              <a:t>Project lead liked it that way</a:t>
            </a:r>
          </a:p>
          <a:p>
            <a:r>
              <a:rPr lang="en-US" dirty="0" smtClean="0"/>
              <a:t>ACEGI was rebranded as “Spring Security” around the Spring 2.0 release</a:t>
            </a:r>
          </a:p>
          <a:p>
            <a:r>
              <a:rPr lang="en-US" dirty="0" smtClean="0"/>
              <a:t>With the Security Namespace and as additional modules became available, death by XML gave way to Configuration By Convention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1577</TotalTime>
  <Words>3482</Words>
  <Application>Microsoft Office PowerPoint</Application>
  <PresentationFormat>On-screen Show (4:3)</PresentationFormat>
  <Paragraphs>384</Paragraphs>
  <Slides>41</Slides>
  <Notes>41</Notes>
  <HiddenSlides>3</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Module</vt:lpstr>
      <vt:lpstr>Spring Security 3.0</vt:lpstr>
      <vt:lpstr>Who I Am</vt:lpstr>
      <vt:lpstr>Obligatory Funny Picture</vt:lpstr>
      <vt:lpstr>What I’m Assuming</vt:lpstr>
      <vt:lpstr>What I’ll Cover</vt:lpstr>
      <vt:lpstr>What I Won’t Cover</vt:lpstr>
      <vt:lpstr>What Is Spring Security?</vt:lpstr>
      <vt:lpstr>Supported Authentication Types</vt:lpstr>
      <vt:lpstr>History</vt:lpstr>
      <vt:lpstr>What Are Authentication and Authorization?</vt:lpstr>
      <vt:lpstr>The Authentication and SecurityContext</vt:lpstr>
      <vt:lpstr>UserDetails and UserDetailsService</vt:lpstr>
      <vt:lpstr>Obtaining With Maven</vt:lpstr>
      <vt:lpstr>Recommended Database Schema</vt:lpstr>
      <vt:lpstr>Configuring web.xml</vt:lpstr>
      <vt:lpstr>The Security Namespace</vt:lpstr>
      <vt:lpstr>Enabling Web Security</vt:lpstr>
      <vt:lpstr>Configuring an Authentication Manager</vt:lpstr>
      <vt:lpstr>Expression Based Access Control</vt:lpstr>
      <vt:lpstr>Securing By URL</vt:lpstr>
      <vt:lpstr>Implementing UserDetails</vt:lpstr>
      <vt:lpstr>Implementing UserDetailsService</vt:lpstr>
      <vt:lpstr>Form Based Authentication</vt:lpstr>
      <vt:lpstr>Password Hashing and Salting</vt:lpstr>
      <vt:lpstr>Hashing and Salting Example</vt:lpstr>
      <vt:lpstr>More on Form-Based Authentication</vt:lpstr>
      <vt:lpstr>LDAP Authentication</vt:lpstr>
      <vt:lpstr>Configuration Elements</vt:lpstr>
      <vt:lpstr>Connecting to LDAP Server</vt:lpstr>
      <vt:lpstr>Example LDAP SecurityContext</vt:lpstr>
      <vt:lpstr>Configuring Authentication Provider</vt:lpstr>
      <vt:lpstr>Configuring Authentication Provider (Continued)</vt:lpstr>
      <vt:lpstr>Example LDAP Authentication Provider Configuration</vt:lpstr>
      <vt:lpstr>X.509 Client Certificate Authentication</vt:lpstr>
      <vt:lpstr>Method Level Security</vt:lpstr>
      <vt:lpstr>More On Method Security</vt:lpstr>
      <vt:lpstr>JSP Tag Library</vt:lpstr>
      <vt:lpstr>Using The JSP Tag Library</vt:lpstr>
      <vt:lpstr>Restricting JSP Display</vt:lpstr>
      <vt:lpstr>Other JSP Tags</vt:lpstr>
      <vt:lpstr>That’s All Folks!</vt:lpstr>
    </vt:vector>
  </TitlesOfParts>
  <Company>U.S. Air Force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 3.0</dc:title>
  <dc:creator>jason.ferguson</dc:creator>
  <cp:lastModifiedBy>Jason</cp:lastModifiedBy>
  <cp:revision>90</cp:revision>
  <dcterms:created xsi:type="dcterms:W3CDTF">2010-09-13T14:09:55Z</dcterms:created>
  <dcterms:modified xsi:type="dcterms:W3CDTF">2010-11-13T18:52:46Z</dcterms:modified>
</cp:coreProperties>
</file>