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65" r:id="rId2"/>
    <p:sldId id="271" r:id="rId3"/>
    <p:sldId id="268" r:id="rId4"/>
    <p:sldId id="269" r:id="rId5"/>
    <p:sldId id="272" r:id="rId6"/>
    <p:sldId id="273" r:id="rId7"/>
    <p:sldId id="274" r:id="rId8"/>
    <p:sldId id="275" r:id="rId9"/>
    <p:sldId id="267" r:id="rId10"/>
    <p:sldId id="276" r:id="rId11"/>
    <p:sldId id="277" r:id="rId12"/>
    <p:sldId id="278" r:id="rId13"/>
    <p:sldId id="279" r:id="rId14"/>
    <p:sldId id="300" r:id="rId15"/>
    <p:sldId id="302" r:id="rId16"/>
    <p:sldId id="304" r:id="rId17"/>
    <p:sldId id="307" r:id="rId18"/>
    <p:sldId id="303" r:id="rId19"/>
    <p:sldId id="308" r:id="rId20"/>
    <p:sldId id="309" r:id="rId21"/>
    <p:sldId id="298" r:id="rId22"/>
    <p:sldId id="310" r:id="rId23"/>
    <p:sldId id="311" r:id="rId24"/>
    <p:sldId id="299" r:id="rId25"/>
    <p:sldId id="312" r:id="rId26"/>
    <p:sldId id="313" r:id="rId27"/>
    <p:sldId id="314" r:id="rId28"/>
    <p:sldId id="344" r:id="rId29"/>
    <p:sldId id="315" r:id="rId30"/>
    <p:sldId id="297" r:id="rId31"/>
    <p:sldId id="316" r:id="rId32"/>
    <p:sldId id="318" r:id="rId33"/>
    <p:sldId id="317" r:id="rId34"/>
    <p:sldId id="319" r:id="rId35"/>
    <p:sldId id="295" r:id="rId36"/>
    <p:sldId id="320" r:id="rId37"/>
    <p:sldId id="321" r:id="rId38"/>
    <p:sldId id="322" r:id="rId39"/>
    <p:sldId id="323" r:id="rId40"/>
    <p:sldId id="294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42" r:id="rId54"/>
    <p:sldId id="343" r:id="rId55"/>
    <p:sldId id="336" r:id="rId56"/>
    <p:sldId id="337" r:id="rId57"/>
    <p:sldId id="338" r:id="rId58"/>
    <p:sldId id="340" r:id="rId59"/>
    <p:sldId id="339" r:id="rId60"/>
    <p:sldId id="341" r:id="rId61"/>
    <p:sldId id="296" r:id="rId62"/>
    <p:sldId id="280" r:id="rId63"/>
    <p:sldId id="282" r:id="rId64"/>
    <p:sldId id="283" r:id="rId65"/>
    <p:sldId id="284" r:id="rId66"/>
    <p:sldId id="285" r:id="rId67"/>
    <p:sldId id="286" r:id="rId68"/>
    <p:sldId id="287" r:id="rId69"/>
    <p:sldId id="288" r:id="rId70"/>
    <p:sldId id="289" r:id="rId71"/>
    <p:sldId id="290" r:id="rId72"/>
    <p:sldId id="291" r:id="rId73"/>
    <p:sldId id="293" r:id="rId74"/>
    <p:sldId id="292" r:id="rId75"/>
    <p:sldId id="266" r:id="rId76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A8B7"/>
    <a:srgbClr val="636363"/>
    <a:srgbClr val="D7D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5" d="100"/>
          <a:sy n="85" d="100"/>
        </p:scale>
        <p:origin x="-1301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3175CCE-77BC-42C5-AC87-D633DBEBB28B}" type="datetimeFigureOut">
              <a:rPr lang="en-US"/>
              <a:pPr>
                <a:defRPr/>
              </a:pPr>
              <a:t>1/22/2013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827B775-9A05-406A-9217-E57B1FFDCE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50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34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23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38200"/>
            <a:ext cx="215265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838200"/>
            <a:ext cx="6305550" cy="5181600"/>
          </a:xfrm>
        </p:spPr>
        <p:txBody>
          <a:bodyPr vert="eaVert"/>
          <a:lstStyle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77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Tx/>
              <a:buNone/>
              <a:defRPr>
                <a:solidFill>
                  <a:schemeClr val="tx1"/>
                </a:solidFill>
              </a:defRPr>
            </a:lvl2pPr>
            <a:lvl3pPr>
              <a:buFontTx/>
              <a:buNone/>
              <a:defRPr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06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369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71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60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37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541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1086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0349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838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CA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610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rtl="0" eaLnBrk="1" fontAlgn="base" hangingPunct="1">
        <a:spcBef>
          <a:spcPct val="20000"/>
        </a:spcBef>
        <a:spcAft>
          <a:spcPct val="0"/>
        </a:spcAft>
        <a:buFontTx/>
        <a:buNone/>
        <a:defRPr>
          <a:solidFill>
            <a:srgbClr val="D7D9DF"/>
          </a:solidFill>
          <a:latin typeface="+mn-lt"/>
        </a:defRPr>
      </a:lvl2pPr>
      <a:lvl3pPr marL="914400" indent="0" algn="l" rtl="0" eaLnBrk="1" fontAlgn="base" hangingPunct="1">
        <a:spcBef>
          <a:spcPct val="20000"/>
        </a:spcBef>
        <a:spcAft>
          <a:spcPct val="0"/>
        </a:spcAft>
        <a:buFontTx/>
        <a:buNone/>
        <a:defRPr>
          <a:solidFill>
            <a:srgbClr val="D7D9D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liablesoftware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/>
          <p:cNvSpPr>
            <a:spLocks noGrp="1"/>
          </p:cNvSpPr>
          <p:nvPr>
            <p:ph type="ctrTitle"/>
          </p:nvPr>
        </p:nvSpPr>
        <p:spPr>
          <a:xfrm>
            <a:off x="136525" y="3030538"/>
            <a:ext cx="8870950" cy="79692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Why Cloud Architecture is Different</a:t>
            </a:r>
            <a:r>
              <a:rPr lang="en-US" sz="4000" dirty="0" smtClean="0"/>
              <a:t>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60425" y="4887913"/>
            <a:ext cx="6356350" cy="903287"/>
          </a:xfrm>
        </p:spPr>
        <p:txBody>
          <a:bodyPr>
            <a:normAutofit fontScale="77500" lnSpcReduction="20000"/>
          </a:bodyPr>
          <a:lstStyle/>
          <a:p>
            <a:pPr algn="l">
              <a:defRPr/>
            </a:pPr>
            <a:r>
              <a:rPr lang="en-US" dirty="0" smtClean="0"/>
              <a:t>Michael Stiefel</a:t>
            </a:r>
          </a:p>
          <a:p>
            <a:pPr algn="l">
              <a:defRPr/>
            </a:pPr>
            <a:r>
              <a:rPr lang="en-US" dirty="0" smtClean="0">
                <a:hlinkClick r:id="rId2"/>
              </a:rPr>
              <a:t>www.reliablesoftware.com</a:t>
            </a:r>
            <a:endParaRPr lang="en-US" dirty="0" smtClean="0"/>
          </a:p>
          <a:p>
            <a:pPr algn="l">
              <a:defRPr/>
            </a:pPr>
            <a:r>
              <a:rPr lang="en-US" dirty="0" smtClean="0"/>
              <a:t>development@reliablesoftware.com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38200" y="2282825"/>
            <a:ext cx="7739063" cy="79851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dirty="0" smtClean="0">
                <a:latin typeface="+mj-lt"/>
                <a:ea typeface="+mj-ea"/>
                <a:cs typeface="+mj-cs"/>
              </a:rPr>
              <a:t>Architecting For Failure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199"/>
            <a:ext cx="8338130" cy="478525"/>
          </a:xfrm>
        </p:spPr>
        <p:txBody>
          <a:bodyPr/>
          <a:lstStyle/>
          <a:p>
            <a:r>
              <a:rPr lang="en-US" dirty="0" smtClean="0"/>
              <a:t>Why Utility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2099465"/>
            <a:ext cx="8610600" cy="1329535"/>
          </a:xfrm>
        </p:spPr>
        <p:txBody>
          <a:bodyPr/>
          <a:lstStyle/>
          <a:p>
            <a:r>
              <a:rPr lang="en-US" sz="2800" dirty="0" smtClean="0"/>
              <a:t>Scalability: do not have to pay for peak scenarios.</a:t>
            </a:r>
          </a:p>
          <a:p>
            <a:r>
              <a:rPr lang="en-US" sz="2800" dirty="0" smtClean="0"/>
              <a:t>Availability: can approach 100% if you want to pay.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427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20" y="2622495"/>
            <a:ext cx="9026980" cy="1305770"/>
          </a:xfrm>
        </p:spPr>
        <p:txBody>
          <a:bodyPr/>
          <a:lstStyle/>
          <a:p>
            <a:r>
              <a:rPr lang="en-US" sz="3600" dirty="0" smtClean="0"/>
              <a:t>Architecturally, they are the same problem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5014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55" y="2622495"/>
            <a:ext cx="8355210" cy="1305770"/>
          </a:xfrm>
        </p:spPr>
        <p:txBody>
          <a:bodyPr/>
          <a:lstStyle/>
          <a:p>
            <a:r>
              <a:rPr lang="en-US" sz="3600" dirty="0" smtClean="0"/>
              <a:t>You must design to accommodate missing computing resources.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99020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Designing for Failure is Cloud Computing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3393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 Code Fragment?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ClientProxy </a:t>
            </a:r>
            <a:r>
              <a:rPr lang="en-US" dirty="0"/>
              <a:t>client = new ClientProxy();</a:t>
            </a:r>
          </a:p>
          <a:p>
            <a:r>
              <a:rPr lang="en-US" dirty="0" smtClean="0"/>
              <a:t>    Response response  </a:t>
            </a:r>
            <a:r>
              <a:rPr lang="en-US" dirty="0"/>
              <a:t>= client.Do </a:t>
            </a:r>
            <a:r>
              <a:rPr lang="en-US" dirty="0" smtClean="0"/>
              <a:t>(request);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74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Never assume that any </a:t>
            </a:r>
            <a:r>
              <a:rPr lang="en-US" sz="3600" dirty="0"/>
              <a:t>interface between two components </a:t>
            </a:r>
            <a:r>
              <a:rPr lang="en-US" sz="3600" dirty="0" smtClean="0"/>
              <a:t>always succeeds.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8068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You Put in a Catch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    ClientProxy </a:t>
            </a:r>
            <a:r>
              <a:rPr lang="en-US" dirty="0"/>
              <a:t>client = new ClientProxy();</a:t>
            </a:r>
          </a:p>
          <a:p>
            <a:r>
              <a:rPr lang="en-US" dirty="0" smtClean="0"/>
              <a:t>    int </a:t>
            </a:r>
            <a:r>
              <a:rPr lang="en-US" dirty="0"/>
              <a:t>result = client.Do (a, b, c);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 catch </a:t>
            </a:r>
            <a:r>
              <a:rPr lang="en-US" dirty="0"/>
              <a:t>(Exception ex)</a:t>
            </a:r>
          </a:p>
          <a:p>
            <a:r>
              <a:rPr lang="en-US" dirty="0"/>
              <a:t>{</a:t>
            </a:r>
          </a:p>
          <a:p>
            <a:r>
              <a:rPr lang="en-US" b="1" dirty="0" smtClean="0"/>
              <a:t>     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96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+mj-lt"/>
              </a:rPr>
              <a:t>    a timeout, how many retries?</a:t>
            </a:r>
          </a:p>
          <a:p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   the result is a complete failure?</a:t>
            </a:r>
          </a:p>
          <a:p>
            <a:r>
              <a:rPr lang="en-US" sz="3200" dirty="0" smtClean="0">
                <a:latin typeface="+mj-lt"/>
              </a:rPr>
              <a:t>    the underlying hardware crashed?</a:t>
            </a:r>
          </a:p>
          <a:p>
            <a:r>
              <a:rPr lang="en-US" sz="3200" dirty="0" smtClean="0">
                <a:latin typeface="+mj-lt"/>
              </a:rPr>
              <a:t>    you need to save the user’s data?</a:t>
            </a:r>
          </a:p>
          <a:p>
            <a:r>
              <a:rPr lang="en-US" sz="3200" dirty="0" smtClean="0">
                <a:latin typeface="+mj-lt"/>
              </a:rPr>
              <a:t>    you are in the middle of a transaction?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26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Put in the Catch Handler?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    ClientProxy </a:t>
            </a:r>
            <a:r>
              <a:rPr lang="en-US" dirty="0"/>
              <a:t>client = new ClientProxy();</a:t>
            </a:r>
          </a:p>
          <a:p>
            <a:r>
              <a:rPr lang="en-US" dirty="0" smtClean="0"/>
              <a:t>    int </a:t>
            </a:r>
            <a:r>
              <a:rPr lang="en-US" dirty="0"/>
              <a:t>result = client.Do (a, b, c);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    catch </a:t>
            </a:r>
            <a:r>
              <a:rPr lang="en-US" dirty="0"/>
              <a:t>(Exception ex)</a:t>
            </a:r>
          </a:p>
          <a:p>
            <a:r>
              <a:rPr lang="en-US" dirty="0"/>
              <a:t>{</a:t>
            </a:r>
          </a:p>
          <a:p>
            <a:r>
              <a:rPr lang="en-US" b="1" dirty="0" smtClean="0"/>
              <a:t>     ????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96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2495"/>
            <a:ext cx="9143999" cy="1305770"/>
          </a:xfrm>
        </p:spPr>
        <p:txBody>
          <a:bodyPr/>
          <a:lstStyle/>
          <a:p>
            <a:r>
              <a:rPr lang="en-US" sz="3600" dirty="0" smtClean="0"/>
              <a:t>You can’t program yourself out of a failure.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527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702468" y="2682081"/>
            <a:ext cx="7739063" cy="79851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Outsource Infrastructure?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7595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Failure is a first-class design citizen.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139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238445"/>
            <a:ext cx="8942533" cy="2073870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i="1" dirty="0" smtClean="0"/>
              <a:t>The critical issue is how to respond to failure. The underlying infrastructure  cannot guarantee availability.</a:t>
            </a:r>
            <a:endParaRPr lang="en-US" sz="3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0650" y="587030"/>
            <a:ext cx="3264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Principle </a:t>
            </a:r>
            <a:r>
              <a:rPr lang="en-US" sz="4000" dirty="0" smtClean="0"/>
              <a:t>#1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138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 of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</a:t>
            </a:r>
            <a:r>
              <a:rPr lang="en-US" sz="3200" dirty="0" smtClean="0"/>
              <a:t>ultiple tiers and dependencies.</a:t>
            </a:r>
          </a:p>
          <a:p>
            <a:pPr lvl="1"/>
            <a:r>
              <a:rPr lang="en-US" sz="2600" dirty="0"/>
              <a:t>If your order queue fails, you cannot do orders.</a:t>
            </a:r>
          </a:p>
          <a:p>
            <a:pPr lvl="1"/>
            <a:r>
              <a:rPr lang="en-US" sz="2600" dirty="0"/>
              <a:t>If your customer service fails, you cannot get membership information</a:t>
            </a:r>
            <a:r>
              <a:rPr lang="en-US" sz="2600" dirty="0" smtClean="0"/>
              <a:t>.</a:t>
            </a:r>
            <a:endParaRPr lang="en-US" sz="3200" dirty="0" smtClean="0"/>
          </a:p>
          <a:p>
            <a:r>
              <a:rPr lang="en-US" sz="3200" dirty="0" smtClean="0"/>
              <a:t>The more dependencies, the more consequences of a poorly handle failure.</a:t>
            </a:r>
          </a:p>
          <a:p>
            <a:r>
              <a:rPr lang="en-US" sz="3200" dirty="0" smtClean="0"/>
              <a:t>Dependencies include your code, third parties, the </a:t>
            </a:r>
            <a:r>
              <a:rPr lang="en-US" sz="3200" dirty="0"/>
              <a:t>I</a:t>
            </a:r>
            <a:r>
              <a:rPr lang="en-US" sz="3200" dirty="0" smtClean="0"/>
              <a:t>nternet/Web, anything you do not control.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5791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Unhandled failures propagate (like cracks) through your application.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3446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i="1" dirty="0" smtClean="0"/>
              <a:t>Failures Cascade – an unhandled failure in one part of the system becomes a failure of your application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650" y="587030"/>
            <a:ext cx="3264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Principle </a:t>
            </a:r>
            <a:r>
              <a:rPr lang="en-US" sz="4000" dirty="0" smtClean="0"/>
              <a:t>#2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138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Transient Failure</a:t>
            </a:r>
          </a:p>
          <a:p>
            <a:r>
              <a:rPr lang="en-US" sz="3600" dirty="0" smtClean="0"/>
              <a:t>Resource Failure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8452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Response to a Transient Failure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Retry</a:t>
            </a:r>
          </a:p>
          <a:p>
            <a:r>
              <a:rPr lang="en-US" sz="3200" dirty="0" smtClean="0"/>
              <a:t>How Often?</a:t>
            </a:r>
          </a:p>
          <a:p>
            <a:r>
              <a:rPr lang="en-US" sz="3200" dirty="0" smtClean="0"/>
              <a:t>How Long Before You Give Up?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8435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Delays Cascade Just Like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Delays occur while you are waiting or retrying</a:t>
            </a:r>
          </a:p>
          <a:p>
            <a:r>
              <a:rPr lang="en-US" sz="2800" dirty="0" smtClean="0"/>
              <a:t>Delays hog resources like threads, TCP/IP ports, database connections, memory.</a:t>
            </a:r>
          </a:p>
          <a:p>
            <a:r>
              <a:rPr lang="en-US" sz="2800" dirty="0" smtClean="0"/>
              <a:t>Since delays are usually the result of resource bottlenecks, waiting or retrying for long periods adds to the bottleneck.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610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419600"/>
          </a:xfrm>
        </p:spPr>
        <p:txBody>
          <a:bodyPr/>
          <a:lstStyle/>
          <a:p>
            <a:pPr algn="ctr"/>
            <a:endParaRPr lang="en-US" sz="3600" dirty="0" smtClean="0">
              <a:latin typeface="+mj-lt"/>
            </a:endParaRPr>
          </a:p>
          <a:p>
            <a:pPr algn="ctr"/>
            <a:endParaRPr lang="en-US" sz="3600" dirty="0">
              <a:latin typeface="+mj-lt"/>
            </a:endParaRPr>
          </a:p>
          <a:p>
            <a:pPr algn="ctr"/>
            <a:r>
              <a:rPr lang="en-US" sz="3600" dirty="0" smtClean="0">
                <a:latin typeface="+mj-lt"/>
              </a:rPr>
              <a:t>Transient failures become resource failures.</a:t>
            </a:r>
            <a:endParaRPr lang="en-US" sz="36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01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Retry for a short time, then give up (like a circuit breaker) if unsuccessful.</a:t>
            </a:r>
          </a:p>
          <a:p>
            <a:r>
              <a:rPr lang="en-US" sz="2800" dirty="0" smtClean="0"/>
              <a:t>Never block on I/O, timeout and assume failure.</a:t>
            </a:r>
          </a:p>
        </p:txBody>
      </p:sp>
    </p:spTree>
    <p:extLst>
      <p:ext uri="{BB962C8B-B14F-4D97-AF65-F5344CB8AC3E}">
        <p14:creationId xmlns:p14="http://schemas.microsoft.com/office/powerpoint/2010/main" val="1098125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976930"/>
            <a:ext cx="8610600" cy="3525940"/>
          </a:xfrm>
        </p:spPr>
        <p:txBody>
          <a:bodyPr/>
          <a:lstStyle/>
          <a:p>
            <a:r>
              <a:rPr lang="en-US" sz="2800" dirty="0" smtClean="0"/>
              <a:t>Web </a:t>
            </a:r>
            <a:r>
              <a:rPr lang="en-US" sz="2800" dirty="0"/>
              <a:t>Site</a:t>
            </a:r>
          </a:p>
          <a:p>
            <a:r>
              <a:rPr lang="en-US" sz="2800" dirty="0"/>
              <a:t>Virtual </a:t>
            </a:r>
            <a:r>
              <a:rPr lang="en-US" sz="2800" dirty="0" smtClean="0"/>
              <a:t>Machine / Directly on Hardware</a:t>
            </a:r>
            <a:endParaRPr lang="en-US" sz="2800" dirty="0"/>
          </a:p>
          <a:p>
            <a:r>
              <a:rPr lang="en-US" sz="2800" dirty="0" smtClean="0"/>
              <a:t>100 MB Relational Database</a:t>
            </a:r>
            <a:endParaRPr lang="en-US" sz="2800" dirty="0"/>
          </a:p>
          <a:p>
            <a:r>
              <a:rPr lang="en-US" sz="2800" dirty="0"/>
              <a:t>Inbound </a:t>
            </a:r>
            <a:r>
              <a:rPr lang="en-US" sz="2800" dirty="0" smtClean="0"/>
              <a:t>Transactions</a:t>
            </a:r>
            <a:endParaRPr lang="en-US" sz="2800" dirty="0"/>
          </a:p>
          <a:p>
            <a:r>
              <a:rPr lang="en-US" sz="2800" dirty="0"/>
              <a:t>Output </a:t>
            </a:r>
            <a:r>
              <a:rPr lang="en-US" sz="2800" dirty="0" smtClean="0"/>
              <a:t>Transactions</a:t>
            </a:r>
            <a:endParaRPr lang="en-US" sz="2800" dirty="0"/>
          </a:p>
          <a:p>
            <a:r>
              <a:rPr lang="en-US" sz="2800" dirty="0"/>
              <a:t>File </a:t>
            </a:r>
            <a:r>
              <a:rPr lang="en-US" sz="2800" dirty="0" smtClean="0"/>
              <a:t>System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95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i="1" dirty="0" smtClean="0"/>
              <a:t>There is no such thing as a transient failure. Fail fast and treat it as a resource failure.</a:t>
            </a:r>
            <a:endParaRPr lang="en-US" sz="3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0650" y="587030"/>
            <a:ext cx="3264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Principle </a:t>
            </a:r>
            <a:r>
              <a:rPr lang="en-US" sz="4000" dirty="0" smtClean="0"/>
              <a:t>#3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138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Components Failure Resistant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Design For Beyond Largest Expected Load</a:t>
            </a:r>
          </a:p>
          <a:p>
            <a:pPr lvl="1"/>
            <a:r>
              <a:rPr lang="en-US" sz="2200" dirty="0" smtClean="0"/>
              <a:t>Understand latency of adding a new resource</a:t>
            </a:r>
          </a:p>
          <a:p>
            <a:pPr lvl="1"/>
            <a:r>
              <a:rPr lang="en-US" sz="2200" dirty="0" smtClean="0"/>
              <a:t>User load, virtual memory, CPU size,  bandwidth, database</a:t>
            </a:r>
          </a:p>
          <a:p>
            <a:r>
              <a:rPr lang="en-US" sz="2800" dirty="0" smtClean="0"/>
              <a:t>Handle all Errors</a:t>
            </a:r>
          </a:p>
          <a:p>
            <a:r>
              <a:rPr lang="en-US" sz="2800" dirty="0" smtClean="0"/>
              <a:t>Failure affects more people than on the desktop.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67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Define your own SLA.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2717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Stress test components and system.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2717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A chain is a strong as its weakest link.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2717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i="1" dirty="0" smtClean="0"/>
              <a:t>Use a Margin of Safety when designing the resources used.</a:t>
            </a:r>
            <a:endParaRPr lang="en-US" sz="3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-15555" y="587030"/>
            <a:ext cx="3264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Principle </a:t>
            </a:r>
            <a:r>
              <a:rPr lang="en-US" sz="4000" dirty="0" smtClean="0"/>
              <a:t>#4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138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What is the cost of availability?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1520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Any component or instance can fail – eliminate single points of failure.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1520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for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/ Virtual Machines</a:t>
            </a:r>
          </a:p>
          <a:p>
            <a:r>
              <a:rPr lang="en-US" sz="2800" dirty="0" smtClean="0"/>
              <a:t>Third Party Libraries</a:t>
            </a:r>
          </a:p>
          <a:p>
            <a:r>
              <a:rPr lang="en-US" sz="2800" smtClean="0"/>
              <a:t>Internet/Web</a:t>
            </a:r>
            <a:endParaRPr lang="en-US" sz="2800" dirty="0" smtClean="0"/>
          </a:p>
          <a:p>
            <a:r>
              <a:rPr lang="en-US" sz="2800" dirty="0" smtClean="0"/>
              <a:t>Interfaces to your own components</a:t>
            </a:r>
          </a:p>
          <a:p>
            <a:r>
              <a:rPr lang="en-US" sz="2800" dirty="0" smtClean="0"/>
              <a:t>TCP/IP ports</a:t>
            </a:r>
          </a:p>
          <a:p>
            <a:r>
              <a:rPr lang="en-US" sz="2800" dirty="0" smtClean="0"/>
              <a:t>DNS Servers</a:t>
            </a:r>
          </a:p>
          <a:p>
            <a:r>
              <a:rPr lang="en-US" sz="2800" dirty="0" smtClean="0"/>
              <a:t>Message Queues</a:t>
            </a:r>
          </a:p>
          <a:p>
            <a:r>
              <a:rPr lang="en-US" sz="2800" dirty="0" smtClean="0"/>
              <a:t>Database Drivers</a:t>
            </a:r>
          </a:p>
          <a:p>
            <a:r>
              <a:rPr lang="en-US" sz="2800" dirty="0" smtClean="0"/>
              <a:t>Credit Card Processors, Geocoding services,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18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Only three types of result sets: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Zero, One, Many (can become large overnight)</a:t>
            </a:r>
          </a:p>
          <a:p>
            <a:r>
              <a:rPr lang="en-US" sz="2800" dirty="0" smtClean="0"/>
              <a:t>Search Providers limit results returned</a:t>
            </a:r>
          </a:p>
          <a:p>
            <a:r>
              <a:rPr lang="en-US" sz="2800" dirty="0" smtClean="0"/>
              <a:t>Remember those 5 way joins your ORM uses</a:t>
            </a:r>
          </a:p>
          <a:p>
            <a:r>
              <a:rPr lang="en-US" sz="2800" dirty="0" smtClean="0"/>
              <a:t>Objects on a DCOM or RMI call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74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Provider Costs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04868"/>
              </p:ext>
            </p:extLst>
          </p:nvPr>
        </p:nvGraphicFramePr>
        <p:xfrm>
          <a:off x="1806840" y="2315255"/>
          <a:ext cx="5184675" cy="2112275"/>
        </p:xfrm>
        <a:graphic>
          <a:graphicData uri="http://schemas.openxmlformats.org/drawingml/2006/table">
            <a:tbl>
              <a:tblPr/>
              <a:tblGrid>
                <a:gridCol w="2189085"/>
                <a:gridCol w="2995590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</a:rPr>
                        <a:t>Provider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</a:rPr>
                        <a:t>$ / Monthly Cost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5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/>
                        </a:rPr>
                        <a:t>Host Gator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/>
                        </a:rPr>
                        <a:t>9.95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5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Go Daddy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4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ORCS Web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4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Amazon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/>
                        </a:rPr>
                        <a:t>83+ </a:t>
                      </a:r>
                      <a:r>
                        <a:rPr lang="en-US" sz="1200" dirty="0">
                          <a:effectLst/>
                          <a:latin typeface="Calibri"/>
                        </a:rPr>
                        <a:t>BYOS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40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Windows Azure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/>
                        </a:rPr>
                        <a:t>97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3524" y="5541275"/>
            <a:ext cx="8026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Note: traditional hosting,  no custom colocation, virtualized data centers</a:t>
            </a:r>
            <a:r>
              <a:rPr lang="en-US" sz="1800" i="1" dirty="0" smtClean="0"/>
              <a:t>.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362024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i="1" dirty="0" smtClean="0"/>
              <a:t>Eliminate single points of failure. Accept the fact that you must build a distributed application.</a:t>
            </a:r>
            <a:endParaRPr lang="en-US" sz="3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0650" y="587030"/>
            <a:ext cx="3264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Principle </a:t>
            </a:r>
            <a:r>
              <a:rPr lang="en-US" sz="4000" dirty="0" smtClean="0"/>
              <a:t>#5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138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smtClean="0"/>
              <a:t>You </a:t>
            </a:r>
            <a:r>
              <a:rPr lang="en-US" sz="3600"/>
              <a:t>n</a:t>
            </a:r>
            <a:r>
              <a:rPr lang="en-US" sz="3600" smtClean="0"/>
              <a:t>eed </a:t>
            </a:r>
            <a:r>
              <a:rPr lang="en-US" sz="3600" dirty="0"/>
              <a:t>r</a:t>
            </a:r>
            <a:r>
              <a:rPr lang="en-US" sz="3600" smtClean="0"/>
              <a:t>edundancy</a:t>
            </a:r>
            <a:r>
              <a:rPr lang="en-US" sz="3600" dirty="0" smtClean="0"/>
              <a:t>...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1520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/>
              <a:t>b</a:t>
            </a:r>
            <a:r>
              <a:rPr lang="en-US" sz="3600" dirty="0" smtClean="0"/>
              <a:t>ut you have to manage state.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1520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Solutions such as database mirroring may have unacceptable latencies, such as over geography.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1520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Reduce the parts of your application that handle state to a minimum.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1520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Loss of a stateful component usually means loss of user data.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1520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Handling Components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Does the UI layer need session state?</a:t>
            </a:r>
          </a:p>
          <a:p>
            <a:r>
              <a:rPr lang="en-US" sz="2800" dirty="0" smtClean="0"/>
              <a:t>Business Logic, Domain Layer should be stateless</a:t>
            </a:r>
          </a:p>
          <a:p>
            <a:r>
              <a:rPr lang="en-US" sz="2800" dirty="0" smtClean="0"/>
              <a:t>Use queues where they make sense to hold data</a:t>
            </a:r>
          </a:p>
          <a:p>
            <a:r>
              <a:rPr lang="en-US" sz="2800" dirty="0" smtClean="0"/>
              <a:t>Design services for minimal dependencies</a:t>
            </a:r>
          </a:p>
          <a:p>
            <a:pPr lvl="1"/>
            <a:r>
              <a:rPr lang="en-US" sz="2400" dirty="0" smtClean="0"/>
              <a:t>Pay with a customer number</a:t>
            </a:r>
          </a:p>
          <a:p>
            <a:pPr lvl="1"/>
            <a:r>
              <a:rPr lang="en-US" sz="2400" dirty="0" smtClean="0"/>
              <a:t>Keep state with the message </a:t>
            </a:r>
          </a:p>
          <a:p>
            <a:r>
              <a:rPr lang="en-US" sz="3000" dirty="0" smtClean="0"/>
              <a:t>Don’t forget infrastructure logs, configuration files</a:t>
            </a:r>
          </a:p>
          <a:p>
            <a:r>
              <a:rPr lang="en-US" sz="3000" dirty="0" smtClean="0"/>
              <a:t>State is in </a:t>
            </a:r>
            <a:r>
              <a:rPr lang="en-US" sz="3000" smtClean="0"/>
              <a:t>specialized stores</a:t>
            </a:r>
            <a:endParaRPr lang="en-US" sz="30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7924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1662370"/>
            <a:ext cx="8741065" cy="1305770"/>
          </a:xfrm>
        </p:spPr>
        <p:txBody>
          <a:bodyPr/>
          <a:lstStyle/>
          <a:p>
            <a:r>
              <a:rPr lang="en-US" sz="3600" dirty="0" smtClean="0"/>
              <a:t>Build atomic services.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07575" y="2825039"/>
            <a:ext cx="691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Atomic means unified, not small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1300" y="3697835"/>
            <a:ext cx="491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Decouple the services.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1520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Stateless components allow for scalability and redundancy.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1520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What about the data tier?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1520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702468" y="2682081"/>
            <a:ext cx="7739063" cy="79851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Cloud is Not Cheaper for Hosting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9101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Can you relax consistency constraints?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What is acceptable data loss?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1520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What is the cost of an apology?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1520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How important is the relational model?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1520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Design for Eventual </a:t>
            </a:r>
            <a:r>
              <a:rPr lang="en-US" sz="3600" dirty="0" smtClean="0"/>
              <a:t>Consistency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3674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Consider CQRS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3674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35" y="2276850"/>
            <a:ext cx="8741065" cy="1305770"/>
          </a:xfrm>
        </p:spPr>
        <p:txBody>
          <a:bodyPr/>
          <a:lstStyle/>
          <a:p>
            <a:r>
              <a:rPr lang="en-US" sz="3600" dirty="0" smtClean="0"/>
              <a:t>Monitor your components.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Understand </a:t>
            </a:r>
            <a:r>
              <a:rPr lang="en-US" sz="3600" dirty="0" smtClean="0"/>
              <a:t>why they fail.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1520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Reroute traffic to existing instances or another data center or geographic area?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1520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Add more instances?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5546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Caching </a:t>
            </a:r>
            <a:r>
              <a:rPr lang="en-US" sz="3600" smtClean="0"/>
              <a:t>or throttling </a:t>
            </a:r>
            <a:r>
              <a:rPr lang="en-US" sz="3600" dirty="0" smtClean="0"/>
              <a:t>can help your application run under failure.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5546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Poorer performance may be acceptable.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5546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702468" y="2682081"/>
            <a:ext cx="7739063" cy="79851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Perhaps, Higher Availability?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6544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Automate…Automate….Automate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5546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i="1" dirty="0" smtClean="0"/>
              <a:t>Degrade gracefully and predictably. </a:t>
            </a:r>
            <a:r>
              <a:rPr lang="en-US" sz="3600" i="1" dirty="0"/>
              <a:t> </a:t>
            </a:r>
            <a:r>
              <a:rPr lang="en-US" sz="3600" i="1" dirty="0" smtClean="0"/>
              <a:t>Know what you can live without.</a:t>
            </a:r>
            <a:endParaRPr lang="en-US" sz="3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0650" y="587030"/>
            <a:ext cx="3264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Principle </a:t>
            </a:r>
            <a:r>
              <a:rPr lang="en-US" sz="4000" dirty="0" smtClean="0"/>
              <a:t>#6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138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741065" cy="1305770"/>
          </a:xfrm>
        </p:spPr>
        <p:txBody>
          <a:bodyPr/>
          <a:lstStyle/>
          <a:p>
            <a:r>
              <a:rPr lang="en-US" sz="3600" dirty="0" smtClean="0"/>
              <a:t>Cloud </a:t>
            </a:r>
            <a:r>
              <a:rPr lang="en-US" sz="3600" smtClean="0"/>
              <a:t>Outages Happen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4162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839" y="2622495"/>
            <a:ext cx="5223081" cy="80650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Some Are Normal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382915" y="3441810"/>
            <a:ext cx="5146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Some Are Black Swans</a:t>
            </a:r>
          </a:p>
        </p:txBody>
      </p:sp>
    </p:spTree>
    <p:extLst>
      <p:ext uri="{BB962C8B-B14F-4D97-AF65-F5344CB8AC3E}">
        <p14:creationId xmlns:p14="http://schemas.microsoft.com/office/powerpoint/2010/main" val="966430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2495"/>
            <a:ext cx="9143999" cy="1305770"/>
          </a:xfrm>
        </p:spPr>
        <p:txBody>
          <a:bodyPr/>
          <a:lstStyle/>
          <a:p>
            <a:r>
              <a:rPr lang="en-US" sz="3600" dirty="0" smtClean="0"/>
              <a:t>Humans Reason About Probabilities Poorly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6430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7" y="2622495"/>
            <a:ext cx="8942533" cy="1305770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i="1" dirty="0" smtClean="0"/>
              <a:t>Assume the Rare Will Occur - It Will Occur</a:t>
            </a:r>
            <a:endParaRPr lang="en-US" sz="3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0650" y="587030"/>
            <a:ext cx="3264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Principle #7</a:t>
            </a:r>
          </a:p>
        </p:txBody>
      </p:sp>
    </p:spTree>
    <p:extLst>
      <p:ext uri="{BB962C8B-B14F-4D97-AF65-F5344CB8AC3E}">
        <p14:creationId xmlns:p14="http://schemas.microsoft.com/office/powerpoint/2010/main" val="966430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2495"/>
            <a:ext cx="9143999" cy="1305770"/>
          </a:xfrm>
        </p:spPr>
        <p:txBody>
          <a:bodyPr/>
          <a:lstStyle/>
          <a:p>
            <a:r>
              <a:rPr lang="en-US" sz="3600" dirty="0" smtClean="0"/>
              <a:t>Case Study: Amazon Four Day Outage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21143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April 21, 2011 </a:t>
            </a:r>
          </a:p>
          <a:p>
            <a:r>
              <a:rPr lang="en-US" sz="2800" dirty="0" smtClean="0"/>
              <a:t>One Day of Stabilization, Three Days of Recovery</a:t>
            </a:r>
          </a:p>
          <a:p>
            <a:r>
              <a:rPr lang="en-US" sz="2800" dirty="0" smtClean="0"/>
              <a:t>Problems: EC2, EBS, Relational Database Service</a:t>
            </a:r>
          </a:p>
          <a:p>
            <a:r>
              <a:rPr lang="en-US" sz="2800" dirty="0" smtClean="0"/>
              <a:t>Affected: Quora,  Hootsite, Foursquare, Reddit</a:t>
            </a:r>
          </a:p>
          <a:p>
            <a:r>
              <a:rPr lang="en-US" sz="2800" dirty="0" smtClean="0"/>
              <a:t>Unaffected: Netflix, Twillo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9956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2495"/>
            <a:ext cx="9143999" cy="806505"/>
          </a:xfrm>
        </p:spPr>
        <p:txBody>
          <a:bodyPr/>
          <a:lstStyle/>
          <a:p>
            <a:r>
              <a:rPr lang="en-US" sz="3600" dirty="0" smtClean="0"/>
              <a:t>Why were Netflix and Twillo Unaffected?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27400" y="3429000"/>
            <a:ext cx="725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They Designed For Failure</a:t>
            </a:r>
          </a:p>
        </p:txBody>
      </p:sp>
    </p:spTree>
    <p:extLst>
      <p:ext uri="{BB962C8B-B14F-4D97-AF65-F5344CB8AC3E}">
        <p14:creationId xmlns:p14="http://schemas.microsoft.com/office/powerpoint/2010/main" val="2484690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2495"/>
            <a:ext cx="9143999" cy="1305770"/>
          </a:xfrm>
        </p:spPr>
        <p:txBody>
          <a:bodyPr/>
          <a:lstStyle/>
          <a:p>
            <a:r>
              <a:rPr lang="en-US" sz="3600" dirty="0" smtClean="0"/>
              <a:t>Netflix Explicitly Architected For Failure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2249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 is Not Radically Different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167897"/>
              </p:ext>
            </p:extLst>
          </p:nvPr>
        </p:nvGraphicFramePr>
        <p:xfrm>
          <a:off x="1749232" y="2315255"/>
          <a:ext cx="5645535" cy="2265329"/>
        </p:xfrm>
        <a:graphic>
          <a:graphicData uri="http://schemas.openxmlformats.org/drawingml/2006/table">
            <a:tbl>
              <a:tblPr/>
              <a:tblGrid>
                <a:gridCol w="3002194"/>
                <a:gridCol w="2643341"/>
              </a:tblGrid>
              <a:tr h="4608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</a:rPr>
                        <a:t>Provider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/>
                        </a:rPr>
                        <a:t>Compute SLA (%)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Go Daddy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99.9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6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ORCS Web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99.9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45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Host Gator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99.9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23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Amazon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99.95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Azure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</a:rPr>
                        <a:t>99.95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5121" y="5519949"/>
            <a:ext cx="7642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Difference is seven minutes a day; 1.75 days a </a:t>
            </a:r>
            <a:r>
              <a:rPr lang="en-US" sz="2800" i="1" smtClean="0"/>
              <a:t>year.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215219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2495"/>
            <a:ext cx="9143999" cy="1305770"/>
          </a:xfrm>
        </p:spPr>
        <p:txBody>
          <a:bodyPr/>
          <a:lstStyle/>
          <a:p>
            <a:r>
              <a:rPr lang="en-US" sz="3600" dirty="0" smtClean="0"/>
              <a:t>Although more errors, higher latency,  no increase in customer service calls or inability to find or start movies.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4500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Architectural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Stateless Services</a:t>
            </a:r>
          </a:p>
          <a:p>
            <a:r>
              <a:rPr lang="en-US" sz="2800" dirty="0" smtClean="0"/>
              <a:t>Data stored across isolation zones</a:t>
            </a:r>
          </a:p>
          <a:p>
            <a:pPr lvl="1"/>
            <a:r>
              <a:rPr lang="en-US" sz="2200" dirty="0" smtClean="0"/>
              <a:t>Could switch to hot standby</a:t>
            </a:r>
          </a:p>
          <a:p>
            <a:r>
              <a:rPr lang="en-US" sz="2800" dirty="0" smtClean="0"/>
              <a:t>Had Excess Capacity (N + 1)</a:t>
            </a:r>
          </a:p>
          <a:p>
            <a:pPr lvl="1"/>
            <a:r>
              <a:rPr lang="en-US" sz="2200" dirty="0" smtClean="0"/>
              <a:t>Handle large spikes or transient failures</a:t>
            </a:r>
          </a:p>
          <a:p>
            <a:r>
              <a:rPr lang="en-US" sz="2800" dirty="0" smtClean="0"/>
              <a:t>Used relational databases only where needed.</a:t>
            </a:r>
          </a:p>
          <a:p>
            <a:pPr lvl="1"/>
            <a:r>
              <a:rPr lang="en-US" sz="2200" dirty="0" smtClean="0"/>
              <a:t>Could partition data</a:t>
            </a:r>
          </a:p>
          <a:p>
            <a:r>
              <a:rPr lang="en-US" sz="2800" dirty="0" smtClean="0"/>
              <a:t>Degraded Gracefully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95816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Degraded Gracefully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Fail </a:t>
            </a:r>
            <a:r>
              <a:rPr lang="en-US" sz="2800" dirty="0"/>
              <a:t>Fast, Aggressive Timeouts</a:t>
            </a:r>
          </a:p>
          <a:p>
            <a:r>
              <a:rPr lang="en-US" sz="2800" dirty="0"/>
              <a:t>Can degrade to lower quality </a:t>
            </a:r>
            <a:r>
              <a:rPr lang="en-US" sz="2800" dirty="0" smtClean="0"/>
              <a:t>service</a:t>
            </a:r>
          </a:p>
          <a:p>
            <a:pPr lvl="1"/>
            <a:r>
              <a:rPr lang="en-US" sz="2200" dirty="0" smtClean="0"/>
              <a:t>no personalized movie list, </a:t>
            </a:r>
            <a:r>
              <a:rPr lang="en-US" sz="2200" dirty="0"/>
              <a:t>still can get list of </a:t>
            </a:r>
            <a:r>
              <a:rPr lang="en-US" sz="2200" dirty="0" smtClean="0"/>
              <a:t>available movies</a:t>
            </a:r>
            <a:endParaRPr lang="en-US" sz="2200" dirty="0"/>
          </a:p>
          <a:p>
            <a:r>
              <a:rPr lang="en-US" sz="2800" dirty="0"/>
              <a:t>Non Critical Features can be removed.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5816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2495"/>
            <a:ext cx="9143999" cy="1305770"/>
          </a:xfrm>
        </p:spPr>
        <p:txBody>
          <a:bodyPr/>
          <a:lstStyle/>
          <a:p>
            <a:r>
              <a:rPr lang="en-US" sz="3600" dirty="0" smtClean="0"/>
              <a:t>Chaos Monkey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9528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Had to manually reroute traffic; use more automation in the future for failover and recovery</a:t>
            </a:r>
          </a:p>
          <a:p>
            <a:r>
              <a:rPr lang="en-US" sz="2800" dirty="0" smtClean="0"/>
              <a:t>Round robin load balancer can overload decreased number of instances.</a:t>
            </a:r>
            <a:endParaRPr lang="en-US" sz="2800" dirty="0"/>
          </a:p>
          <a:p>
            <a:pPr lvl="1"/>
            <a:r>
              <a:rPr lang="en-US" sz="2200" dirty="0" smtClean="0"/>
              <a:t>May have to change auto scaling algorithm and internal load balancing.</a:t>
            </a:r>
          </a:p>
          <a:p>
            <a:r>
              <a:rPr lang="en-US" sz="2800" dirty="0" smtClean="0"/>
              <a:t>Expand to Geographic Regions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875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8247" y="2672313"/>
            <a:ext cx="8487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Hosting in a cloud computing environment is valid.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Cloud Computing means designing for failure.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9677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99305"/>
            <a:ext cx="9144000" cy="844910"/>
          </a:xfrm>
        </p:spPr>
        <p:txBody>
          <a:bodyPr/>
          <a:lstStyle/>
          <a:p>
            <a:r>
              <a:rPr lang="en-US" sz="3600" dirty="0" smtClean="0"/>
              <a:t>Higher Rate Since </a:t>
            </a:r>
            <a:r>
              <a:rPr lang="en-US" sz="3600" dirty="0"/>
              <a:t>Y</a:t>
            </a:r>
            <a:r>
              <a:rPr lang="en-US" sz="3600" dirty="0" smtClean="0"/>
              <a:t>ou Pay for Flexibility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8726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702468" y="2682081"/>
            <a:ext cx="7739063" cy="79851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Hosting is Not Cloud Computing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7213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liable Sofwtare Standard Templat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Reliable Sofwtare Standard Template</Template>
  <TotalTime>834</TotalTime>
  <Words>1111</Words>
  <Application>Microsoft Office PowerPoint</Application>
  <PresentationFormat>On-screen Show (4:3)</PresentationFormat>
  <Paragraphs>222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Reliable Sofwtare Standard Template</vt:lpstr>
      <vt:lpstr>Why Cloud Architecture is Different!</vt:lpstr>
      <vt:lpstr>PowerPoint Presentation</vt:lpstr>
      <vt:lpstr>Traditional Web Application</vt:lpstr>
      <vt:lpstr>Hosting Provider Costs</vt:lpstr>
      <vt:lpstr>PowerPoint Presentation</vt:lpstr>
      <vt:lpstr>PowerPoint Presentation</vt:lpstr>
      <vt:lpstr>SLA is Not Radically Different</vt:lpstr>
      <vt:lpstr>Higher Rate Since You Pay for Flexibility</vt:lpstr>
      <vt:lpstr>PowerPoint Presentation</vt:lpstr>
      <vt:lpstr>Why Utility Computing?</vt:lpstr>
      <vt:lpstr>Architecturally, they are the same problem</vt:lpstr>
      <vt:lpstr>You must design to accommodate missing computing resources.</vt:lpstr>
      <vt:lpstr>Designing for Failure is Cloud Computing</vt:lpstr>
      <vt:lpstr>What’s wrong with this Code Fragment?</vt:lpstr>
      <vt:lpstr>Never assume that any interface between two components always succeeds.</vt:lpstr>
      <vt:lpstr>So You Put in a Catch Handler</vt:lpstr>
      <vt:lpstr>What if…</vt:lpstr>
      <vt:lpstr>What Do You Put in the Catch Handler?</vt:lpstr>
      <vt:lpstr>You can’t program yourself out of a failure.</vt:lpstr>
      <vt:lpstr>Failure is a first-class design citizen.</vt:lpstr>
      <vt:lpstr> The critical issue is how to respond to failure. The underlying infrastructure  cannot guarantee availability.</vt:lpstr>
      <vt:lpstr>Consequences of Failure</vt:lpstr>
      <vt:lpstr>Unhandled failures propagate (like cracks) through your application.</vt:lpstr>
      <vt:lpstr> Failures Cascade – an unhandled failure in one part of the system becomes a failure of your application.</vt:lpstr>
      <vt:lpstr>Two Types of Failure</vt:lpstr>
      <vt:lpstr>Typical Response to a Transient Failure </vt:lpstr>
      <vt:lpstr>Delays Cascade Just Like Failures</vt:lpstr>
      <vt:lpstr>PowerPoint Presentation</vt:lpstr>
      <vt:lpstr>Transient Failures</vt:lpstr>
      <vt:lpstr> There is no such thing as a transient failure. Fail fast and treat it as a resource failure.</vt:lpstr>
      <vt:lpstr>Make Components Failure Resistant</vt:lpstr>
      <vt:lpstr>Define your own SLA.</vt:lpstr>
      <vt:lpstr>Stress test components and system.</vt:lpstr>
      <vt:lpstr>A chain is a strong as its weakest link.</vt:lpstr>
      <vt:lpstr> Use a Margin of Safety when designing the resources used.</vt:lpstr>
      <vt:lpstr>What is the cost of availability?</vt:lpstr>
      <vt:lpstr>Any component or instance can fail – eliminate single points of failure.</vt:lpstr>
      <vt:lpstr>Search for Dependencies</vt:lpstr>
      <vt:lpstr>Examine Queries</vt:lpstr>
      <vt:lpstr> Eliminate single points of failure. Accept the fact that you must build a distributed application.</vt:lpstr>
      <vt:lpstr>You need redundancy...</vt:lpstr>
      <vt:lpstr>but you have to manage state.</vt:lpstr>
      <vt:lpstr>Solutions such as database mirroring may have unacceptable latencies, such as over geography.</vt:lpstr>
      <vt:lpstr>Reduce the parts of your application that handle state to a minimum.</vt:lpstr>
      <vt:lpstr>Loss of a stateful component usually means loss of user data.</vt:lpstr>
      <vt:lpstr>State Handling Components </vt:lpstr>
      <vt:lpstr>Build atomic services.</vt:lpstr>
      <vt:lpstr>Stateless components allow for scalability and redundancy.</vt:lpstr>
      <vt:lpstr>What about the data tier?</vt:lpstr>
      <vt:lpstr>Can you relax consistency constraints? What is acceptable data loss?</vt:lpstr>
      <vt:lpstr>What is the cost of an apology?</vt:lpstr>
      <vt:lpstr>How important is the relational model?</vt:lpstr>
      <vt:lpstr>Design for Eventual Consistency</vt:lpstr>
      <vt:lpstr>Consider CQRS </vt:lpstr>
      <vt:lpstr>Monitor your components.    Understand why they fail.</vt:lpstr>
      <vt:lpstr>Reroute traffic to existing instances or another data center or geographic area?</vt:lpstr>
      <vt:lpstr>Add more instances?</vt:lpstr>
      <vt:lpstr>Caching or throttling can help your application run under failure.</vt:lpstr>
      <vt:lpstr>Poorer performance may be acceptable.</vt:lpstr>
      <vt:lpstr>Automate…Automate….Automate</vt:lpstr>
      <vt:lpstr> Degrade gracefully and predictably.  Know what you can live without.</vt:lpstr>
      <vt:lpstr>Cloud Outages Happen</vt:lpstr>
      <vt:lpstr> Some Are Normal  </vt:lpstr>
      <vt:lpstr>Humans Reason About Probabilities Poorly</vt:lpstr>
      <vt:lpstr> Assume the Rare Will Occur - It Will Occur</vt:lpstr>
      <vt:lpstr>Case Study: Amazon Four Day Outage</vt:lpstr>
      <vt:lpstr>Facts</vt:lpstr>
      <vt:lpstr>Why were Netflix and Twillo Unaffected? </vt:lpstr>
      <vt:lpstr>Netflix Explicitly Architected For Failure</vt:lpstr>
      <vt:lpstr>Although more errors, higher latency,  no increase in customer service calls or inability to find or start movies.</vt:lpstr>
      <vt:lpstr>Key Architectural Decisions</vt:lpstr>
      <vt:lpstr>Degraded Gracefully</vt:lpstr>
      <vt:lpstr>Chaos Monkey</vt:lpstr>
      <vt:lpstr>Some Problems</vt:lpstr>
      <vt:lpstr>Summary</vt:lpstr>
    </vt:vector>
  </TitlesOfParts>
  <Company>Reliable Software,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Cloud Architecture is Different!</dc:title>
  <dc:creator>Michael Stiefel</dc:creator>
  <cp:lastModifiedBy>Michael Stiefel</cp:lastModifiedBy>
  <cp:revision>235</cp:revision>
  <dcterms:created xsi:type="dcterms:W3CDTF">2012-02-06T21:48:58Z</dcterms:created>
  <dcterms:modified xsi:type="dcterms:W3CDTF">2013-01-22T20:32:22Z</dcterms:modified>
</cp:coreProperties>
</file>