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2" r:id="rId4"/>
    <p:sldId id="259" r:id="rId5"/>
    <p:sldId id="272" r:id="rId6"/>
    <p:sldId id="273" r:id="rId7"/>
    <p:sldId id="266" r:id="rId8"/>
    <p:sldId id="263" r:id="rId9"/>
    <p:sldId id="268" r:id="rId10"/>
    <p:sldId id="267" r:id="rId11"/>
    <p:sldId id="269" r:id="rId12"/>
    <p:sldId id="265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69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997D9-49C9-4558-8AB1-F20238619037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EE49F-D773-4B13-8FA7-3693091E3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09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E49F-D773-4B13-8FA7-3693091E3D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37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5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6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8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2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7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6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4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5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20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65BA0-CA72-496A-94A4-036ADC11FC7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0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github.com/mjremijan/ferris-cdi-present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hyperlink" Target="https://jcp.org/en/jsr/detail?id=365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://www.cdi-spec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hyperlink" Target="https://docs.oracle.com/javaee/7/tutorial" TargetMode="External"/><Relationship Id="rId10" Type="http://schemas.openxmlformats.org/officeDocument/2006/relationships/image" Target="../media/image14.png"/><Relationship Id="rId4" Type="http://schemas.openxmlformats.org/officeDocument/2006/relationships/hyperlink" Target="http://weld.cdi-spec.org/" TargetMode="External"/><Relationship Id="rId9" Type="http://schemas.openxmlformats.org/officeDocument/2006/relationships/image" Target="../media/image1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racle.com/technetwork/middleware/weblogic/overview/index.html" TargetMode="External"/><Relationship Id="rId3" Type="http://schemas.openxmlformats.org/officeDocument/2006/relationships/hyperlink" Target="http://cdi-spec.org/" TargetMode="External"/><Relationship Id="rId7" Type="http://schemas.openxmlformats.org/officeDocument/2006/relationships/hyperlink" Target="http://www.payara.co.uk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lassfish.java.net/" TargetMode="External"/><Relationship Id="rId11" Type="http://schemas.openxmlformats.org/officeDocument/2006/relationships/hyperlink" Target="http://docs.jboss.org/weld/reference/latest-master/en-US/html/environments.html#weld-se" TargetMode="External"/><Relationship Id="rId5" Type="http://schemas.openxmlformats.org/officeDocument/2006/relationships/hyperlink" Target="http://www.jboss.org/products/eap.html" TargetMode="External"/><Relationship Id="rId10" Type="http://schemas.openxmlformats.org/officeDocument/2006/relationships/hyperlink" Target="http://docs.jboss.org/weld/reference/latest-master/en-US/html/environments.html#weld-servlet" TargetMode="External"/><Relationship Id="rId4" Type="http://schemas.openxmlformats.org/officeDocument/2006/relationships/hyperlink" Target="http://www.wildfly.org/" TargetMode="External"/><Relationship Id="rId9" Type="http://schemas.openxmlformats.org/officeDocument/2006/relationships/hyperlink" Target="https://developer.ibm.com/wasdev/download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jcp.org/en/jsr/detail?id=34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Contexts &amp; Dependency Injection </a:t>
            </a:r>
            <a:br>
              <a:rPr lang="en-US" b="1" dirty="0" smtClean="0"/>
            </a:br>
            <a:r>
              <a:rPr lang="en-US" b="1" dirty="0" smtClean="0"/>
              <a:t>for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86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CDI 2.0</a:t>
            </a:r>
          </a:p>
          <a:p>
            <a:r>
              <a:rPr lang="en-US" dirty="0" smtClean="0"/>
              <a:t>JSR-365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Michael Remijan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2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648201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Start </a:t>
            </a:r>
            <a:r>
              <a:rPr lang="en-US" sz="2800" dirty="0" smtClean="0"/>
              <a:t>CDI </a:t>
            </a:r>
            <a:r>
              <a:rPr lang="en-US" sz="2800" dirty="0" smtClean="0"/>
              <a:t>in Java SE</a:t>
            </a:r>
          </a:p>
          <a:p>
            <a:r>
              <a:rPr lang="en-US" sz="2800" dirty="0" smtClean="0"/>
              <a:t>Basic (DI)</a:t>
            </a:r>
          </a:p>
          <a:p>
            <a:r>
              <a:rPr lang="en-US" sz="2800" dirty="0" smtClean="0"/>
              <a:t>Interfaces and classes</a:t>
            </a:r>
          </a:p>
          <a:p>
            <a:r>
              <a:rPr lang="en-US" sz="2800" dirty="0" smtClean="0"/>
              <a:t>Shared project</a:t>
            </a:r>
          </a:p>
          <a:p>
            <a:r>
              <a:rPr lang="en-US" sz="2800" dirty="0" smtClean="0"/>
              <a:t>Lifecycle callbacks</a:t>
            </a:r>
          </a:p>
          <a:p>
            <a:r>
              <a:rPr lang="en-US" sz="2800" dirty="0" smtClean="0"/>
              <a:t>Deployment exceptions</a:t>
            </a:r>
          </a:p>
          <a:p>
            <a:pPr marL="0" indent="0">
              <a:buNone/>
            </a:pPr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00600" y="1600200"/>
            <a:ext cx="395151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Qualifiers</a:t>
            </a:r>
          </a:p>
          <a:p>
            <a:r>
              <a:rPr lang="en-US" sz="2800" dirty="0" smtClean="0"/>
              <a:t>Producer/Disposer</a:t>
            </a:r>
          </a:p>
          <a:p>
            <a:r>
              <a:rPr lang="en-US" sz="2800" dirty="0" err="1" smtClean="0"/>
              <a:t>InjectionPoint</a:t>
            </a:r>
            <a:endParaRPr lang="en-US" sz="2800" dirty="0" smtClean="0"/>
          </a:p>
          <a:p>
            <a:r>
              <a:rPr lang="en-US" sz="2800" dirty="0" smtClean="0"/>
              <a:t>Events</a:t>
            </a:r>
          </a:p>
          <a:p>
            <a:r>
              <a:rPr lang="en-US" sz="2800" dirty="0" smtClean="0"/>
              <a:t>Interceptor</a:t>
            </a:r>
          </a:p>
          <a:p>
            <a:r>
              <a:rPr lang="en-US" sz="2800" dirty="0" smtClean="0"/>
              <a:t>Decorator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08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Maybe next time?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Application, Session, Conversation</a:t>
            </a:r>
          </a:p>
          <a:p>
            <a:pPr lvl="1"/>
            <a:r>
              <a:rPr lang="en-US" dirty="0" err="1" smtClean="0"/>
              <a:t>WebApp</a:t>
            </a:r>
            <a:endParaRPr lang="en-US" dirty="0" smtClean="0"/>
          </a:p>
          <a:p>
            <a:pPr lvl="1"/>
            <a:r>
              <a:rPr lang="en-US" dirty="0" smtClean="0"/>
              <a:t>Needed anymore with HTML5 and </a:t>
            </a:r>
            <a:r>
              <a:rPr lang="en-US" dirty="0" err="1" smtClean="0"/>
              <a:t>Microservices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Stereotype</a:t>
            </a:r>
          </a:p>
          <a:p>
            <a:pPr lvl="1"/>
            <a:r>
              <a:rPr lang="en-US" dirty="0" smtClean="0"/>
              <a:t>Annotation of annotations</a:t>
            </a:r>
          </a:p>
          <a:p>
            <a:r>
              <a:rPr lang="en-US" dirty="0" smtClean="0"/>
              <a:t>Alternative</a:t>
            </a:r>
          </a:p>
          <a:p>
            <a:pPr lvl="1"/>
            <a:r>
              <a:rPr lang="en-US" dirty="0" smtClean="0"/>
              <a:t>Bean replacement</a:t>
            </a:r>
          </a:p>
          <a:p>
            <a:pPr lvl="1"/>
            <a:r>
              <a:rPr lang="en-US" dirty="0" smtClean="0"/>
              <a:t>Deployment time </a:t>
            </a:r>
            <a:r>
              <a:rPr lang="en-US" dirty="0" smtClean="0"/>
              <a:t>override</a:t>
            </a:r>
            <a:endParaRPr lang="en-US" dirty="0" smtClean="0"/>
          </a:p>
          <a:p>
            <a:pPr lvl="1"/>
            <a:r>
              <a:rPr lang="en-US" dirty="0" smtClean="0"/>
              <a:t>beans.xml</a:t>
            </a:r>
          </a:p>
          <a:p>
            <a:pPr lvl="2"/>
            <a:r>
              <a:rPr lang="en-US" dirty="0" smtClean="0"/>
              <a:t>Testing, environments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82886" y="1600200"/>
            <a:ext cx="426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 smtClean="0"/>
              <a:t>Specialization</a:t>
            </a:r>
          </a:p>
          <a:p>
            <a:pPr lvl="1"/>
            <a:r>
              <a:rPr lang="en-US" sz="2500" dirty="0" smtClean="0"/>
              <a:t>Stricter Alternative</a:t>
            </a:r>
          </a:p>
          <a:p>
            <a:r>
              <a:rPr lang="en-US" sz="2500" dirty="0" smtClean="0"/>
              <a:t>Transactional Event</a:t>
            </a:r>
          </a:p>
          <a:p>
            <a:pPr lvl="1"/>
            <a:r>
              <a:rPr lang="en-US" sz="2500" dirty="0" smtClean="0"/>
              <a:t>Bind to transaction phases</a:t>
            </a:r>
          </a:p>
          <a:p>
            <a:r>
              <a:rPr lang="en-US" sz="2500" dirty="0"/>
              <a:t>Parameterized types</a:t>
            </a:r>
          </a:p>
          <a:p>
            <a:r>
              <a:rPr lang="en-US" sz="2500" dirty="0" smtClean="0"/>
              <a:t>Instance&lt;&gt;</a:t>
            </a:r>
          </a:p>
          <a:p>
            <a:r>
              <a:rPr lang="en-US" sz="2500" dirty="0" smtClean="0"/>
              <a:t>Much more….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42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coding…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http://4.bp.blogspot.com/-pI2CWxjhGpc/UkRovFX8e3I/AAAAAAAAAZU/bq6zXdU-ecw/s1600/Programmers-Funny-Pictures-Coding-Jokes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00"/>
          <a:stretch/>
        </p:blipFill>
        <p:spPr bwMode="auto">
          <a:xfrm>
            <a:off x="2190750" y="1447800"/>
            <a:ext cx="4762500" cy="45148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9074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Name classes appropriately</a:t>
            </a:r>
          </a:p>
          <a:p>
            <a:pPr lvl="1"/>
            <a:r>
              <a:rPr lang="en-US" b="1" dirty="0" smtClean="0"/>
              <a:t>*Producer</a:t>
            </a:r>
          </a:p>
          <a:p>
            <a:pPr lvl="1"/>
            <a:r>
              <a:rPr lang="en-US" dirty="0" smtClean="0"/>
              <a:t>*Event</a:t>
            </a:r>
          </a:p>
          <a:p>
            <a:pPr lvl="1"/>
            <a:r>
              <a:rPr lang="en-US" dirty="0" smtClean="0"/>
              <a:t>*Interceptor</a:t>
            </a:r>
          </a:p>
          <a:p>
            <a:pPr lvl="1"/>
            <a:r>
              <a:rPr lang="en-US" dirty="0" smtClean="0"/>
              <a:t>*Decorator</a:t>
            </a:r>
          </a:p>
          <a:p>
            <a:pPr lvl="1"/>
            <a:r>
              <a:rPr lang="en-US" dirty="0" smtClean="0"/>
              <a:t>*Observer ??</a:t>
            </a:r>
          </a:p>
          <a:p>
            <a:r>
              <a:rPr lang="en-US" dirty="0" smtClean="0"/>
              <a:t>Packaging</a:t>
            </a:r>
          </a:p>
          <a:p>
            <a:pPr lvl="1"/>
            <a:r>
              <a:rPr lang="en-US" dirty="0" smtClean="0"/>
              <a:t>Layer vs. Function?  </a:t>
            </a:r>
          </a:p>
          <a:p>
            <a:r>
              <a:rPr lang="en-US" dirty="0" smtClean="0"/>
              <a:t>Keep event priority values centralized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1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me online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7543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mjremijan@yahoo.com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mjremijan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https://github.com/mjremijan/ </a:t>
            </a:r>
          </a:p>
          <a:p>
            <a:pPr marL="0" indent="0">
              <a:buNone/>
            </a:pPr>
            <a:r>
              <a:rPr lang="en-US" dirty="0" smtClean="0"/>
              <a:t>http://mjremijan.blogspot.com</a:t>
            </a:r>
          </a:p>
          <a:p>
            <a:pPr marL="0" indent="0">
              <a:buNone/>
            </a:pPr>
            <a:r>
              <a:rPr lang="en-US" dirty="0" smtClean="0"/>
              <a:t>http://linkedin.com/in/mjremijan</a:t>
            </a:r>
          </a:p>
          <a:p>
            <a:pPr marL="0" indent="0">
              <a:buNone/>
            </a:pPr>
            <a:r>
              <a:rPr lang="en-US" dirty="0" smtClean="0"/>
              <a:t>https://www.strava.com/athletes/5759474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s://sp.yimg.com/xj/th?id=OIP.M145c517fdfc004e6a326b61ab1a9f0baH0&amp;pid=15.1&amp;P=0&amp;w=300&amp;h=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0369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p.yimg.com/xj/th?id=OIP.Mb49e088abcf9f19305b2dfc82557e3ccH0&amp;pid=15.1&amp;P=0&amp;w=300&amp;h=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0760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p.yimg.com/xj/th?id=OIP.M3e3a8bf149fb7b27fb382b3cc86243f4o0&amp;pid=15.1&amp;P=0&amp;w=300&amp;h=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56" y="2804644"/>
            <a:ext cx="614089" cy="61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p.yimg.com/xj/th?id=OIP.Me0044d486803da8706919559af7015eeH0&amp;pid=15.1&amp;P=0&amp;w=300&amp;h=3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71" y="3468742"/>
            <a:ext cx="458729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sp.yimg.com/xj/th?id=OIP.M38188aafec106734cbff0163e489efaco0&amp;pid=15.1&amp;P=0&amp;w=300&amp;h=300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6" t="12869" r="14102" b="13681"/>
          <a:stretch/>
        </p:blipFill>
        <p:spPr bwMode="auto">
          <a:xfrm>
            <a:off x="682796" y="4038600"/>
            <a:ext cx="460204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sp.yimg.com/xj/th?id=OIP.Mee463807d0281e3c99e9b11491cef9bbH0&amp;pid=15.1&amp;P=0&amp;w=300&amp;h=30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66" y="4636455"/>
            <a:ext cx="414484" cy="41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7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me at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380" y="1600200"/>
            <a:ext cx="6789419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System Architect,</a:t>
            </a:r>
            <a:br>
              <a:rPr lang="en-US" dirty="0" smtClean="0"/>
            </a:br>
            <a:r>
              <a:rPr lang="en-US" dirty="0" smtClean="0"/>
              <a:t>Federal Reserve Bank, St. Louis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Adjunct Instructor,</a:t>
            </a:r>
          </a:p>
          <a:p>
            <a:pPr marL="0" indent="0">
              <a:buNone/>
            </a:pPr>
            <a:r>
              <a:rPr lang="en-US" dirty="0" smtClean="0"/>
              <a:t>Southwestern Illinois College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Author,</a:t>
            </a:r>
          </a:p>
          <a:p>
            <a:pPr marL="0" indent="0">
              <a:buNone/>
            </a:pPr>
            <a:r>
              <a:rPr lang="en-US" dirty="0" smtClean="0"/>
              <a:t>EJB3 In Action, 2</a:t>
            </a:r>
            <a:r>
              <a:rPr lang="en-US" baseline="30000" dirty="0" smtClean="0"/>
              <a:t>nd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http://ecx.images-amazon.com/images/I/41DEOsLnX3L._SX397_BO1,204,203,200_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69" y="4615854"/>
            <a:ext cx="1045581" cy="130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full_logo_60percent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66"/>
          <a:stretch/>
        </p:blipFill>
        <p:spPr bwMode="auto">
          <a:xfrm>
            <a:off x="762000" y="1557370"/>
            <a:ext cx="1135381" cy="1032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https://sp.yimg.com/xj/th?id=OIP.Mf79f28d0db1efa20ea25bced6c184bado0&amp;pid=15.1&amp;P=0&amp;w=169&amp;h=16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63"/>
          <a:stretch/>
        </p:blipFill>
        <p:spPr bwMode="auto">
          <a:xfrm>
            <a:off x="762001" y="3021414"/>
            <a:ext cx="1085850" cy="109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48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      Slides/Code 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sz="2400" dirty="0" smtClean="0">
                <a:hlinkClick r:id="rId2"/>
              </a:rPr>
              <a:t>https://github.com/mjremijan/ferris-cdi-presentation</a:t>
            </a:r>
            <a:r>
              <a:rPr lang="en-US" sz="2400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Resources</a:t>
            </a:r>
          </a:p>
          <a:p>
            <a:r>
              <a:rPr lang="en-US" dirty="0" smtClean="0"/>
              <a:t>History</a:t>
            </a:r>
          </a:p>
          <a:p>
            <a:r>
              <a:rPr lang="en-US" dirty="0" smtClean="0"/>
              <a:t>Reference Implementation (RI)</a:t>
            </a:r>
          </a:p>
          <a:p>
            <a:r>
              <a:rPr lang="en-US" dirty="0" smtClean="0"/>
              <a:t>This time…</a:t>
            </a:r>
          </a:p>
          <a:p>
            <a:r>
              <a:rPr lang="en-US" dirty="0" smtClean="0"/>
              <a:t>Live coding…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6" descr="https://sp.yimg.com/xj/th?id=OIP.M3e3a8bf149fb7b27fb382b3cc86243f4o0&amp;pid=15.1&amp;P=0&amp;w=300&amp;h=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69" y="1674632"/>
            <a:ext cx="752318" cy="75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33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1360" y="1600200"/>
            <a:ext cx="7036840" cy="434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/>
              <a:t>Project</a:t>
            </a:r>
          </a:p>
          <a:p>
            <a:pPr marL="0" indent="0">
              <a:buNone/>
            </a:pPr>
            <a:r>
              <a:rPr lang="en-US" sz="2000" dirty="0" smtClean="0">
                <a:hlinkClick r:id="rId2"/>
              </a:rPr>
              <a:t>http://www.cdi-spec.org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JSR (CDI 2.0)</a:t>
            </a:r>
          </a:p>
          <a:p>
            <a:pPr marL="0" indent="0">
              <a:buNone/>
            </a:pPr>
            <a:r>
              <a:rPr lang="en-US" sz="2000" dirty="0" smtClean="0">
                <a:hlinkClick r:id="rId3"/>
              </a:rPr>
              <a:t>https://jcp.org/en/jsr/detail?id=365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Weld</a:t>
            </a:r>
          </a:p>
          <a:p>
            <a:pPr marL="0" indent="0">
              <a:buNone/>
            </a:pPr>
            <a:r>
              <a:rPr lang="en-US" sz="2000" dirty="0" smtClean="0">
                <a:hlinkClick r:id="rId4"/>
              </a:rPr>
              <a:t>http://weld.cdi-spec.org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EE 7 </a:t>
            </a:r>
            <a:r>
              <a:rPr lang="en-US" sz="2000" b="1" dirty="0" smtClean="0"/>
              <a:t>Tutorial (2013)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 smtClean="0">
                <a:hlinkClick r:id="rId5"/>
              </a:rPr>
              <a:t>https://docs.oracle.com/javaee/7/tutorial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://ecx.images-amazon.com/images/I/51mCp7z3AhL._SX390_BO1,204,203,200_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65" y="4800600"/>
            <a:ext cx="762000" cy="96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5"/>
          <a:stretch/>
        </p:blipFill>
        <p:spPr bwMode="auto">
          <a:xfrm>
            <a:off x="502466" y="1614390"/>
            <a:ext cx="930198" cy="76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https://sp.yimg.com/xj/th?id=OIP.M09b3d9047b71c5b7b57aa2e6064f4b57o0&amp;pid=15.1&amp;P=0&amp;w=185&amp;h=15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65" y="3840130"/>
            <a:ext cx="762000" cy="65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 Community Proces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365125"/>
            <a:ext cx="14382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ava Community Proces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-212725"/>
            <a:ext cx="14382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fc03.deviantart.net/fs70/i/2010/267/7/5/duke_from_java_by_reallyn00b-d2zdiy7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4" r="9169"/>
          <a:stretch/>
        </p:blipFill>
        <p:spPr bwMode="auto">
          <a:xfrm>
            <a:off x="578255" y="2514600"/>
            <a:ext cx="770310" cy="118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35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712" y="2971800"/>
            <a:ext cx="7583488" cy="3154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Maven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(9 Nov 2015)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dependency&gt;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&gt;org.jboss.weld.se&lt;/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&gt;weld-se-core&lt;/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&lt;version&gt;3.0.0.Alpha13&lt;/version&gt;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&lt;/dependency&gt;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8" name="Picture 4" descr="Java Community 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365125"/>
            <a:ext cx="14382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ava Community 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-212725"/>
            <a:ext cx="14382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sp.yimg.com/xj/th?id=OIP.M5f02ca0779b8ea11dae4857b80adb4ddo0&amp;pid=15.1&amp;P=0&amp;w=306&amp;h=1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1447800"/>
            <a:ext cx="3867150" cy="134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12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EE 5  (2006)</a:t>
            </a:r>
          </a:p>
          <a:p>
            <a:pPr lvl="1"/>
            <a:r>
              <a:rPr lang="en-US" dirty="0" smtClean="0"/>
              <a:t>@EJB</a:t>
            </a:r>
            <a:endParaRPr lang="en-US" dirty="0"/>
          </a:p>
          <a:p>
            <a:r>
              <a:rPr lang="en-US" dirty="0" smtClean="0"/>
              <a:t>EE 6  (2009)</a:t>
            </a:r>
          </a:p>
          <a:p>
            <a:pPr lvl="1"/>
            <a:r>
              <a:rPr lang="en-US" dirty="0" smtClean="0"/>
              <a:t>CDI 1.0, JSR-299</a:t>
            </a:r>
          </a:p>
          <a:p>
            <a:r>
              <a:rPr lang="en-US" dirty="0" smtClean="0"/>
              <a:t>EE 7  (2013)</a:t>
            </a:r>
          </a:p>
          <a:p>
            <a:pPr lvl="1"/>
            <a:r>
              <a:rPr lang="en-US" dirty="0"/>
              <a:t>CDI </a:t>
            </a:r>
            <a:r>
              <a:rPr lang="en-US" dirty="0" smtClean="0"/>
              <a:t>1.1</a:t>
            </a:r>
            <a:r>
              <a:rPr lang="en-US" dirty="0"/>
              <a:t>, </a:t>
            </a:r>
            <a:r>
              <a:rPr lang="en-US" dirty="0" smtClean="0"/>
              <a:t>JSR-346</a:t>
            </a:r>
            <a:endParaRPr lang="en-US" dirty="0"/>
          </a:p>
          <a:p>
            <a:r>
              <a:rPr lang="en-US" dirty="0" smtClean="0"/>
              <a:t>EE 8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(2017)</a:t>
            </a:r>
          </a:p>
          <a:p>
            <a:pPr lvl="1"/>
            <a:r>
              <a:rPr lang="en-US" dirty="0"/>
              <a:t>CDI </a:t>
            </a:r>
            <a:r>
              <a:rPr lang="en-US" dirty="0" smtClean="0"/>
              <a:t>2.0, JSR-365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5"/>
          <a:stretch/>
        </p:blipFill>
        <p:spPr bwMode="auto">
          <a:xfrm>
            <a:off x="4419600" y="1752600"/>
            <a:ext cx="4433777" cy="362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468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Implementation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(RI)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Weld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600200"/>
            <a:ext cx="4286250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1000" y="3254276"/>
            <a:ext cx="838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Weld is the reference implementation of </a:t>
            </a:r>
            <a:r>
              <a:rPr lang="en-US" dirty="0">
                <a:hlinkClick r:id="rId3"/>
              </a:rPr>
              <a:t>CDI: Contexts and Dependency Injection for the Java EE Platform </a:t>
            </a:r>
            <a:r>
              <a:rPr lang="en-US" dirty="0"/>
              <a:t>which is the Java standard for dependency injection and contextual lifecycle management and one of the most important and popular parts of the Java EE platform.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Weld is integrated into many Java EE application servers such as </a:t>
            </a:r>
            <a:r>
              <a:rPr lang="en-US" dirty="0" err="1">
                <a:hlinkClick r:id="rId4"/>
              </a:rPr>
              <a:t>WildFly</a:t>
            </a:r>
            <a:r>
              <a:rPr lang="en-US" dirty="0"/>
              <a:t>, </a:t>
            </a:r>
            <a:r>
              <a:rPr lang="en-US" dirty="0" err="1">
                <a:hlinkClick r:id="rId5"/>
              </a:rPr>
              <a:t>JBoss</a:t>
            </a:r>
            <a:r>
              <a:rPr lang="en-US" dirty="0">
                <a:hlinkClick r:id="rId5"/>
              </a:rPr>
              <a:t> Enterprise Application Platform</a:t>
            </a:r>
            <a:r>
              <a:rPr lang="en-US" dirty="0"/>
              <a:t>, </a:t>
            </a:r>
            <a:r>
              <a:rPr lang="en-US" dirty="0" err="1">
                <a:hlinkClick r:id="rId6"/>
              </a:rPr>
              <a:t>GlassFish</a:t>
            </a:r>
            <a:r>
              <a:rPr lang="en-US" dirty="0" smtClean="0"/>
              <a:t>, </a:t>
            </a:r>
            <a:r>
              <a:rPr lang="en-US" dirty="0" err="1" smtClean="0">
                <a:hlinkClick r:id="rId7"/>
              </a:rPr>
              <a:t>Payara</a:t>
            </a:r>
            <a:r>
              <a:rPr lang="en-US" dirty="0" smtClean="0"/>
              <a:t>, </a:t>
            </a:r>
            <a:r>
              <a:rPr lang="en-US" dirty="0">
                <a:hlinkClick r:id="rId8"/>
              </a:rPr>
              <a:t>Oracle WebLogic Server</a:t>
            </a:r>
            <a:r>
              <a:rPr lang="en-US" dirty="0"/>
              <a:t>, </a:t>
            </a:r>
            <a:r>
              <a:rPr lang="en-US" dirty="0">
                <a:hlinkClick r:id="rId9"/>
              </a:rPr>
              <a:t>WebSphere Application Server</a:t>
            </a:r>
            <a:r>
              <a:rPr lang="en-US" dirty="0"/>
              <a:t> and others. Weld can also be used in a </a:t>
            </a:r>
            <a:r>
              <a:rPr lang="en-US" dirty="0">
                <a:hlinkClick r:id="rId10"/>
              </a:rPr>
              <a:t>Servlet-only environment (Tomcat, Jetty)</a:t>
            </a:r>
            <a:r>
              <a:rPr lang="en-US" dirty="0"/>
              <a:t> or plain </a:t>
            </a:r>
            <a:r>
              <a:rPr lang="en-US" dirty="0">
                <a:hlinkClick r:id="rId11"/>
              </a:rPr>
              <a:t>Java SE environment.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662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Implementation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(RI)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3254276"/>
            <a:ext cx="838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Apache </a:t>
            </a:r>
            <a:r>
              <a:rPr lang="en-US" dirty="0" err="1"/>
              <a:t>OpenWebBeans</a:t>
            </a:r>
            <a:r>
              <a:rPr lang="en-US" dirty="0"/>
              <a:t> delivers an implementation of the </a:t>
            </a:r>
            <a:r>
              <a:rPr lang="en-US" dirty="0">
                <a:hlinkClick r:id="rId2"/>
              </a:rPr>
              <a:t>Contexts and Dependency injection for Java EE</a:t>
            </a:r>
            <a:r>
              <a:rPr lang="en-US" dirty="0"/>
              <a:t> (CDI) 1.2 Specification (JSR346</a:t>
            </a:r>
            <a:r>
              <a:rPr lang="en-US" dirty="0" smtClean="0"/>
              <a:t>). </a:t>
            </a:r>
            <a:r>
              <a:rPr lang="en-US" dirty="0" err="1" smtClean="0"/>
              <a:t>OpenWebBeans</a:t>
            </a:r>
            <a:r>
              <a:rPr lang="en-US" dirty="0" smtClean="0"/>
              <a:t> </a:t>
            </a:r>
            <a:r>
              <a:rPr lang="en-US" dirty="0"/>
              <a:t>is TCK compliant and works on Java SE 6 or later. </a:t>
            </a:r>
          </a:p>
          <a:p>
            <a:endParaRPr lang="en-US" dirty="0" smtClean="0"/>
          </a:p>
          <a:p>
            <a:r>
              <a:rPr lang="en-US" dirty="0" smtClean="0"/>
              <a:t>Apache </a:t>
            </a:r>
            <a:r>
              <a:rPr lang="en-US" dirty="0" err="1"/>
              <a:t>OpenWebBeans</a:t>
            </a:r>
            <a:r>
              <a:rPr lang="en-US" dirty="0"/>
              <a:t> is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Fast - we </a:t>
            </a:r>
            <a:r>
              <a:rPr lang="en-US" dirty="0" smtClean="0"/>
              <a:t>aggressively </a:t>
            </a:r>
            <a:r>
              <a:rPr lang="en-US" dirty="0"/>
              <a:t>use caches internally and deliver great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Modular - </a:t>
            </a:r>
            <a:r>
              <a:rPr lang="en-US" dirty="0" err="1"/>
              <a:t>OpenWebBeans</a:t>
            </a:r>
            <a:r>
              <a:rPr lang="en-US" dirty="0"/>
              <a:t> Core is purely </a:t>
            </a:r>
            <a:r>
              <a:rPr lang="en-US" dirty="0" err="1"/>
              <a:t>JavaSE</a:t>
            </a:r>
            <a:r>
              <a:rPr lang="en-US" dirty="0"/>
              <a:t>, additional EE functionality gets added via 'Modules'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Industry Proven - Many projects use </a:t>
            </a:r>
            <a:r>
              <a:rPr lang="en-US" dirty="0" err="1"/>
              <a:t>OpenWebBeans</a:t>
            </a:r>
            <a:r>
              <a:rPr lang="en-US" dirty="0"/>
              <a:t> in production.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Community Oriented - Please visit our mailing list and we will help you moving your project forward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568" y="1447800"/>
            <a:ext cx="2328863" cy="16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505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2020</TotalTime>
  <Words>507</Words>
  <Application>Microsoft Office PowerPoint</Application>
  <PresentationFormat>On-screen Show (4:3)</PresentationFormat>
  <Paragraphs>151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Consolas</vt:lpstr>
      <vt:lpstr>Office Theme</vt:lpstr>
      <vt:lpstr>Contexts &amp; Dependency Injection  for Java</vt:lpstr>
      <vt:lpstr>Find me online</vt:lpstr>
      <vt:lpstr>Find me at work</vt:lpstr>
      <vt:lpstr>Outline</vt:lpstr>
      <vt:lpstr>Resources</vt:lpstr>
      <vt:lpstr>Resources</vt:lpstr>
      <vt:lpstr>History</vt:lpstr>
      <vt:lpstr>Reference Implementation (RI)</vt:lpstr>
      <vt:lpstr>Reference Implementation (RI)</vt:lpstr>
      <vt:lpstr>This time…</vt:lpstr>
      <vt:lpstr>Maybe next time?</vt:lpstr>
      <vt:lpstr>Live coding…</vt:lpstr>
      <vt:lpstr>Tips</vt:lpstr>
    </vt:vector>
  </TitlesOfParts>
  <Company>Federal Reserve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Remijan, Michael J</dc:creator>
  <cp:lastModifiedBy>Michael Remijan</cp:lastModifiedBy>
  <cp:revision>51</cp:revision>
  <dcterms:created xsi:type="dcterms:W3CDTF">2015-11-04T15:47:01Z</dcterms:created>
  <dcterms:modified xsi:type="dcterms:W3CDTF">2015-11-11T21:03:31Z</dcterms:modified>
</cp:coreProperties>
</file>