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85" r:id="rId4"/>
    <p:sldId id="258" r:id="rId5"/>
    <p:sldId id="260" r:id="rId6"/>
    <p:sldId id="262" r:id="rId7"/>
    <p:sldId id="264" r:id="rId8"/>
    <p:sldId id="270" r:id="rId9"/>
    <p:sldId id="288" r:id="rId10"/>
    <p:sldId id="291" r:id="rId11"/>
    <p:sldId id="292" r:id="rId12"/>
    <p:sldId id="268" r:id="rId13"/>
    <p:sldId id="289" r:id="rId14"/>
    <p:sldId id="286" r:id="rId15"/>
    <p:sldId id="265" r:id="rId16"/>
    <p:sldId id="269" r:id="rId17"/>
    <p:sldId id="275" r:id="rId18"/>
    <p:sldId id="266" r:id="rId19"/>
    <p:sldId id="273" r:id="rId20"/>
    <p:sldId id="272" r:id="rId21"/>
    <p:sldId id="274" r:id="rId22"/>
    <p:sldId id="271" r:id="rId23"/>
    <p:sldId id="276" r:id="rId24"/>
    <p:sldId id="279" r:id="rId25"/>
    <p:sldId id="287" r:id="rId26"/>
    <p:sldId id="281" r:id="rId27"/>
    <p:sldId id="282" r:id="rId28"/>
    <p:sldId id="283" r:id="rId29"/>
    <p:sldId id="294" r:id="rId30"/>
    <p:sldId id="290" r:id="rId31"/>
    <p:sldId id="29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0E26CFC-25C1-4744-9136-E89C8DA166A8}">
          <p14:sldIdLst>
            <p14:sldId id="256"/>
            <p14:sldId id="257"/>
            <p14:sldId id="285"/>
            <p14:sldId id="258"/>
            <p14:sldId id="260"/>
            <p14:sldId id="262"/>
            <p14:sldId id="264"/>
            <p14:sldId id="270"/>
            <p14:sldId id="288"/>
            <p14:sldId id="291"/>
            <p14:sldId id="292"/>
            <p14:sldId id="268"/>
            <p14:sldId id="289"/>
            <p14:sldId id="286"/>
            <p14:sldId id="265"/>
            <p14:sldId id="269"/>
            <p14:sldId id="275"/>
            <p14:sldId id="266"/>
            <p14:sldId id="273"/>
            <p14:sldId id="272"/>
            <p14:sldId id="274"/>
            <p14:sldId id="271"/>
            <p14:sldId id="276"/>
            <p14:sldId id="279"/>
            <p14:sldId id="287"/>
            <p14:sldId id="281"/>
            <p14:sldId id="282"/>
            <p14:sldId id="283"/>
            <p14:sldId id="294"/>
            <p14:sldId id="290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86BB7-B33F-2942-99B8-140B8D577528}" type="datetimeFigureOut">
              <a:rPr lang="en-US" smtClean="0"/>
              <a:t>8/11/16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1BB0E-249A-0145-9125-DF5B93523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5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Painful process</a:t>
            </a:r>
            <a:r>
              <a:rPr lang="en-US" baseline="0" dirty="0" smtClean="0"/>
              <a:t> to setup, coordinated configuration to get it to work, difficult to duplicate, easy to break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BB0E-249A-0145-9125-DF5B935235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1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Tag number</a:t>
            </a:r>
            <a:r>
              <a:rPr lang="en-US" baseline="0" dirty="0" smtClean="0"/>
              <a:t> – best practice would be to use a variable based on the build number, Selenium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BB0E-249A-0145-9125-DF5B935235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64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 default interaction model with Jenkins, historically, has been very web UI driven, requiring users to manually create jobs, then manually fill in the details through a web browser. This requires additional effort to create and manage jobs to test and build multiple projects, it also keeps the configuration of a job to build/test/deploy separate from the actual code being built/tested/deployed. This prevents users from applying their existing CI/CD best practices to the job configurations themselves.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BB0E-249A-0145-9125-DF5B935235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63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1BB0E-249A-0145-9125-DF5B935235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4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8/11/16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8/11/16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8/11/16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8/11/16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8/11/16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8/11/16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doc/pipeline/" TargetMode="External"/><Relationship Id="rId4" Type="http://schemas.openxmlformats.org/officeDocument/2006/relationships/hyperlink" Target="https://github.com/jenkinsci/pipeline-plugin/blob/master/TUTORIAL.md" TargetMode="External"/><Relationship Id="rId5" Type="http://schemas.openxmlformats.org/officeDocument/2006/relationships/hyperlink" Target="https://github.com/jenkinsci/pipeline-plugin/blob/master/COMPATIBILITY.m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enkins.io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blog/2016/05/26/introducing-blue-ocean/" TargetMode="External"/><Relationship Id="rId4" Type="http://schemas.openxmlformats.org/officeDocument/2006/relationships/hyperlink" Target="https://github.com/captdestrukto/STL-JUG-Jenkins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ding-stories.com/blog/2015/08/23/continuous-delivery-with-jenkins-workflow-and-docke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Jenkins 2.x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dirty="0" smtClean="0"/>
              <a:t>Chris Vogel</a:t>
            </a:r>
            <a:endParaRPr lang="en-US" dirty="0"/>
          </a:p>
        </p:txBody>
      </p:sp>
      <p:pic>
        <p:nvPicPr>
          <p:cNvPr id="4" name="Picture 3" descr="Jenkins.sh-600x6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12" y="1061183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2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UI (Blue Ocean)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Re-thinks the Jenkins user experience</a:t>
            </a:r>
          </a:p>
          <a:p>
            <a:r>
              <a:rPr lang="en-US" dirty="0" smtClean="0"/>
              <a:t>A separate UI</a:t>
            </a:r>
          </a:p>
          <a:p>
            <a:r>
              <a:rPr lang="en-US" dirty="0" smtClean="0"/>
              <a:t>Old and new side-by-side</a:t>
            </a:r>
          </a:p>
          <a:p>
            <a:r>
              <a:rPr lang="en-US" dirty="0" smtClean="0"/>
              <a:t>Currently in alpha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50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ipeline-ru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" r="7015"/>
          <a:stretch>
            <a:fillRect/>
          </a:stretch>
        </p:blipFill>
        <p:spPr>
          <a:xfrm>
            <a:off x="961712" y="1325459"/>
            <a:ext cx="7267148" cy="4226560"/>
          </a:xfrm>
        </p:spPr>
      </p:pic>
    </p:spTree>
    <p:extLst>
      <p:ext uri="{BB962C8B-B14F-4D97-AF65-F5344CB8AC3E}">
        <p14:creationId xmlns:p14="http://schemas.microsoft.com/office/powerpoint/2010/main" val="181390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“Automated manifestation of your process for getting software from version control into the hands of your users”</a:t>
            </a:r>
          </a:p>
        </p:txBody>
      </p:sp>
      <p:pic>
        <p:nvPicPr>
          <p:cNvPr id="4" name="Picture 3" descr="ShowCover.aspx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02" y="3809112"/>
            <a:ext cx="1451343" cy="191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29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Baseball Standings</a:t>
            </a:r>
          </a:p>
          <a:p>
            <a:pPr lvl="1"/>
            <a:r>
              <a:rPr lang="en-US" dirty="0" smtClean="0"/>
              <a:t>Spring Boot</a:t>
            </a:r>
          </a:p>
          <a:p>
            <a:pPr lvl="1"/>
            <a:r>
              <a:rPr lang="en-US" dirty="0" err="1" smtClean="0"/>
              <a:t>Gradle</a:t>
            </a:r>
            <a:endParaRPr lang="en-US" dirty="0" smtClean="0"/>
          </a:p>
          <a:p>
            <a:pPr lvl="1"/>
            <a:r>
              <a:rPr lang="en-US" dirty="0" err="1" smtClean="0"/>
              <a:t>JUnit</a:t>
            </a:r>
            <a:endParaRPr lang="en-US" dirty="0"/>
          </a:p>
          <a:p>
            <a:pPr lvl="1"/>
            <a:r>
              <a:rPr lang="en-US" dirty="0" err="1" smtClean="0"/>
              <a:t>Jacoco</a:t>
            </a:r>
            <a:endParaRPr lang="en-US" dirty="0" smtClean="0"/>
          </a:p>
          <a:p>
            <a:pPr lvl="1"/>
            <a:r>
              <a:rPr lang="en-US" dirty="0" err="1" smtClean="0"/>
              <a:t>Docker</a:t>
            </a:r>
            <a:endParaRPr lang="en-US" dirty="0" smtClean="0"/>
          </a:p>
          <a:p>
            <a:pPr lvl="1"/>
            <a:r>
              <a:rPr lang="en-US" dirty="0" smtClean="0"/>
              <a:t>Selenium</a:t>
            </a:r>
          </a:p>
          <a:p>
            <a:pPr lvl="1"/>
            <a:r>
              <a:rPr lang="en-US" dirty="0" smtClean="0"/>
              <a:t>MySQL</a:t>
            </a:r>
            <a:endParaRPr lang="en-US" dirty="0"/>
          </a:p>
        </p:txBody>
      </p:sp>
      <p:pic>
        <p:nvPicPr>
          <p:cNvPr id="4" name="Picture 3" descr="spring-boot-project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998" y="2020067"/>
            <a:ext cx="987777" cy="987777"/>
          </a:xfrm>
          <a:prstGeom prst="rect">
            <a:avLst/>
          </a:prstGeom>
        </p:spPr>
      </p:pic>
      <p:pic>
        <p:nvPicPr>
          <p:cNvPr id="5" name="Picture 4" descr="gradle_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28" y="2050713"/>
            <a:ext cx="957131" cy="957131"/>
          </a:xfrm>
          <a:prstGeom prst="rect">
            <a:avLst/>
          </a:prstGeom>
        </p:spPr>
      </p:pic>
      <p:pic>
        <p:nvPicPr>
          <p:cNvPr id="6" name="Picture 5" descr="junit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249" y="3268133"/>
            <a:ext cx="1625600" cy="650240"/>
          </a:xfrm>
          <a:prstGeom prst="rect">
            <a:avLst/>
          </a:prstGeom>
        </p:spPr>
      </p:pic>
      <p:pic>
        <p:nvPicPr>
          <p:cNvPr id="7" name="Picture 6" descr="Jacoc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734" y="3268133"/>
            <a:ext cx="2726180" cy="1047986"/>
          </a:xfrm>
          <a:prstGeom prst="rect">
            <a:avLst/>
          </a:prstGeom>
        </p:spPr>
      </p:pic>
      <p:pic>
        <p:nvPicPr>
          <p:cNvPr id="8" name="Picture 7" descr="dock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23" y="4316119"/>
            <a:ext cx="1533949" cy="1368546"/>
          </a:xfrm>
          <a:prstGeom prst="rect">
            <a:avLst/>
          </a:prstGeom>
        </p:spPr>
      </p:pic>
      <p:pic>
        <p:nvPicPr>
          <p:cNvPr id="9" name="Picture 8" descr="seleniu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13" y="4316119"/>
            <a:ext cx="1169124" cy="1058057"/>
          </a:xfrm>
          <a:prstGeom prst="rect">
            <a:avLst/>
          </a:prstGeom>
        </p:spPr>
      </p:pic>
      <p:pic>
        <p:nvPicPr>
          <p:cNvPr id="11" name="Picture 10" descr="mysql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629" y="4687343"/>
            <a:ext cx="2775185" cy="143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70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Checkout</a:t>
            </a:r>
          </a:p>
          <a:p>
            <a:r>
              <a:rPr lang="en-US" dirty="0" smtClean="0"/>
              <a:t>Build/Test</a:t>
            </a:r>
          </a:p>
          <a:p>
            <a:pPr lvl="1"/>
            <a:r>
              <a:rPr lang="en-US" dirty="0" smtClean="0"/>
              <a:t>Publish test results &amp; code coverage</a:t>
            </a:r>
          </a:p>
          <a:p>
            <a:r>
              <a:rPr lang="en-US" dirty="0" smtClean="0"/>
              <a:t>Sonar code analysis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Docker</a:t>
            </a:r>
            <a:r>
              <a:rPr lang="en-US" dirty="0" smtClean="0"/>
              <a:t> image</a:t>
            </a:r>
          </a:p>
          <a:p>
            <a:r>
              <a:rPr lang="en-US" dirty="0" smtClean="0"/>
              <a:t>Run system tests</a:t>
            </a:r>
          </a:p>
        </p:txBody>
      </p:sp>
      <p:pic>
        <p:nvPicPr>
          <p:cNvPr id="4" name="Picture 3" descr="sonarqube_logo_7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238" y="3982156"/>
            <a:ext cx="2861734" cy="794926"/>
          </a:xfrm>
          <a:prstGeom prst="rect">
            <a:avLst/>
          </a:prstGeom>
        </p:spPr>
      </p:pic>
      <p:pic>
        <p:nvPicPr>
          <p:cNvPr id="5" name="Picture 4" descr="dock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585" y="4777082"/>
            <a:ext cx="1533949" cy="136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Legacy Pipeline (Jenkins 1.x)</a:t>
            </a:r>
          </a:p>
          <a:p>
            <a:pPr lvl="1"/>
            <a:r>
              <a:rPr lang="en-US" dirty="0" smtClean="0"/>
              <a:t>Chain individual jobs together</a:t>
            </a:r>
            <a:endParaRPr lang="en-US" dirty="0"/>
          </a:p>
        </p:txBody>
      </p:sp>
      <p:pic>
        <p:nvPicPr>
          <p:cNvPr id="6" name="Picture 5" descr="Screen Shot 2016-08-08 at 10.15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865" y="3236896"/>
            <a:ext cx="66198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8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Legacy Pipeline (Jenkins 1.x)</a:t>
            </a:r>
          </a:p>
          <a:p>
            <a:pPr lvl="1"/>
            <a:r>
              <a:rPr lang="en-US" dirty="0" smtClean="0"/>
              <a:t>Chain individual jobs together</a:t>
            </a:r>
          </a:p>
          <a:p>
            <a:pPr lvl="1"/>
            <a:r>
              <a:rPr lang="en-US" dirty="0" smtClean="0"/>
              <a:t>Build Pipeline Plugin View</a:t>
            </a:r>
            <a:endParaRPr lang="en-US" dirty="0"/>
          </a:p>
        </p:txBody>
      </p:sp>
      <p:pic>
        <p:nvPicPr>
          <p:cNvPr id="6" name="Picture 5" descr="Screen Shot 2016-08-08 at 10.12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64" y="3652336"/>
            <a:ext cx="6819900" cy="16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5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Legacy Pipeline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4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Pipeline (Jenkins 2.x)</a:t>
            </a:r>
          </a:p>
          <a:p>
            <a:pPr lvl="1"/>
            <a:r>
              <a:rPr lang="en-US" dirty="0" smtClean="0"/>
              <a:t>Pipeline DSL</a:t>
            </a:r>
          </a:p>
          <a:p>
            <a:pPr lvl="1"/>
            <a:r>
              <a:rPr lang="en-US" dirty="0" smtClean="0"/>
              <a:t>Pipeline as code</a:t>
            </a:r>
          </a:p>
          <a:p>
            <a:pPr lvl="1"/>
            <a:r>
              <a:rPr lang="en-US" dirty="0" smtClean="0"/>
              <a:t>In job </a:t>
            </a:r>
            <a:r>
              <a:rPr lang="en-US" dirty="0" err="1" smtClean="0"/>
              <a:t>vs</a:t>
            </a:r>
            <a:r>
              <a:rPr lang="en-US" dirty="0" smtClean="0"/>
              <a:t> in SCM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48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Groovy-based </a:t>
            </a:r>
            <a:r>
              <a:rPr lang="en-US" u="sng" dirty="0" smtClean="0"/>
              <a:t>D</a:t>
            </a:r>
            <a:r>
              <a:rPr lang="en-US" dirty="0" smtClean="0"/>
              <a:t>omain </a:t>
            </a:r>
            <a:r>
              <a:rPr lang="en-US" u="sng" dirty="0" smtClean="0"/>
              <a:t>S</a:t>
            </a:r>
            <a:r>
              <a:rPr lang="en-US" dirty="0" smtClean="0"/>
              <a:t>pecific </a:t>
            </a:r>
            <a:r>
              <a:rPr lang="en-US" u="sng" dirty="0" smtClean="0"/>
              <a:t>L</a:t>
            </a:r>
            <a:r>
              <a:rPr lang="en-US" dirty="0" smtClean="0"/>
              <a:t>anguage</a:t>
            </a:r>
          </a:p>
          <a:p>
            <a:r>
              <a:rPr lang="en-US" dirty="0" smtClean="0"/>
              <a:t>Extensible by plugins</a:t>
            </a:r>
          </a:p>
          <a:p>
            <a:r>
              <a:rPr lang="en-US" dirty="0" smtClean="0"/>
              <a:t>Extensible by Pipeline Global Library</a:t>
            </a:r>
          </a:p>
          <a:p>
            <a:r>
              <a:rPr lang="en-US" dirty="0" smtClean="0"/>
              <a:t>Web-based snippet generator</a:t>
            </a:r>
          </a:p>
          <a:p>
            <a:r>
              <a:rPr lang="en-US" dirty="0" err="1" smtClean="0"/>
              <a:t>IntelliJ</a:t>
            </a:r>
            <a:r>
              <a:rPr lang="en-US" dirty="0" smtClean="0"/>
              <a:t> IDEA </a:t>
            </a:r>
            <a:r>
              <a:rPr lang="en-US" dirty="0" err="1" smtClean="0"/>
              <a:t>GroovyDSL</a:t>
            </a:r>
            <a:r>
              <a:rPr lang="en-US" dirty="0" smtClean="0"/>
              <a:t> downloadable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9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Jenkins background</a:t>
            </a:r>
          </a:p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Jenkins 2.x </a:t>
            </a:r>
            <a:r>
              <a:rPr lang="en-US" dirty="0"/>
              <a:t>h</a:t>
            </a:r>
            <a:r>
              <a:rPr lang="en-US" dirty="0" smtClean="0"/>
              <a:t>ighlights</a:t>
            </a:r>
          </a:p>
          <a:p>
            <a:r>
              <a:rPr lang="en-US" dirty="0" smtClean="0"/>
              <a:t>Build pipelines</a:t>
            </a:r>
          </a:p>
          <a:p>
            <a:r>
              <a:rPr lang="en-US" dirty="0" smtClean="0"/>
              <a:t>Pipeline DSL</a:t>
            </a:r>
          </a:p>
          <a:p>
            <a:r>
              <a:rPr lang="en-US" dirty="0" err="1" smtClean="0"/>
              <a:t>Multibranch</a:t>
            </a:r>
            <a:r>
              <a:rPr lang="en-US" dirty="0" smtClean="0"/>
              <a:t> plugin</a:t>
            </a:r>
          </a:p>
        </p:txBody>
      </p:sp>
    </p:spTree>
    <p:extLst>
      <p:ext uri="{BB962C8B-B14F-4D97-AF65-F5344CB8AC3E}">
        <p14:creationId xmlns:p14="http://schemas.microsoft.com/office/powerpoint/2010/main" val="334676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as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a whole </a:t>
            </a:r>
            <a:r>
              <a:rPr lang="en-US" dirty="0"/>
              <a:t>pipeline, not a linear set of </a:t>
            </a:r>
            <a:r>
              <a:rPr lang="en-US" dirty="0" smtClean="0"/>
              <a:t>tasks</a:t>
            </a:r>
          </a:p>
          <a:p>
            <a:r>
              <a:rPr lang="en-US" dirty="0" smtClean="0"/>
              <a:t>Store the pipeline configuration (</a:t>
            </a:r>
            <a:r>
              <a:rPr lang="en-US" dirty="0" err="1" smtClean="0"/>
              <a:t>Jenkinsfile</a:t>
            </a:r>
            <a:r>
              <a:rPr lang="en-US" dirty="0" smtClean="0"/>
              <a:t>) in a text file in SCM</a:t>
            </a:r>
          </a:p>
          <a:p>
            <a:r>
              <a:rPr lang="en-US" dirty="0" smtClean="0"/>
              <a:t>Automatically set up new pipelines when configuration files are added</a:t>
            </a:r>
          </a:p>
          <a:p>
            <a:r>
              <a:rPr lang="en-US" dirty="0" smtClean="0"/>
              <a:t>Differentiate multiple branches in the same repository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5739178"/>
            <a:ext cx="6965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https://</a:t>
            </a:r>
            <a:r>
              <a:rPr lang="en-US" sz="1200" dirty="0" err="1">
                <a:latin typeface="Courier"/>
                <a:cs typeface="Courier"/>
              </a:rPr>
              <a:t>wiki.jenkins-ci.org</a:t>
            </a:r>
            <a:r>
              <a:rPr lang="en-US" sz="1200" dirty="0">
                <a:latin typeface="Courier"/>
                <a:cs typeface="Courier"/>
              </a:rPr>
              <a:t>/display/JENKINS/2.0+Pipeline+as+Code</a:t>
            </a:r>
          </a:p>
        </p:txBody>
      </p:sp>
    </p:spTree>
    <p:extLst>
      <p:ext uri="{BB962C8B-B14F-4D97-AF65-F5344CB8AC3E}">
        <p14:creationId xmlns:p14="http://schemas.microsoft.com/office/powerpoint/2010/main" val="2539420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requirements - fork/join, loop, parallel</a:t>
            </a:r>
          </a:p>
          <a:p>
            <a:r>
              <a:rPr lang="en-US" dirty="0" smtClean="0"/>
              <a:t>Resilient – survive master restarts</a:t>
            </a:r>
          </a:p>
          <a:p>
            <a:r>
              <a:rPr lang="en-US" dirty="0" err="1" smtClean="0"/>
              <a:t>Pausable</a:t>
            </a:r>
            <a:r>
              <a:rPr lang="en-US" dirty="0" smtClean="0"/>
              <a:t> – pause and wait for human input</a:t>
            </a:r>
          </a:p>
          <a:p>
            <a:r>
              <a:rPr lang="en-US" dirty="0" smtClean="0"/>
              <a:t>Efficient – restart from saved checkpoints (Enterprise)</a:t>
            </a:r>
          </a:p>
          <a:p>
            <a:r>
              <a:rPr lang="en-US" dirty="0" smtClean="0"/>
              <a:t>Visualized – Pipeline </a:t>
            </a:r>
            <a:r>
              <a:rPr lang="en-US" dirty="0" err="1" smtClean="0"/>
              <a:t>StageView</a:t>
            </a:r>
            <a:r>
              <a:rPr lang="en-US" dirty="0"/>
              <a:t> </a:t>
            </a:r>
            <a:r>
              <a:rPr lang="en-US" dirty="0" smtClean="0"/>
              <a:t>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6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A single task/build step</a:t>
            </a:r>
          </a:p>
          <a:p>
            <a:r>
              <a:rPr lang="en-US" dirty="0" smtClean="0"/>
              <a:t>Stage</a:t>
            </a:r>
          </a:p>
          <a:p>
            <a:pPr lvl="1"/>
            <a:r>
              <a:rPr lang="en-US" dirty="0" smtClean="0"/>
              <a:t>Grouping of logical build steps</a:t>
            </a:r>
          </a:p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Schedules build steps on a build agent</a:t>
            </a:r>
          </a:p>
          <a:p>
            <a:pPr lvl="1"/>
            <a:r>
              <a:rPr lang="en-US" dirty="0" smtClean="0"/>
              <a:t>Creates a workspace</a:t>
            </a:r>
          </a:p>
        </p:txBody>
      </p:sp>
    </p:spTree>
    <p:extLst>
      <p:ext uri="{BB962C8B-B14F-4D97-AF65-F5344CB8AC3E}">
        <p14:creationId xmlns:p14="http://schemas.microsoft.com/office/powerpoint/2010/main" val="421581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DSL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build</a:t>
            </a:r>
            <a:r>
              <a:rPr lang="en-US" dirty="0"/>
              <a:t>: Build a </a:t>
            </a:r>
            <a:r>
              <a:rPr lang="en-US" dirty="0" smtClean="0"/>
              <a:t>job</a:t>
            </a:r>
          </a:p>
          <a:p>
            <a:r>
              <a:rPr lang="en-US" dirty="0" smtClean="0"/>
              <a:t>checkout</a:t>
            </a:r>
            <a:r>
              <a:rPr lang="en-US" dirty="0"/>
              <a:t>: General </a:t>
            </a:r>
            <a:r>
              <a:rPr lang="en-US" dirty="0" smtClean="0"/>
              <a:t>SCM</a:t>
            </a:r>
          </a:p>
          <a:p>
            <a:r>
              <a:rPr lang="en-US" dirty="0" smtClean="0"/>
              <a:t>echo</a:t>
            </a:r>
            <a:r>
              <a:rPr lang="en-US" dirty="0"/>
              <a:t>: Print m</a:t>
            </a:r>
            <a:r>
              <a:rPr lang="en-US" dirty="0" smtClean="0"/>
              <a:t>essage</a:t>
            </a:r>
          </a:p>
          <a:p>
            <a:r>
              <a:rPr lang="en-US" dirty="0" err="1"/>
              <a:t>git</a:t>
            </a:r>
            <a:r>
              <a:rPr lang="en-US" dirty="0"/>
              <a:t>: </a:t>
            </a:r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input: Wait for interactive input</a:t>
            </a:r>
          </a:p>
          <a:p>
            <a:r>
              <a:rPr lang="en-US" dirty="0" smtClean="0"/>
              <a:t>mail</a:t>
            </a:r>
            <a:r>
              <a:rPr lang="en-US" dirty="0"/>
              <a:t>: Mail</a:t>
            </a:r>
          </a:p>
          <a:p>
            <a:r>
              <a:rPr lang="en-US" dirty="0"/>
              <a:t>node: Allocate </a:t>
            </a:r>
            <a:r>
              <a:rPr lang="en-US" dirty="0" smtClean="0"/>
              <a:t>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4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DSL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</a:t>
            </a:r>
            <a:r>
              <a:rPr lang="en-US" dirty="0" smtClean="0"/>
              <a:t>: Shell script</a:t>
            </a:r>
          </a:p>
          <a:p>
            <a:r>
              <a:rPr lang="en-US" dirty="0" smtClean="0"/>
              <a:t>stage</a:t>
            </a:r>
            <a:r>
              <a:rPr lang="en-US" dirty="0"/>
              <a:t>: </a:t>
            </a:r>
            <a:r>
              <a:rPr lang="en-US" dirty="0" smtClean="0"/>
              <a:t>Stage</a:t>
            </a:r>
          </a:p>
          <a:p>
            <a:r>
              <a:rPr lang="en-US" dirty="0" smtClean="0"/>
              <a:t>step</a:t>
            </a:r>
            <a:r>
              <a:rPr lang="en-US" dirty="0"/>
              <a:t>: General </a:t>
            </a:r>
            <a:r>
              <a:rPr lang="en-US" dirty="0" smtClean="0"/>
              <a:t>build </a:t>
            </a:r>
            <a:r>
              <a:rPr lang="en-US" dirty="0"/>
              <a:t>s</a:t>
            </a:r>
            <a:r>
              <a:rPr lang="en-US" dirty="0" smtClean="0"/>
              <a:t>tep</a:t>
            </a:r>
          </a:p>
          <a:p>
            <a:r>
              <a:rPr lang="en-US" dirty="0" smtClean="0"/>
              <a:t>tool</a:t>
            </a:r>
            <a:r>
              <a:rPr lang="en-US" dirty="0"/>
              <a:t>: Use a tool from a predefined t</a:t>
            </a:r>
            <a:r>
              <a:rPr lang="en-US" dirty="0" smtClean="0"/>
              <a:t>ool </a:t>
            </a:r>
            <a:r>
              <a:rPr lang="en-US" dirty="0"/>
              <a:t>i</a:t>
            </a:r>
            <a:r>
              <a:rPr lang="en-US" dirty="0" smtClean="0"/>
              <a:t>nstallation</a:t>
            </a:r>
          </a:p>
        </p:txBody>
      </p:sp>
    </p:spTree>
    <p:extLst>
      <p:ext uri="{BB962C8B-B14F-4D97-AF65-F5344CB8AC3E}">
        <p14:creationId xmlns:p14="http://schemas.microsoft.com/office/powerpoint/2010/main" val="3441918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DSL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env</a:t>
            </a:r>
            <a:r>
              <a:rPr lang="en-US" dirty="0" smtClean="0"/>
              <a:t>: Environment variables</a:t>
            </a:r>
          </a:p>
          <a:p>
            <a:r>
              <a:rPr lang="en-US" dirty="0" err="1" smtClean="0"/>
              <a:t>scm</a:t>
            </a:r>
            <a:r>
              <a:rPr lang="en-US" dirty="0" smtClean="0"/>
              <a:t>: SCM configuration, </a:t>
            </a:r>
            <a:r>
              <a:rPr lang="en-US" dirty="0" err="1" smtClean="0"/>
              <a:t>multibranch</a:t>
            </a:r>
            <a:r>
              <a:rPr lang="en-US" dirty="0" smtClean="0"/>
              <a:t> or script from SCM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: </a:t>
            </a:r>
            <a:r>
              <a:rPr lang="en-US" dirty="0" err="1" smtClean="0"/>
              <a:t>Docker</a:t>
            </a:r>
            <a:r>
              <a:rPr lang="en-US" dirty="0" smtClean="0"/>
              <a:t>-related functions</a:t>
            </a:r>
          </a:p>
          <a:p>
            <a:pPr lvl="1"/>
            <a:r>
              <a:rPr lang="en-US" dirty="0" smtClean="0"/>
              <a:t>Build images</a:t>
            </a:r>
            <a:endParaRPr lang="en-US" dirty="0"/>
          </a:p>
          <a:p>
            <a:pPr lvl="1"/>
            <a:r>
              <a:rPr lang="en-US" dirty="0" smtClean="0"/>
              <a:t>Manage images</a:t>
            </a:r>
          </a:p>
          <a:p>
            <a:pPr lvl="1"/>
            <a:r>
              <a:rPr lang="en-US" dirty="0" smtClean="0"/>
              <a:t>Run containers</a:t>
            </a:r>
          </a:p>
        </p:txBody>
      </p:sp>
    </p:spTree>
    <p:extLst>
      <p:ext uri="{BB962C8B-B14F-4D97-AF65-F5344CB8AC3E}">
        <p14:creationId xmlns:p14="http://schemas.microsoft.com/office/powerpoint/2010/main" val="3682957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2.x Pipeline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70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Multibranch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configuration of jobs for branches of a project</a:t>
            </a:r>
          </a:p>
          <a:p>
            <a:pPr lvl="1"/>
            <a:r>
              <a:rPr lang="en-US" dirty="0" smtClean="0"/>
              <a:t>Automatically discovers branches</a:t>
            </a:r>
          </a:p>
          <a:p>
            <a:r>
              <a:rPr lang="en-US" dirty="0" smtClean="0"/>
              <a:t>Requires a </a:t>
            </a:r>
            <a:r>
              <a:rPr lang="en-US" dirty="0" err="1" smtClean="0"/>
              <a:t>Jenkinsfile</a:t>
            </a:r>
            <a:r>
              <a:rPr lang="en-US" dirty="0" smtClean="0"/>
              <a:t> in the project 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1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Multibranch</a:t>
            </a:r>
            <a:r>
              <a:rPr lang="en-US" dirty="0" smtClean="0"/>
              <a:t> Job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0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question-mark-images-clipart-best-9wqWVV-clipart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667228"/>
            <a:ext cx="4149607" cy="54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9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open source continuous integration tool</a:t>
            </a:r>
          </a:p>
          <a:p>
            <a:r>
              <a:rPr lang="en-US" dirty="0" smtClean="0"/>
              <a:t>Extensible with over 1000 plugins</a:t>
            </a:r>
          </a:p>
          <a:p>
            <a:r>
              <a:rPr lang="en-US" dirty="0" smtClean="0"/>
              <a:t>Master/agent architecture</a:t>
            </a:r>
          </a:p>
          <a:p>
            <a:r>
              <a:rPr lang="en-US" dirty="0"/>
              <a:t>Released weekly (currently </a:t>
            </a:r>
            <a:r>
              <a:rPr lang="en-US" dirty="0" smtClean="0"/>
              <a:t>2.17)</a:t>
            </a:r>
            <a:endParaRPr lang="en-US" dirty="0"/>
          </a:p>
          <a:p>
            <a:r>
              <a:rPr lang="en-US" dirty="0"/>
              <a:t>Has quarterly LTS releases (</a:t>
            </a:r>
            <a:r>
              <a:rPr lang="en-US" dirty="0" smtClean="0"/>
              <a:t>2.7.2)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4799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Website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jenkins.io</a:t>
            </a:r>
            <a:endParaRPr lang="en-US" dirty="0" smtClean="0"/>
          </a:p>
          <a:p>
            <a:r>
              <a:rPr lang="en-US" dirty="0" smtClean="0"/>
              <a:t>Getting </a:t>
            </a:r>
            <a:r>
              <a:rPr lang="en-US" dirty="0" smtClean="0"/>
              <a:t>Started </a:t>
            </a:r>
            <a:r>
              <a:rPr lang="en-US" dirty="0"/>
              <a:t>with Pipeline - </a:t>
            </a:r>
            <a:r>
              <a:rPr lang="en-US" dirty="0">
                <a:hlinkClick r:id="rId3"/>
              </a:rPr>
              <a:t>https://jenkins.io/doc/pipeline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Pipeline Tutorial - </a:t>
            </a:r>
            <a:r>
              <a:rPr lang="en-US" dirty="0">
                <a:hlinkClick r:id="rId4"/>
              </a:rPr>
              <a:t>https://github.com/jenkinsci/pipeline-plugin/blob/master/</a:t>
            </a:r>
            <a:r>
              <a:rPr lang="en-US" dirty="0" smtClean="0">
                <a:hlinkClick r:id="rId4"/>
              </a:rPr>
              <a:t>TUTORIAL.md</a:t>
            </a:r>
            <a:endParaRPr lang="en-US" dirty="0" smtClean="0"/>
          </a:p>
          <a:p>
            <a:r>
              <a:rPr lang="en-US" dirty="0" smtClean="0"/>
              <a:t>Plugin Compatibility </a:t>
            </a:r>
            <a:r>
              <a:rPr lang="en-US" dirty="0"/>
              <a:t>with Pipeline - </a:t>
            </a:r>
            <a:r>
              <a:rPr lang="en-US" dirty="0">
                <a:hlinkClick r:id="rId5"/>
              </a:rPr>
              <a:t>https://github.com/jenkinsci/pipeline-plugin/blob/master/</a:t>
            </a:r>
            <a:r>
              <a:rPr lang="en-US" dirty="0" smtClean="0">
                <a:hlinkClick r:id="rId5"/>
              </a:rPr>
              <a:t>COMPATIBILITY.md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4735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Continuous </a:t>
            </a:r>
            <a:r>
              <a:rPr lang="en-US" dirty="0" smtClean="0"/>
              <a:t>Deliver with Jenkins Workflow and </a:t>
            </a:r>
            <a:r>
              <a:rPr lang="en-US" dirty="0" err="1" smtClean="0"/>
              <a:t>Docker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http://www.coding-stories.com/blog/2015/08/23/continuous-delivery-with-jenkins-workflow-and-docker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 err="1" smtClean="0"/>
              <a:t>Introducting</a:t>
            </a:r>
            <a:r>
              <a:rPr lang="en-US" dirty="0" smtClean="0"/>
              <a:t> Blue Ocean -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://jenkins.io/blog/2016/05/26/introducing-blue-ocean</a:t>
            </a:r>
            <a:r>
              <a:rPr lang="en-US" dirty="0" smtClean="0">
                <a:hlinkClick r:id="rId3"/>
              </a:rPr>
              <a:t>/</a:t>
            </a:r>
          </a:p>
          <a:p>
            <a:r>
              <a:rPr lang="en-US" dirty="0" smtClean="0"/>
              <a:t>My </a:t>
            </a:r>
            <a:r>
              <a:rPr lang="en-US" dirty="0" err="1" smtClean="0"/>
              <a:t>Jenkinsfile</a:t>
            </a:r>
            <a:r>
              <a:rPr lang="en-US" dirty="0" smtClean="0"/>
              <a:t> - </a:t>
            </a:r>
            <a:r>
              <a:rPr lang="en-US" dirty="0" smtClean="0">
                <a:hlinkClick r:id="rId4"/>
              </a:rPr>
              <a:t>https://github.com/captdestrukto/STL-JUG-Jenkins2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9480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released in February 2005 as Hudson</a:t>
            </a:r>
          </a:p>
          <a:p>
            <a:r>
              <a:rPr lang="en-US" dirty="0" smtClean="0"/>
              <a:t>Forked in February 2011 as Jenkins</a:t>
            </a:r>
          </a:p>
          <a:p>
            <a:r>
              <a:rPr lang="en-US" dirty="0" smtClean="0"/>
              <a:t>Released version 2.0 on April 20, 2016</a:t>
            </a:r>
            <a:endParaRPr lang="en-US" dirty="0"/>
          </a:p>
        </p:txBody>
      </p:sp>
      <p:pic>
        <p:nvPicPr>
          <p:cNvPr id="4" name="Picture 3" descr="hudson-infr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65" y="4214501"/>
            <a:ext cx="1905000" cy="1905000"/>
          </a:xfrm>
          <a:prstGeom prst="rect">
            <a:avLst/>
          </a:prstGeom>
        </p:spPr>
      </p:pic>
      <p:pic>
        <p:nvPicPr>
          <p:cNvPr id="5" name="Picture 4" descr="Jenkins.sh-600x6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547" y="4052549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54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WAR file</a:t>
            </a:r>
          </a:p>
          <a:p>
            <a:pPr lvl="1"/>
            <a:r>
              <a:rPr lang="en-US" dirty="0" smtClean="0"/>
              <a:t>Run as executable WAR file</a:t>
            </a:r>
          </a:p>
          <a:p>
            <a:pPr lvl="1"/>
            <a:r>
              <a:rPr lang="en-US" dirty="0" smtClean="0"/>
              <a:t>Install in web container (e.g. Tomcat)</a:t>
            </a:r>
          </a:p>
          <a:p>
            <a:r>
              <a:rPr lang="en-US" dirty="0" smtClean="0"/>
              <a:t>Run as </a:t>
            </a:r>
            <a:r>
              <a:rPr lang="en-US" dirty="0" err="1" smtClean="0"/>
              <a:t>Docker</a:t>
            </a:r>
            <a:r>
              <a:rPr lang="en-US" dirty="0" smtClean="0"/>
              <a:t> container</a:t>
            </a:r>
          </a:p>
          <a:p>
            <a:pPr lvl="1"/>
            <a:r>
              <a:rPr lang="en-US" dirty="0" err="1" smtClean="0"/>
              <a:t>jenkins</a:t>
            </a:r>
            <a:r>
              <a:rPr lang="en-US" dirty="0" smtClean="0"/>
              <a:t> – LTS release</a:t>
            </a:r>
          </a:p>
          <a:p>
            <a:pPr lvl="1"/>
            <a:r>
              <a:rPr lang="en-US" dirty="0" err="1" smtClean="0"/>
              <a:t>jenkinsci</a:t>
            </a:r>
            <a:r>
              <a:rPr lang="en-US" dirty="0" smtClean="0"/>
              <a:t>/</a:t>
            </a:r>
            <a:r>
              <a:rPr lang="en-US" dirty="0" err="1" smtClean="0"/>
              <a:t>jenkins</a:t>
            </a:r>
            <a:r>
              <a:rPr lang="en-US" dirty="0" smtClean="0"/>
              <a:t> – weekly release</a:t>
            </a:r>
          </a:p>
        </p:txBody>
      </p:sp>
      <p:pic>
        <p:nvPicPr>
          <p:cNvPr id="4" name="Picture 3" descr="jenkins-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18" y="4553185"/>
            <a:ext cx="2160233" cy="15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69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installations</a:t>
            </a:r>
          </a:p>
          <a:p>
            <a:pPr lvl="1"/>
            <a:r>
              <a:rPr lang="en-US" dirty="0" err="1" smtClean="0"/>
              <a:t>Debian</a:t>
            </a:r>
            <a:r>
              <a:rPr lang="en-US" dirty="0" smtClean="0"/>
              <a:t>-based distribution</a:t>
            </a:r>
          </a:p>
          <a:p>
            <a:pPr lvl="2"/>
            <a:r>
              <a:rPr lang="en-US" dirty="0" smtClean="0"/>
              <a:t>apt-get</a:t>
            </a:r>
          </a:p>
          <a:p>
            <a:pPr lvl="1"/>
            <a:r>
              <a:rPr lang="en-US" dirty="0" smtClean="0"/>
              <a:t>Red Hat-based distribution</a:t>
            </a:r>
          </a:p>
          <a:p>
            <a:pPr lvl="2"/>
            <a:r>
              <a:rPr lang="en-US" dirty="0" smtClean="0"/>
              <a:t>yum</a:t>
            </a:r>
          </a:p>
          <a:p>
            <a:pPr lvl="1"/>
            <a:r>
              <a:rPr lang="en-US" dirty="0" smtClean="0"/>
              <a:t>Windows</a:t>
            </a:r>
          </a:p>
          <a:p>
            <a:pPr lvl="2"/>
            <a:r>
              <a:rPr lang="en-US" dirty="0" smtClean="0"/>
              <a:t>Master and agents as Windows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81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Wizard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Initializes security</a:t>
            </a:r>
          </a:p>
          <a:p>
            <a:pPr lvl="1"/>
            <a:r>
              <a:rPr lang="en-US" dirty="0" smtClean="0"/>
              <a:t>Requires initial, generated, admin password</a:t>
            </a:r>
          </a:p>
          <a:p>
            <a:pPr lvl="1"/>
            <a:r>
              <a:rPr lang="en-US" dirty="0" smtClean="0"/>
              <a:t>Allows creation of admin account</a:t>
            </a:r>
          </a:p>
          <a:p>
            <a:r>
              <a:rPr lang="en-US" dirty="0" smtClean="0"/>
              <a:t>Plugin configuration</a:t>
            </a:r>
          </a:p>
          <a:p>
            <a:pPr lvl="1"/>
            <a:r>
              <a:rPr lang="en-US" dirty="0" smtClean="0"/>
              <a:t>Suggested plugins</a:t>
            </a:r>
          </a:p>
          <a:p>
            <a:pPr lvl="1"/>
            <a:r>
              <a:rPr lang="en-US" dirty="0" smtClean="0"/>
              <a:t>Manual selection</a:t>
            </a:r>
          </a:p>
        </p:txBody>
      </p:sp>
    </p:spTree>
    <p:extLst>
      <p:ext uri="{BB962C8B-B14F-4D97-AF65-F5344CB8AC3E}">
        <p14:creationId xmlns:p14="http://schemas.microsoft.com/office/powerpoint/2010/main" val="756945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Wizard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jenkins-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0" y="4358823"/>
            <a:ext cx="2428051" cy="1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40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Jenkins 2.x Highlights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ocused </a:t>
            </a:r>
            <a:r>
              <a:rPr lang="en-US" dirty="0"/>
              <a:t>more on continuous </a:t>
            </a:r>
            <a:r>
              <a:rPr lang="en-US" dirty="0" smtClean="0"/>
              <a:t>delivery</a:t>
            </a:r>
          </a:p>
          <a:p>
            <a:pPr lvl="1"/>
            <a:r>
              <a:rPr lang="en-US" dirty="0" smtClean="0"/>
              <a:t>Pipeline DSL</a:t>
            </a:r>
            <a:endParaRPr lang="en-US" dirty="0"/>
          </a:p>
          <a:p>
            <a:r>
              <a:rPr lang="en-US" dirty="0" smtClean="0"/>
              <a:t>Maintains backwards compatibility</a:t>
            </a:r>
          </a:p>
          <a:p>
            <a:r>
              <a:rPr lang="en-US" dirty="0" smtClean="0"/>
              <a:t>Improved job configuration screens</a:t>
            </a:r>
          </a:p>
          <a:p>
            <a:pPr lvl="1"/>
            <a:r>
              <a:rPr lang="en-US" dirty="0" smtClean="0"/>
              <a:t>Tab metaphor</a:t>
            </a:r>
          </a:p>
          <a:p>
            <a:r>
              <a:rPr lang="en-US" dirty="0" smtClean="0"/>
              <a:t>Improved “New Item” screen</a:t>
            </a:r>
          </a:p>
          <a:p>
            <a:r>
              <a:rPr lang="en-US" dirty="0" smtClean="0"/>
              <a:t>Same interface</a:t>
            </a:r>
          </a:p>
          <a:p>
            <a:endParaRPr lang="en-US" dirty="0"/>
          </a:p>
        </p:txBody>
      </p:sp>
      <p:pic>
        <p:nvPicPr>
          <p:cNvPr id="2" name="Picture 1" descr="jenkins2.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56" y="3861741"/>
            <a:ext cx="2210740" cy="221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6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23224</TotalTime>
  <Words>865</Words>
  <Application>Microsoft Macintosh PowerPoint</Application>
  <PresentationFormat>On-screen Show (4:3)</PresentationFormat>
  <Paragraphs>155</Paragraphs>
  <Slides>31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Pushpin</vt:lpstr>
      <vt:lpstr>Jenkins 2.x</vt:lpstr>
      <vt:lpstr>Agenda</vt:lpstr>
      <vt:lpstr>Jenkins</vt:lpstr>
      <vt:lpstr>History</vt:lpstr>
      <vt:lpstr>Installation</vt:lpstr>
      <vt:lpstr>Installation</vt:lpstr>
      <vt:lpstr>Setup Wizard</vt:lpstr>
      <vt:lpstr>Setup Wizard Demo</vt:lpstr>
      <vt:lpstr>Jenkins 2.x Highlights</vt:lpstr>
      <vt:lpstr>New UI (Blue Ocean)</vt:lpstr>
      <vt:lpstr>PowerPoint Presentation</vt:lpstr>
      <vt:lpstr>Build Pipeline</vt:lpstr>
      <vt:lpstr>Example Project</vt:lpstr>
      <vt:lpstr>Example Pipeline</vt:lpstr>
      <vt:lpstr>Build Pipeline</vt:lpstr>
      <vt:lpstr>Build Pipeline</vt:lpstr>
      <vt:lpstr> Legacy Pipeline Demo</vt:lpstr>
      <vt:lpstr>Build Pipeline</vt:lpstr>
      <vt:lpstr>Pipeline DSL</vt:lpstr>
      <vt:lpstr>Pipeline as Code</vt:lpstr>
      <vt:lpstr>Pipeline Goals</vt:lpstr>
      <vt:lpstr>Pipeline Vocabulary</vt:lpstr>
      <vt:lpstr>Pipeline DSL Steps</vt:lpstr>
      <vt:lpstr>Pipeline DSL Steps</vt:lpstr>
      <vt:lpstr>DSL Global Variables</vt:lpstr>
      <vt:lpstr>Jenkins 2.x Pipeline Demo</vt:lpstr>
      <vt:lpstr>Multibranch Job</vt:lpstr>
      <vt:lpstr>Multibranch Job Demo</vt:lpstr>
      <vt:lpstr>PowerPoint Presentation</vt:lpstr>
      <vt:lpstr>Resources</vt:lpstr>
      <vt:lpstr>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 2.0</dc:title>
  <dc:creator>Chris Vogel</dc:creator>
  <cp:lastModifiedBy>Chris Vogel</cp:lastModifiedBy>
  <cp:revision>61</cp:revision>
  <dcterms:created xsi:type="dcterms:W3CDTF">2016-07-25T02:03:40Z</dcterms:created>
  <dcterms:modified xsi:type="dcterms:W3CDTF">2016-08-12T15:45:17Z</dcterms:modified>
</cp:coreProperties>
</file>