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67" r:id="rId5"/>
    <p:sldId id="258" r:id="rId6"/>
    <p:sldId id="259" r:id="rId7"/>
    <p:sldId id="260" r:id="rId8"/>
    <p:sldId id="261" r:id="rId9"/>
    <p:sldId id="268" r:id="rId10"/>
    <p:sldId id="271" r:id="rId11"/>
    <p:sldId id="262" r:id="rId12"/>
    <p:sldId id="263" r:id="rId13"/>
    <p:sldId id="270" r:id="rId14"/>
    <p:sldId id="272" r:id="rId15"/>
    <p:sldId id="273" r:id="rId16"/>
    <p:sldId id="265" r:id="rId17"/>
    <p:sldId id="266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C81AB-D013-0848-866C-897EAF719FFC}">
          <p14:sldIdLst>
            <p14:sldId id="256"/>
            <p14:sldId id="269"/>
            <p14:sldId id="257"/>
            <p14:sldId id="267"/>
            <p14:sldId id="258"/>
            <p14:sldId id="259"/>
            <p14:sldId id="260"/>
            <p14:sldId id="261"/>
            <p14:sldId id="268"/>
            <p14:sldId id="271"/>
            <p14:sldId id="262"/>
            <p14:sldId id="263"/>
            <p14:sldId id="270"/>
            <p14:sldId id="272"/>
            <p14:sldId id="273"/>
            <p14:sldId id="265"/>
            <p14:sldId id="26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EC15D-817B-8547-9A58-0D99E7BCC230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DE06-DEE1-C646-97A4-071DA7C6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changes flow from </a:t>
            </a:r>
            <a:r>
              <a:rPr lang="en-US" dirty="0" err="1" smtClean="0"/>
              <a:t>git</a:t>
            </a:r>
            <a:r>
              <a:rPr lang="en-US" dirty="0" smtClean="0"/>
              <a:t> to the application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Rabbit MQ</a:t>
            </a:r>
          </a:p>
          <a:p>
            <a:r>
              <a:rPr lang="en-US" baseline="0" dirty="0" smtClean="0"/>
              <a:t>Call the /refresh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Scheduled job to call itself to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protect</a:t>
            </a:r>
            <a:r>
              <a:rPr lang="en-US" baseline="0" dirty="0" smtClean="0"/>
              <a:t> resting data in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7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and decrypt endpoints</a:t>
            </a:r>
          </a:p>
          <a:p>
            <a:endParaRPr lang="en-US" dirty="0" smtClean="0"/>
          </a:p>
          <a:p>
            <a:r>
              <a:rPr lang="en-US" dirty="0" smtClean="0"/>
              <a:t>Demo the encryption and decryption endpoints</a:t>
            </a:r>
          </a:p>
          <a:p>
            <a:r>
              <a:rPr lang="en-US" dirty="0" smtClean="0"/>
              <a:t>Show the application with decrypted data</a:t>
            </a:r>
          </a:p>
          <a:p>
            <a:r>
              <a:rPr lang="en-US" baseline="0" dirty="0" smtClean="0"/>
              <a:t>Show the app with encrypted data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</a:p>
          <a:p>
            <a:r>
              <a:rPr lang="en-US" dirty="0" err="1" smtClean="0"/>
              <a:t>Git</a:t>
            </a:r>
            <a:r>
              <a:rPr lang="en-US" baseline="0" dirty="0" smtClean="0"/>
              <a:t> or 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r>
              <a:rPr lang="en-US" baseline="0" dirty="0" smtClean="0"/>
              <a:t> storing the </a:t>
            </a:r>
            <a:r>
              <a:rPr lang="en-US" baseline="0" dirty="0" err="1" smtClean="0"/>
              <a:t>cofiguration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Spring.io</a:t>
            </a:r>
            <a:r>
              <a:rPr lang="en-US" baseline="0" dirty="0" smtClean="0"/>
              <a:t> projects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 a external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of 12 factors!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pulls from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Apps</a:t>
            </a:r>
            <a:r>
              <a:rPr lang="en-US" baseline="0" dirty="0" smtClean="0"/>
              <a:t> pull from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code in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server and demo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postman calls to pull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Different profiles</a:t>
            </a:r>
          </a:p>
          <a:p>
            <a:r>
              <a:rPr lang="en-US" baseline="0" dirty="0" smtClean="0"/>
              <a:t>Master and develop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8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postman</a:t>
            </a:r>
            <a:r>
              <a:rPr lang="en-US" baseline="0" dirty="0" smtClean="0"/>
              <a:t> to show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server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the dynamic refresh work</a:t>
            </a:r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RefreshScope</a:t>
            </a:r>
            <a:endParaRPr lang="en-US" baseline="0" dirty="0" smtClean="0"/>
          </a:p>
          <a:p>
            <a:r>
              <a:rPr lang="en-US" baseline="0" dirty="0" smtClean="0"/>
              <a:t>/refresh</a:t>
            </a:r>
          </a:p>
          <a:p>
            <a:r>
              <a:rPr lang="en-US" baseline="0" dirty="0" smtClean="0"/>
              <a:t>Cache invalidation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DE06-DEE1-C646-97A4-071DA7C6D6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D70F-0101-ED4E-A1F9-8B97126616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80CC-263D-5044-989D-CC2DC3F7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fig/" TargetMode="External"/><Relationship Id="rId4" Type="http://schemas.openxmlformats.org/officeDocument/2006/relationships/hyperlink" Target="https://github.com/denny2000/config-server" TargetMode="External"/><Relationship Id="rId5" Type="http://schemas.openxmlformats.org/officeDocument/2006/relationships/hyperlink" Target="https://github.com/denny2000/config-server-demo" TargetMode="External"/><Relationship Id="rId6" Type="http://schemas.openxmlformats.org/officeDocument/2006/relationships/hyperlink" Target="https://github.com/denny2000/config-server-propertie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loud.spring.io/spring-cloud-static/spring-cloud-config/1.3.3.RELEASE/single/spring-cloud-config.html%23_push_notifications_and_spring_cloud_b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config/single/spring-cloud-config.html%23_push_notifications_and_spring_cloud_bus" TargetMode="Externa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-config/2.0.0.RC1/single/spring-cloud-config.html%23_file_system_backend" TargetMode="Externa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-config/2.0.0.RC1/single/spring-cloud-config.html%23_jdbc_backend" TargetMode="Externa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atic/spring-cloud-bus/2.0.0.RC1/single/spring-cloud-bus.html" TargetMode="External"/><Relationship Id="rId4" Type="http://schemas.openxmlformats.org/officeDocument/2006/relationships/hyperlink" Target="http://cloud.spring.io/spring-cloud-static/Finchley.RC1/single/spring-clou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static/spring-cloud-config/2.0.0.RC1/single/spring-cloud-confi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oud.spring.io/spring-cloud-confi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12factor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869950"/>
          </a:xfrm>
        </p:spPr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r>
              <a:rPr lang="en-US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6750"/>
            <a:ext cx="6400800" cy="2921000"/>
          </a:xfrm>
        </p:spPr>
        <p:txBody>
          <a:bodyPr>
            <a:normAutofit fontScale="55000" lnSpcReduction="20000"/>
          </a:bodyPr>
          <a:lstStyle/>
          <a:p>
            <a:r>
              <a:rPr lang="it-IT" u="sng" dirty="0">
                <a:hlinkClick r:id="rId3"/>
              </a:rPr>
              <a:t>https://cloud.spring.io/spring-cloud-config/</a:t>
            </a:r>
            <a:endParaRPr lang="it-IT" dirty="0">
              <a:hlinkClick r:id="rId3"/>
            </a:endParaRPr>
          </a:p>
          <a:p>
            <a:endParaRPr lang="en-US" dirty="0"/>
          </a:p>
          <a:p>
            <a:r>
              <a:rPr lang="sk-SK" dirty="0"/>
              <a:t>Denny Slover</a:t>
            </a:r>
          </a:p>
          <a:p>
            <a:r>
              <a:rPr lang="en-US" dirty="0"/>
              <a:t>St Louis Java User Group  July 12, </a:t>
            </a:r>
            <a:r>
              <a:rPr lang="en-US" dirty="0" smtClean="0"/>
              <a:t>2018</a:t>
            </a:r>
          </a:p>
          <a:p>
            <a:endParaRPr lang="en-US" dirty="0" smtClean="0"/>
          </a:p>
          <a:p>
            <a:r>
              <a:rPr lang="en-US" dirty="0" smtClean="0"/>
              <a:t>Demo Code: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https://github.com/denny2000/config-</a:t>
            </a:r>
            <a:r>
              <a:rPr lang="en-US" dirty="0" smtClean="0">
                <a:hlinkClick r:id="rId4"/>
              </a:rPr>
              <a:t>server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https://github.com/denny2000/config-server-</a:t>
            </a:r>
            <a:r>
              <a:rPr lang="en-US" dirty="0" smtClean="0">
                <a:hlinkClick r:id="rId5"/>
              </a:rPr>
              <a:t>demo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https://github.com/denny2000/config-server-</a:t>
            </a:r>
            <a:r>
              <a:rPr lang="en-US" dirty="0" smtClean="0">
                <a:hlinkClick r:id="rId6"/>
              </a:rPr>
              <a:t>properties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Refresh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1050"/>
          </a:xfrm>
        </p:spPr>
        <p:txBody>
          <a:bodyPr>
            <a:noAutofit/>
          </a:bodyPr>
          <a:lstStyle/>
          <a:p>
            <a:r>
              <a:rPr lang="en-US" sz="1400" dirty="0" smtClean="0"/>
              <a:t>Add the @</a:t>
            </a:r>
            <a:r>
              <a:rPr lang="en-US" sz="1400" dirty="0" err="1" smtClean="0"/>
              <a:t>RefreshScope</a:t>
            </a:r>
            <a:r>
              <a:rPr lang="en-US" sz="1400" dirty="0" smtClean="0"/>
              <a:t> annotation to all beans.</a:t>
            </a:r>
          </a:p>
          <a:p>
            <a:pPr lvl="1"/>
            <a:r>
              <a:rPr lang="en-US" sz="1400" dirty="0" smtClean="0"/>
              <a:t>Any beans that have the @Value annotation will need be refresh scope in order to have those properties refreshed.</a:t>
            </a:r>
          </a:p>
          <a:p>
            <a:endParaRPr lang="en-US" sz="1400" dirty="0" smtClean="0"/>
          </a:p>
          <a:p>
            <a:r>
              <a:rPr lang="en-US" sz="1400" dirty="0" smtClean="0"/>
              <a:t>This annotation enables a endpoint ( /refresh ) that, when called will invalidate the cache entry of every spring bean with the @</a:t>
            </a:r>
            <a:r>
              <a:rPr lang="en-US" sz="1400" dirty="0" err="1" smtClean="0"/>
              <a:t>RefreshScope</a:t>
            </a:r>
            <a:r>
              <a:rPr lang="en-US" sz="1400" dirty="0" smtClean="0"/>
              <a:t> annotation*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Since the bean cache is invalidated,  any existing process will continue to use the existing bean but the next call to that class after the refresh will have the new </a:t>
            </a:r>
            <a:r>
              <a:rPr lang="en-US" sz="1400" dirty="0" err="1" smtClean="0"/>
              <a:t>config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r>
              <a:rPr lang="en-US" sz="1400" dirty="0" smtClean="0"/>
              <a:t>This means no impact to the app stability (as long as the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is correct)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Refreshing the application servers can happen with a rest call (/Refresh) or a spring-cloud-bus (</a:t>
            </a:r>
            <a:r>
              <a:rPr lang="en-US" sz="1400" dirty="0" smtClean="0">
                <a:hlinkClick r:id="rId3"/>
              </a:rPr>
              <a:t>source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*newer versions of Spring Boot require explicit enabling of </a:t>
            </a:r>
            <a:r>
              <a:rPr lang="en-US" sz="1200" dirty="0" smtClean="0"/>
              <a:t>the actuators </a:t>
            </a:r>
            <a:br>
              <a:rPr lang="en-US" sz="1200" dirty="0" smtClean="0"/>
            </a:br>
            <a:r>
              <a:rPr lang="en-US" sz="1200" b="1" dirty="0" err="1"/>
              <a:t>management.endpoint.refresh.enabled</a:t>
            </a:r>
            <a:r>
              <a:rPr lang="en-US" sz="1200" dirty="0" smtClean="0"/>
              <a:t>=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 err="1"/>
              <a:t>management.endpoints.web.exposure.include</a:t>
            </a:r>
            <a:r>
              <a:rPr lang="en-US" sz="1200" dirty="0" smtClean="0"/>
              <a:t>=</a:t>
            </a:r>
            <a:r>
              <a:rPr lang="en-US" sz="1200" b="1" dirty="0"/>
              <a:t>*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5809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Refresh</a:t>
            </a:r>
            <a:br>
              <a:rPr lang="en-US" dirty="0" smtClean="0"/>
            </a:br>
            <a:r>
              <a:rPr lang="en-US" dirty="0" smtClean="0"/>
              <a:t>The Ideal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29405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Developer checks in new </a:t>
            </a:r>
            <a:r>
              <a:rPr lang="en-US" dirty="0" err="1" smtClean="0"/>
              <a:t>config</a:t>
            </a:r>
            <a:r>
              <a:rPr lang="en-US" dirty="0" smtClean="0"/>
              <a:t> changes to GIT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GIT server signals the </a:t>
            </a:r>
            <a:r>
              <a:rPr lang="en-US" dirty="0" err="1" smtClean="0"/>
              <a:t>config</a:t>
            </a:r>
            <a:r>
              <a:rPr lang="en-US" dirty="0" smtClean="0"/>
              <a:t> server by sending a message to the /monitor endpoint on the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Config</a:t>
            </a:r>
            <a:r>
              <a:rPr lang="en-US" dirty="0" smtClean="0"/>
              <a:t> server will then pull the latest </a:t>
            </a:r>
            <a:r>
              <a:rPr lang="en-US" dirty="0" err="1" smtClean="0"/>
              <a:t>config</a:t>
            </a:r>
            <a:r>
              <a:rPr lang="en-US" dirty="0" smtClean="0"/>
              <a:t> from the GIT server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Config</a:t>
            </a:r>
            <a:r>
              <a:rPr lang="en-US" dirty="0" smtClean="0"/>
              <a:t> server will send a message to each application that is affected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Each application will then call to the </a:t>
            </a:r>
            <a:r>
              <a:rPr lang="en-US" dirty="0" err="1" smtClean="0"/>
              <a:t>config</a:t>
            </a:r>
            <a:r>
              <a:rPr lang="en-US" dirty="0" smtClean="0"/>
              <a:t> server to get the latest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92" y="3915618"/>
            <a:ext cx="8657139" cy="27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Configuration Refresh at    Runtime </a:t>
            </a:r>
            <a:r>
              <a:rPr lang="mr-IN" dirty="0" smtClean="0"/>
              <a:t>–</a:t>
            </a:r>
            <a:r>
              <a:rPr lang="en-US" dirty="0" smtClean="0"/>
              <a:t> Last 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20" y="1417638"/>
            <a:ext cx="6159979" cy="5440362"/>
          </a:xfrm>
        </p:spPr>
        <p:txBody>
          <a:bodyPr>
            <a:noAutofit/>
          </a:bodyPr>
          <a:lstStyle/>
          <a:p>
            <a:r>
              <a:rPr lang="en-US" sz="1800" dirty="0"/>
              <a:t>Spring-cloud-bus</a:t>
            </a:r>
          </a:p>
          <a:p>
            <a:pPr lvl="1"/>
            <a:r>
              <a:rPr lang="en-US" sz="1800" dirty="0"/>
              <a:t>The refresh message is broadcasted to all the applications using a message broker, such as </a:t>
            </a:r>
            <a:r>
              <a:rPr lang="en-US" sz="1800" dirty="0" err="1"/>
              <a:t>RabbitMQ</a:t>
            </a:r>
            <a:r>
              <a:rPr lang="en-US" sz="1800" dirty="0"/>
              <a:t> or Kafka.  </a:t>
            </a:r>
          </a:p>
          <a:p>
            <a:pPr lvl="1"/>
            <a:r>
              <a:rPr lang="en-US" sz="1800" dirty="0"/>
              <a:t>This seems like the best and cleanest solution to dynamically refresh the configuration while the apps are running. This is also the recommended solution from Pivotal/Spring</a:t>
            </a:r>
          </a:p>
          <a:p>
            <a:pPr lvl="1"/>
            <a:r>
              <a:rPr lang="en-US" sz="1800" dirty="0">
                <a:hlinkClick r:id="rId3"/>
              </a:rPr>
              <a:t>http://cloud.spring.io/spring-cloud-config/single/spring-cloud-config.html#_push_notifications_and_spring_cloud_bus</a:t>
            </a:r>
            <a:r>
              <a:rPr lang="en-US" sz="1800" dirty="0"/>
              <a:t> </a:t>
            </a:r>
          </a:p>
          <a:p>
            <a:pPr marL="287330" lvl="2" indent="0">
              <a:buNone/>
            </a:pPr>
            <a:r>
              <a:rPr lang="en-US" sz="1050" dirty="0"/>
              <a:t> </a:t>
            </a:r>
          </a:p>
          <a:p>
            <a:r>
              <a:rPr lang="en-US" sz="2000" dirty="0"/>
              <a:t>Call the /refresh </a:t>
            </a:r>
            <a:r>
              <a:rPr lang="en-US" sz="2000" dirty="0" smtClean="0"/>
              <a:t>endpoint</a:t>
            </a:r>
          </a:p>
          <a:p>
            <a:pPr lvl="1"/>
            <a:r>
              <a:rPr lang="en-US" sz="1800" dirty="0"/>
              <a:t>Leverage Service Registry</a:t>
            </a:r>
          </a:p>
          <a:p>
            <a:pPr lvl="2"/>
            <a:r>
              <a:rPr lang="en-US" sz="1800" dirty="0"/>
              <a:t>Use the service registry to pull all instances currently running and call each instance’s /refresh endpoint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8572"/>
            <a:ext cx="2526820" cy="54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Refresh Method 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1794" y="1971864"/>
            <a:ext cx="8229600" cy="4401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@Slf4j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EnableScheduling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ConfigScheduler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@Scheduled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 0/15 * * * *"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refreshCofig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headers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MultiValueMap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requestEntity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headers);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"Refreshed: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.postForObject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		"http://localhost/actuator/refresh"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requestEntity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56311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Schedule an internal /refresh call in each app</a:t>
            </a:r>
          </a:p>
          <a:p>
            <a:pPr lvl="2"/>
            <a:r>
              <a:rPr lang="en-US" dirty="0" smtClean="0"/>
              <a:t>With about 20 lines of code, an app can automatically schedule the refresh.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Sensitive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about </a:t>
            </a:r>
            <a:r>
              <a:rPr lang="en-US" dirty="0" err="1" smtClean="0"/>
              <a:t>config</a:t>
            </a:r>
            <a:r>
              <a:rPr lang="en-US" dirty="0" smtClean="0"/>
              <a:t> files that include passwords or other sensitive data? </a:t>
            </a:r>
          </a:p>
          <a:p>
            <a:r>
              <a:rPr lang="en-US" dirty="0" smtClean="0"/>
              <a:t>Encrypt!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i="0" dirty="0" smtClean="0">
                <a:solidFill>
                  <a:srgbClr val="00006D"/>
                </a:solidFill>
                <a:latin typeface="Menlo"/>
              </a:rPr>
              <a:t>spring</a:t>
            </a:r>
            <a:r>
              <a:rPr lang="en-US" sz="1600" b="0" i="0" dirty="0" smtClean="0">
                <a:solidFill>
                  <a:srgbClr val="000000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i-FI" sz="1600" b="1" i="0" dirty="0" smtClean="0">
                <a:solidFill>
                  <a:srgbClr val="00006D"/>
                </a:solidFill>
                <a:latin typeface="Menlo"/>
              </a:rPr>
              <a:t>	</a:t>
            </a:r>
            <a:r>
              <a:rPr lang="fi-FI" sz="1600" b="1" i="0" dirty="0" err="1" smtClean="0">
                <a:solidFill>
                  <a:srgbClr val="00006D"/>
                </a:solidFill>
                <a:latin typeface="Menlo"/>
              </a:rPr>
              <a:t>datasource</a:t>
            </a:r>
            <a:r>
              <a:rPr lang="fi-FI" sz="1600" b="0" i="0" dirty="0" smtClean="0">
                <a:solidFill>
                  <a:srgbClr val="000000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en-US" sz="1600" b="1" i="0" dirty="0" smtClean="0">
                <a:solidFill>
                  <a:srgbClr val="00006D"/>
                </a:solidFill>
                <a:latin typeface="Menlo"/>
              </a:rPr>
              <a:t>	username</a:t>
            </a:r>
            <a:r>
              <a:rPr lang="en-US" sz="1600" b="0" i="0" dirty="0" smtClean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600" b="1" i="0" dirty="0" err="1" smtClean="0">
                <a:solidFill>
                  <a:srgbClr val="0F7003"/>
                </a:solidFill>
                <a:latin typeface="Menlo"/>
              </a:rPr>
              <a:t>dbuser</a:t>
            </a:r>
            <a:endParaRPr lang="en-US" sz="1600" b="1" i="0" dirty="0" smtClean="0">
              <a:solidFill>
                <a:srgbClr val="0F7003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b="1" i="0" dirty="0" smtClean="0">
                <a:solidFill>
                  <a:srgbClr val="00006D"/>
                </a:solidFill>
                <a:latin typeface="Menlo"/>
              </a:rPr>
              <a:t>	password</a:t>
            </a:r>
            <a:r>
              <a:rPr lang="en-US" sz="1600" b="0" i="0" dirty="0" smtClean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600" b="1" i="0" dirty="0" smtClean="0">
                <a:solidFill>
                  <a:srgbClr val="0F7003"/>
                </a:solidFill>
                <a:latin typeface="Menlo"/>
              </a:rPr>
              <a:t>'{cipher}FKSAJDFGYOS8F7GLHAKERGFHLSAJ'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b-NO" sz="1600" b="1" i="0" dirty="0" err="1" smtClean="0">
                <a:solidFill>
                  <a:srgbClr val="00006D"/>
                </a:solidFill>
                <a:latin typeface="Menlo"/>
              </a:rPr>
              <a:t>spring.datasource.username</a:t>
            </a:r>
            <a:r>
              <a:rPr lang="nb-NO" sz="1600" b="0" i="0" dirty="0" smtClean="0">
                <a:solidFill>
                  <a:srgbClr val="000000"/>
                </a:solidFill>
                <a:latin typeface="Menlo"/>
              </a:rPr>
              <a:t>: </a:t>
            </a:r>
            <a:r>
              <a:rPr lang="nb-NO" sz="1600" b="1" i="0" dirty="0" err="1" smtClean="0">
                <a:solidFill>
                  <a:srgbClr val="0F7003"/>
                </a:solidFill>
                <a:latin typeface="Menlo"/>
              </a:rPr>
              <a:t>dbuser</a:t>
            </a:r>
            <a:endParaRPr lang="nb-NO" sz="1600" b="1" i="0" dirty="0" smtClean="0">
              <a:solidFill>
                <a:srgbClr val="0F7003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b="1" i="0" dirty="0" err="1" smtClean="0">
                <a:solidFill>
                  <a:srgbClr val="00006D"/>
                </a:solidFill>
                <a:latin typeface="Menlo"/>
              </a:rPr>
              <a:t>spring.datasource.password</a:t>
            </a:r>
            <a:r>
              <a:rPr lang="en-US" sz="1600" b="0" i="0" dirty="0" smtClean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600" b="1" i="0" dirty="0" smtClean="0">
                <a:solidFill>
                  <a:srgbClr val="0F7003"/>
                </a:solidFill>
                <a:latin typeface="Menlo"/>
              </a:rPr>
              <a:t>{cipher}FKSAJDFGYOS8F7GLHAKERGFHLSAJ</a:t>
            </a:r>
          </a:p>
        </p:txBody>
      </p:sp>
    </p:spTree>
    <p:extLst>
      <p:ext uri="{BB962C8B-B14F-4D97-AF65-F5344CB8AC3E}">
        <p14:creationId xmlns:p14="http://schemas.microsoft.com/office/powerpoint/2010/main" val="17519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Encrypt/Decrypt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localhost:8888/encrypt</a:t>
            </a:r>
          </a:p>
          <a:p>
            <a:pPr lvl="1"/>
            <a:r>
              <a:rPr lang="en-US" dirty="0" smtClean="0"/>
              <a:t>Post the data that needs encrypting, the return value will be the encrypted data</a:t>
            </a:r>
          </a:p>
          <a:p>
            <a:r>
              <a:rPr lang="en-US" dirty="0" smtClean="0"/>
              <a:t>POST locahost:8888/decrypt</a:t>
            </a:r>
          </a:p>
          <a:p>
            <a:pPr lvl="1"/>
            <a:r>
              <a:rPr lang="en-US" dirty="0" smtClean="0"/>
              <a:t>Post encrypted data, the return value will be the decrypted value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Alternatives </a:t>
            </a:r>
            <a:r>
              <a:rPr lang="de-DE" dirty="0" err="1"/>
              <a:t>to</a:t>
            </a:r>
            <a:r>
              <a:rPr lang="de-DE" dirty="0"/>
              <a:t> Version </a:t>
            </a:r>
            <a:r>
              <a:rPr lang="de-DE" dirty="0" err="1" smtClean="0"/>
              <a:t>Control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/>
              <a:t>Option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64" y="1600200"/>
            <a:ext cx="4046851" cy="5057921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 (</a:t>
            </a:r>
            <a:r>
              <a:rPr lang="en-US" dirty="0" smtClean="0">
                <a:hlinkClick r:id="rId3"/>
              </a:rPr>
              <a:t>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the local file system </a:t>
            </a:r>
          </a:p>
          <a:p>
            <a:pPr lvl="2"/>
            <a:r>
              <a:rPr lang="en-US" dirty="0" err="1" smtClean="0"/>
              <a:t>Config</a:t>
            </a:r>
            <a:r>
              <a:rPr lang="en-US" dirty="0" smtClean="0"/>
              <a:t> server will pull from the path(s) listed in the configuration</a:t>
            </a:r>
          </a:p>
          <a:p>
            <a:pPr lvl="2"/>
            <a:r>
              <a:rPr lang="en-US" dirty="0" smtClean="0"/>
              <a:t>Can use native file system or a local GIT repo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2" y="2189237"/>
            <a:ext cx="4777612" cy="43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Alternatives </a:t>
            </a:r>
            <a:r>
              <a:rPr lang="de-DE" dirty="0" err="1" smtClean="0"/>
              <a:t>to</a:t>
            </a:r>
            <a:r>
              <a:rPr lang="de-DE" dirty="0" smtClean="0"/>
              <a:t> Version </a:t>
            </a:r>
            <a:r>
              <a:rPr lang="de-DE" dirty="0" err="1" smtClean="0"/>
              <a:t>Control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/>
              <a:t>Option #2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888" y="1417638"/>
            <a:ext cx="4345912" cy="51409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JDBC/Database (</a:t>
            </a:r>
            <a:r>
              <a:rPr lang="en-US" dirty="0" smtClean="0">
                <a:hlinkClick r:id="rId3"/>
              </a:rPr>
              <a:t>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PROPERTIES table </a:t>
            </a:r>
          </a:p>
          <a:p>
            <a:pPr lvl="1"/>
            <a:r>
              <a:rPr lang="en-US" dirty="0" smtClean="0"/>
              <a:t>Add the configuration to the PROPERTIES table</a:t>
            </a:r>
          </a:p>
          <a:p>
            <a:pPr lvl="1"/>
            <a:r>
              <a:rPr lang="en-US" dirty="0" smtClean="0"/>
              <a:t>Add spring-</a:t>
            </a:r>
            <a:r>
              <a:rPr lang="en-US" dirty="0" err="1" smtClean="0"/>
              <a:t>jdbc</a:t>
            </a:r>
            <a:r>
              <a:rPr lang="en-US" dirty="0" smtClean="0"/>
              <a:t> to the </a:t>
            </a:r>
            <a:r>
              <a:rPr lang="en-US" dirty="0" err="1" smtClean="0"/>
              <a:t>config</a:t>
            </a:r>
            <a:r>
              <a:rPr lang="en-US" dirty="0" smtClean="0"/>
              <a:t> server class path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err="1" smtClean="0"/>
              <a:t>jdbc</a:t>
            </a:r>
            <a:r>
              <a:rPr lang="en-US" dirty="0" smtClean="0"/>
              <a:t> profile or adding a bean of type </a:t>
            </a:r>
            <a:r>
              <a:rPr lang="en-US" dirty="0" err="1" smtClean="0"/>
              <a:t>JdbcEnvironmentRepository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28" y="1671801"/>
            <a:ext cx="4147959" cy="44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Spring Cloud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Reference Guide  – Latest version (2.0.0.RC1)</a:t>
            </a:r>
          </a:p>
          <a:p>
            <a:pPr lvl="1"/>
            <a:r>
              <a:rPr lang="en-US" sz="2000" dirty="0" smtClean="0">
                <a:hlinkClick r:id="rId2"/>
              </a:rPr>
              <a:t>http://cloud.spring.io/spring-cloud-static/spring-cloud-config/2.0.0.RC1/single/spring-cloud-config.html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Spring Cloud Bus Reference Guide – Latest version (2.0.0.RC1)</a:t>
            </a:r>
          </a:p>
          <a:p>
            <a:pPr lvl="1"/>
            <a:r>
              <a:rPr lang="en-US" sz="2000" dirty="0" smtClean="0">
                <a:hlinkClick r:id="rId3"/>
              </a:rPr>
              <a:t>http://cloud.spring.io/spring-cloud-static/spring-cloud-bus/2.0.0.RC1/single/spring-cloud-bus.html</a:t>
            </a:r>
            <a:r>
              <a:rPr lang="en-US" sz="2000" dirty="0" smtClean="0"/>
              <a:t> 	</a:t>
            </a:r>
          </a:p>
          <a:p>
            <a:r>
              <a:rPr lang="en-US" sz="2000" dirty="0" smtClean="0"/>
              <a:t>Spring Cloud Reference Guide – Latest version (</a:t>
            </a:r>
            <a:r>
              <a:rPr lang="en-US" sz="2000" dirty="0" err="1" smtClean="0"/>
              <a:t>Finchley</a:t>
            </a:r>
            <a:r>
              <a:rPr lang="en-US" sz="2000" dirty="0" smtClean="0"/>
              <a:t> RC1)</a:t>
            </a:r>
          </a:p>
          <a:p>
            <a:pPr lvl="1"/>
            <a:r>
              <a:rPr lang="en-US" sz="2000" dirty="0" smtClean="0">
                <a:hlinkClick r:id="rId4"/>
              </a:rPr>
              <a:t>http://cloud.spring.io/spring-cloud-static/Finchley.RC1/single/spring-cloud.html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4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Spring Cloud </a:t>
            </a:r>
            <a:r>
              <a:rPr lang="en-US" dirty="0" err="1" smtClean="0"/>
              <a:t>Config</a:t>
            </a:r>
            <a:r>
              <a:rPr lang="en-US" dirty="0" smtClean="0"/>
              <a:t> Server?</a:t>
            </a:r>
            <a:br>
              <a:rPr lang="en-US" dirty="0" smtClean="0"/>
            </a:br>
            <a:r>
              <a:rPr lang="en-US" dirty="0" smtClean="0"/>
              <a:t>Spring/Pivotal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15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 smtClean="0"/>
              <a:t>Spring’s summary of the Spring Cloud </a:t>
            </a:r>
            <a:r>
              <a:rPr lang="en-US" sz="5500" dirty="0" err="1" smtClean="0"/>
              <a:t>Config</a:t>
            </a:r>
            <a:r>
              <a:rPr lang="en-US" sz="5500" dirty="0" smtClean="0"/>
              <a:t> project (</a:t>
            </a:r>
            <a:r>
              <a:rPr lang="en-US" sz="5500" dirty="0" smtClean="0">
                <a:hlinkClick r:id="rId3"/>
              </a:rPr>
              <a:t>Source</a:t>
            </a:r>
            <a:r>
              <a:rPr lang="en-US" sz="55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 smtClean="0"/>
              <a:t>Spring Cloud </a:t>
            </a:r>
            <a:r>
              <a:rPr lang="en-US" sz="4500" dirty="0" err="1" smtClean="0"/>
              <a:t>Config</a:t>
            </a:r>
            <a:r>
              <a:rPr lang="en-US" sz="4500" dirty="0" smtClean="0"/>
              <a:t> provides </a:t>
            </a:r>
            <a:r>
              <a:rPr lang="en-US" sz="5500" b="1" dirty="0" smtClean="0"/>
              <a:t>server and client-side support for externalized configuration</a:t>
            </a:r>
            <a:r>
              <a:rPr lang="en-US" sz="6200" b="1" dirty="0" smtClean="0"/>
              <a:t> </a:t>
            </a:r>
            <a:r>
              <a:rPr lang="en-US" sz="4500" dirty="0" smtClean="0"/>
              <a:t>in a distributed system. </a:t>
            </a:r>
          </a:p>
          <a:p>
            <a:pPr marL="0" indent="0">
              <a:buNone/>
            </a:pPr>
            <a:r>
              <a:rPr lang="en-US" sz="4500" dirty="0" smtClean="0"/>
              <a:t>With the </a:t>
            </a:r>
            <a:r>
              <a:rPr lang="en-US" sz="4500" dirty="0" err="1" smtClean="0"/>
              <a:t>Config</a:t>
            </a:r>
            <a:r>
              <a:rPr lang="en-US" sz="4500" dirty="0" smtClean="0"/>
              <a:t> Server you have a </a:t>
            </a:r>
            <a:r>
              <a:rPr lang="en-US" sz="5500" b="1" dirty="0" smtClean="0"/>
              <a:t>central place to manage external properties</a:t>
            </a:r>
            <a:r>
              <a:rPr lang="en-US" sz="6200" dirty="0" smtClean="0"/>
              <a:t> </a:t>
            </a:r>
            <a:r>
              <a:rPr lang="en-US" sz="4500" dirty="0" smtClean="0"/>
              <a:t>for applications across all environments. 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4500" dirty="0" smtClean="0"/>
              <a:t>The concepts on both </a:t>
            </a:r>
            <a:r>
              <a:rPr lang="en-US" sz="5500" b="1" dirty="0" smtClean="0"/>
              <a:t>client and server map identically to the Spring Environment and </a:t>
            </a:r>
            <a:r>
              <a:rPr lang="en-US" sz="5500" b="1" dirty="0" err="1" smtClean="0"/>
              <a:t>PropertySource</a:t>
            </a:r>
            <a:r>
              <a:rPr lang="en-US" sz="5500" b="1" dirty="0" smtClean="0"/>
              <a:t> abstractions</a:t>
            </a:r>
            <a:r>
              <a:rPr lang="en-US" sz="4500" dirty="0" smtClean="0"/>
              <a:t>, so they fit very well with Spring applications, but can be used with any application running in any language. </a:t>
            </a:r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r>
              <a:rPr lang="en-US" sz="4500" dirty="0" smtClean="0"/>
              <a:t>As an application moves through the deployment pipeline from </a:t>
            </a:r>
            <a:r>
              <a:rPr lang="en-US" sz="4500" dirty="0" err="1" smtClean="0"/>
              <a:t>dev</a:t>
            </a:r>
            <a:r>
              <a:rPr lang="en-US" sz="4500" dirty="0" smtClean="0"/>
              <a:t> to test and into production you can </a:t>
            </a:r>
            <a:r>
              <a:rPr lang="en-US" sz="5500" b="1" dirty="0" smtClean="0"/>
              <a:t>manage the configuration between those environments</a:t>
            </a:r>
            <a:r>
              <a:rPr lang="en-US" sz="5500" dirty="0" smtClean="0"/>
              <a:t> </a:t>
            </a:r>
            <a:r>
              <a:rPr lang="en-US" sz="4500" dirty="0" smtClean="0"/>
              <a:t>and be certain that applications have everything they need to run when they migrate. </a:t>
            </a:r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r>
              <a:rPr lang="en-US" sz="4500" dirty="0" smtClean="0"/>
              <a:t>The default implementation of the server storage backend </a:t>
            </a:r>
            <a:r>
              <a:rPr lang="en-US" sz="4500" b="1" dirty="0" smtClean="0"/>
              <a:t>uses </a:t>
            </a:r>
            <a:r>
              <a:rPr lang="en-US" sz="4500" b="1" dirty="0" err="1" smtClean="0"/>
              <a:t>git</a:t>
            </a:r>
            <a:r>
              <a:rPr lang="en-US" sz="4500" b="1" dirty="0" smtClean="0"/>
              <a:t> </a:t>
            </a:r>
            <a:r>
              <a:rPr lang="en-US" sz="4500" dirty="0" smtClean="0"/>
              <a:t>so it easily </a:t>
            </a:r>
            <a:r>
              <a:rPr lang="en-US" sz="5500" b="1" dirty="0" smtClean="0"/>
              <a:t>supports labeled versions of configuration environments</a:t>
            </a:r>
            <a:r>
              <a:rPr lang="en-US" sz="4500" dirty="0" smtClean="0"/>
              <a:t>, as well as being accessible to a wide range of tooling for managing the content. It is </a:t>
            </a:r>
            <a:r>
              <a:rPr lang="en-US" sz="5500" b="1" dirty="0" smtClean="0"/>
              <a:t>easy to add alternative implementations</a:t>
            </a:r>
            <a:r>
              <a:rPr lang="en-US" sz="5500" dirty="0" smtClean="0"/>
              <a:t> </a:t>
            </a:r>
            <a:r>
              <a:rPr lang="en-US" sz="4500" dirty="0"/>
              <a:t>and plug them in with Spring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25841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to use </a:t>
            </a:r>
            <a:br>
              <a:rPr lang="en-US" dirty="0" smtClean="0"/>
            </a:br>
            <a:r>
              <a:rPr lang="en-US" dirty="0" smtClean="0"/>
              <a:t>External </a:t>
            </a:r>
            <a:r>
              <a:rPr lang="en-US" dirty="0" err="1"/>
              <a:t>Config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Remove the application configuration from the code</a:t>
            </a:r>
          </a:p>
          <a:p>
            <a:r>
              <a:rPr lang="en-US" dirty="0"/>
              <a:t>Centralize the </a:t>
            </a:r>
            <a:r>
              <a:rPr lang="en-US" dirty="0" smtClean="0"/>
              <a:t>application’s </a:t>
            </a:r>
            <a:r>
              <a:rPr lang="en-US" dirty="0"/>
              <a:t>configuration for all environments </a:t>
            </a:r>
          </a:p>
          <a:p>
            <a:r>
              <a:rPr lang="en-US" dirty="0"/>
              <a:t>Allow the configuration </a:t>
            </a:r>
            <a:r>
              <a:rPr lang="en-US" dirty="0" smtClean="0"/>
              <a:t>to be easily tailored to the environment and turn on/off feature flags.</a:t>
            </a:r>
            <a:endParaRPr lang="en-US" dirty="0"/>
          </a:p>
          <a:p>
            <a:r>
              <a:rPr lang="en-US" dirty="0"/>
              <a:t>{bonus} Allow the configuration to be changed in the application while the application is running without any service interruption.</a:t>
            </a:r>
          </a:p>
        </p:txBody>
      </p:sp>
    </p:spTree>
    <p:extLst>
      <p:ext uri="{BB962C8B-B14F-4D97-AF65-F5344CB8AC3E}">
        <p14:creationId xmlns:p14="http://schemas.microsoft.com/office/powerpoint/2010/main" val="162643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 on the 12 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472" y="1600200"/>
            <a:ext cx="5471327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I. Codebase</a:t>
            </a:r>
          </a:p>
          <a:p>
            <a:r>
              <a:rPr lang="en-US" sz="1800" dirty="0" smtClean="0"/>
              <a:t>II. Dependencies</a:t>
            </a:r>
          </a:p>
          <a:p>
            <a:r>
              <a:rPr lang="en-US" sz="1800" b="1" dirty="0" smtClean="0"/>
              <a:t>III. </a:t>
            </a:r>
            <a:r>
              <a:rPr lang="en-US" sz="1800" b="1" dirty="0" err="1" smtClean="0"/>
              <a:t>Config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Store </a:t>
            </a:r>
            <a:r>
              <a:rPr lang="en-US" sz="1800" b="1" dirty="0" err="1" smtClean="0"/>
              <a:t>config</a:t>
            </a:r>
            <a:r>
              <a:rPr lang="en-US" sz="1800" b="1" dirty="0" smtClean="0"/>
              <a:t> in the environment</a:t>
            </a:r>
          </a:p>
          <a:p>
            <a:r>
              <a:rPr lang="en-US" sz="1800" dirty="0" smtClean="0"/>
              <a:t>IV. Backing services</a:t>
            </a:r>
          </a:p>
          <a:p>
            <a:r>
              <a:rPr lang="en-US" sz="1800" dirty="0" smtClean="0"/>
              <a:t>V. Build, release, run</a:t>
            </a:r>
          </a:p>
          <a:p>
            <a:r>
              <a:rPr lang="en-US" sz="1800" dirty="0" smtClean="0"/>
              <a:t>VI. Processes</a:t>
            </a:r>
          </a:p>
          <a:p>
            <a:r>
              <a:rPr lang="en-US" sz="1800" dirty="0" smtClean="0"/>
              <a:t>VII. Port binding</a:t>
            </a:r>
          </a:p>
          <a:p>
            <a:r>
              <a:rPr lang="en-US" sz="1800" dirty="0" smtClean="0"/>
              <a:t>VIII. Concurrency</a:t>
            </a:r>
          </a:p>
          <a:p>
            <a:r>
              <a:rPr lang="en-US" sz="1800" dirty="0" smtClean="0"/>
              <a:t>IX. Disposability</a:t>
            </a:r>
          </a:p>
          <a:p>
            <a:r>
              <a:rPr lang="en-US" sz="1800" dirty="0" smtClean="0"/>
              <a:t>X. </a:t>
            </a:r>
            <a:r>
              <a:rPr lang="en-US" sz="1800" dirty="0" err="1" smtClean="0"/>
              <a:t>Dev</a:t>
            </a:r>
            <a:r>
              <a:rPr lang="en-US" sz="1800" dirty="0" smtClean="0"/>
              <a:t>/prod parity</a:t>
            </a:r>
          </a:p>
          <a:p>
            <a:r>
              <a:rPr lang="en-US" sz="1800" dirty="0" smtClean="0"/>
              <a:t>XI. Logs</a:t>
            </a:r>
          </a:p>
          <a:p>
            <a:r>
              <a:rPr lang="en-US" sz="1800" dirty="0" smtClean="0"/>
              <a:t>XII. Admin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238" y="1768251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https://12factor.net/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5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44" y="1745344"/>
            <a:ext cx="7462056" cy="511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286" y="1241630"/>
            <a:ext cx="5443307" cy="29763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application</a:t>
            </a:r>
            <a:r>
              <a:rPr lang="en-US" dirty="0"/>
              <a:t>, environmental and profile configuration </a:t>
            </a:r>
            <a:r>
              <a:rPr lang="en-US" dirty="0" smtClean="0"/>
              <a:t>are stored in </a:t>
            </a:r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r>
              <a:rPr lang="en-US" dirty="0" smtClean="0"/>
              <a:t>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Server will pull the configuration as needed from the GIT repo.</a:t>
            </a:r>
            <a:endParaRPr lang="en-US" dirty="0"/>
          </a:p>
          <a:p>
            <a:r>
              <a:rPr lang="en-US" dirty="0"/>
              <a:t>When the applications start up, they will make a call to the </a:t>
            </a:r>
            <a:r>
              <a:rPr lang="en-US" dirty="0" err="1"/>
              <a:t>config</a:t>
            </a:r>
            <a:r>
              <a:rPr lang="en-US" dirty="0"/>
              <a:t> server to pull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/>
              <a:t>on application name, </a:t>
            </a:r>
            <a:r>
              <a:rPr lang="en-US" dirty="0" smtClean="0"/>
              <a:t>profile and repository label.</a:t>
            </a:r>
            <a:endParaRPr lang="en-US" dirty="0"/>
          </a:p>
          <a:p>
            <a:r>
              <a:rPr lang="en-US" dirty="0"/>
              <a:t>Applications can be refreshed with new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either restarting or </a:t>
            </a:r>
            <a:r>
              <a:rPr lang="en-US" dirty="0" smtClean="0"/>
              <a:t>calling the /refresh endpoint.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Needed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88667"/>
            <a:ext cx="751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example doesn’t include the maven starter packs. Honestly, that code just isn’t nearly as exciting.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803" b="803"/>
          <a:stretch>
            <a:fillRect/>
          </a:stretch>
        </p:blipFill>
        <p:spPr>
          <a:xfrm>
            <a:off x="457200" y="1270000"/>
            <a:ext cx="8229600" cy="45848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41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Applications pulls the </a:t>
            </a:r>
            <a:r>
              <a:rPr lang="en-US" dirty="0" err="1"/>
              <a:t>Config</a:t>
            </a:r>
            <a:r>
              <a:rPr lang="en-US" dirty="0"/>
              <a:t> from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764" y="1600201"/>
            <a:ext cx="6034035" cy="25471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the Spring application name and profiles set in the </a:t>
            </a:r>
            <a:r>
              <a:rPr lang="en-US" dirty="0" err="1"/>
              <a:t>bootstrap.properties</a:t>
            </a:r>
            <a:r>
              <a:rPr lang="en-US" dirty="0"/>
              <a:t> file, the application can pull all the configuration it needs at start up.</a:t>
            </a:r>
          </a:p>
          <a:p>
            <a:r>
              <a:rPr lang="en-US" dirty="0"/>
              <a:t>There can be multiple profiles enabled for each application. Example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, </a:t>
            </a:r>
            <a:r>
              <a:rPr lang="en-US" dirty="0"/>
              <a:t>data, caching, feature123</a:t>
            </a:r>
          </a:p>
          <a:p>
            <a:r>
              <a:rPr lang="en-US" dirty="0"/>
              <a:t>If the </a:t>
            </a:r>
            <a:r>
              <a:rPr lang="en-US" dirty="0" err="1"/>
              <a:t>Git</a:t>
            </a:r>
            <a:r>
              <a:rPr lang="en-US" dirty="0"/>
              <a:t> label is used, then the </a:t>
            </a:r>
            <a:r>
              <a:rPr lang="en-US" dirty="0" err="1"/>
              <a:t>Config</a:t>
            </a:r>
            <a:r>
              <a:rPr lang="en-US" dirty="0"/>
              <a:t> Server will pull the </a:t>
            </a:r>
            <a:r>
              <a:rPr lang="en-US" dirty="0" err="1"/>
              <a:t>config</a:t>
            </a:r>
            <a:r>
              <a:rPr lang="en-US" dirty="0"/>
              <a:t> from that label. The label can be a branch name, commit id, or tag.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696" y="1417638"/>
            <a:ext cx="2315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application starts up, it will call the </a:t>
            </a:r>
            <a:r>
              <a:rPr lang="en-US" dirty="0" err="1"/>
              <a:t>config</a:t>
            </a:r>
            <a:r>
              <a:rPr lang="en-US" dirty="0"/>
              <a:t> server with the application name, profile and the </a:t>
            </a:r>
            <a:r>
              <a:rPr lang="en-US" dirty="0" err="1"/>
              <a:t>Git</a:t>
            </a:r>
            <a:r>
              <a:rPr lang="en-US" dirty="0"/>
              <a:t> label. </a:t>
            </a:r>
            <a:endParaRPr lang="en-US" dirty="0" smtClean="0"/>
          </a:p>
          <a:p>
            <a:r>
              <a:rPr lang="en-US" dirty="0" smtClean="0"/>
              <a:t> </a:t>
            </a:r>
            <a:r>
              <a:rPr lang="en-US" dirty="0"/>
              <a:t>The </a:t>
            </a:r>
            <a:r>
              <a:rPr lang="en-US" dirty="0" err="1"/>
              <a:t>config</a:t>
            </a:r>
            <a:r>
              <a:rPr lang="en-US" dirty="0"/>
              <a:t> server then retrieves the </a:t>
            </a:r>
            <a:r>
              <a:rPr lang="en-US" dirty="0" err="1"/>
              <a:t>config</a:t>
            </a:r>
            <a:r>
              <a:rPr lang="en-US" dirty="0"/>
              <a:t> form the </a:t>
            </a:r>
            <a:r>
              <a:rPr lang="en-US" dirty="0" err="1"/>
              <a:t>Git</a:t>
            </a:r>
            <a:r>
              <a:rPr lang="en-US" dirty="0"/>
              <a:t> repo and returns it to the application.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708" y="4094400"/>
            <a:ext cx="7727092" cy="24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Files Hierarchy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47296" y="1269926"/>
            <a:ext cx="6339504" cy="505647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application.properties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err="1" smtClean="0"/>
              <a:t>config</a:t>
            </a:r>
            <a:r>
              <a:rPr lang="en-US" dirty="0" smtClean="0"/>
              <a:t> that is common to all applications and all profiles </a:t>
            </a:r>
            <a:br>
              <a:rPr lang="en-US" dirty="0" smtClean="0"/>
            </a:br>
            <a:r>
              <a:rPr lang="en-US" dirty="0" smtClean="0"/>
              <a:t>logging level defaults, common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This is the lowest precedence properties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spring.application.name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.properties</a:t>
            </a:r>
          </a:p>
          <a:p>
            <a:pPr lvl="1"/>
            <a:r>
              <a:rPr lang="en-US" dirty="0" smtClean="0"/>
              <a:t>Stores the </a:t>
            </a:r>
            <a:r>
              <a:rPr lang="en-US" dirty="0" err="1" smtClean="0"/>
              <a:t>config</a:t>
            </a:r>
            <a:r>
              <a:rPr lang="en-US" dirty="0" smtClean="0"/>
              <a:t> for the application. </a:t>
            </a:r>
          </a:p>
          <a:p>
            <a:pPr lvl="1"/>
            <a:r>
              <a:rPr lang="en-US" dirty="0" smtClean="0"/>
              <a:t>Maps the application name to the “</a:t>
            </a:r>
            <a:r>
              <a:rPr lang="en-US" dirty="0" err="1" smtClean="0"/>
              <a:t>spring.application.name</a:t>
            </a:r>
            <a:r>
              <a:rPr lang="en-US" dirty="0" smtClean="0"/>
              <a:t>” in the </a:t>
            </a:r>
            <a:r>
              <a:rPr lang="en-US" dirty="0" err="1" smtClean="0"/>
              <a:t>bootstrap.properties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application-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profile_name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.properties </a:t>
            </a:r>
          </a:p>
          <a:p>
            <a:pPr lvl="1"/>
            <a:r>
              <a:rPr lang="en-US" dirty="0" smtClean="0"/>
              <a:t>Stores properties for a profile that will be used for all applications.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spring.application.name</a:t>
            </a:r>
            <a:r>
              <a:rPr lang="en-US" dirty="0" smtClean="0">
                <a:solidFill>
                  <a:srgbClr val="FF0000"/>
                </a:solidFill>
              </a:rPr>
              <a:t>&gt;-&lt;profile&gt;</a:t>
            </a:r>
            <a:r>
              <a:rPr lang="en-US" dirty="0" smtClean="0"/>
              <a:t>.properties</a:t>
            </a:r>
          </a:p>
          <a:p>
            <a:pPr lvl="1"/>
            <a:r>
              <a:rPr lang="en-US" dirty="0" smtClean="0"/>
              <a:t>Stores the properties specific to the application when the profile is activated</a:t>
            </a:r>
          </a:p>
          <a:p>
            <a:pPr lvl="1"/>
            <a:r>
              <a:rPr lang="en-US" dirty="0" smtClean="0"/>
              <a:t>Highest precedence of all property files 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Note: If multiple profile files are loaded with the same </a:t>
            </a:r>
            <a:r>
              <a:rPr lang="en-US" dirty="0" err="1" smtClean="0"/>
              <a:t>config</a:t>
            </a:r>
            <a:r>
              <a:rPr lang="en-US" dirty="0" smtClean="0"/>
              <a:t> keys, the last profile loaded will be the final value.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dirty="0" err="1" smtClean="0"/>
              <a:t>spring.profiles.include</a:t>
            </a:r>
            <a:r>
              <a:rPr lang="en-US" dirty="0" smtClean="0"/>
              <a:t>=</a:t>
            </a:r>
            <a:r>
              <a:rPr lang="en-US" dirty="0" err="1" smtClean="0"/>
              <a:t>api,data</a:t>
            </a:r>
            <a:r>
              <a:rPr lang="en-US" dirty="0" smtClean="0"/>
              <a:t>, cache </a:t>
            </a:r>
            <a:r>
              <a:rPr lang="en-US" dirty="0" smtClean="0">
                <a:sym typeface="Wingdings" panose="05000000000000000000" pitchFamily="2" charset="2"/>
              </a:rPr>
              <a:t> In this case the cache profile will overwrite any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 keys in any other properties file.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Note: both .properties and .</a:t>
            </a:r>
            <a:r>
              <a:rPr lang="en-US" dirty="0" err="1" smtClean="0">
                <a:sym typeface="Wingdings" panose="05000000000000000000" pitchFamily="2" charset="2"/>
              </a:rPr>
              <a:t>yml</a:t>
            </a:r>
            <a:r>
              <a:rPr lang="en-US" dirty="0" smtClean="0">
                <a:sym typeface="Wingdings" panose="05000000000000000000" pitchFamily="2" charset="2"/>
              </a:rPr>
              <a:t> file formats are supported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5" y="1131935"/>
            <a:ext cx="1935637" cy="51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app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api</a:t>
            </a:r>
            <a:r>
              <a:rPr lang="en-US" dirty="0" smtClean="0"/>
              <a:t> with data object returned</a:t>
            </a:r>
          </a:p>
          <a:p>
            <a:pPr lvl="1"/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repo and show change in response</a:t>
            </a:r>
          </a:p>
          <a:p>
            <a:pPr lvl="1"/>
            <a:r>
              <a:rPr lang="en-US" dirty="0" smtClean="0"/>
              <a:t>Show change of profile that affects the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Show change of branch that affects the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Show change in the </a:t>
            </a:r>
            <a:r>
              <a:rPr lang="en-US" dirty="0" err="1" smtClean="0"/>
              <a:t>config</a:t>
            </a:r>
            <a:r>
              <a:rPr lang="en-US" dirty="0" smtClean="0"/>
              <a:t> and refresh of the properties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7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1317</Words>
  <Application>Microsoft Macintosh PowerPoint</Application>
  <PresentationFormat>On-screen Show (4:3)</PresentationFormat>
  <Paragraphs>191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Spring Cloud Config Server</vt:lpstr>
      <vt:lpstr>What is Spring Cloud Config Server? Spring/Pivotal Perspective</vt:lpstr>
      <vt:lpstr>Reasons to use  External Config Overview</vt:lpstr>
      <vt:lpstr>#3 on the 12 Factor Application</vt:lpstr>
      <vt:lpstr>How does it work?</vt:lpstr>
      <vt:lpstr>Code Needed</vt:lpstr>
      <vt:lpstr>How the Applications pulls the Config from the Server</vt:lpstr>
      <vt:lpstr>Property Files Hierarchy</vt:lpstr>
      <vt:lpstr>Demo Time!</vt:lpstr>
      <vt:lpstr>How does Refresh Work?</vt:lpstr>
      <vt:lpstr>Dynamic Refresh The Ideal Approach</vt:lpstr>
      <vt:lpstr>Dynamic Configuration Refresh at    Runtime – Last Mile</vt:lpstr>
      <vt:lpstr>Brute Force Refresh Method </vt:lpstr>
      <vt:lpstr>Protecting Sensitive Data</vt:lpstr>
      <vt:lpstr>Encrypt/Decrypt Endpoints</vt:lpstr>
      <vt:lpstr>Alternatives to Version Control Option #1</vt:lpstr>
      <vt:lpstr>Alternatives to Version Control Option #2 </vt:lpstr>
      <vt:lpstr>Further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 Server</dc:title>
  <dc:creator>Denny Slover</dc:creator>
  <cp:lastModifiedBy>Denny Slover</cp:lastModifiedBy>
  <cp:revision>29</cp:revision>
  <dcterms:created xsi:type="dcterms:W3CDTF">2018-07-08T23:50:58Z</dcterms:created>
  <dcterms:modified xsi:type="dcterms:W3CDTF">2018-07-14T17:39:08Z</dcterms:modified>
</cp:coreProperties>
</file>