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Economica"/>
      <p:regular r:id="rId17"/>
      <p:bold r:id="rId18"/>
      <p:italic r:id="rId19"/>
      <p:boldItalic r:id="rId20"/>
    </p:embeddedFont>
    <p:embeddedFont>
      <p:font typeface="Old Standard TT"/>
      <p:regular r:id="rId21"/>
      <p:bold r:id="rId22"/>
      <p: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CD16A0-2BF0-4592-96A0-B26B39DA8EEE}">
  <a:tblStyle styleId="{73CD16A0-2BF0-4592-96A0-B26B39DA8EE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OldStandardTT-bold.fntdata"/><Relationship Id="rId21" Type="http://schemas.openxmlformats.org/officeDocument/2006/relationships/font" Target="fonts/OldStandardTT-regular.fntdata"/><Relationship Id="rId24" Type="http://schemas.openxmlformats.org/officeDocument/2006/relationships/font" Target="fonts/OpenSans-regular.fntdata"/><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regular.fntdata"/><Relationship Id="rId16" Type="http://schemas.openxmlformats.org/officeDocument/2006/relationships/slide" Target="slides/slide10.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d9173f25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d9173f258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d9173f258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d9173f258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db8fdd19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db8fdd19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d9173f258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d9173f258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d9173f258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d9173f258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d9173f258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d9173f258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d9173f25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d9173f25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d9173f25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d9173f25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d9173f25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d9173f25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281875"/>
            <a:ext cx="7596600" cy="153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Stacked Ensemble of Fine-Tuned DCNNs for </a:t>
            </a:r>
            <a:endParaRPr/>
          </a:p>
          <a:p>
            <a:pPr indent="0" lvl="0" marL="0" rtl="0" algn="ctr">
              <a:spcBef>
                <a:spcPts val="0"/>
              </a:spcBef>
              <a:spcAft>
                <a:spcPts val="0"/>
              </a:spcAft>
              <a:buNone/>
            </a:pPr>
            <a:r>
              <a:rPr lang="en"/>
              <a:t>Knee </a:t>
            </a:r>
            <a:r>
              <a:rPr lang="en"/>
              <a:t>Osteoarthritis</a:t>
            </a:r>
            <a:r>
              <a:rPr lang="en"/>
              <a:t> Severity Grading</a:t>
            </a:r>
            <a:endParaRPr/>
          </a:p>
        </p:txBody>
      </p:sp>
      <p:sp>
        <p:nvSpPr>
          <p:cNvPr id="63" name="Google Shape;63;p13"/>
          <p:cNvSpPr txBox="1"/>
          <p:nvPr/>
        </p:nvSpPr>
        <p:spPr>
          <a:xfrm>
            <a:off x="2604900" y="936775"/>
            <a:ext cx="39342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Open Sans"/>
                <a:ea typeface="Open Sans"/>
                <a:cs typeface="Open Sans"/>
                <a:sym typeface="Open Sans"/>
              </a:rPr>
              <a:t>COURSE PROJECT DA221M</a:t>
            </a:r>
            <a:endParaRPr sz="1800">
              <a:solidFill>
                <a:schemeClr val="lt2"/>
              </a:solidFill>
              <a:latin typeface="Open Sans"/>
              <a:ea typeface="Open Sans"/>
              <a:cs typeface="Open Sans"/>
              <a:sym typeface="Open Sans"/>
            </a:endParaRPr>
          </a:p>
        </p:txBody>
      </p:sp>
      <p:sp>
        <p:nvSpPr>
          <p:cNvPr id="64" name="Google Shape;64;p13"/>
          <p:cNvSpPr txBox="1"/>
          <p:nvPr/>
        </p:nvSpPr>
        <p:spPr>
          <a:xfrm>
            <a:off x="847850" y="3257550"/>
            <a:ext cx="7198500" cy="9396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None/>
            </a:pPr>
            <a:r>
              <a:rPr lang="en" sz="1800">
                <a:solidFill>
                  <a:schemeClr val="dk1"/>
                </a:solidFill>
                <a:latin typeface="Open Sans"/>
                <a:ea typeface="Open Sans"/>
                <a:cs typeface="Open Sans"/>
                <a:sym typeface="Open Sans"/>
              </a:rPr>
              <a:t>Tanvi Doshi              Adarsh Gupta             Japleen Kaur</a:t>
            </a:r>
            <a:endParaRPr sz="1800">
              <a:solidFill>
                <a:schemeClr val="dk1"/>
              </a:solidFill>
              <a:latin typeface="Open Sans"/>
              <a:ea typeface="Open Sans"/>
              <a:cs typeface="Open Sans"/>
              <a:sym typeface="Open Sans"/>
            </a:endParaRPr>
          </a:p>
          <a:p>
            <a:pPr indent="0" lvl="0" marL="0" rtl="0" algn="ctr">
              <a:spcBef>
                <a:spcPts val="0"/>
              </a:spcBef>
              <a:spcAft>
                <a:spcPts val="0"/>
              </a:spcAft>
              <a:buNone/>
            </a:pPr>
            <a:r>
              <a:rPr lang="en" sz="1800">
                <a:solidFill>
                  <a:schemeClr val="dk1"/>
                </a:solidFill>
                <a:latin typeface="Open Sans"/>
                <a:ea typeface="Open Sans"/>
                <a:cs typeface="Open Sans"/>
                <a:sym typeface="Open Sans"/>
              </a:rPr>
              <a:t>         </a:t>
            </a:r>
            <a:r>
              <a:rPr lang="en" sz="1800">
                <a:solidFill>
                  <a:schemeClr val="dk1"/>
                </a:solidFill>
                <a:latin typeface="Open Sans"/>
                <a:ea typeface="Open Sans"/>
                <a:cs typeface="Open Sans"/>
                <a:sym typeface="Open Sans"/>
              </a:rPr>
              <a:t>220101102                220101003                220106035</a:t>
            </a:r>
            <a:endParaRPr sz="180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p:nvPr/>
        </p:nvSpPr>
        <p:spPr>
          <a:xfrm>
            <a:off x="4275375" y="0"/>
            <a:ext cx="24651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0" name="Google Shape;120;p22"/>
          <p:cNvSpPr txBox="1"/>
          <p:nvPr>
            <p:ph type="title"/>
          </p:nvPr>
        </p:nvSpPr>
        <p:spPr>
          <a:xfrm>
            <a:off x="230175" y="2691850"/>
            <a:ext cx="6327000" cy="2451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t/>
            </a:r>
            <a:endParaRPr sz="13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SzPts val="990"/>
              <a:buNone/>
            </a:pPr>
            <a:r>
              <a:t/>
            </a:r>
            <a:endParaRPr sz="1300">
              <a:solidFill>
                <a:schemeClr val="dk1"/>
              </a:solidFill>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rPr lang="en" sz="1800">
                <a:solidFill>
                  <a:schemeClr val="dk1"/>
                </a:solidFill>
              </a:rPr>
              <a:t>BINARY CLASSIFICATION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Both CatBoost and KNN achieved the highest Test Accuracy of 87.9% showcasing strong performance.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CatBoost also achieved the highest balanced accuracy on the test set of 87.5%.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TabNet got the lowest Test Accuracy of 80.6%.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Notably, all the meta learners performed exceptionally well by attaining Test Accuracies greater than 80% and Test AUCs greater than 0.91.</a:t>
            </a:r>
            <a:endParaRPr sz="1800">
              <a:solidFill>
                <a:schemeClr val="dk1"/>
              </a:solidFill>
            </a:endParaRPr>
          </a:p>
          <a:p>
            <a:pPr indent="0" lvl="0" marL="0" rtl="0" algn="ctr">
              <a:spcBef>
                <a:spcPts val="0"/>
              </a:spcBef>
              <a:spcAft>
                <a:spcPts val="0"/>
              </a:spcAft>
              <a:buSzPts val="990"/>
              <a:buNone/>
            </a:pPr>
            <a:r>
              <a:t/>
            </a:r>
            <a:endParaRPr sz="1200">
              <a:solidFill>
                <a:schemeClr val="lt1"/>
              </a:solidFill>
              <a:latin typeface="Old Standard TT"/>
              <a:ea typeface="Old Standard TT"/>
              <a:cs typeface="Old Standard TT"/>
              <a:sym typeface="Old Standard TT"/>
            </a:endParaRPr>
          </a:p>
        </p:txBody>
      </p:sp>
      <p:sp>
        <p:nvSpPr>
          <p:cNvPr id="121" name="Google Shape;121;p22"/>
          <p:cNvSpPr txBox="1"/>
          <p:nvPr>
            <p:ph idx="1" type="subTitle"/>
          </p:nvPr>
        </p:nvSpPr>
        <p:spPr>
          <a:xfrm>
            <a:off x="230175" y="224425"/>
            <a:ext cx="6257700" cy="23472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t>MULTI-CLASS CLASSIFICATION</a:t>
            </a:r>
            <a:endParaRPr sz="1800"/>
          </a:p>
          <a:p>
            <a:pPr indent="-342900" lvl="0" marL="457200" rtl="0" algn="just">
              <a:lnSpc>
                <a:spcPct val="115000"/>
              </a:lnSpc>
              <a:spcBef>
                <a:spcPts val="0"/>
              </a:spcBef>
              <a:spcAft>
                <a:spcPts val="0"/>
              </a:spcAft>
              <a:buSzPts val="1800"/>
              <a:buChar char="➢"/>
            </a:pPr>
            <a:r>
              <a:rPr lang="en" sz="1800"/>
              <a:t>CatBoost yielded the highest testing accuracy of 71.1% and the highest testing AUC of 0.912. </a:t>
            </a:r>
            <a:endParaRPr sz="1800"/>
          </a:p>
          <a:p>
            <a:pPr indent="-342900" lvl="0" marL="457200" rtl="0" algn="just">
              <a:lnSpc>
                <a:spcPct val="115000"/>
              </a:lnSpc>
              <a:spcBef>
                <a:spcPts val="0"/>
              </a:spcBef>
              <a:spcAft>
                <a:spcPts val="0"/>
              </a:spcAft>
              <a:buSzPts val="1800"/>
              <a:buChar char="➢"/>
            </a:pPr>
            <a:r>
              <a:rPr lang="en" sz="1800"/>
              <a:t>CatBoost achieved a balanced accuracy of 72% on the test set. However, the KNN classifier surpassed this with a Balanced Accuracy of 73% on the test set. </a:t>
            </a:r>
            <a:endParaRPr sz="1800"/>
          </a:p>
          <a:p>
            <a:pPr indent="-342900" lvl="0" marL="457200" rtl="0" algn="just">
              <a:lnSpc>
                <a:spcPct val="115000"/>
              </a:lnSpc>
              <a:spcBef>
                <a:spcPts val="0"/>
              </a:spcBef>
              <a:spcAft>
                <a:spcPts val="0"/>
              </a:spcAft>
              <a:buSzPts val="1800"/>
              <a:buChar char="➢"/>
            </a:pPr>
            <a:r>
              <a:rPr lang="en" sz="1800"/>
              <a:t>All the meta-learners performed reasonably well, attaining test accuracies greater than 70% and Test AUC greater than 0.87.</a:t>
            </a:r>
            <a:endParaRPr sz="1800"/>
          </a:p>
          <a:p>
            <a:pPr indent="0" lvl="0" marL="0" rtl="0" algn="ctr">
              <a:spcBef>
                <a:spcPts val="0"/>
              </a:spcBef>
              <a:spcAft>
                <a:spcPts val="0"/>
              </a:spcAft>
              <a:buNone/>
            </a:pPr>
            <a:r>
              <a:t/>
            </a:r>
            <a:endParaRPr sz="989">
              <a:latin typeface="Old Standard TT"/>
              <a:ea typeface="Old Standard TT"/>
              <a:cs typeface="Old Standard TT"/>
              <a:sym typeface="Old Standard TT"/>
            </a:endParaRPr>
          </a:p>
        </p:txBody>
      </p:sp>
      <p:pic>
        <p:nvPicPr>
          <p:cNvPr id="122" name="Google Shape;122;p22"/>
          <p:cNvPicPr preferRelativeResize="0"/>
          <p:nvPr/>
        </p:nvPicPr>
        <p:blipFill rotWithShape="1">
          <a:blip r:embed="rId3">
            <a:alphaModFix/>
          </a:blip>
          <a:srcRect b="0" l="33453" r="36957" t="0"/>
          <a:stretch/>
        </p:blipFill>
        <p:spPr>
          <a:xfrm>
            <a:off x="7147226" y="563550"/>
            <a:ext cx="1688099" cy="418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2"/>
                </a:solidFill>
              </a:rPr>
              <a:t>CONTEXT</a:t>
            </a:r>
            <a:endParaRPr>
              <a:solidFill>
                <a:schemeClr val="lt2"/>
              </a:solidFill>
            </a:endParaRPr>
          </a:p>
        </p:txBody>
      </p:sp>
      <p:sp>
        <p:nvSpPr>
          <p:cNvPr id="70" name="Google Shape;70;p14"/>
          <p:cNvSpPr txBox="1"/>
          <p:nvPr>
            <p:ph idx="1" type="body"/>
          </p:nvPr>
        </p:nvSpPr>
        <p:spPr>
          <a:xfrm>
            <a:off x="262125" y="1179950"/>
            <a:ext cx="8520600" cy="359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Osteoarthritis is a degenerative joint disease in which the cartilage wears away over time.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Ranked in the top 50 most common diseases, approximately 13% of women and 10% of men aged above 60 years have symptomatic knee osteoarthritis.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accuracy of detection and classification of KOA into these classes largely depends on the physician’s ability and precision. Since these grades have very minute differences and grading may vary from physician to physician, dependability on manual methods is low.</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Currently, the only available treatments for KOA are behavioral interventions such as weight loss, exercise, and strengthening of muscles, which may slow the course of the disease. Thus, the best way to tackle KOA is early detection. This makes the use of machine learning based diagnosis extremely crucial to aid medical professionals make sound decisions.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90250" y="1237725"/>
            <a:ext cx="5066700" cy="3303300"/>
          </a:xfrm>
          <a:prstGeom prst="rect">
            <a:avLst/>
          </a:prstGeom>
        </p:spPr>
        <p:txBody>
          <a:bodyPr anchorCtr="0" anchor="ctr" bIns="91425" lIns="91425" spcFirstLastPara="1" rIns="91425" wrap="square" tIns="91425">
            <a:normAutofit fontScale="90000"/>
          </a:bodyPr>
          <a:lstStyle/>
          <a:p>
            <a:pPr indent="-331470" lvl="0" marL="457200" marR="0" rtl="0" algn="l">
              <a:lnSpc>
                <a:spcPct val="115000"/>
              </a:lnSpc>
              <a:spcBef>
                <a:spcPts val="0"/>
              </a:spcBef>
              <a:spcAft>
                <a:spcPts val="0"/>
              </a:spcAft>
              <a:buSzPct val="100000"/>
              <a:buFont typeface="Economica"/>
              <a:buChar char="➢"/>
            </a:pPr>
            <a:r>
              <a:rPr lang="en" sz="1800"/>
              <a:t>We obtained the knee X-ray images from the OsteoArthritis Initiative(OAI) dataset. This dataset consists of 9786 X-ray images, later partitioned into train, validation and test dataset</a:t>
            </a:r>
            <a:endParaRPr sz="1800"/>
          </a:p>
          <a:p>
            <a:pPr indent="-331470" lvl="0" marL="457200" marR="0" rtl="0" algn="l">
              <a:lnSpc>
                <a:spcPct val="115000"/>
              </a:lnSpc>
              <a:spcBef>
                <a:spcPts val="0"/>
              </a:spcBef>
              <a:spcAft>
                <a:spcPts val="0"/>
              </a:spcAft>
              <a:buSzPct val="100000"/>
              <a:buFont typeface="Economica"/>
              <a:buChar char="➢"/>
            </a:pPr>
            <a:r>
              <a:rPr lang="en" sz="1800"/>
              <a:t>The dataset consists of 5 classes of knee </a:t>
            </a:r>
            <a:r>
              <a:rPr lang="en" sz="1800"/>
              <a:t>osteoarthritis</a:t>
            </a:r>
            <a:r>
              <a:rPr lang="en" sz="1800"/>
              <a:t> severity based on the KL grading- 0(healthy), 1(doubtful), 2(mild), 3(moderate) and 4(severe).</a:t>
            </a:r>
            <a:endParaRPr sz="1800"/>
          </a:p>
          <a:p>
            <a:pPr indent="-331470" lvl="0" marL="457200" marR="0" rtl="0" algn="l">
              <a:lnSpc>
                <a:spcPct val="115000"/>
              </a:lnSpc>
              <a:spcBef>
                <a:spcPts val="0"/>
              </a:spcBef>
              <a:spcAft>
                <a:spcPts val="0"/>
              </a:spcAft>
              <a:buSzPct val="100000"/>
              <a:buFont typeface="Economica"/>
              <a:buChar char="➢"/>
            </a:pPr>
            <a:r>
              <a:rPr lang="en" sz="1800"/>
              <a:t>For multiclass classification, the dataset was used without any </a:t>
            </a:r>
            <a:r>
              <a:rPr lang="en" sz="1800"/>
              <a:t>modification</a:t>
            </a:r>
            <a:r>
              <a:rPr lang="en" sz="1800"/>
              <a:t>.</a:t>
            </a:r>
            <a:endParaRPr sz="1800"/>
          </a:p>
          <a:p>
            <a:pPr indent="-331470" lvl="0" marL="457200" marR="0" rtl="0" algn="l">
              <a:lnSpc>
                <a:spcPct val="115000"/>
              </a:lnSpc>
              <a:spcBef>
                <a:spcPts val="0"/>
              </a:spcBef>
              <a:spcAft>
                <a:spcPts val="0"/>
              </a:spcAft>
              <a:buSzPct val="100000"/>
              <a:buFont typeface="Economica"/>
              <a:buChar char="➢"/>
            </a:pPr>
            <a:r>
              <a:rPr lang="en" sz="1800"/>
              <a:t>For Binary classification, data from classes 0 and 1 were combined to create class 0 (No disease) and class 2,3 and 4 were combined to create class 1(Disease)</a:t>
            </a:r>
            <a:endParaRPr sz="1800"/>
          </a:p>
          <a:p>
            <a:pPr indent="-331470" lvl="0" marL="457200" marR="0" rtl="0" algn="l">
              <a:lnSpc>
                <a:spcPct val="115000"/>
              </a:lnSpc>
              <a:spcBef>
                <a:spcPts val="0"/>
              </a:spcBef>
              <a:spcAft>
                <a:spcPts val="0"/>
              </a:spcAft>
              <a:buSzPct val="100000"/>
              <a:buFont typeface="Economica"/>
              <a:buChar char="➢"/>
            </a:pPr>
            <a:r>
              <a:rPr lang="en" sz="1800"/>
              <a:t>To enhance the images to be used in the CNN architectures, the images were segmented, equalised and augmented.</a:t>
            </a:r>
            <a:endParaRPr sz="1800"/>
          </a:p>
        </p:txBody>
      </p:sp>
      <p:sp>
        <p:nvSpPr>
          <p:cNvPr id="76" name="Google Shape;76;p15"/>
          <p:cNvSpPr txBox="1"/>
          <p:nvPr/>
        </p:nvSpPr>
        <p:spPr>
          <a:xfrm>
            <a:off x="490250" y="321775"/>
            <a:ext cx="65814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2"/>
                </a:solidFill>
                <a:latin typeface="Economica"/>
                <a:ea typeface="Economica"/>
                <a:cs typeface="Economica"/>
                <a:sym typeface="Economica"/>
              </a:rPr>
              <a:t>DATASET AND PRE-PROCESSING</a:t>
            </a:r>
            <a:endParaRPr sz="4200">
              <a:solidFill>
                <a:schemeClr val="lt2"/>
              </a:solidFill>
              <a:latin typeface="Economica"/>
              <a:ea typeface="Economica"/>
              <a:cs typeface="Economica"/>
              <a:sym typeface="Economica"/>
            </a:endParaRPr>
          </a:p>
        </p:txBody>
      </p:sp>
      <p:pic>
        <p:nvPicPr>
          <p:cNvPr id="77" name="Google Shape;77;p15"/>
          <p:cNvPicPr preferRelativeResize="0"/>
          <p:nvPr/>
        </p:nvPicPr>
        <p:blipFill>
          <a:blip r:embed="rId3">
            <a:alphaModFix/>
          </a:blip>
          <a:stretch>
            <a:fillRect/>
          </a:stretch>
        </p:blipFill>
        <p:spPr>
          <a:xfrm>
            <a:off x="5681725" y="1118150"/>
            <a:ext cx="3373926" cy="3422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10275" y="1122550"/>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METHODOLOGY</a:t>
            </a:r>
            <a:endParaRPr>
              <a:solidFill>
                <a:schemeClr val="lt2"/>
              </a:solidFill>
            </a:endParaRPr>
          </a:p>
        </p:txBody>
      </p:sp>
      <p:sp>
        <p:nvSpPr>
          <p:cNvPr id="83" name="Google Shape;83;p16"/>
          <p:cNvSpPr txBox="1"/>
          <p:nvPr>
            <p:ph idx="2" type="body"/>
          </p:nvPr>
        </p:nvSpPr>
        <p:spPr>
          <a:xfrm>
            <a:off x="4731300" y="724200"/>
            <a:ext cx="4269000" cy="4134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a:latin typeface="Economica"/>
                <a:ea typeface="Economica"/>
                <a:cs typeface="Economica"/>
                <a:sym typeface="Economica"/>
              </a:rPr>
              <a:t>Our proposed methodology is based on the utilization of a stacked ensemble of deep learning models, leveraging transfer learning on a diverse set of pre-trained state-of-the-art architectures including MobileNetV2, You Only Look Once (YOLOv8), DenseNet, EfficientNet, Convolutional Vision Transformer (CvT), and ResNet50.</a:t>
            </a:r>
            <a:endParaRPr>
              <a:latin typeface="Economica"/>
              <a:ea typeface="Economica"/>
              <a:cs typeface="Economica"/>
              <a:sym typeface="Economica"/>
            </a:endParaRPr>
          </a:p>
          <a:p>
            <a:pPr indent="0" lvl="0" marL="457200" rtl="0" algn="l">
              <a:spcBef>
                <a:spcPts val="0"/>
              </a:spcBef>
              <a:spcAft>
                <a:spcPts val="0"/>
              </a:spcAft>
              <a:buNone/>
            </a:pPr>
            <a:r>
              <a:t/>
            </a:r>
            <a:endParaRPr sz="1600">
              <a:highlight>
                <a:srgbClr val="FFFFFF"/>
              </a:highlight>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998600" y="135675"/>
            <a:ext cx="7003924" cy="493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303700"/>
            <a:ext cx="8520600" cy="46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In order to fine-tune the pre-trained models(except) we made the following modifications. First, we introduced a dense layer with 320 neurons with ReLU activation. Further, we added a dropout layer with dropout probability 0.2 which drops 20% of the layers during training to prevent overfitting. Finally, a dense output layer with 5 neurons is added with softmax activation function.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In DenseNet architecture, an additional global average pooling 2D layer was added before the newly added layers to enhance feature extraction.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In multiclass classification, we employed the Categorical Loss Entropy loss function whereas in Binary Classification, Binary Cross Entropy loss function was used. We added class-weights to tackle the </a:t>
            </a:r>
            <a:r>
              <a:rPr lang="en">
                <a:latin typeface="Economica"/>
                <a:ea typeface="Economica"/>
                <a:cs typeface="Economica"/>
                <a:sym typeface="Economica"/>
              </a:rPr>
              <a:t>imbalance</a:t>
            </a:r>
            <a:r>
              <a:rPr lang="en">
                <a:latin typeface="Economica"/>
                <a:ea typeface="Economica"/>
                <a:cs typeface="Economica"/>
                <a:sym typeface="Economica"/>
              </a:rPr>
              <a:t> class issue.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models that gave an accuracy above the chosen threshold, were used as base models for stacked </a:t>
            </a:r>
            <a:r>
              <a:rPr lang="en">
                <a:latin typeface="Economica"/>
                <a:ea typeface="Economica"/>
                <a:cs typeface="Economica"/>
                <a:sym typeface="Economica"/>
              </a:rPr>
              <a:t>ensemble</a:t>
            </a:r>
            <a:r>
              <a:rPr lang="en">
                <a:latin typeface="Economica"/>
                <a:ea typeface="Economica"/>
                <a:cs typeface="Economica"/>
                <a:sym typeface="Economica"/>
              </a:rPr>
              <a:t> learning. GridSearchCV and </a:t>
            </a:r>
            <a:r>
              <a:rPr lang="en">
                <a:latin typeface="Economica"/>
                <a:ea typeface="Economica"/>
                <a:cs typeface="Economica"/>
                <a:sym typeface="Economica"/>
              </a:rPr>
              <a:t>RandomizedSearchCV</a:t>
            </a:r>
            <a:r>
              <a:rPr lang="en">
                <a:latin typeface="Economica"/>
                <a:ea typeface="Economica"/>
                <a:cs typeface="Economica"/>
                <a:sym typeface="Economica"/>
              </a:rPr>
              <a:t> were used to fine-tune the hyperparameters of the meta-learners used.</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After hyperparameter tuning, the best classifier was trained on the train set and used to generate the accuracy score, balanced accuracy score and AUC values on the train, test and val sets.</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054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2"/>
                </a:solidFill>
              </a:rPr>
              <a:t>RESULTS</a:t>
            </a:r>
            <a:endParaRPr>
              <a:solidFill>
                <a:schemeClr val="lt2"/>
              </a:solidFill>
            </a:endParaRPr>
          </a:p>
        </p:txBody>
      </p:sp>
      <p:graphicFrame>
        <p:nvGraphicFramePr>
          <p:cNvPr id="99" name="Google Shape;99;p19"/>
          <p:cNvGraphicFramePr/>
          <p:nvPr/>
        </p:nvGraphicFramePr>
        <p:xfrm>
          <a:off x="413838" y="1513700"/>
          <a:ext cx="3000000" cy="3000000"/>
        </p:xfrm>
        <a:graphic>
          <a:graphicData uri="http://schemas.openxmlformats.org/drawingml/2006/table">
            <a:tbl>
              <a:tblPr>
                <a:noFill/>
                <a:tableStyleId>{73CD16A0-2BF0-4592-96A0-B26B39DA8EEE}</a:tableStyleId>
              </a:tblPr>
              <a:tblGrid>
                <a:gridCol w="1803650"/>
                <a:gridCol w="1073625"/>
                <a:gridCol w="1073625"/>
                <a:gridCol w="1073625"/>
                <a:gridCol w="1073625"/>
                <a:gridCol w="1073625"/>
                <a:gridCol w="1073625"/>
              </a:tblGrid>
              <a:tr h="470800">
                <a:tc>
                  <a:txBody>
                    <a:bodyPr/>
                    <a:lstStyle/>
                    <a:p>
                      <a:pPr indent="0" lvl="0" marL="0" rtl="0" algn="ctr">
                        <a:lnSpc>
                          <a:spcPct val="115000"/>
                        </a:lnSpc>
                        <a:spcBef>
                          <a:spcPts val="0"/>
                        </a:spcBef>
                        <a:spcAft>
                          <a:spcPts val="0"/>
                        </a:spcAft>
                        <a:buNone/>
                      </a:pPr>
                      <a:r>
                        <a:rPr b="1" lang="en" sz="1100">
                          <a:latin typeface="Old Standard TT"/>
                          <a:ea typeface="Old Standard TT"/>
                          <a:cs typeface="Old Standard TT"/>
                          <a:sym typeface="Old Standard TT"/>
                        </a:rPr>
                        <a:t>Multiclass</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Train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Train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Val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Val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Test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Test AUC</a:t>
                      </a:r>
                      <a:endParaRPr sz="1000">
                        <a:latin typeface="Old Standard TT"/>
                        <a:ea typeface="Old Standard TT"/>
                        <a:cs typeface="Old Standard TT"/>
                        <a:sym typeface="Old Standard TT"/>
                      </a:endParaRPr>
                    </a:p>
                  </a:txBody>
                  <a:tcPr marT="25400" marB="25400" marR="25400" marL="25400" anchor="b"/>
                </a:tc>
              </a:tr>
              <a:tr h="47080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DenseNet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0.832</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0.967</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0.582</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0.849</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0.673</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0.898</a:t>
                      </a:r>
                      <a:endParaRPr b="1" sz="1000">
                        <a:latin typeface="Old Standard TT"/>
                        <a:ea typeface="Old Standard TT"/>
                        <a:cs typeface="Old Standard TT"/>
                        <a:sym typeface="Old Standard TT"/>
                      </a:endParaRPr>
                    </a:p>
                  </a:txBody>
                  <a:tcPr marT="25400" marB="25400" marR="25400" marL="25400" anchor="b"/>
                </a:tc>
              </a:tr>
              <a:tr h="47080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YOLOv8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0.687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0.908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0.567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0.823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0.631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0.876</a:t>
                      </a:r>
                      <a:endParaRPr sz="1000">
                        <a:latin typeface="Old Standard TT"/>
                        <a:ea typeface="Old Standard TT"/>
                        <a:cs typeface="Old Standard TT"/>
                        <a:sym typeface="Old Standard TT"/>
                      </a:endParaRPr>
                    </a:p>
                  </a:txBody>
                  <a:tcPr marT="25400" marB="25400" marR="25400" marL="25400" anchor="b"/>
                </a:tc>
              </a:tr>
              <a:tr h="47080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MobileNetv2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0.613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0.84</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0.556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0.575</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0.817</a:t>
                      </a:r>
                      <a:endParaRPr sz="1000">
                        <a:latin typeface="Old Standard TT"/>
                        <a:ea typeface="Old Standard TT"/>
                        <a:cs typeface="Old Standard TT"/>
                        <a:sym typeface="Old Standard TT"/>
                      </a:endParaRPr>
                    </a:p>
                  </a:txBody>
                  <a:tcPr marT="25400" marB="25400" marR="25400" marL="25400" anchor="b"/>
                </a:tc>
              </a:tr>
            </a:tbl>
          </a:graphicData>
        </a:graphic>
      </p:graphicFrame>
      <p:sp>
        <p:nvSpPr>
          <p:cNvPr id="100" name="Google Shape;100;p19"/>
          <p:cNvSpPr txBox="1"/>
          <p:nvPr/>
        </p:nvSpPr>
        <p:spPr>
          <a:xfrm>
            <a:off x="2857500" y="953938"/>
            <a:ext cx="3768600" cy="3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Economica"/>
                <a:ea typeface="Economica"/>
                <a:cs typeface="Economica"/>
                <a:sym typeface="Economica"/>
              </a:rPr>
              <a:t>FOR FINE-TUNED DCNN MODELS</a:t>
            </a:r>
            <a:endParaRPr b="1" sz="1800">
              <a:solidFill>
                <a:schemeClr val="accent5"/>
              </a:solidFill>
              <a:latin typeface="Economica"/>
              <a:ea typeface="Economica"/>
              <a:cs typeface="Economica"/>
              <a:sym typeface="Economica"/>
            </a:endParaRPr>
          </a:p>
        </p:txBody>
      </p:sp>
      <p:sp>
        <p:nvSpPr>
          <p:cNvPr id="101" name="Google Shape;101;p19"/>
          <p:cNvSpPr txBox="1"/>
          <p:nvPr/>
        </p:nvSpPr>
        <p:spPr>
          <a:xfrm>
            <a:off x="1062950" y="3603275"/>
            <a:ext cx="7040100" cy="123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Economica"/>
                <a:ea typeface="Economica"/>
                <a:cs typeface="Economica"/>
                <a:sym typeface="Economica"/>
              </a:rPr>
              <a:t>In multi-class classification, DenseNet performed the best with a testing accuracy of 67.3% and a 0.898 AUC of the test dataset. The YOLOv8 and MobileNetv2 also performed reasonably well with testing accuracies of 63.1% and 57.5%. </a:t>
            </a:r>
            <a:endParaRPr sz="1800">
              <a:solidFill>
                <a:schemeClr val="dk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20"/>
          <p:cNvGraphicFramePr/>
          <p:nvPr/>
        </p:nvGraphicFramePr>
        <p:xfrm>
          <a:off x="631400" y="677525"/>
          <a:ext cx="3000000" cy="3000000"/>
        </p:xfrm>
        <a:graphic>
          <a:graphicData uri="http://schemas.openxmlformats.org/drawingml/2006/table">
            <a:tbl>
              <a:tblPr>
                <a:noFill/>
                <a:tableStyleId>{73CD16A0-2BF0-4592-96A0-B26B39DA8EEE}</a:tableStyleId>
              </a:tblPr>
              <a:tblGrid>
                <a:gridCol w="1723975"/>
                <a:gridCol w="1026200"/>
                <a:gridCol w="1026200"/>
                <a:gridCol w="1026200"/>
                <a:gridCol w="1026200"/>
                <a:gridCol w="1026200"/>
                <a:gridCol w="1026200"/>
              </a:tblGrid>
              <a:tr h="428700">
                <a:tc>
                  <a:txBody>
                    <a:bodyPr/>
                    <a:lstStyle/>
                    <a:p>
                      <a:pPr indent="0" lvl="0" marL="0" rtl="0" algn="ctr">
                        <a:lnSpc>
                          <a:spcPct val="115000"/>
                        </a:lnSpc>
                        <a:spcBef>
                          <a:spcPts val="0"/>
                        </a:spcBef>
                        <a:spcAft>
                          <a:spcPts val="0"/>
                        </a:spcAft>
                        <a:buNone/>
                      </a:pPr>
                      <a:r>
                        <a:rPr b="1" lang="en" sz="1100">
                          <a:latin typeface="Old Standard TT"/>
                          <a:ea typeface="Old Standard TT"/>
                          <a:cs typeface="Old Standard TT"/>
                          <a:sym typeface="Old Standard TT"/>
                        </a:rPr>
                        <a:t>Binary</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Train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Train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Val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Val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Test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Test AUC</a:t>
                      </a:r>
                      <a:endParaRPr sz="1000">
                        <a:latin typeface="Old Standard TT"/>
                        <a:ea typeface="Old Standard TT"/>
                        <a:cs typeface="Old Standard TT"/>
                        <a:sym typeface="Old Standard TT"/>
                      </a:endParaRPr>
                    </a:p>
                  </a:txBody>
                  <a:tcPr marT="25400" marB="25400" marR="25400" marL="25400" anchor="b"/>
                </a:tc>
              </a:tr>
              <a:tr h="42870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DenseNet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0.847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0.936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0.798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0.796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0.881</a:t>
                      </a:r>
                      <a:endParaRPr sz="1000">
                        <a:latin typeface="Old Standard TT"/>
                        <a:ea typeface="Old Standard TT"/>
                        <a:cs typeface="Old Standard TT"/>
                        <a:sym typeface="Old Standard TT"/>
                      </a:endParaRPr>
                    </a:p>
                  </a:txBody>
                  <a:tcPr marT="25400" marB="25400" marR="25400" marL="25400" anchor="b"/>
                </a:tc>
              </a:tr>
              <a:tr h="42870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YOLOv8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0.813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0.899</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0.781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0.841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0.793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0.876</a:t>
                      </a:r>
                      <a:endParaRPr sz="1000">
                        <a:latin typeface="Old Standard TT"/>
                        <a:ea typeface="Old Standard TT"/>
                        <a:cs typeface="Old Standard TT"/>
                        <a:sym typeface="Old Standard TT"/>
                      </a:endParaRPr>
                    </a:p>
                  </a:txBody>
                  <a:tcPr marT="25400" marB="25400" marR="25400" marL="25400" anchor="b"/>
                </a:tc>
              </a:tr>
              <a:tr h="42870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MobileNetv2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0.94</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0.982</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0.821</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0.892</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0.865</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0.945</a:t>
                      </a:r>
                      <a:endParaRPr b="1" sz="1000">
                        <a:latin typeface="Old Standard TT"/>
                        <a:ea typeface="Old Standard TT"/>
                        <a:cs typeface="Old Standard TT"/>
                        <a:sym typeface="Old Standard TT"/>
                      </a:endParaRPr>
                    </a:p>
                  </a:txBody>
                  <a:tcPr marT="25400" marB="25400" marR="25400" marL="25400" anchor="b"/>
                </a:tc>
              </a:tr>
            </a:tbl>
          </a:graphicData>
        </a:graphic>
      </p:graphicFrame>
      <p:sp>
        <p:nvSpPr>
          <p:cNvPr id="107" name="Google Shape;107;p20"/>
          <p:cNvSpPr txBox="1"/>
          <p:nvPr/>
        </p:nvSpPr>
        <p:spPr>
          <a:xfrm>
            <a:off x="938700" y="2940350"/>
            <a:ext cx="7495800" cy="1714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Economica"/>
                <a:ea typeface="Economica"/>
                <a:cs typeface="Economica"/>
                <a:sym typeface="Economica"/>
              </a:rPr>
              <a:t>In binary classification MobileNetv2 performed the best with a testing accuracy of 86.5% and a test AUC of 0.945. Followed by DenseNet and YOLOv8 with testing accuracies of 79.6% and 79.3% respectively. In order to obtain the best results a threshold of 50% testing accuracy for multi-class classification and 70% testing accuracy for binary classification was chosen to decide which models to use with the meta learners. Thus, DenseNet, YOLOv8 and MobileNetv2 were used in the ensemble.</a:t>
            </a:r>
            <a:endParaRPr sz="1800">
              <a:solidFill>
                <a:schemeClr val="dk1"/>
              </a:solidFill>
              <a:latin typeface="Economica"/>
              <a:ea typeface="Economica"/>
              <a:cs typeface="Economica"/>
              <a:sym typeface="Economica"/>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65675"/>
            <a:ext cx="8520600" cy="597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accent5"/>
                </a:solidFill>
                <a:latin typeface="Economica"/>
                <a:ea typeface="Economica"/>
                <a:cs typeface="Economica"/>
                <a:sym typeface="Economica"/>
              </a:rPr>
              <a:t>FOR STACKED ENSEMBLE</a:t>
            </a:r>
            <a:endParaRPr b="1">
              <a:solidFill>
                <a:schemeClr val="accent5"/>
              </a:solidFill>
              <a:latin typeface="Economica"/>
              <a:ea typeface="Economica"/>
              <a:cs typeface="Economica"/>
              <a:sym typeface="Economica"/>
            </a:endParaRPr>
          </a:p>
        </p:txBody>
      </p:sp>
      <p:graphicFrame>
        <p:nvGraphicFramePr>
          <p:cNvPr id="113" name="Google Shape;113;p21"/>
          <p:cNvGraphicFramePr/>
          <p:nvPr/>
        </p:nvGraphicFramePr>
        <p:xfrm>
          <a:off x="855750" y="564625"/>
          <a:ext cx="3000000" cy="3000000"/>
        </p:xfrm>
        <a:graphic>
          <a:graphicData uri="http://schemas.openxmlformats.org/drawingml/2006/table">
            <a:tbl>
              <a:tblPr>
                <a:noFill/>
                <a:tableStyleId>{73CD16A0-2BF0-4592-96A0-B26B39DA8EEE}</a:tableStyleId>
              </a:tblPr>
              <a:tblGrid>
                <a:gridCol w="1169150"/>
                <a:gridCol w="695925"/>
                <a:gridCol w="695925"/>
                <a:gridCol w="695925"/>
                <a:gridCol w="695925"/>
                <a:gridCol w="695925"/>
                <a:gridCol w="695925"/>
                <a:gridCol w="695925"/>
                <a:gridCol w="695925"/>
                <a:gridCol w="695925"/>
              </a:tblGrid>
              <a:tr h="410200">
                <a:tc>
                  <a:txBody>
                    <a:bodyPr/>
                    <a:lstStyle/>
                    <a:p>
                      <a:pPr indent="0" lvl="0" marL="0" rtl="0" algn="ctr">
                        <a:lnSpc>
                          <a:spcPct val="115000"/>
                        </a:lnSpc>
                        <a:spcBef>
                          <a:spcPts val="0"/>
                        </a:spcBef>
                        <a:spcAft>
                          <a:spcPts val="0"/>
                        </a:spcAft>
                        <a:buNone/>
                      </a:pPr>
                      <a:r>
                        <a:rPr b="1" lang="en" sz="1100">
                          <a:latin typeface="Old Standard TT"/>
                          <a:ea typeface="Old Standard TT"/>
                          <a:cs typeface="Old Standard TT"/>
                          <a:sym typeface="Old Standard TT"/>
                        </a:rPr>
                        <a:t>Multiclass Metalearner</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Train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Train bal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Train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Val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Val bal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Val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Test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Test bal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Test AUC</a:t>
                      </a:r>
                      <a:endParaRPr sz="1000">
                        <a:latin typeface="Old Standard TT"/>
                        <a:ea typeface="Old Standard TT"/>
                        <a:cs typeface="Old Standard TT"/>
                        <a:sym typeface="Old Standard TT"/>
                      </a:endParaRPr>
                    </a:p>
                  </a:txBody>
                  <a:tcPr marT="25400" marB="25400" marR="25400" marL="25400" anchor="b"/>
                </a:tc>
              </a:tr>
              <a:tr h="229225">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Random Forest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0.941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0.948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0.997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0.738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0.731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0.964</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0.707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0.724</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0.909</a:t>
                      </a:r>
                      <a:endParaRPr sz="1000">
                        <a:latin typeface="Old Standard TT"/>
                        <a:ea typeface="Old Standard TT"/>
                        <a:cs typeface="Old Standard TT"/>
                        <a:sym typeface="Old Standard TT"/>
                      </a:endParaRPr>
                    </a:p>
                  </a:txBody>
                  <a:tcPr marT="25400" marB="25400" marR="25400" marL="25400" anchor="b"/>
                </a:tc>
              </a:tr>
              <a:tr h="229225">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CatBoost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0.912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0.921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0.988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0.701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0.699</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0.917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0.711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0.912</a:t>
                      </a:r>
                      <a:endParaRPr sz="1000">
                        <a:latin typeface="Old Standard TT"/>
                        <a:ea typeface="Old Standard TT"/>
                        <a:cs typeface="Old Standard TT"/>
                        <a:sym typeface="Old Standard TT"/>
                      </a:endParaRPr>
                    </a:p>
                  </a:txBody>
                  <a:tcPr marT="25400" marB="25400" marR="25400" marL="25400" anchor="b"/>
                </a:tc>
              </a:tr>
              <a:tr h="229225">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KNN</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0.879</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0.89</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0.982</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0.657</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0.658</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0.919</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0.709</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0.73</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0.875</a:t>
                      </a:r>
                      <a:endParaRPr sz="1000">
                        <a:latin typeface="Old Standard TT"/>
                        <a:ea typeface="Old Standard TT"/>
                        <a:cs typeface="Old Standard TT"/>
                        <a:sym typeface="Old Standard TT"/>
                      </a:endParaRPr>
                    </a:p>
                  </a:txBody>
                  <a:tcPr marT="25400" marB="25400" marR="25400" marL="25400" anchor="b">
                    <a:solidFill>
                      <a:srgbClr val="FFFFFF"/>
                    </a:solidFill>
                  </a:tcPr>
                </a:tc>
              </a:tr>
              <a:tr h="41020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Logistic Regression</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0.852</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0.859</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0.972</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0.632</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0.637</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0.854</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0.71</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0.714</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0.91</a:t>
                      </a:r>
                      <a:endParaRPr sz="1000">
                        <a:latin typeface="Old Standard TT"/>
                        <a:ea typeface="Old Standard TT"/>
                        <a:cs typeface="Old Standard TT"/>
                        <a:sym typeface="Old Standard TT"/>
                      </a:endParaRPr>
                    </a:p>
                  </a:txBody>
                  <a:tcPr marT="25400" marB="25400" marR="25400" marL="25400" anchor="b">
                    <a:solidFill>
                      <a:srgbClr val="FFFFFF"/>
                    </a:solidFill>
                  </a:tcPr>
                </a:tc>
              </a:tr>
              <a:tr h="229225">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LightGBM</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0.863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0.879</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0.973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0.613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0.629</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0.705</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0.712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0.906</a:t>
                      </a:r>
                      <a:endParaRPr sz="1000">
                        <a:latin typeface="Old Standard TT"/>
                        <a:ea typeface="Old Standard TT"/>
                        <a:cs typeface="Old Standard TT"/>
                        <a:sym typeface="Old Standard TT"/>
                      </a:endParaRPr>
                    </a:p>
                  </a:txBody>
                  <a:tcPr marT="25400" marB="25400" marR="25400" marL="25400" anchor="b"/>
                </a:tc>
              </a:tr>
              <a:tr h="229225">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TabNet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0.891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0.978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0.607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0.626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0.811</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0.708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0.723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0.889</a:t>
                      </a:r>
                      <a:endParaRPr sz="1000">
                        <a:latin typeface="Old Standard TT"/>
                        <a:ea typeface="Old Standard TT"/>
                        <a:cs typeface="Old Standard TT"/>
                        <a:sym typeface="Old Standard TT"/>
                      </a:endParaRPr>
                    </a:p>
                  </a:txBody>
                  <a:tcPr marT="25400" marB="25400" marR="25400" marL="25400" anchor="b"/>
                </a:tc>
              </a:tr>
            </a:tbl>
          </a:graphicData>
        </a:graphic>
      </p:graphicFrame>
      <p:graphicFrame>
        <p:nvGraphicFramePr>
          <p:cNvPr id="114" name="Google Shape;114;p21"/>
          <p:cNvGraphicFramePr/>
          <p:nvPr/>
        </p:nvGraphicFramePr>
        <p:xfrm>
          <a:off x="855750" y="2844825"/>
          <a:ext cx="3000000" cy="3000000"/>
        </p:xfrm>
        <a:graphic>
          <a:graphicData uri="http://schemas.openxmlformats.org/drawingml/2006/table">
            <a:tbl>
              <a:tblPr>
                <a:noFill/>
                <a:tableStyleId>{73CD16A0-2BF0-4592-96A0-B26B39DA8EEE}</a:tableStyleId>
              </a:tblPr>
              <a:tblGrid>
                <a:gridCol w="1169150"/>
                <a:gridCol w="695925"/>
                <a:gridCol w="695925"/>
                <a:gridCol w="695925"/>
                <a:gridCol w="695925"/>
                <a:gridCol w="695925"/>
                <a:gridCol w="695925"/>
                <a:gridCol w="695925"/>
                <a:gridCol w="695925"/>
                <a:gridCol w="695925"/>
              </a:tblGrid>
              <a:tr h="475575">
                <a:tc>
                  <a:txBody>
                    <a:bodyPr/>
                    <a:lstStyle/>
                    <a:p>
                      <a:pPr indent="0" lvl="0" marL="0" rtl="0" algn="ctr">
                        <a:lnSpc>
                          <a:spcPct val="115000"/>
                        </a:lnSpc>
                        <a:spcBef>
                          <a:spcPts val="0"/>
                        </a:spcBef>
                        <a:spcAft>
                          <a:spcPts val="0"/>
                        </a:spcAft>
                        <a:buNone/>
                      </a:pPr>
                      <a:r>
                        <a:rPr b="1" lang="en" sz="1100">
                          <a:latin typeface="Old Standard TT"/>
                          <a:ea typeface="Old Standard TT"/>
                          <a:cs typeface="Old Standard TT"/>
                          <a:sym typeface="Old Standard TT"/>
                        </a:rPr>
                        <a:t>Binary Classification</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Train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Train bal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Train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Val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Val bal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Val AUC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Test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Test bal acc.</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ctr">
                        <a:lnSpc>
                          <a:spcPct val="115000"/>
                        </a:lnSpc>
                        <a:spcBef>
                          <a:spcPts val="0"/>
                        </a:spcBef>
                        <a:spcAft>
                          <a:spcPts val="0"/>
                        </a:spcAft>
                        <a:buNone/>
                      </a:pPr>
                      <a:r>
                        <a:rPr lang="en" sz="1100">
                          <a:latin typeface="Old Standard TT"/>
                          <a:ea typeface="Old Standard TT"/>
                          <a:cs typeface="Old Standard TT"/>
                          <a:sym typeface="Old Standard TT"/>
                        </a:rPr>
                        <a:t>Test AUC</a:t>
                      </a:r>
                      <a:endParaRPr sz="1000">
                        <a:latin typeface="Old Standard TT"/>
                        <a:ea typeface="Old Standard TT"/>
                        <a:cs typeface="Old Standard TT"/>
                        <a:sym typeface="Old Standard TT"/>
                      </a:endParaRPr>
                    </a:p>
                  </a:txBody>
                  <a:tcPr marT="25400" marB="25400" marR="25400" marL="25400" anchor="b"/>
                </a:tc>
              </a:tr>
              <a:tr h="26575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Random Forest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0.991</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0.99</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1</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0.958</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0.956</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0.996</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0.939</a:t>
                      </a:r>
                      <a:endParaRPr sz="1000">
                        <a:latin typeface="Old Standard TT"/>
                        <a:ea typeface="Old Standard TT"/>
                        <a:cs typeface="Old Standard TT"/>
                        <a:sym typeface="Old Standard TT"/>
                      </a:endParaRPr>
                    </a:p>
                  </a:txBody>
                  <a:tcPr marT="25400" marB="25400" marR="25400" marL="25400" anchor="b"/>
                </a:tc>
              </a:tr>
              <a:tr h="26575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CatBoost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0.959</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0.955</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0.986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0.828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0.819</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0.904</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0.879</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0.875</a:t>
                      </a:r>
                      <a:endParaRPr b="1"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0.945</a:t>
                      </a:r>
                      <a:endParaRPr b="1" sz="1000">
                        <a:latin typeface="Old Standard TT"/>
                        <a:ea typeface="Old Standard TT"/>
                        <a:cs typeface="Old Standard TT"/>
                        <a:sym typeface="Old Standard TT"/>
                      </a:endParaRPr>
                    </a:p>
                  </a:txBody>
                  <a:tcPr marT="25400" marB="25400" marR="25400" marL="25400" anchor="b"/>
                </a:tc>
              </a:tr>
              <a:tr h="26575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KNN</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0.959</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0.954</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0.995</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0.855</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0.843</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0.953</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0.879</a:t>
                      </a:r>
                      <a:endParaRPr b="1"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0.871</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0.913</a:t>
                      </a:r>
                      <a:endParaRPr sz="1000">
                        <a:latin typeface="Old Standard TT"/>
                        <a:ea typeface="Old Standard TT"/>
                        <a:cs typeface="Old Standard TT"/>
                        <a:sym typeface="Old Standard TT"/>
                      </a:endParaRPr>
                    </a:p>
                  </a:txBody>
                  <a:tcPr marT="25400" marB="25400" marR="25400" marL="25400" anchor="b">
                    <a:solidFill>
                      <a:srgbClr val="FFFFFF"/>
                    </a:solidFill>
                  </a:tcPr>
                </a:tc>
              </a:tr>
              <a:tr h="26575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XGBoost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0.949</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0.941</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0.986</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0.838</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0.82</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0.902</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0.873</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0.861</a:t>
                      </a:r>
                      <a:endParaRPr sz="1000">
                        <a:latin typeface="Old Standard TT"/>
                        <a:ea typeface="Old Standard TT"/>
                        <a:cs typeface="Old Standard TT"/>
                        <a:sym typeface="Old Standard TT"/>
                      </a:endParaRPr>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0.941</a:t>
                      </a:r>
                      <a:endParaRPr sz="1000">
                        <a:latin typeface="Old Standard TT"/>
                        <a:ea typeface="Old Standard TT"/>
                        <a:cs typeface="Old Standard TT"/>
                        <a:sym typeface="Old Standard TT"/>
                      </a:endParaRPr>
                    </a:p>
                  </a:txBody>
                  <a:tcPr marT="25400" marB="25400" marR="25400" marL="25400" anchor="b">
                    <a:solidFill>
                      <a:srgbClr val="FFFFFF"/>
                    </a:solidFill>
                  </a:tcPr>
                </a:tc>
              </a:tr>
              <a:tr h="26575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LightGBM</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0.957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0.987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0.828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0.906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0.874</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0.945</a:t>
                      </a:r>
                      <a:endParaRPr b="1" sz="1000">
                        <a:latin typeface="Old Standard TT"/>
                        <a:ea typeface="Old Standard TT"/>
                        <a:cs typeface="Old Standard TT"/>
                        <a:sym typeface="Old Standard TT"/>
                      </a:endParaRPr>
                    </a:p>
                  </a:txBody>
                  <a:tcPr marT="25400" marB="25400" marR="25400" marL="25400" anchor="b"/>
                </a:tc>
              </a:tr>
              <a:tr h="265750">
                <a:tc>
                  <a:txBody>
                    <a:bodyPr/>
                    <a:lstStyle/>
                    <a:p>
                      <a:pPr indent="0" lvl="0" marL="0" rtl="0" algn="l">
                        <a:lnSpc>
                          <a:spcPct val="115000"/>
                        </a:lnSpc>
                        <a:spcBef>
                          <a:spcPts val="0"/>
                        </a:spcBef>
                        <a:spcAft>
                          <a:spcPts val="0"/>
                        </a:spcAft>
                        <a:buNone/>
                      </a:pPr>
                      <a:r>
                        <a:rPr lang="en" sz="1100">
                          <a:latin typeface="Old Standard TT"/>
                          <a:ea typeface="Old Standard TT"/>
                          <a:cs typeface="Old Standard TT"/>
                          <a:sym typeface="Old Standard TT"/>
                        </a:rPr>
                        <a:t>TabNet</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0.865</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0.984</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0.757</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0.778</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0.902</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0.806</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lang="en" sz="1100">
                          <a:latin typeface="Old Standard TT"/>
                          <a:ea typeface="Old Standard TT"/>
                          <a:cs typeface="Old Standard TT"/>
                          <a:sym typeface="Old Standard TT"/>
                        </a:rPr>
                        <a:t>0.823</a:t>
                      </a:r>
                      <a:endParaRPr sz="1000">
                        <a:latin typeface="Old Standard TT"/>
                        <a:ea typeface="Old Standard TT"/>
                        <a:cs typeface="Old Standard TT"/>
                        <a:sym typeface="Old Standard TT"/>
                      </a:endParaRPr>
                    </a:p>
                  </a:txBody>
                  <a:tcPr marT="25400" marB="25400" marR="25400" marL="25400" anchor="b"/>
                </a:tc>
                <a:tc>
                  <a:txBody>
                    <a:bodyPr/>
                    <a:lstStyle/>
                    <a:p>
                      <a:pPr indent="0" lvl="0" marL="0" rtl="0" algn="r">
                        <a:lnSpc>
                          <a:spcPct val="115000"/>
                        </a:lnSpc>
                        <a:spcBef>
                          <a:spcPts val="0"/>
                        </a:spcBef>
                        <a:spcAft>
                          <a:spcPts val="0"/>
                        </a:spcAft>
                        <a:buNone/>
                      </a:pPr>
                      <a:r>
                        <a:rPr b="1" lang="en" sz="1100">
                          <a:latin typeface="Old Standard TT"/>
                          <a:ea typeface="Old Standard TT"/>
                          <a:cs typeface="Old Standard TT"/>
                          <a:sym typeface="Old Standard TT"/>
                        </a:rPr>
                        <a:t>0.945</a:t>
                      </a:r>
                      <a:endParaRPr b="1" sz="1000">
                        <a:latin typeface="Old Standard TT"/>
                        <a:ea typeface="Old Standard TT"/>
                        <a:cs typeface="Old Standard TT"/>
                        <a:sym typeface="Old Standard TT"/>
                      </a:endParaRPr>
                    </a:p>
                  </a:txBody>
                  <a:tcPr marT="25400" marB="25400" marR="25400" marL="25400"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