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8" r:id="rId4"/>
    <p:sldId id="267" r:id="rId5"/>
    <p:sldId id="272" r:id="rId6"/>
    <p:sldId id="273" r:id="rId7"/>
    <p:sldId id="276" r:id="rId8"/>
    <p:sldId id="268" r:id="rId9"/>
    <p:sldId id="270" r:id="rId10"/>
    <p:sldId id="271" r:id="rId11"/>
    <p:sldId id="269" r:id="rId12"/>
    <p:sldId id="274"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62"/>
    <p:restoredTop sz="94674"/>
  </p:normalViewPr>
  <p:slideViewPr>
    <p:cSldViewPr snapToGrid="0" snapToObjects="1">
      <p:cViewPr varScale="1">
        <p:scale>
          <a:sx n="131" d="100"/>
          <a:sy n="131"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12"/>
          </p:nvPr>
        </p:nvSpPr>
        <p:spPr/>
        <p:txBody>
          <a:bodyPr/>
          <a:lstStyle/>
          <a:p>
            <a:r>
              <a:rPr lang="en-US" dirty="0" err="1"/>
              <a:t>centerpointcc.com</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9" name="Slide Number Placeholder 8"/>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lvl1pPr>
              <a:defRPr/>
            </a:lvl1pPr>
          </a:lstStyle>
          <a:p>
            <a:r>
              <a:rPr lang="en-US" dirty="0"/>
              <a:t>Copyright </a:t>
            </a:r>
            <a:r>
              <a:rPr lang="en-US" dirty="0" err="1"/>
              <a:t>Centerpoint</a:t>
            </a:r>
            <a:r>
              <a:rPr lang="en-US" dirty="0"/>
              <a:t> Communications, LLC 2018</a:t>
            </a:r>
          </a:p>
        </p:txBody>
      </p:sp>
      <p:sp>
        <p:nvSpPr>
          <p:cNvPr id="5" name="Slide Number Placeholder 4"/>
          <p:cNvSpPr>
            <a:spLocks noGrp="1"/>
          </p:cNvSpPr>
          <p:nvPr>
            <p:ph type="sldNum" sz="quarter" idx="12"/>
          </p:nvPr>
        </p:nvSpPr>
        <p:spPr/>
        <p:txBody>
          <a:bodyPr/>
          <a:lstStyle/>
          <a:p>
            <a:r>
              <a:rPr lang="en-US" dirty="0" err="1"/>
              <a:t>centerpointcc.com</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Copyright </a:t>
            </a:r>
            <a:r>
              <a:rPr lang="en-US" dirty="0" err="1"/>
              <a:t>Centerpoint</a:t>
            </a:r>
            <a:r>
              <a:rPr lang="en-US" dirty="0"/>
              <a:t> Communications, LLC 2018</a:t>
            </a:r>
          </a:p>
        </p:txBody>
      </p:sp>
      <p:sp>
        <p:nvSpPr>
          <p:cNvPr id="9" name="Slide Number Placeholder 8"/>
          <p:cNvSpPr>
            <a:spLocks noGrp="1"/>
          </p:cNvSpPr>
          <p:nvPr>
            <p:ph type="sldNum" sz="quarter" idx="12"/>
          </p:nvPr>
        </p:nvSpPr>
        <p:spPr/>
        <p:txBody>
          <a:bodyPr/>
          <a:lstStyle>
            <a:lvl1pPr>
              <a:defRPr/>
            </a:lvl1pPr>
          </a:lstStyle>
          <a:p>
            <a:r>
              <a:rPr lang="en-US" dirty="0" err="1"/>
              <a:t>centerpointcc.com</a:t>
            </a:r>
            <a:endParaRPr lang="en-US" dirty="0"/>
          </a:p>
        </p:txBody>
      </p:sp>
      <p:pic>
        <p:nvPicPr>
          <p:cNvPr id="3" name="Picture 2">
            <a:extLst>
              <a:ext uri="{FF2B5EF4-FFF2-40B4-BE49-F238E27FC236}">
                <a16:creationId xmlns:a16="http://schemas.microsoft.com/office/drawing/2014/main" id="{DF062652-1061-3341-90AA-58E50DEAA3A0}"/>
              </a:ext>
            </a:extLst>
          </p:cNvPr>
          <p:cNvPicPr>
            <a:picLocks noChangeAspect="1"/>
          </p:cNvPicPr>
          <p:nvPr userDrawn="1"/>
        </p:nvPicPr>
        <p:blipFill>
          <a:blip r:embed="rId2"/>
          <a:stretch>
            <a:fillRect/>
          </a:stretch>
        </p:blipFill>
        <p:spPr>
          <a:xfrm>
            <a:off x="2077449" y="2087946"/>
            <a:ext cx="7485231" cy="206054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r>
              <a:rPr lang="en-US" dirty="0" err="1"/>
              <a:t>centerpointcc.com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Copyright </a:t>
            </a:r>
            <a:r>
              <a:rPr lang="en-US" dirty="0" err="1"/>
              <a:t>Centerpoint</a:t>
            </a:r>
            <a:r>
              <a:rPr lang="en-US" dirty="0"/>
              <a:t> Communications, LLC 2018</a:t>
            </a:r>
          </a:p>
        </p:txBody>
      </p:sp>
      <p:sp>
        <p:nvSpPr>
          <p:cNvPr id="7" name="Slide Number Placeholder 6"/>
          <p:cNvSpPr>
            <a:spLocks noGrp="1"/>
          </p:cNvSpPr>
          <p:nvPr>
            <p:ph type="sldNum" sz="quarter" idx="12"/>
          </p:nvPr>
        </p:nvSpPr>
        <p:spPr/>
        <p:txBody>
          <a:bodyPr/>
          <a:lstStyle>
            <a:lvl1pPr>
              <a:defRPr/>
            </a:lvl1pPr>
          </a:lstStyle>
          <a:p>
            <a:r>
              <a:rPr lang="en-US" dirty="0" err="1"/>
              <a:t>centerpointcc.com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Copyright </a:t>
            </a:r>
            <a:r>
              <a:rPr lang="en-US" dirty="0" err="1"/>
              <a:t>Centerpoint</a:t>
            </a:r>
            <a:r>
              <a:rPr lang="en-US" dirty="0"/>
              <a:t> Communications, LLC 2018</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dirty="0" err="1"/>
              <a:t>centerpointcc.com</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B3DE1C0-9BA9-FC48-98C3-2EF15EEF31BC}"/>
              </a:ext>
            </a:extLst>
          </p:cNvPr>
          <p:cNvPicPr>
            <a:picLocks noChangeAspect="1"/>
          </p:cNvPicPr>
          <p:nvPr userDrawn="1"/>
        </p:nvPicPr>
        <p:blipFill>
          <a:blip r:embed="rId13"/>
          <a:stretch>
            <a:fillRect/>
          </a:stretch>
        </p:blipFill>
        <p:spPr>
          <a:xfrm>
            <a:off x="113896" y="5861896"/>
            <a:ext cx="478057" cy="457971"/>
          </a:xfrm>
          <a:prstGeom prst="rect">
            <a:avLst/>
          </a:prstGeom>
        </p:spPr>
      </p:pic>
    </p:spTree>
    <p:extLst>
      <p:ext uri="{BB962C8B-B14F-4D97-AF65-F5344CB8AC3E}">
        <p14:creationId xmlns:p14="http://schemas.microsoft.com/office/powerpoint/2010/main" val="1128042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reunite@centerpointcc.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ReUnite</a:t>
            </a:r>
            <a:endParaRPr lang="en-US" dirty="0"/>
          </a:p>
        </p:txBody>
      </p:sp>
      <p:sp>
        <p:nvSpPr>
          <p:cNvPr id="3" name="Subtitle 2"/>
          <p:cNvSpPr>
            <a:spLocks noGrp="1"/>
          </p:cNvSpPr>
          <p:nvPr>
            <p:ph type="subTitle" idx="1"/>
          </p:nvPr>
        </p:nvSpPr>
        <p:spPr/>
        <p:txBody>
          <a:bodyPr/>
          <a:lstStyle/>
          <a:p>
            <a:r>
              <a:rPr lang="en-US" dirty="0"/>
              <a:t>Helping Unite data to help reunite families</a:t>
            </a:r>
          </a:p>
        </p:txBody>
      </p:sp>
      <p:pic>
        <p:nvPicPr>
          <p:cNvPr id="9" name="Picture 8">
            <a:extLst>
              <a:ext uri="{FF2B5EF4-FFF2-40B4-BE49-F238E27FC236}">
                <a16:creationId xmlns:a16="http://schemas.microsoft.com/office/drawing/2014/main" id="{1D98B22B-E97F-3B44-9A1C-BBEDD59A766B}"/>
              </a:ext>
            </a:extLst>
          </p:cNvPr>
          <p:cNvPicPr>
            <a:picLocks noChangeAspect="1"/>
          </p:cNvPicPr>
          <p:nvPr/>
        </p:nvPicPr>
        <p:blipFill>
          <a:blip r:embed="rId2"/>
          <a:stretch>
            <a:fillRect/>
          </a:stretch>
        </p:blipFill>
        <p:spPr>
          <a:xfrm>
            <a:off x="9712128" y="5683396"/>
            <a:ext cx="2260600" cy="622300"/>
          </a:xfrm>
          <a:prstGeom prst="rect">
            <a:avLst/>
          </a:prstGeom>
        </p:spPr>
      </p:pic>
    </p:spTree>
    <p:extLst>
      <p:ext uri="{BB962C8B-B14F-4D97-AF65-F5344CB8AC3E}">
        <p14:creationId xmlns:p14="http://schemas.microsoft.com/office/powerpoint/2010/main" val="162694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313C-A334-4F48-A953-3A4C46DF8D66}"/>
              </a:ext>
            </a:extLst>
          </p:cNvPr>
          <p:cNvSpPr>
            <a:spLocks noGrp="1"/>
          </p:cNvSpPr>
          <p:nvPr>
            <p:ph type="title"/>
          </p:nvPr>
        </p:nvSpPr>
        <p:spPr/>
        <p:txBody>
          <a:bodyPr/>
          <a:lstStyle/>
          <a:p>
            <a:r>
              <a:rPr lang="en-US" dirty="0"/>
              <a:t>What happens next</a:t>
            </a:r>
          </a:p>
        </p:txBody>
      </p:sp>
      <p:sp>
        <p:nvSpPr>
          <p:cNvPr id="3" name="Content Placeholder 2">
            <a:extLst>
              <a:ext uri="{FF2B5EF4-FFF2-40B4-BE49-F238E27FC236}">
                <a16:creationId xmlns:a16="http://schemas.microsoft.com/office/drawing/2014/main" id="{BE6F4560-FB08-F24A-BB0F-219E0736CB45}"/>
              </a:ext>
            </a:extLst>
          </p:cNvPr>
          <p:cNvSpPr>
            <a:spLocks noGrp="1"/>
          </p:cNvSpPr>
          <p:nvPr>
            <p:ph idx="1"/>
          </p:nvPr>
        </p:nvSpPr>
        <p:spPr/>
        <p:txBody>
          <a:bodyPr>
            <a:normAutofit/>
          </a:bodyPr>
          <a:lstStyle/>
          <a:p>
            <a:pPr marL="457200" indent="-457200">
              <a:buFont typeface="+mj-lt"/>
              <a:buAutoNum type="arabicPeriod"/>
            </a:pPr>
            <a:r>
              <a:rPr lang="en-US" dirty="0"/>
              <a:t>If a child finds their family member, they tap or click a button that says “claim”.</a:t>
            </a:r>
          </a:p>
          <a:p>
            <a:pPr marL="457200" indent="-457200">
              <a:buFont typeface="+mj-lt"/>
              <a:buAutoNum type="arabicPeriod"/>
            </a:pPr>
            <a:r>
              <a:rPr lang="en-US" dirty="0"/>
              <a:t>This sends the claim to a database where all the claims are held. It also opens a ticket.</a:t>
            </a:r>
          </a:p>
          <a:p>
            <a:pPr marL="457200" indent="-457200">
              <a:buFont typeface="+mj-lt"/>
              <a:buAutoNum type="arabicPeriod"/>
            </a:pPr>
            <a:r>
              <a:rPr lang="en-US" dirty="0"/>
              <a:t>An algorithm goes through and identifies instances when people have claimed each other and marks these claims as “potential-matches” along with opening up a ticket for an admin to work through.</a:t>
            </a:r>
          </a:p>
          <a:p>
            <a:pPr marL="749808" lvl="1" indent="-457200">
              <a:buFont typeface="+mj-lt"/>
              <a:buAutoNum type="arabicPeriod"/>
            </a:pPr>
            <a:r>
              <a:rPr lang="en-US" dirty="0"/>
              <a:t>This works in the instances where siblings have been separated for some reason.</a:t>
            </a:r>
          </a:p>
          <a:p>
            <a:pPr marL="457200" indent="-457200">
              <a:buFont typeface="+mj-lt"/>
              <a:buAutoNum type="arabicPeriod"/>
            </a:pPr>
            <a:r>
              <a:rPr lang="en-US" dirty="0"/>
              <a:t>Once a ticket is generated, the application only has a way of closing the ticket or adding status to it. </a:t>
            </a:r>
          </a:p>
          <a:p>
            <a:pPr marL="749808" lvl="1" indent="-457200">
              <a:buFont typeface="+mj-lt"/>
              <a:buAutoNum type="arabicPeriod"/>
            </a:pPr>
            <a:r>
              <a:rPr lang="en-US" dirty="0"/>
              <a:t>The </a:t>
            </a:r>
            <a:r>
              <a:rPr lang="en-US" dirty="0" err="1"/>
              <a:t>ReUnite</a:t>
            </a:r>
            <a:r>
              <a:rPr lang="en-US" dirty="0"/>
              <a:t> system is not responsible for validating a match. Only identifying potential matches.</a:t>
            </a:r>
          </a:p>
          <a:p>
            <a:pPr marL="457200" indent="-457200">
              <a:buFont typeface="+mj-lt"/>
              <a:buAutoNum type="arabicPeriod"/>
            </a:pPr>
            <a:r>
              <a:rPr lang="en-US" dirty="0"/>
              <a:t>An admin can also look through the claims database and find claims that may not be matched but they know from experience and they can open up a ticket to work it. </a:t>
            </a:r>
          </a:p>
        </p:txBody>
      </p:sp>
    </p:spTree>
    <p:extLst>
      <p:ext uri="{BB962C8B-B14F-4D97-AF65-F5344CB8AC3E}">
        <p14:creationId xmlns:p14="http://schemas.microsoft.com/office/powerpoint/2010/main" val="1007445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6403A-6B13-5D4D-9524-EF700CC2FF9A}"/>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6BEB79EA-465B-4946-8C22-FAAA2A79322B}"/>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The tablet or PC will have a secure certificate to ensure that it is approved to connect to the VPN</a:t>
            </a:r>
          </a:p>
          <a:p>
            <a:pPr marL="292608" lvl="1" indent="0">
              <a:buNone/>
            </a:pPr>
            <a:r>
              <a:rPr lang="en-US" dirty="0"/>
              <a:t>    No other device will have access to this </a:t>
            </a:r>
            <a:r>
              <a:rPr lang="en-US" dirty="0" err="1"/>
              <a:t>vpn</a:t>
            </a:r>
            <a:r>
              <a:rPr lang="en-US" dirty="0"/>
              <a:t> outside of the facilities.</a:t>
            </a:r>
          </a:p>
          <a:p>
            <a:pPr marL="457200" indent="-457200">
              <a:buFont typeface="+mj-lt"/>
              <a:buAutoNum type="arabicPeriod"/>
            </a:pPr>
            <a:r>
              <a:rPr lang="en-US" dirty="0"/>
              <a:t>Each administrator approved will have a secure username and password to connect to the </a:t>
            </a:r>
            <a:r>
              <a:rPr lang="en-US" b="1" dirty="0"/>
              <a:t>VPN</a:t>
            </a:r>
            <a:r>
              <a:rPr lang="en-US" dirty="0"/>
              <a:t> (think of it as being clocked in)</a:t>
            </a:r>
          </a:p>
          <a:p>
            <a:pPr marL="457200" indent="-457200">
              <a:buFont typeface="+mj-lt"/>
              <a:buAutoNum type="arabicPeriod"/>
            </a:pPr>
            <a:r>
              <a:rPr lang="en-US" dirty="0"/>
              <a:t>Each administrator approved will have a secure username and password to log into the </a:t>
            </a:r>
            <a:r>
              <a:rPr lang="en-US" b="1" dirty="0"/>
              <a:t>application </a:t>
            </a:r>
            <a:r>
              <a:rPr lang="en-US" dirty="0"/>
              <a:t>(second level of verification of who’s accessing the system)</a:t>
            </a:r>
          </a:p>
          <a:p>
            <a:pPr marL="457200" indent="-457200">
              <a:buFont typeface="+mj-lt"/>
              <a:buAutoNum type="arabicPeriod"/>
            </a:pPr>
            <a:r>
              <a:rPr lang="en-US" dirty="0"/>
              <a:t>The website is tablet/phone/pc friendly (responsive) and is ONLY accessible through the VPN. (Access from an address on the internet or any other address outside of the </a:t>
            </a:r>
            <a:r>
              <a:rPr lang="en-US" dirty="0" err="1"/>
              <a:t>vpn</a:t>
            </a:r>
            <a:r>
              <a:rPr lang="en-US" dirty="0"/>
              <a:t> is strictly disallowed and requests are dropped)</a:t>
            </a:r>
          </a:p>
          <a:p>
            <a:pPr marL="457200" indent="-457200">
              <a:buFont typeface="+mj-lt"/>
              <a:buAutoNum type="arabicPeriod"/>
            </a:pPr>
            <a:r>
              <a:rPr lang="en-US" dirty="0"/>
              <a:t>The data displayed as people browse is the minimal amount needed for identification</a:t>
            </a:r>
          </a:p>
          <a:p>
            <a:pPr marL="457200" indent="-457200">
              <a:buFont typeface="+mj-lt"/>
              <a:buAutoNum type="arabicPeriod"/>
            </a:pPr>
            <a:r>
              <a:rPr lang="en-US" dirty="0"/>
              <a:t>Images taken by administrators will only be saved on Centerpoint Cloud Servers. No exports allowed unless clearance is provided.</a:t>
            </a:r>
          </a:p>
          <a:p>
            <a:pPr marL="457200" indent="-457200">
              <a:buFont typeface="+mj-lt"/>
              <a:buAutoNum type="arabicPeriod"/>
            </a:pPr>
            <a:r>
              <a:rPr lang="en-US" dirty="0"/>
              <a:t>Videos will be moderated by the admins so they do not reveal location of the person</a:t>
            </a:r>
          </a:p>
          <a:p>
            <a:pPr marL="457200" indent="-457200">
              <a:buFont typeface="+mj-lt"/>
              <a:buAutoNum type="arabicPeriod"/>
            </a:pPr>
            <a:endParaRPr lang="en-US" dirty="0"/>
          </a:p>
        </p:txBody>
      </p:sp>
    </p:spTree>
    <p:extLst>
      <p:ext uri="{BB962C8B-B14F-4D97-AF65-F5344CB8AC3E}">
        <p14:creationId xmlns:p14="http://schemas.microsoft.com/office/powerpoint/2010/main" val="419760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76DE-C6E5-AE46-8340-2F2AD755954A}"/>
              </a:ext>
            </a:extLst>
          </p:cNvPr>
          <p:cNvSpPr>
            <a:spLocks noGrp="1"/>
          </p:cNvSpPr>
          <p:nvPr>
            <p:ph type="title"/>
          </p:nvPr>
        </p:nvSpPr>
        <p:spPr/>
        <p:txBody>
          <a:bodyPr/>
          <a:lstStyle/>
          <a:p>
            <a:r>
              <a:rPr lang="en-US" dirty="0"/>
              <a:t>For more information contact us!</a:t>
            </a:r>
          </a:p>
        </p:txBody>
      </p:sp>
      <p:sp>
        <p:nvSpPr>
          <p:cNvPr id="3" name="Content Placeholder 2">
            <a:extLst>
              <a:ext uri="{FF2B5EF4-FFF2-40B4-BE49-F238E27FC236}">
                <a16:creationId xmlns:a16="http://schemas.microsoft.com/office/drawing/2014/main" id="{24D0B674-F693-FA4C-B5D8-B019432783EA}"/>
              </a:ext>
            </a:extLst>
          </p:cNvPr>
          <p:cNvSpPr>
            <a:spLocks noGrp="1"/>
          </p:cNvSpPr>
          <p:nvPr>
            <p:ph idx="1"/>
          </p:nvPr>
        </p:nvSpPr>
        <p:spPr/>
        <p:txBody>
          <a:bodyPr/>
          <a:lstStyle/>
          <a:p>
            <a:r>
              <a:rPr lang="en-US" dirty="0"/>
              <a:t>If you believe this application could be of use in helping reunite families, we need your help! </a:t>
            </a:r>
          </a:p>
          <a:p>
            <a:r>
              <a:rPr lang="en-US" dirty="0"/>
              <a:t>It is very important to have the blessing of the facilities and organizations involved. Please email us with referrals, security concerns, suggestions on improvements, and potential connections of influential people that need to become aware this technology exists. </a:t>
            </a:r>
          </a:p>
          <a:p>
            <a:endParaRPr lang="en-US" dirty="0"/>
          </a:p>
          <a:p>
            <a:r>
              <a:rPr lang="en-US" dirty="0"/>
              <a:t>Email us at </a:t>
            </a:r>
            <a:r>
              <a:rPr lang="en-US" dirty="0">
                <a:hlinkClick r:id="rId2"/>
              </a:rPr>
              <a:t>reunite@centerpointcc.com</a:t>
            </a:r>
            <a:endParaRPr lang="en-US" dirty="0"/>
          </a:p>
          <a:p>
            <a:endParaRPr lang="en-US" dirty="0"/>
          </a:p>
        </p:txBody>
      </p:sp>
    </p:spTree>
    <p:extLst>
      <p:ext uri="{BB962C8B-B14F-4D97-AF65-F5344CB8AC3E}">
        <p14:creationId xmlns:p14="http://schemas.microsoft.com/office/powerpoint/2010/main" val="425174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29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FCB6-43FE-904F-B22F-F9924FF11E18}"/>
              </a:ext>
            </a:extLst>
          </p:cNvPr>
          <p:cNvSpPr>
            <a:spLocks noGrp="1"/>
          </p:cNvSpPr>
          <p:nvPr>
            <p:ph type="title"/>
          </p:nvPr>
        </p:nvSpPr>
        <p:spPr/>
        <p:txBody>
          <a:bodyPr/>
          <a:lstStyle/>
          <a:p>
            <a:r>
              <a:rPr lang="en-US" dirty="0"/>
              <a:t>Reunification Challenges</a:t>
            </a:r>
          </a:p>
        </p:txBody>
      </p:sp>
      <p:pic>
        <p:nvPicPr>
          <p:cNvPr id="5" name="Content Placeholder 4">
            <a:extLst>
              <a:ext uri="{FF2B5EF4-FFF2-40B4-BE49-F238E27FC236}">
                <a16:creationId xmlns:a16="http://schemas.microsoft.com/office/drawing/2014/main" id="{44EC201D-59C1-1D4E-A84A-1DDE8F8940F6}"/>
              </a:ext>
            </a:extLst>
          </p:cNvPr>
          <p:cNvPicPr>
            <a:picLocks noGrp="1" noChangeAspect="1"/>
          </p:cNvPicPr>
          <p:nvPr>
            <p:ph idx="1"/>
          </p:nvPr>
        </p:nvPicPr>
        <p:blipFill>
          <a:blip r:embed="rId2"/>
          <a:stretch>
            <a:fillRect/>
          </a:stretch>
        </p:blipFill>
        <p:spPr>
          <a:xfrm>
            <a:off x="1097280" y="1956003"/>
            <a:ext cx="6184900" cy="3822700"/>
          </a:xfrm>
        </p:spPr>
      </p:pic>
      <p:sp>
        <p:nvSpPr>
          <p:cNvPr id="6" name="TextBox 5">
            <a:extLst>
              <a:ext uri="{FF2B5EF4-FFF2-40B4-BE49-F238E27FC236}">
                <a16:creationId xmlns:a16="http://schemas.microsoft.com/office/drawing/2014/main" id="{71CA61BC-AC50-8C4B-BDFA-6377EA3CEAE5}"/>
              </a:ext>
            </a:extLst>
          </p:cNvPr>
          <p:cNvSpPr txBox="1"/>
          <p:nvPr/>
        </p:nvSpPr>
        <p:spPr>
          <a:xfrm>
            <a:off x="7282181" y="1737360"/>
            <a:ext cx="460502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100+ detainment centers across the US with potentially different processes and databases with varying degrees of completeness</a:t>
            </a:r>
          </a:p>
          <a:p>
            <a:pPr marL="285750" indent="-285750">
              <a:buFont typeface="Arial" panose="020B0604020202020204" pitchFamily="34" charset="0"/>
              <a:buChar char="•"/>
            </a:pPr>
            <a:r>
              <a:rPr lang="en-US" dirty="0"/>
              <a:t>Adult centers managed by different funding organizations than children centers which can lead to data sharing issues</a:t>
            </a:r>
          </a:p>
          <a:p>
            <a:pPr marL="285750" indent="-285750">
              <a:buFont typeface="Arial" panose="020B0604020202020204" pitchFamily="34" charset="0"/>
              <a:buChar char="•"/>
            </a:pPr>
            <a:r>
              <a:rPr lang="en-US" dirty="0"/>
              <a:t>Reuniting requires connections to be made between Children’s facilities and Adult facilities. </a:t>
            </a:r>
          </a:p>
          <a:p>
            <a:pPr marL="285750" indent="-285750">
              <a:buFont typeface="Arial" panose="020B0604020202020204" pitchFamily="34" charset="0"/>
              <a:buChar char="•"/>
            </a:pPr>
            <a:r>
              <a:rPr lang="en-US" dirty="0"/>
              <a:t>Data Privacy and confidentiality is primary concern</a:t>
            </a:r>
          </a:p>
          <a:p>
            <a:pPr marL="285750" indent="-285750">
              <a:buFont typeface="Arial" panose="020B0604020202020204" pitchFamily="34" charset="0"/>
              <a:buChar char="•"/>
            </a:pPr>
            <a:r>
              <a:rPr lang="en-US" b="1" dirty="0"/>
              <a:t>End Goal: To institute uniform practices across all facilities using a common and secure system that brings data together</a:t>
            </a:r>
          </a:p>
          <a:p>
            <a:pPr marL="285750" indent="-285750">
              <a:buFont typeface="Arial" panose="020B0604020202020204" pitchFamily="34" charset="0"/>
              <a:buChar char="•"/>
            </a:pPr>
            <a:r>
              <a:rPr lang="en-US" dirty="0"/>
              <a:t>Reunite achieves this goal</a:t>
            </a:r>
          </a:p>
        </p:txBody>
      </p:sp>
    </p:spTree>
    <p:extLst>
      <p:ext uri="{BB962C8B-B14F-4D97-AF65-F5344CB8AC3E}">
        <p14:creationId xmlns:p14="http://schemas.microsoft.com/office/powerpoint/2010/main" val="218787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FCB6-43FE-904F-B22F-F9924FF11E18}"/>
              </a:ext>
            </a:extLst>
          </p:cNvPr>
          <p:cNvSpPr>
            <a:spLocks noGrp="1"/>
          </p:cNvSpPr>
          <p:nvPr>
            <p:ph type="title"/>
          </p:nvPr>
        </p:nvSpPr>
        <p:spPr/>
        <p:txBody>
          <a:bodyPr/>
          <a:lstStyle/>
          <a:p>
            <a:r>
              <a:rPr lang="en-US" dirty="0"/>
              <a:t>End Goal</a:t>
            </a:r>
          </a:p>
        </p:txBody>
      </p:sp>
      <p:pic>
        <p:nvPicPr>
          <p:cNvPr id="5" name="Content Placeholder 4">
            <a:extLst>
              <a:ext uri="{FF2B5EF4-FFF2-40B4-BE49-F238E27FC236}">
                <a16:creationId xmlns:a16="http://schemas.microsoft.com/office/drawing/2014/main" id="{44EC201D-59C1-1D4E-A84A-1DDE8F8940F6}"/>
              </a:ext>
            </a:extLst>
          </p:cNvPr>
          <p:cNvPicPr>
            <a:picLocks noGrp="1" noChangeAspect="1"/>
          </p:cNvPicPr>
          <p:nvPr>
            <p:ph idx="1"/>
          </p:nvPr>
        </p:nvPicPr>
        <p:blipFill>
          <a:blip r:embed="rId2"/>
          <a:stretch>
            <a:fillRect/>
          </a:stretch>
        </p:blipFill>
        <p:spPr>
          <a:xfrm>
            <a:off x="1097280" y="1956003"/>
            <a:ext cx="6184900" cy="3822700"/>
          </a:xfrm>
        </p:spPr>
      </p:pic>
      <p:sp>
        <p:nvSpPr>
          <p:cNvPr id="6" name="TextBox 5">
            <a:extLst>
              <a:ext uri="{FF2B5EF4-FFF2-40B4-BE49-F238E27FC236}">
                <a16:creationId xmlns:a16="http://schemas.microsoft.com/office/drawing/2014/main" id="{71CA61BC-AC50-8C4B-BDFA-6377EA3CEAE5}"/>
              </a:ext>
            </a:extLst>
          </p:cNvPr>
          <p:cNvSpPr txBox="1"/>
          <p:nvPr/>
        </p:nvSpPr>
        <p:spPr>
          <a:xfrm>
            <a:off x="7282181" y="1737360"/>
            <a:ext cx="460502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Single Pane of Glass for all facilities</a:t>
            </a:r>
          </a:p>
          <a:p>
            <a:pPr marL="285750" indent="-285750">
              <a:buFont typeface="Arial" panose="020B0604020202020204" pitchFamily="34" charset="0"/>
              <a:buChar char="•"/>
            </a:pPr>
            <a:r>
              <a:rPr lang="en-US" dirty="0"/>
              <a:t>Uniform processes and workflows built in</a:t>
            </a:r>
          </a:p>
          <a:p>
            <a:pPr marL="285750" indent="-285750">
              <a:buFont typeface="Arial" panose="020B0604020202020204" pitchFamily="34" charset="0"/>
              <a:buChar char="•"/>
            </a:pPr>
            <a:r>
              <a:rPr lang="en-US" dirty="0"/>
              <a:t>Potential Matches leverage data from all centers</a:t>
            </a:r>
          </a:p>
          <a:p>
            <a:pPr marL="285750" indent="-285750">
              <a:buFont typeface="Arial" panose="020B0604020202020204" pitchFamily="34" charset="0"/>
              <a:buChar char="•"/>
            </a:pPr>
            <a:r>
              <a:rPr lang="en-US" dirty="0"/>
              <a:t>Connecting data sources will greatly speed up the process of reuniting children with parents due to the increased efficiency from data sharing</a:t>
            </a:r>
          </a:p>
          <a:p>
            <a:pPr marL="285750" indent="-285750">
              <a:buFont typeface="Arial" panose="020B0604020202020204" pitchFamily="34" charset="0"/>
              <a:buChar char="•"/>
            </a:pPr>
            <a:r>
              <a:rPr lang="en-US" dirty="0"/>
              <a:t>Accurate analytics and numbers on detainees and reunifications for accurate dashboards, metrics, and reports</a:t>
            </a:r>
          </a:p>
          <a:p>
            <a:pPr marL="285750" indent="-285750">
              <a:buFont typeface="Arial" panose="020B0604020202020204" pitchFamily="34" charset="0"/>
              <a:buChar char="•"/>
            </a:pPr>
            <a:r>
              <a:rPr lang="en-US" dirty="0"/>
              <a:t>Lower cost solution to the personnel required to staff a call center.</a:t>
            </a:r>
          </a:p>
        </p:txBody>
      </p:sp>
      <p:grpSp>
        <p:nvGrpSpPr>
          <p:cNvPr id="7" name="Group 6">
            <a:extLst>
              <a:ext uri="{FF2B5EF4-FFF2-40B4-BE49-F238E27FC236}">
                <a16:creationId xmlns:a16="http://schemas.microsoft.com/office/drawing/2014/main" id="{446EF169-1C87-4B49-BAB6-0D0BE4009B53}"/>
              </a:ext>
            </a:extLst>
          </p:cNvPr>
          <p:cNvGrpSpPr/>
          <p:nvPr/>
        </p:nvGrpSpPr>
        <p:grpSpPr>
          <a:xfrm>
            <a:off x="3715101" y="859903"/>
            <a:ext cx="2316550" cy="1383495"/>
            <a:chOff x="8412480" y="2095996"/>
            <a:chExt cx="1828800" cy="1092200"/>
          </a:xfrm>
        </p:grpSpPr>
        <p:pic>
          <p:nvPicPr>
            <p:cNvPr id="8" name="Picture 7">
              <a:extLst>
                <a:ext uri="{FF2B5EF4-FFF2-40B4-BE49-F238E27FC236}">
                  <a16:creationId xmlns:a16="http://schemas.microsoft.com/office/drawing/2014/main" id="{45A6D561-38BB-324C-996A-F65FB0A09D5D}"/>
                </a:ext>
              </a:extLst>
            </p:cNvPr>
            <p:cNvPicPr>
              <a:picLocks noChangeAspect="1"/>
            </p:cNvPicPr>
            <p:nvPr/>
          </p:nvPicPr>
          <p:blipFill>
            <a:blip r:embed="rId3"/>
            <a:stretch>
              <a:fillRect/>
            </a:stretch>
          </p:blipFill>
          <p:spPr>
            <a:xfrm>
              <a:off x="8412480" y="2095996"/>
              <a:ext cx="1828800" cy="1092200"/>
            </a:xfrm>
            <a:prstGeom prst="rect">
              <a:avLst/>
            </a:prstGeom>
          </p:spPr>
        </p:pic>
        <p:sp>
          <p:nvSpPr>
            <p:cNvPr id="9" name="TextBox 8">
              <a:extLst>
                <a:ext uri="{FF2B5EF4-FFF2-40B4-BE49-F238E27FC236}">
                  <a16:creationId xmlns:a16="http://schemas.microsoft.com/office/drawing/2014/main" id="{8AEFA17B-1003-B247-91DD-5A032353E128}"/>
                </a:ext>
              </a:extLst>
            </p:cNvPr>
            <p:cNvSpPr txBox="1"/>
            <p:nvPr/>
          </p:nvSpPr>
          <p:spPr>
            <a:xfrm>
              <a:off x="8452909" y="2687776"/>
              <a:ext cx="1747946" cy="291569"/>
            </a:xfrm>
            <a:prstGeom prst="rect">
              <a:avLst/>
            </a:prstGeom>
            <a:noFill/>
          </p:spPr>
          <p:txBody>
            <a:bodyPr wrap="none" rtlCol="0">
              <a:spAutoFit/>
            </a:bodyPr>
            <a:lstStyle/>
            <a:p>
              <a:pPr algn="ctr"/>
              <a:r>
                <a:rPr lang="en-US" dirty="0" err="1">
                  <a:solidFill>
                    <a:schemeClr val="bg1"/>
                  </a:solidFill>
                </a:rPr>
                <a:t>ReUnite</a:t>
              </a:r>
              <a:r>
                <a:rPr lang="en-US" dirty="0">
                  <a:solidFill>
                    <a:schemeClr val="bg1"/>
                  </a:solidFill>
                </a:rPr>
                <a:t> Secure Cloud</a:t>
              </a:r>
            </a:p>
          </p:txBody>
        </p:sp>
      </p:grpSp>
      <p:cxnSp>
        <p:nvCxnSpPr>
          <p:cNvPr id="4" name="Straight Connector 3">
            <a:extLst>
              <a:ext uri="{FF2B5EF4-FFF2-40B4-BE49-F238E27FC236}">
                <a16:creationId xmlns:a16="http://schemas.microsoft.com/office/drawing/2014/main" id="{757D623F-11E4-1E43-BD62-FC02FABD6D90}"/>
              </a:ext>
            </a:extLst>
          </p:cNvPr>
          <p:cNvCxnSpPr>
            <a:cxnSpLocks/>
          </p:cNvCxnSpPr>
          <p:nvPr/>
        </p:nvCxnSpPr>
        <p:spPr>
          <a:xfrm flipV="1">
            <a:off x="1984443" y="1978846"/>
            <a:ext cx="1730657" cy="26455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11528A-2808-6A4A-A85A-8B720DEABEB0}"/>
              </a:ext>
            </a:extLst>
          </p:cNvPr>
          <p:cNvCxnSpPr>
            <a:cxnSpLocks/>
          </p:cNvCxnSpPr>
          <p:nvPr/>
        </p:nvCxnSpPr>
        <p:spPr>
          <a:xfrm flipV="1">
            <a:off x="2363821" y="2131246"/>
            <a:ext cx="1503679" cy="68545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9EC083-6A15-CB48-AC95-F0ED8288DFFF}"/>
              </a:ext>
            </a:extLst>
          </p:cNvPr>
          <p:cNvCxnSpPr>
            <a:cxnSpLocks/>
          </p:cNvCxnSpPr>
          <p:nvPr/>
        </p:nvCxnSpPr>
        <p:spPr>
          <a:xfrm flipV="1">
            <a:off x="1747736" y="2041662"/>
            <a:ext cx="2036324" cy="91395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BC2B7A-B251-504F-951D-32AF703BBAAA}"/>
              </a:ext>
            </a:extLst>
          </p:cNvPr>
          <p:cNvCxnSpPr>
            <a:cxnSpLocks/>
          </p:cNvCxnSpPr>
          <p:nvPr/>
        </p:nvCxnSpPr>
        <p:spPr>
          <a:xfrm flipV="1">
            <a:off x="2014058" y="2187322"/>
            <a:ext cx="1945099" cy="128626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9154D5F-99F2-4C41-8981-661A37E20FCC}"/>
              </a:ext>
            </a:extLst>
          </p:cNvPr>
          <p:cNvCxnSpPr>
            <a:cxnSpLocks/>
          </p:cNvCxnSpPr>
          <p:nvPr/>
        </p:nvCxnSpPr>
        <p:spPr>
          <a:xfrm flipV="1">
            <a:off x="2221896" y="2243026"/>
            <a:ext cx="1828486" cy="192977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583677-0E7B-854E-B7F3-66A82D488BEC}"/>
              </a:ext>
            </a:extLst>
          </p:cNvPr>
          <p:cNvCxnSpPr>
            <a:cxnSpLocks/>
          </p:cNvCxnSpPr>
          <p:nvPr/>
        </p:nvCxnSpPr>
        <p:spPr>
          <a:xfrm flipV="1">
            <a:off x="2509736" y="2249765"/>
            <a:ext cx="1653702" cy="197873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3C98FC2-6347-E94F-A81F-B4B23E6DB9B3}"/>
              </a:ext>
            </a:extLst>
          </p:cNvPr>
          <p:cNvCxnSpPr>
            <a:cxnSpLocks/>
          </p:cNvCxnSpPr>
          <p:nvPr/>
        </p:nvCxnSpPr>
        <p:spPr>
          <a:xfrm flipV="1">
            <a:off x="2849771" y="2249765"/>
            <a:ext cx="1423299" cy="206931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77FE1D-22E7-3146-B244-84FA431E7D60}"/>
              </a:ext>
            </a:extLst>
          </p:cNvPr>
          <p:cNvCxnSpPr>
            <a:cxnSpLocks/>
          </p:cNvCxnSpPr>
          <p:nvPr/>
        </p:nvCxnSpPr>
        <p:spPr>
          <a:xfrm flipV="1">
            <a:off x="3072411" y="2260738"/>
            <a:ext cx="1294222" cy="206471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52EDEE9-494E-CE44-8C97-B02045235FCD}"/>
              </a:ext>
            </a:extLst>
          </p:cNvPr>
          <p:cNvCxnSpPr>
            <a:cxnSpLocks/>
          </p:cNvCxnSpPr>
          <p:nvPr/>
        </p:nvCxnSpPr>
        <p:spPr>
          <a:xfrm flipV="1">
            <a:off x="3432344" y="2260738"/>
            <a:ext cx="1018934" cy="231337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B1387F-7FDE-D54F-B8FD-CD2267D2F698}"/>
              </a:ext>
            </a:extLst>
          </p:cNvPr>
          <p:cNvCxnSpPr>
            <a:cxnSpLocks/>
          </p:cNvCxnSpPr>
          <p:nvPr/>
        </p:nvCxnSpPr>
        <p:spPr>
          <a:xfrm flipV="1">
            <a:off x="4451278" y="2243026"/>
            <a:ext cx="104510" cy="59101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A4FC66-B3AB-B14F-8ECE-F1F7D1FC3958}"/>
              </a:ext>
            </a:extLst>
          </p:cNvPr>
          <p:cNvCxnSpPr>
            <a:cxnSpLocks/>
          </p:cNvCxnSpPr>
          <p:nvPr/>
        </p:nvCxnSpPr>
        <p:spPr>
          <a:xfrm flipV="1">
            <a:off x="3988772" y="2260738"/>
            <a:ext cx="514701" cy="272606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DF6ADB0-36CD-FC47-B8DF-CC69880675AF}"/>
              </a:ext>
            </a:extLst>
          </p:cNvPr>
          <p:cNvCxnSpPr>
            <a:cxnSpLocks/>
          </p:cNvCxnSpPr>
          <p:nvPr/>
        </p:nvCxnSpPr>
        <p:spPr>
          <a:xfrm flipV="1">
            <a:off x="4124095" y="2249765"/>
            <a:ext cx="482715" cy="25429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31404BE-FD36-104C-A777-38A29BDB95E2}"/>
              </a:ext>
            </a:extLst>
          </p:cNvPr>
          <p:cNvCxnSpPr>
            <a:cxnSpLocks/>
          </p:cNvCxnSpPr>
          <p:nvPr/>
        </p:nvCxnSpPr>
        <p:spPr>
          <a:xfrm flipV="1">
            <a:off x="4308920" y="2260738"/>
            <a:ext cx="371603" cy="251926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216614-0632-8E4E-8856-4FD3E162941C}"/>
              </a:ext>
            </a:extLst>
          </p:cNvPr>
          <p:cNvCxnSpPr>
            <a:cxnSpLocks/>
          </p:cNvCxnSpPr>
          <p:nvPr/>
        </p:nvCxnSpPr>
        <p:spPr>
          <a:xfrm flipH="1" flipV="1">
            <a:off x="4921910" y="2260739"/>
            <a:ext cx="112680" cy="83747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E1392F2-C282-9440-A9EC-A89D7820E393}"/>
              </a:ext>
            </a:extLst>
          </p:cNvPr>
          <p:cNvCxnSpPr>
            <a:cxnSpLocks/>
          </p:cNvCxnSpPr>
          <p:nvPr/>
        </p:nvCxnSpPr>
        <p:spPr>
          <a:xfrm flipH="1" flipV="1">
            <a:off x="5090916" y="2249765"/>
            <a:ext cx="50256" cy="84845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D258FF4-739A-1741-81B3-AB0832D5B7B3}"/>
              </a:ext>
            </a:extLst>
          </p:cNvPr>
          <p:cNvCxnSpPr>
            <a:cxnSpLocks/>
          </p:cNvCxnSpPr>
          <p:nvPr/>
        </p:nvCxnSpPr>
        <p:spPr>
          <a:xfrm>
            <a:off x="5202209" y="2260738"/>
            <a:ext cx="685946" cy="20583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78FDA4-9F82-6648-9B27-6DACBE61EC20}"/>
              </a:ext>
            </a:extLst>
          </p:cNvPr>
          <p:cNvCxnSpPr>
            <a:cxnSpLocks/>
          </p:cNvCxnSpPr>
          <p:nvPr/>
        </p:nvCxnSpPr>
        <p:spPr>
          <a:xfrm flipH="1" flipV="1">
            <a:off x="5334539" y="2243026"/>
            <a:ext cx="804031" cy="262080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1884832-EDF9-4446-96B0-8B4356ED1C5A}"/>
              </a:ext>
            </a:extLst>
          </p:cNvPr>
          <p:cNvCxnSpPr>
            <a:cxnSpLocks/>
          </p:cNvCxnSpPr>
          <p:nvPr/>
        </p:nvCxnSpPr>
        <p:spPr>
          <a:xfrm flipH="1" flipV="1">
            <a:off x="5413968" y="2243026"/>
            <a:ext cx="834234" cy="147294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2C2292E-16B0-EB47-BD31-D59EA4AEB4BD}"/>
              </a:ext>
            </a:extLst>
          </p:cNvPr>
          <p:cNvCxnSpPr>
            <a:cxnSpLocks/>
          </p:cNvCxnSpPr>
          <p:nvPr/>
        </p:nvCxnSpPr>
        <p:spPr>
          <a:xfrm flipH="1" flipV="1">
            <a:off x="5575894" y="2249765"/>
            <a:ext cx="751737" cy="84845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A210060-BD16-5E42-8613-DFE7E148A8F8}"/>
              </a:ext>
            </a:extLst>
          </p:cNvPr>
          <p:cNvCxnSpPr>
            <a:cxnSpLocks/>
          </p:cNvCxnSpPr>
          <p:nvPr/>
        </p:nvCxnSpPr>
        <p:spPr>
          <a:xfrm flipH="1" flipV="1">
            <a:off x="5811383" y="2197489"/>
            <a:ext cx="645866" cy="78200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94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EBDB0B1-52F0-5146-9A5D-977571B4C975}"/>
              </a:ext>
            </a:extLst>
          </p:cNvPr>
          <p:cNvSpPr/>
          <p:nvPr/>
        </p:nvSpPr>
        <p:spPr>
          <a:xfrm>
            <a:off x="4221126" y="1988288"/>
            <a:ext cx="3120656" cy="4295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2E5E71F-C20E-0A41-A381-558C9B917354}"/>
              </a:ext>
            </a:extLst>
          </p:cNvPr>
          <p:cNvSpPr/>
          <p:nvPr/>
        </p:nvSpPr>
        <p:spPr>
          <a:xfrm>
            <a:off x="4894704" y="3333042"/>
            <a:ext cx="1275422" cy="941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A6820457-BA29-5641-8DF5-9AD104AED102}"/>
              </a:ext>
            </a:extLst>
          </p:cNvPr>
          <p:cNvSpPr/>
          <p:nvPr/>
        </p:nvSpPr>
        <p:spPr>
          <a:xfrm flipH="1">
            <a:off x="5046126" y="3645692"/>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err="1">
                <a:solidFill>
                  <a:schemeClr val="tx1"/>
                </a:solidFill>
              </a:rPr>
              <a:t>dbn</a:t>
            </a:r>
            <a:endParaRPr lang="en-US" sz="600" dirty="0">
              <a:solidFill>
                <a:schemeClr val="tx1"/>
              </a:solidFill>
            </a:endParaRPr>
          </a:p>
        </p:txBody>
      </p:sp>
      <p:sp>
        <p:nvSpPr>
          <p:cNvPr id="2" name="Title 1">
            <a:extLst>
              <a:ext uri="{FF2B5EF4-FFF2-40B4-BE49-F238E27FC236}">
                <a16:creationId xmlns:a16="http://schemas.microsoft.com/office/drawing/2014/main" id="{33576297-87CA-7547-9950-075A0D43C20A}"/>
              </a:ext>
            </a:extLst>
          </p:cNvPr>
          <p:cNvSpPr>
            <a:spLocks noGrp="1"/>
          </p:cNvSpPr>
          <p:nvPr>
            <p:ph type="title"/>
          </p:nvPr>
        </p:nvSpPr>
        <p:spPr/>
        <p:txBody>
          <a:bodyPr/>
          <a:lstStyle/>
          <a:p>
            <a:r>
              <a:rPr lang="en-US" dirty="0" err="1"/>
              <a:t>ReUnite</a:t>
            </a:r>
            <a:r>
              <a:rPr lang="en-US" dirty="0"/>
              <a:t> - Overview</a:t>
            </a:r>
          </a:p>
        </p:txBody>
      </p:sp>
      <p:grpSp>
        <p:nvGrpSpPr>
          <p:cNvPr id="18" name="Group 17">
            <a:extLst>
              <a:ext uri="{FF2B5EF4-FFF2-40B4-BE49-F238E27FC236}">
                <a16:creationId xmlns:a16="http://schemas.microsoft.com/office/drawing/2014/main" id="{2722C7BF-3E84-114C-BD80-12D5C9CAFC4E}"/>
              </a:ext>
            </a:extLst>
          </p:cNvPr>
          <p:cNvGrpSpPr/>
          <p:nvPr/>
        </p:nvGrpSpPr>
        <p:grpSpPr>
          <a:xfrm>
            <a:off x="4678140" y="1822941"/>
            <a:ext cx="2316550" cy="1383495"/>
            <a:chOff x="8412480" y="2095996"/>
            <a:chExt cx="1828800" cy="1092200"/>
          </a:xfrm>
        </p:grpSpPr>
        <p:pic>
          <p:nvPicPr>
            <p:cNvPr id="4" name="Picture 3">
              <a:extLst>
                <a:ext uri="{FF2B5EF4-FFF2-40B4-BE49-F238E27FC236}">
                  <a16:creationId xmlns:a16="http://schemas.microsoft.com/office/drawing/2014/main" id="{9311F31A-AF3F-CA4B-818C-2758E204ED04}"/>
                </a:ext>
              </a:extLst>
            </p:cNvPr>
            <p:cNvPicPr>
              <a:picLocks noChangeAspect="1"/>
            </p:cNvPicPr>
            <p:nvPr/>
          </p:nvPicPr>
          <p:blipFill>
            <a:blip r:embed="rId2"/>
            <a:stretch>
              <a:fillRect/>
            </a:stretch>
          </p:blipFill>
          <p:spPr>
            <a:xfrm>
              <a:off x="8412480" y="2095996"/>
              <a:ext cx="1828800" cy="1092200"/>
            </a:xfrm>
            <a:prstGeom prst="rect">
              <a:avLst/>
            </a:prstGeom>
          </p:spPr>
        </p:pic>
        <p:sp>
          <p:nvSpPr>
            <p:cNvPr id="5" name="TextBox 4">
              <a:extLst>
                <a:ext uri="{FF2B5EF4-FFF2-40B4-BE49-F238E27FC236}">
                  <a16:creationId xmlns:a16="http://schemas.microsoft.com/office/drawing/2014/main" id="{29999C61-1D13-114C-A3CD-6BAA7FDA8F70}"/>
                </a:ext>
              </a:extLst>
            </p:cNvPr>
            <p:cNvSpPr txBox="1"/>
            <p:nvPr/>
          </p:nvSpPr>
          <p:spPr>
            <a:xfrm>
              <a:off x="8769228" y="2541865"/>
              <a:ext cx="1115302" cy="510246"/>
            </a:xfrm>
            <a:prstGeom prst="rect">
              <a:avLst/>
            </a:prstGeom>
            <a:noFill/>
          </p:spPr>
          <p:txBody>
            <a:bodyPr wrap="none" rtlCol="0">
              <a:spAutoFit/>
            </a:bodyPr>
            <a:lstStyle/>
            <a:p>
              <a:pPr algn="ctr"/>
              <a:r>
                <a:rPr lang="en-US" dirty="0" err="1">
                  <a:solidFill>
                    <a:schemeClr val="bg1"/>
                  </a:solidFill>
                </a:rPr>
                <a:t>ReUnite</a:t>
              </a:r>
              <a:endParaRPr lang="en-US" dirty="0">
                <a:solidFill>
                  <a:schemeClr val="bg1"/>
                </a:solidFill>
              </a:endParaRPr>
            </a:p>
            <a:p>
              <a:pPr algn="ctr"/>
              <a:r>
                <a:rPr lang="en-US" dirty="0">
                  <a:solidFill>
                    <a:schemeClr val="bg1"/>
                  </a:solidFill>
                </a:rPr>
                <a:t>Secure Cloud</a:t>
              </a:r>
            </a:p>
          </p:txBody>
        </p:sp>
      </p:grpSp>
      <p:pic>
        <p:nvPicPr>
          <p:cNvPr id="6" name="Picture 5">
            <a:extLst>
              <a:ext uri="{FF2B5EF4-FFF2-40B4-BE49-F238E27FC236}">
                <a16:creationId xmlns:a16="http://schemas.microsoft.com/office/drawing/2014/main" id="{EDCB885B-6EFD-7548-B60C-ED7FAE35D956}"/>
              </a:ext>
            </a:extLst>
          </p:cNvPr>
          <p:cNvPicPr>
            <a:picLocks noChangeAspect="1"/>
          </p:cNvPicPr>
          <p:nvPr/>
        </p:nvPicPr>
        <p:blipFill>
          <a:blip r:embed="rId3"/>
          <a:stretch>
            <a:fillRect/>
          </a:stretch>
        </p:blipFill>
        <p:spPr>
          <a:xfrm>
            <a:off x="919272" y="2402361"/>
            <a:ext cx="1153922" cy="766563"/>
          </a:xfrm>
          <a:prstGeom prst="rect">
            <a:avLst/>
          </a:prstGeom>
        </p:spPr>
      </p:pic>
      <p:sp>
        <p:nvSpPr>
          <p:cNvPr id="7" name="TextBox 6">
            <a:extLst>
              <a:ext uri="{FF2B5EF4-FFF2-40B4-BE49-F238E27FC236}">
                <a16:creationId xmlns:a16="http://schemas.microsoft.com/office/drawing/2014/main" id="{55C48702-8A31-5545-B8BA-3AA37D042524}"/>
              </a:ext>
            </a:extLst>
          </p:cNvPr>
          <p:cNvSpPr txBox="1"/>
          <p:nvPr/>
        </p:nvSpPr>
        <p:spPr>
          <a:xfrm>
            <a:off x="795091" y="2924219"/>
            <a:ext cx="1490224" cy="461665"/>
          </a:xfrm>
          <a:prstGeom prst="rect">
            <a:avLst/>
          </a:prstGeom>
          <a:noFill/>
        </p:spPr>
        <p:txBody>
          <a:bodyPr wrap="square" rtlCol="0">
            <a:spAutoFit/>
          </a:bodyPr>
          <a:lstStyle/>
          <a:p>
            <a:pPr algn="ctr"/>
            <a:r>
              <a:rPr lang="en-US" sz="1200" b="1" dirty="0"/>
              <a:t>Secure Facility or </a:t>
            </a:r>
          </a:p>
          <a:p>
            <a:pPr algn="ctr"/>
            <a:r>
              <a:rPr lang="en-US" sz="1200" b="1" dirty="0"/>
              <a:t>approved center</a:t>
            </a:r>
          </a:p>
        </p:txBody>
      </p:sp>
      <p:pic>
        <p:nvPicPr>
          <p:cNvPr id="8" name="Picture 7">
            <a:extLst>
              <a:ext uri="{FF2B5EF4-FFF2-40B4-BE49-F238E27FC236}">
                <a16:creationId xmlns:a16="http://schemas.microsoft.com/office/drawing/2014/main" id="{3C8BDC3D-72E5-6641-95E4-646EEC685613}"/>
              </a:ext>
            </a:extLst>
          </p:cNvPr>
          <p:cNvPicPr>
            <a:picLocks noChangeAspect="1"/>
          </p:cNvPicPr>
          <p:nvPr/>
        </p:nvPicPr>
        <p:blipFill>
          <a:blip r:embed="rId4"/>
          <a:stretch>
            <a:fillRect/>
          </a:stretch>
        </p:blipFill>
        <p:spPr>
          <a:xfrm>
            <a:off x="1015135" y="3523213"/>
            <a:ext cx="1123895" cy="936579"/>
          </a:xfrm>
          <a:prstGeom prst="rect">
            <a:avLst/>
          </a:prstGeom>
        </p:spPr>
      </p:pic>
      <p:pic>
        <p:nvPicPr>
          <p:cNvPr id="10" name="Picture 9">
            <a:extLst>
              <a:ext uri="{FF2B5EF4-FFF2-40B4-BE49-F238E27FC236}">
                <a16:creationId xmlns:a16="http://schemas.microsoft.com/office/drawing/2014/main" id="{BAC32590-485F-3E46-8EAA-F024F927706E}"/>
              </a:ext>
            </a:extLst>
          </p:cNvPr>
          <p:cNvPicPr>
            <a:picLocks noChangeAspect="1"/>
          </p:cNvPicPr>
          <p:nvPr/>
        </p:nvPicPr>
        <p:blipFill>
          <a:blip r:embed="rId5"/>
          <a:stretch>
            <a:fillRect/>
          </a:stretch>
        </p:blipFill>
        <p:spPr>
          <a:xfrm>
            <a:off x="9641563" y="2085912"/>
            <a:ext cx="1302047" cy="1389156"/>
          </a:xfrm>
          <a:prstGeom prst="rect">
            <a:avLst/>
          </a:prstGeom>
        </p:spPr>
      </p:pic>
      <p:pic>
        <p:nvPicPr>
          <p:cNvPr id="11" name="Picture 10">
            <a:extLst>
              <a:ext uri="{FF2B5EF4-FFF2-40B4-BE49-F238E27FC236}">
                <a16:creationId xmlns:a16="http://schemas.microsoft.com/office/drawing/2014/main" id="{943EFB12-D853-D945-935A-5AF4B15081A6}"/>
              </a:ext>
            </a:extLst>
          </p:cNvPr>
          <p:cNvPicPr>
            <a:picLocks noChangeAspect="1"/>
          </p:cNvPicPr>
          <p:nvPr/>
        </p:nvPicPr>
        <p:blipFill>
          <a:blip r:embed="rId6"/>
          <a:stretch>
            <a:fillRect/>
          </a:stretch>
        </p:blipFill>
        <p:spPr>
          <a:xfrm>
            <a:off x="2139030" y="3745215"/>
            <a:ext cx="420919" cy="1317070"/>
          </a:xfrm>
          <a:prstGeom prst="rect">
            <a:avLst/>
          </a:prstGeom>
        </p:spPr>
      </p:pic>
      <p:pic>
        <p:nvPicPr>
          <p:cNvPr id="12" name="Picture 11">
            <a:extLst>
              <a:ext uri="{FF2B5EF4-FFF2-40B4-BE49-F238E27FC236}">
                <a16:creationId xmlns:a16="http://schemas.microsoft.com/office/drawing/2014/main" id="{A767B776-49DA-5248-B6FD-5FCAD929100A}"/>
              </a:ext>
            </a:extLst>
          </p:cNvPr>
          <p:cNvPicPr>
            <a:picLocks noChangeAspect="1"/>
          </p:cNvPicPr>
          <p:nvPr/>
        </p:nvPicPr>
        <p:blipFill>
          <a:blip r:embed="rId7"/>
          <a:stretch>
            <a:fillRect/>
          </a:stretch>
        </p:blipFill>
        <p:spPr>
          <a:xfrm>
            <a:off x="2532730" y="4053164"/>
            <a:ext cx="420919" cy="1167711"/>
          </a:xfrm>
          <a:prstGeom prst="rect">
            <a:avLst/>
          </a:prstGeom>
        </p:spPr>
      </p:pic>
      <p:pic>
        <p:nvPicPr>
          <p:cNvPr id="13" name="Picture 12">
            <a:extLst>
              <a:ext uri="{FF2B5EF4-FFF2-40B4-BE49-F238E27FC236}">
                <a16:creationId xmlns:a16="http://schemas.microsoft.com/office/drawing/2014/main" id="{CE0C00A0-DDC9-1B42-95FE-3D00D1E3CFB4}"/>
              </a:ext>
            </a:extLst>
          </p:cNvPr>
          <p:cNvPicPr>
            <a:picLocks noChangeAspect="1"/>
          </p:cNvPicPr>
          <p:nvPr/>
        </p:nvPicPr>
        <p:blipFill>
          <a:blip r:embed="rId8"/>
          <a:stretch>
            <a:fillRect/>
          </a:stretch>
        </p:blipFill>
        <p:spPr>
          <a:xfrm>
            <a:off x="2926430" y="3888137"/>
            <a:ext cx="420918" cy="1357803"/>
          </a:xfrm>
          <a:prstGeom prst="rect">
            <a:avLst/>
          </a:prstGeom>
        </p:spPr>
      </p:pic>
      <p:pic>
        <p:nvPicPr>
          <p:cNvPr id="14" name="Picture 13">
            <a:extLst>
              <a:ext uri="{FF2B5EF4-FFF2-40B4-BE49-F238E27FC236}">
                <a16:creationId xmlns:a16="http://schemas.microsoft.com/office/drawing/2014/main" id="{27444D36-82E5-714D-BDDF-9BA5293C7DF8}"/>
              </a:ext>
            </a:extLst>
          </p:cNvPr>
          <p:cNvPicPr>
            <a:picLocks noChangeAspect="1"/>
          </p:cNvPicPr>
          <p:nvPr/>
        </p:nvPicPr>
        <p:blipFill>
          <a:blip r:embed="rId9"/>
          <a:stretch>
            <a:fillRect/>
          </a:stretch>
        </p:blipFill>
        <p:spPr>
          <a:xfrm>
            <a:off x="3326572" y="4123929"/>
            <a:ext cx="407341" cy="1181286"/>
          </a:xfrm>
          <a:prstGeom prst="rect">
            <a:avLst/>
          </a:prstGeom>
        </p:spPr>
      </p:pic>
      <p:pic>
        <p:nvPicPr>
          <p:cNvPr id="15" name="Picture 14">
            <a:extLst>
              <a:ext uri="{FF2B5EF4-FFF2-40B4-BE49-F238E27FC236}">
                <a16:creationId xmlns:a16="http://schemas.microsoft.com/office/drawing/2014/main" id="{019AC00A-F3DB-5343-956F-AF827377220D}"/>
              </a:ext>
            </a:extLst>
          </p:cNvPr>
          <p:cNvPicPr>
            <a:picLocks noChangeAspect="1"/>
          </p:cNvPicPr>
          <p:nvPr/>
        </p:nvPicPr>
        <p:blipFill>
          <a:blip r:embed="rId10"/>
          <a:stretch>
            <a:fillRect/>
          </a:stretch>
        </p:blipFill>
        <p:spPr>
          <a:xfrm>
            <a:off x="9398881" y="3690545"/>
            <a:ext cx="605932" cy="1376330"/>
          </a:xfrm>
          <a:prstGeom prst="rect">
            <a:avLst/>
          </a:prstGeom>
        </p:spPr>
      </p:pic>
      <p:sp>
        <p:nvSpPr>
          <p:cNvPr id="16" name="Rectangle 15">
            <a:extLst>
              <a:ext uri="{FF2B5EF4-FFF2-40B4-BE49-F238E27FC236}">
                <a16:creationId xmlns:a16="http://schemas.microsoft.com/office/drawing/2014/main" id="{5D01C367-A965-D247-B04D-0E1F3E4646B5}"/>
              </a:ext>
            </a:extLst>
          </p:cNvPr>
          <p:cNvSpPr/>
          <p:nvPr/>
        </p:nvSpPr>
        <p:spPr>
          <a:xfrm>
            <a:off x="9716178" y="3168924"/>
            <a:ext cx="1267142" cy="276999"/>
          </a:xfrm>
          <a:prstGeom prst="rect">
            <a:avLst/>
          </a:prstGeom>
        </p:spPr>
        <p:txBody>
          <a:bodyPr wrap="none">
            <a:spAutoFit/>
          </a:bodyPr>
          <a:lstStyle/>
          <a:p>
            <a:r>
              <a:rPr lang="en-US" sz="1200" b="1" dirty="0"/>
              <a:t>Detention center</a:t>
            </a:r>
          </a:p>
        </p:txBody>
      </p:sp>
      <p:sp>
        <p:nvSpPr>
          <p:cNvPr id="17" name="Rectangle 16">
            <a:extLst>
              <a:ext uri="{FF2B5EF4-FFF2-40B4-BE49-F238E27FC236}">
                <a16:creationId xmlns:a16="http://schemas.microsoft.com/office/drawing/2014/main" id="{1FBBDE27-8B2D-5D4A-9135-0BA3710E8E30}"/>
              </a:ext>
            </a:extLst>
          </p:cNvPr>
          <p:cNvSpPr/>
          <p:nvPr/>
        </p:nvSpPr>
        <p:spPr>
          <a:xfrm>
            <a:off x="9548278" y="5022478"/>
            <a:ext cx="503664" cy="230832"/>
          </a:xfrm>
          <a:prstGeom prst="rect">
            <a:avLst/>
          </a:prstGeom>
        </p:spPr>
        <p:txBody>
          <a:bodyPr wrap="none">
            <a:spAutoFit/>
          </a:bodyPr>
          <a:lstStyle/>
          <a:p>
            <a:r>
              <a:rPr lang="en-US" sz="900" b="1" dirty="0"/>
              <a:t>Admin</a:t>
            </a:r>
          </a:p>
        </p:txBody>
      </p:sp>
      <p:sp>
        <p:nvSpPr>
          <p:cNvPr id="19" name="Rectangle 18">
            <a:extLst>
              <a:ext uri="{FF2B5EF4-FFF2-40B4-BE49-F238E27FC236}">
                <a16:creationId xmlns:a16="http://schemas.microsoft.com/office/drawing/2014/main" id="{ED38FB6D-3E06-4544-86D0-B2B5C42AACC2}"/>
              </a:ext>
            </a:extLst>
          </p:cNvPr>
          <p:cNvSpPr/>
          <p:nvPr/>
        </p:nvSpPr>
        <p:spPr>
          <a:xfrm>
            <a:off x="2650553" y="5270486"/>
            <a:ext cx="551754" cy="230832"/>
          </a:xfrm>
          <a:prstGeom prst="rect">
            <a:avLst/>
          </a:prstGeom>
        </p:spPr>
        <p:txBody>
          <a:bodyPr wrap="none">
            <a:spAutoFit/>
          </a:bodyPr>
          <a:lstStyle/>
          <a:p>
            <a:r>
              <a:rPr lang="en-US" sz="900" b="1" dirty="0"/>
              <a:t>Parents</a:t>
            </a:r>
          </a:p>
        </p:txBody>
      </p:sp>
      <p:sp>
        <p:nvSpPr>
          <p:cNvPr id="20" name="Rectangle 19">
            <a:extLst>
              <a:ext uri="{FF2B5EF4-FFF2-40B4-BE49-F238E27FC236}">
                <a16:creationId xmlns:a16="http://schemas.microsoft.com/office/drawing/2014/main" id="{E14E57F7-47DA-C448-8830-5168A725DB00}"/>
              </a:ext>
            </a:extLst>
          </p:cNvPr>
          <p:cNvSpPr/>
          <p:nvPr/>
        </p:nvSpPr>
        <p:spPr>
          <a:xfrm>
            <a:off x="1292519" y="4392959"/>
            <a:ext cx="503664" cy="230832"/>
          </a:xfrm>
          <a:prstGeom prst="rect">
            <a:avLst/>
          </a:prstGeom>
        </p:spPr>
        <p:txBody>
          <a:bodyPr wrap="none">
            <a:spAutoFit/>
          </a:bodyPr>
          <a:lstStyle/>
          <a:p>
            <a:r>
              <a:rPr lang="en-US" sz="900" b="1" dirty="0"/>
              <a:t>Admin</a:t>
            </a:r>
          </a:p>
        </p:txBody>
      </p:sp>
      <p:pic>
        <p:nvPicPr>
          <p:cNvPr id="22" name="Picture 21">
            <a:extLst>
              <a:ext uri="{FF2B5EF4-FFF2-40B4-BE49-F238E27FC236}">
                <a16:creationId xmlns:a16="http://schemas.microsoft.com/office/drawing/2014/main" id="{D9887798-6B01-D847-BA50-52AA10FB4482}"/>
              </a:ext>
            </a:extLst>
          </p:cNvPr>
          <p:cNvPicPr>
            <a:picLocks noChangeAspect="1"/>
          </p:cNvPicPr>
          <p:nvPr/>
        </p:nvPicPr>
        <p:blipFill>
          <a:blip r:embed="rId11"/>
          <a:stretch>
            <a:fillRect/>
          </a:stretch>
        </p:blipFill>
        <p:spPr>
          <a:xfrm>
            <a:off x="10592394" y="3457429"/>
            <a:ext cx="249913" cy="706421"/>
          </a:xfrm>
          <a:prstGeom prst="rect">
            <a:avLst/>
          </a:prstGeom>
        </p:spPr>
      </p:pic>
      <p:pic>
        <p:nvPicPr>
          <p:cNvPr id="24" name="Picture 23">
            <a:extLst>
              <a:ext uri="{FF2B5EF4-FFF2-40B4-BE49-F238E27FC236}">
                <a16:creationId xmlns:a16="http://schemas.microsoft.com/office/drawing/2014/main" id="{48427D38-2445-C049-A0C5-11D1644FDB8E}"/>
              </a:ext>
            </a:extLst>
          </p:cNvPr>
          <p:cNvPicPr>
            <a:picLocks noChangeAspect="1"/>
          </p:cNvPicPr>
          <p:nvPr/>
        </p:nvPicPr>
        <p:blipFill>
          <a:blip r:embed="rId12"/>
          <a:stretch>
            <a:fillRect/>
          </a:stretch>
        </p:blipFill>
        <p:spPr>
          <a:xfrm>
            <a:off x="10335816" y="3420774"/>
            <a:ext cx="336550" cy="743076"/>
          </a:xfrm>
          <a:prstGeom prst="rect">
            <a:avLst/>
          </a:prstGeom>
        </p:spPr>
      </p:pic>
      <p:pic>
        <p:nvPicPr>
          <p:cNvPr id="26" name="Picture 25">
            <a:extLst>
              <a:ext uri="{FF2B5EF4-FFF2-40B4-BE49-F238E27FC236}">
                <a16:creationId xmlns:a16="http://schemas.microsoft.com/office/drawing/2014/main" id="{6441A384-A4A3-2643-BFC9-4A5EF3E85DC3}"/>
              </a:ext>
            </a:extLst>
          </p:cNvPr>
          <p:cNvPicPr>
            <a:picLocks noChangeAspect="1"/>
          </p:cNvPicPr>
          <p:nvPr/>
        </p:nvPicPr>
        <p:blipFill>
          <a:blip r:embed="rId13"/>
          <a:stretch>
            <a:fillRect/>
          </a:stretch>
        </p:blipFill>
        <p:spPr>
          <a:xfrm>
            <a:off x="10172898" y="3475068"/>
            <a:ext cx="256578" cy="843042"/>
          </a:xfrm>
          <a:prstGeom prst="rect">
            <a:avLst/>
          </a:prstGeom>
        </p:spPr>
      </p:pic>
      <p:pic>
        <p:nvPicPr>
          <p:cNvPr id="28" name="Picture 27">
            <a:extLst>
              <a:ext uri="{FF2B5EF4-FFF2-40B4-BE49-F238E27FC236}">
                <a16:creationId xmlns:a16="http://schemas.microsoft.com/office/drawing/2014/main" id="{C6103134-5126-EC49-9ADE-E14C3D9E9A39}"/>
              </a:ext>
            </a:extLst>
          </p:cNvPr>
          <p:cNvPicPr>
            <a:picLocks noChangeAspect="1"/>
          </p:cNvPicPr>
          <p:nvPr/>
        </p:nvPicPr>
        <p:blipFill>
          <a:blip r:embed="rId14"/>
          <a:stretch>
            <a:fillRect/>
          </a:stretch>
        </p:blipFill>
        <p:spPr>
          <a:xfrm>
            <a:off x="10099071" y="3686625"/>
            <a:ext cx="259910" cy="806387"/>
          </a:xfrm>
          <a:prstGeom prst="rect">
            <a:avLst/>
          </a:prstGeom>
        </p:spPr>
      </p:pic>
      <p:pic>
        <p:nvPicPr>
          <p:cNvPr id="30" name="Picture 29">
            <a:extLst>
              <a:ext uri="{FF2B5EF4-FFF2-40B4-BE49-F238E27FC236}">
                <a16:creationId xmlns:a16="http://schemas.microsoft.com/office/drawing/2014/main" id="{F6EC701D-D8F6-684E-8CDC-FD6944F03CDD}"/>
              </a:ext>
            </a:extLst>
          </p:cNvPr>
          <p:cNvPicPr>
            <a:picLocks noChangeAspect="1"/>
          </p:cNvPicPr>
          <p:nvPr/>
        </p:nvPicPr>
        <p:blipFill>
          <a:blip r:embed="rId15"/>
          <a:stretch>
            <a:fillRect/>
          </a:stretch>
        </p:blipFill>
        <p:spPr>
          <a:xfrm>
            <a:off x="9934327" y="3773174"/>
            <a:ext cx="246581" cy="763068"/>
          </a:xfrm>
          <a:prstGeom prst="rect">
            <a:avLst/>
          </a:prstGeom>
        </p:spPr>
      </p:pic>
      <p:grpSp>
        <p:nvGrpSpPr>
          <p:cNvPr id="45" name="Group 44">
            <a:extLst>
              <a:ext uri="{FF2B5EF4-FFF2-40B4-BE49-F238E27FC236}">
                <a16:creationId xmlns:a16="http://schemas.microsoft.com/office/drawing/2014/main" id="{F44BF068-FFA0-9547-B87C-2D2AB043C760}"/>
              </a:ext>
            </a:extLst>
          </p:cNvPr>
          <p:cNvGrpSpPr/>
          <p:nvPr/>
        </p:nvGrpSpPr>
        <p:grpSpPr>
          <a:xfrm>
            <a:off x="2035511" y="3001201"/>
            <a:ext cx="1698402" cy="729840"/>
            <a:chOff x="2032938" y="3402496"/>
            <a:chExt cx="1698402" cy="729840"/>
          </a:xfrm>
        </p:grpSpPr>
        <p:grpSp>
          <p:nvGrpSpPr>
            <p:cNvPr id="31" name="Group 30">
              <a:extLst>
                <a:ext uri="{FF2B5EF4-FFF2-40B4-BE49-F238E27FC236}">
                  <a16:creationId xmlns:a16="http://schemas.microsoft.com/office/drawing/2014/main" id="{6CB57837-3131-D542-838C-3171B579BC8D}"/>
                </a:ext>
              </a:extLst>
            </p:cNvPr>
            <p:cNvGrpSpPr/>
            <p:nvPr/>
          </p:nvGrpSpPr>
          <p:grpSpPr>
            <a:xfrm>
              <a:off x="2032938" y="3402496"/>
              <a:ext cx="1698402" cy="729840"/>
              <a:chOff x="4172004" y="3505786"/>
              <a:chExt cx="1698402" cy="729840"/>
            </a:xfrm>
          </p:grpSpPr>
          <p:cxnSp>
            <p:nvCxnSpPr>
              <p:cNvPr id="32" name="Straight Connector 31">
                <a:extLst>
                  <a:ext uri="{FF2B5EF4-FFF2-40B4-BE49-F238E27FC236}">
                    <a16:creationId xmlns:a16="http://schemas.microsoft.com/office/drawing/2014/main" id="{5E4884DD-AE6E-2B44-B18E-D0706839FA9E}"/>
                  </a:ext>
                </a:extLst>
              </p:cNvPr>
              <p:cNvCxnSpPr>
                <a:cxnSpLocks/>
              </p:cNvCxnSpPr>
              <p:nvPr/>
            </p:nvCxnSpPr>
            <p:spPr>
              <a:xfrm flipV="1">
                <a:off x="4172004" y="3505786"/>
                <a:ext cx="1698402" cy="729840"/>
              </a:xfrm>
              <a:prstGeom prst="line">
                <a:avLst/>
              </a:prstGeom>
              <a:ln w="28575">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3" name="Can 32">
                <a:extLst>
                  <a:ext uri="{FF2B5EF4-FFF2-40B4-BE49-F238E27FC236}">
                    <a16:creationId xmlns:a16="http://schemas.microsoft.com/office/drawing/2014/main" id="{4F0D34D5-A084-9B44-8945-DF41D976739F}"/>
                  </a:ext>
                </a:extLst>
              </p:cNvPr>
              <p:cNvSpPr/>
              <p:nvPr/>
            </p:nvSpPr>
            <p:spPr>
              <a:xfrm rot="14828103">
                <a:off x="4852420" y="3273453"/>
                <a:ext cx="330740" cy="1203521"/>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692FD576-21B3-164B-A919-625A97ED4A27}"/>
                  </a:ext>
                </a:extLst>
              </p:cNvPr>
              <p:cNvCxnSpPr>
                <a:cxnSpLocks/>
                <a:stCxn id="33" idx="1"/>
                <a:endCxn id="33" idx="3"/>
              </p:cNvCxnSpPr>
              <p:nvPr/>
            </p:nvCxnSpPr>
            <p:spPr>
              <a:xfrm flipV="1">
                <a:off x="4463314" y="3641393"/>
                <a:ext cx="1108952" cy="467641"/>
              </a:xfrm>
              <a:prstGeom prst="line">
                <a:avLst/>
              </a:prstGeom>
              <a:ln w="28575">
                <a:solidFill>
                  <a:schemeClr val="accent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73F33F7-44CC-1D46-9569-730CE15D7743}"/>
                  </a:ext>
                </a:extLst>
              </p:cNvPr>
              <p:cNvSpPr txBox="1"/>
              <p:nvPr/>
            </p:nvSpPr>
            <p:spPr>
              <a:xfrm rot="20273173">
                <a:off x="4907732" y="3791184"/>
                <a:ext cx="492409" cy="276999"/>
              </a:xfrm>
              <a:prstGeom prst="rect">
                <a:avLst/>
              </a:prstGeom>
              <a:noFill/>
            </p:spPr>
            <p:txBody>
              <a:bodyPr wrap="square" rtlCol="0">
                <a:spAutoFit/>
              </a:bodyPr>
              <a:lstStyle/>
              <a:p>
                <a:r>
                  <a:rPr lang="en-US" sz="1200" b="1" dirty="0">
                    <a:solidFill>
                      <a:srgbClr val="002060"/>
                    </a:solidFill>
                  </a:rPr>
                  <a:t>VPN</a:t>
                </a:r>
              </a:p>
            </p:txBody>
          </p:sp>
        </p:grpSp>
        <p:sp>
          <p:nvSpPr>
            <p:cNvPr id="37" name="TextBox 36">
              <a:extLst>
                <a:ext uri="{FF2B5EF4-FFF2-40B4-BE49-F238E27FC236}">
                  <a16:creationId xmlns:a16="http://schemas.microsoft.com/office/drawing/2014/main" id="{EAC43329-2366-A245-A33E-FFB4776BBAD5}"/>
                </a:ext>
              </a:extLst>
            </p:cNvPr>
            <p:cNvSpPr txBox="1"/>
            <p:nvPr/>
          </p:nvSpPr>
          <p:spPr>
            <a:xfrm rot="20273173">
              <a:off x="2623318" y="3533586"/>
              <a:ext cx="567321" cy="276999"/>
            </a:xfrm>
            <a:prstGeom prst="rect">
              <a:avLst/>
            </a:prstGeom>
            <a:noFill/>
          </p:spPr>
          <p:txBody>
            <a:bodyPr wrap="square" rtlCol="0">
              <a:spAutoFit/>
            </a:bodyPr>
            <a:lstStyle/>
            <a:p>
              <a:r>
                <a:rPr lang="en-US" sz="1200" b="1" dirty="0">
                  <a:solidFill>
                    <a:srgbClr val="002060"/>
                  </a:solidFill>
                </a:rPr>
                <a:t>IPSEC</a:t>
              </a:r>
            </a:p>
          </p:txBody>
        </p:sp>
      </p:grpSp>
      <p:grpSp>
        <p:nvGrpSpPr>
          <p:cNvPr id="44" name="Group 43">
            <a:extLst>
              <a:ext uri="{FF2B5EF4-FFF2-40B4-BE49-F238E27FC236}">
                <a16:creationId xmlns:a16="http://schemas.microsoft.com/office/drawing/2014/main" id="{A16B1818-1E6A-634B-B6B7-7D44DAC0FF59}"/>
              </a:ext>
            </a:extLst>
          </p:cNvPr>
          <p:cNvGrpSpPr/>
          <p:nvPr/>
        </p:nvGrpSpPr>
        <p:grpSpPr>
          <a:xfrm>
            <a:off x="7684629" y="3417938"/>
            <a:ext cx="1698402" cy="729840"/>
            <a:chOff x="5530897" y="3352885"/>
            <a:chExt cx="1698402" cy="729840"/>
          </a:xfrm>
        </p:grpSpPr>
        <p:grpSp>
          <p:nvGrpSpPr>
            <p:cNvPr id="38" name="Group 37">
              <a:extLst>
                <a:ext uri="{FF2B5EF4-FFF2-40B4-BE49-F238E27FC236}">
                  <a16:creationId xmlns:a16="http://schemas.microsoft.com/office/drawing/2014/main" id="{CAF8FA10-E28C-D84F-8B7C-2EDEE9A3ECEA}"/>
                </a:ext>
              </a:extLst>
            </p:cNvPr>
            <p:cNvGrpSpPr/>
            <p:nvPr/>
          </p:nvGrpSpPr>
          <p:grpSpPr>
            <a:xfrm>
              <a:off x="5530897" y="3352885"/>
              <a:ext cx="1698402" cy="729840"/>
              <a:chOff x="4172004" y="3505786"/>
              <a:chExt cx="1698402" cy="729840"/>
            </a:xfrm>
          </p:grpSpPr>
          <p:cxnSp>
            <p:nvCxnSpPr>
              <p:cNvPr id="39" name="Straight Connector 38">
                <a:extLst>
                  <a:ext uri="{FF2B5EF4-FFF2-40B4-BE49-F238E27FC236}">
                    <a16:creationId xmlns:a16="http://schemas.microsoft.com/office/drawing/2014/main" id="{E948EF77-31F4-DE48-82EE-500C0EFEA995}"/>
                  </a:ext>
                </a:extLst>
              </p:cNvPr>
              <p:cNvCxnSpPr>
                <a:cxnSpLocks/>
              </p:cNvCxnSpPr>
              <p:nvPr/>
            </p:nvCxnSpPr>
            <p:spPr>
              <a:xfrm flipH="1" flipV="1">
                <a:off x="4172004" y="3505786"/>
                <a:ext cx="1698402" cy="729840"/>
              </a:xfrm>
              <a:prstGeom prst="line">
                <a:avLst/>
              </a:prstGeom>
              <a:ln w="28575">
                <a:solidFill>
                  <a:schemeClr val="accent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 name="Can 39">
                <a:extLst>
                  <a:ext uri="{FF2B5EF4-FFF2-40B4-BE49-F238E27FC236}">
                    <a16:creationId xmlns:a16="http://schemas.microsoft.com/office/drawing/2014/main" id="{BB4F4339-671B-D843-9874-46ECB17EE847}"/>
                  </a:ext>
                </a:extLst>
              </p:cNvPr>
              <p:cNvSpPr/>
              <p:nvPr/>
            </p:nvSpPr>
            <p:spPr>
              <a:xfrm rot="6771897" flipH="1">
                <a:off x="4852420" y="3273453"/>
                <a:ext cx="330740" cy="1203521"/>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52B56A9C-6B50-6548-867F-8E9A1797D2EE}"/>
                  </a:ext>
                </a:extLst>
              </p:cNvPr>
              <p:cNvCxnSpPr>
                <a:cxnSpLocks/>
              </p:cNvCxnSpPr>
              <p:nvPr/>
            </p:nvCxnSpPr>
            <p:spPr>
              <a:xfrm flipH="1" flipV="1">
                <a:off x="4463314" y="3641393"/>
                <a:ext cx="1108952" cy="467641"/>
              </a:xfrm>
              <a:prstGeom prst="line">
                <a:avLst/>
              </a:prstGeom>
              <a:ln w="28575">
                <a:solidFill>
                  <a:schemeClr val="accent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E426E32-2BBC-1348-8578-52478C22FF7C}"/>
                  </a:ext>
                </a:extLst>
              </p:cNvPr>
              <p:cNvSpPr txBox="1"/>
              <p:nvPr/>
            </p:nvSpPr>
            <p:spPr>
              <a:xfrm rot="1326827" flipH="1">
                <a:off x="4702983" y="3799152"/>
                <a:ext cx="492409" cy="276999"/>
              </a:xfrm>
              <a:prstGeom prst="rect">
                <a:avLst/>
              </a:prstGeom>
              <a:noFill/>
            </p:spPr>
            <p:txBody>
              <a:bodyPr wrap="square" rtlCol="0">
                <a:spAutoFit/>
              </a:bodyPr>
              <a:lstStyle/>
              <a:p>
                <a:r>
                  <a:rPr lang="en-US" sz="1200" b="1" dirty="0">
                    <a:solidFill>
                      <a:srgbClr val="002060"/>
                    </a:solidFill>
                  </a:rPr>
                  <a:t>VPN</a:t>
                </a:r>
              </a:p>
            </p:txBody>
          </p:sp>
        </p:grpSp>
        <p:sp>
          <p:nvSpPr>
            <p:cNvPr id="43" name="TextBox 42">
              <a:extLst>
                <a:ext uri="{FF2B5EF4-FFF2-40B4-BE49-F238E27FC236}">
                  <a16:creationId xmlns:a16="http://schemas.microsoft.com/office/drawing/2014/main" id="{2FA1F9A4-9864-EC49-8027-F4C8AF820DD0}"/>
                </a:ext>
              </a:extLst>
            </p:cNvPr>
            <p:cNvSpPr txBox="1"/>
            <p:nvPr/>
          </p:nvSpPr>
          <p:spPr>
            <a:xfrm rot="1336429">
              <a:off x="6103474" y="3491450"/>
              <a:ext cx="567321" cy="276999"/>
            </a:xfrm>
            <a:prstGeom prst="rect">
              <a:avLst/>
            </a:prstGeom>
            <a:noFill/>
          </p:spPr>
          <p:txBody>
            <a:bodyPr wrap="square" rtlCol="0">
              <a:spAutoFit/>
            </a:bodyPr>
            <a:lstStyle/>
            <a:p>
              <a:r>
                <a:rPr lang="en-US" sz="1200" b="1" dirty="0">
                  <a:solidFill>
                    <a:srgbClr val="002060"/>
                  </a:solidFill>
                </a:rPr>
                <a:t>IPSEC</a:t>
              </a:r>
            </a:p>
          </p:txBody>
        </p:sp>
      </p:grpSp>
      <p:sp>
        <p:nvSpPr>
          <p:cNvPr id="47" name="Can 46">
            <a:extLst>
              <a:ext uri="{FF2B5EF4-FFF2-40B4-BE49-F238E27FC236}">
                <a16:creationId xmlns:a16="http://schemas.microsoft.com/office/drawing/2014/main" id="{278E2896-6AB4-6644-8E36-280A87824389}"/>
              </a:ext>
            </a:extLst>
          </p:cNvPr>
          <p:cNvSpPr/>
          <p:nvPr/>
        </p:nvSpPr>
        <p:spPr>
          <a:xfrm flipH="1">
            <a:off x="5707053" y="3645691"/>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a:solidFill>
                  <a:schemeClr val="tx1"/>
                </a:solidFill>
              </a:rPr>
              <a:t>db2</a:t>
            </a:r>
          </a:p>
        </p:txBody>
      </p:sp>
      <p:sp>
        <p:nvSpPr>
          <p:cNvPr id="46" name="Can 45">
            <a:extLst>
              <a:ext uri="{FF2B5EF4-FFF2-40B4-BE49-F238E27FC236}">
                <a16:creationId xmlns:a16="http://schemas.microsoft.com/office/drawing/2014/main" id="{B3416123-DB88-EF4B-8584-9C9ED330A4CF}"/>
              </a:ext>
            </a:extLst>
          </p:cNvPr>
          <p:cNvSpPr/>
          <p:nvPr/>
        </p:nvSpPr>
        <p:spPr>
          <a:xfrm flipH="1">
            <a:off x="5378555" y="3406596"/>
            <a:ext cx="314149" cy="315989"/>
          </a:xfrm>
          <a:prstGeom prst="can">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tx1">
                <a:lumMod val="50000"/>
                <a:lumOff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 dirty="0">
                <a:solidFill>
                  <a:schemeClr val="tx1"/>
                </a:solidFill>
              </a:rPr>
              <a:t>db1</a:t>
            </a:r>
          </a:p>
        </p:txBody>
      </p:sp>
      <p:sp>
        <p:nvSpPr>
          <p:cNvPr id="49" name="TextBox 48">
            <a:extLst>
              <a:ext uri="{FF2B5EF4-FFF2-40B4-BE49-F238E27FC236}">
                <a16:creationId xmlns:a16="http://schemas.microsoft.com/office/drawing/2014/main" id="{0A5D81D4-19E0-154D-A565-13C949DDCAE2}"/>
              </a:ext>
            </a:extLst>
          </p:cNvPr>
          <p:cNvSpPr txBox="1"/>
          <p:nvPr/>
        </p:nvSpPr>
        <p:spPr>
          <a:xfrm>
            <a:off x="4990439" y="3907268"/>
            <a:ext cx="1083951" cy="400110"/>
          </a:xfrm>
          <a:prstGeom prst="rect">
            <a:avLst/>
          </a:prstGeom>
          <a:noFill/>
        </p:spPr>
        <p:txBody>
          <a:bodyPr wrap="none" rtlCol="0">
            <a:spAutoFit/>
          </a:bodyPr>
          <a:lstStyle/>
          <a:p>
            <a:pPr algn="ctr"/>
            <a:r>
              <a:rPr lang="en-US" sz="1000" b="1" dirty="0"/>
              <a:t>Secured </a:t>
            </a:r>
          </a:p>
          <a:p>
            <a:pPr algn="ctr"/>
            <a:r>
              <a:rPr lang="en-US" sz="1000" b="1" dirty="0"/>
              <a:t>Database Cluster</a:t>
            </a:r>
          </a:p>
        </p:txBody>
      </p:sp>
      <p:sp>
        <p:nvSpPr>
          <p:cNvPr id="51" name="Rectangle 50">
            <a:extLst>
              <a:ext uri="{FF2B5EF4-FFF2-40B4-BE49-F238E27FC236}">
                <a16:creationId xmlns:a16="http://schemas.microsoft.com/office/drawing/2014/main" id="{B47E89F7-EB29-494C-BF6B-135D0E00930D}"/>
              </a:ext>
            </a:extLst>
          </p:cNvPr>
          <p:cNvSpPr/>
          <p:nvPr/>
        </p:nvSpPr>
        <p:spPr>
          <a:xfrm>
            <a:off x="10363997" y="4198586"/>
            <a:ext cx="590226" cy="230832"/>
          </a:xfrm>
          <a:prstGeom prst="rect">
            <a:avLst/>
          </a:prstGeom>
        </p:spPr>
        <p:txBody>
          <a:bodyPr wrap="none">
            <a:spAutoFit/>
          </a:bodyPr>
          <a:lstStyle/>
          <a:p>
            <a:r>
              <a:rPr lang="en-US" sz="900" b="1" dirty="0"/>
              <a:t>Children</a:t>
            </a:r>
          </a:p>
        </p:txBody>
      </p:sp>
      <p:pic>
        <p:nvPicPr>
          <p:cNvPr id="53" name="Picture 52">
            <a:extLst>
              <a:ext uri="{FF2B5EF4-FFF2-40B4-BE49-F238E27FC236}">
                <a16:creationId xmlns:a16="http://schemas.microsoft.com/office/drawing/2014/main" id="{5F7A5D8A-1054-F64C-A54B-83C6D6D07C21}"/>
              </a:ext>
            </a:extLst>
          </p:cNvPr>
          <p:cNvPicPr>
            <a:picLocks noChangeAspect="1"/>
          </p:cNvPicPr>
          <p:nvPr/>
        </p:nvPicPr>
        <p:blipFill>
          <a:blip r:embed="rId16"/>
          <a:stretch>
            <a:fillRect/>
          </a:stretch>
        </p:blipFill>
        <p:spPr>
          <a:xfrm>
            <a:off x="5775704" y="4138442"/>
            <a:ext cx="765945" cy="797442"/>
          </a:xfrm>
          <a:prstGeom prst="rect">
            <a:avLst/>
          </a:prstGeom>
        </p:spPr>
      </p:pic>
      <p:sp>
        <p:nvSpPr>
          <p:cNvPr id="54" name="Rectangle 53">
            <a:extLst>
              <a:ext uri="{FF2B5EF4-FFF2-40B4-BE49-F238E27FC236}">
                <a16:creationId xmlns:a16="http://schemas.microsoft.com/office/drawing/2014/main" id="{186237B3-1A52-DF48-BEDC-1160DBAF97C0}"/>
              </a:ext>
            </a:extLst>
          </p:cNvPr>
          <p:cNvSpPr/>
          <p:nvPr/>
        </p:nvSpPr>
        <p:spPr>
          <a:xfrm>
            <a:off x="5902341" y="4843077"/>
            <a:ext cx="1237839" cy="369332"/>
          </a:xfrm>
          <a:prstGeom prst="rect">
            <a:avLst/>
          </a:prstGeom>
        </p:spPr>
        <p:txBody>
          <a:bodyPr wrap="none">
            <a:spAutoFit/>
          </a:bodyPr>
          <a:lstStyle/>
          <a:p>
            <a:pPr algn="ctr"/>
            <a:r>
              <a:rPr lang="en-US" sz="900" b="1" dirty="0"/>
              <a:t>All servers implement</a:t>
            </a:r>
          </a:p>
          <a:p>
            <a:pPr algn="ctr"/>
            <a:r>
              <a:rPr lang="en-US" sz="900" b="1" dirty="0"/>
              <a:t>Strict firewall</a:t>
            </a:r>
          </a:p>
        </p:txBody>
      </p:sp>
      <p:pic>
        <p:nvPicPr>
          <p:cNvPr id="55" name="Picture 54">
            <a:extLst>
              <a:ext uri="{FF2B5EF4-FFF2-40B4-BE49-F238E27FC236}">
                <a16:creationId xmlns:a16="http://schemas.microsoft.com/office/drawing/2014/main" id="{C70E6A53-2AB2-7146-8F63-81B183E31E55}"/>
              </a:ext>
            </a:extLst>
          </p:cNvPr>
          <p:cNvPicPr>
            <a:picLocks noChangeAspect="1"/>
          </p:cNvPicPr>
          <p:nvPr/>
        </p:nvPicPr>
        <p:blipFill>
          <a:blip r:embed="rId17"/>
          <a:stretch>
            <a:fillRect/>
          </a:stretch>
        </p:blipFill>
        <p:spPr>
          <a:xfrm>
            <a:off x="4879583" y="4392959"/>
            <a:ext cx="423655" cy="423655"/>
          </a:xfrm>
          <a:prstGeom prst="rect">
            <a:avLst/>
          </a:prstGeom>
        </p:spPr>
      </p:pic>
      <p:sp>
        <p:nvSpPr>
          <p:cNvPr id="56" name="Rectangle 55">
            <a:extLst>
              <a:ext uri="{FF2B5EF4-FFF2-40B4-BE49-F238E27FC236}">
                <a16:creationId xmlns:a16="http://schemas.microsoft.com/office/drawing/2014/main" id="{89C3352D-23DF-D844-8F21-17288FC180C3}"/>
              </a:ext>
            </a:extLst>
          </p:cNvPr>
          <p:cNvSpPr/>
          <p:nvPr/>
        </p:nvSpPr>
        <p:spPr>
          <a:xfrm>
            <a:off x="4440678" y="4797384"/>
            <a:ext cx="1364476" cy="507831"/>
          </a:xfrm>
          <a:prstGeom prst="rect">
            <a:avLst/>
          </a:prstGeom>
        </p:spPr>
        <p:txBody>
          <a:bodyPr wrap="none">
            <a:spAutoFit/>
          </a:bodyPr>
          <a:lstStyle/>
          <a:p>
            <a:pPr algn="ctr"/>
            <a:r>
              <a:rPr lang="en-US" sz="900" b="1" dirty="0"/>
              <a:t>DDoS protection</a:t>
            </a:r>
          </a:p>
          <a:p>
            <a:pPr algn="ctr"/>
            <a:r>
              <a:rPr lang="en-US" sz="900" b="1" dirty="0"/>
              <a:t>In place to avoid outage </a:t>
            </a:r>
          </a:p>
          <a:p>
            <a:pPr algn="ctr"/>
            <a:r>
              <a:rPr lang="en-US" sz="900" b="1" dirty="0"/>
              <a:t>or loss</a:t>
            </a:r>
          </a:p>
        </p:txBody>
      </p:sp>
      <p:pic>
        <p:nvPicPr>
          <p:cNvPr id="57" name="Picture 56">
            <a:extLst>
              <a:ext uri="{FF2B5EF4-FFF2-40B4-BE49-F238E27FC236}">
                <a16:creationId xmlns:a16="http://schemas.microsoft.com/office/drawing/2014/main" id="{278F07EA-1F5D-2F4F-9FD6-AD92D2DAF70E}"/>
              </a:ext>
            </a:extLst>
          </p:cNvPr>
          <p:cNvPicPr>
            <a:picLocks noChangeAspect="1"/>
          </p:cNvPicPr>
          <p:nvPr/>
        </p:nvPicPr>
        <p:blipFill>
          <a:blip r:embed="rId18"/>
          <a:stretch>
            <a:fillRect/>
          </a:stretch>
        </p:blipFill>
        <p:spPr>
          <a:xfrm>
            <a:off x="5613388" y="5181111"/>
            <a:ext cx="922003" cy="608252"/>
          </a:xfrm>
          <a:prstGeom prst="rect">
            <a:avLst/>
          </a:prstGeom>
        </p:spPr>
      </p:pic>
      <p:sp>
        <p:nvSpPr>
          <p:cNvPr id="58" name="Rectangle 57">
            <a:extLst>
              <a:ext uri="{FF2B5EF4-FFF2-40B4-BE49-F238E27FC236}">
                <a16:creationId xmlns:a16="http://schemas.microsoft.com/office/drawing/2014/main" id="{E42CE4D9-ED73-5041-833B-48CF7C1292F8}"/>
              </a:ext>
            </a:extLst>
          </p:cNvPr>
          <p:cNvSpPr/>
          <p:nvPr/>
        </p:nvSpPr>
        <p:spPr>
          <a:xfrm>
            <a:off x="5298674" y="5749860"/>
            <a:ext cx="1534395" cy="369332"/>
          </a:xfrm>
          <a:prstGeom prst="rect">
            <a:avLst/>
          </a:prstGeom>
        </p:spPr>
        <p:txBody>
          <a:bodyPr wrap="none">
            <a:spAutoFit/>
          </a:bodyPr>
          <a:lstStyle/>
          <a:p>
            <a:pPr algn="ctr"/>
            <a:r>
              <a:rPr lang="en-US" sz="900" b="1" dirty="0"/>
              <a:t>Secure Website is</a:t>
            </a:r>
          </a:p>
          <a:p>
            <a:pPr algn="ctr"/>
            <a:r>
              <a:rPr lang="en-US" sz="900" b="1" dirty="0"/>
              <a:t>Only accessible through </a:t>
            </a:r>
            <a:r>
              <a:rPr lang="en-US" sz="900" b="1" dirty="0" err="1"/>
              <a:t>vpn</a:t>
            </a:r>
            <a:endParaRPr lang="en-US" sz="900" b="1" dirty="0"/>
          </a:p>
        </p:txBody>
      </p:sp>
    </p:spTree>
    <p:extLst>
      <p:ext uri="{BB962C8B-B14F-4D97-AF65-F5344CB8AC3E}">
        <p14:creationId xmlns:p14="http://schemas.microsoft.com/office/powerpoint/2010/main" val="265142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DA22-95DC-9242-B143-C531E072D7CA}"/>
              </a:ext>
            </a:extLst>
          </p:cNvPr>
          <p:cNvSpPr>
            <a:spLocks noGrp="1"/>
          </p:cNvSpPr>
          <p:nvPr>
            <p:ph type="title"/>
          </p:nvPr>
        </p:nvSpPr>
        <p:spPr/>
        <p:txBody>
          <a:bodyPr/>
          <a:lstStyle/>
          <a:p>
            <a:r>
              <a:rPr lang="en-US" dirty="0"/>
              <a:t>Children searching for parents</a:t>
            </a:r>
          </a:p>
        </p:txBody>
      </p:sp>
      <p:pic>
        <p:nvPicPr>
          <p:cNvPr id="5" name="Content Placeholder 4">
            <a:extLst>
              <a:ext uri="{FF2B5EF4-FFF2-40B4-BE49-F238E27FC236}">
                <a16:creationId xmlns:a16="http://schemas.microsoft.com/office/drawing/2014/main" id="{181A5E25-BB68-094E-865F-AC3D301F77DC}"/>
              </a:ext>
            </a:extLst>
          </p:cNvPr>
          <p:cNvPicPr>
            <a:picLocks noGrp="1" noChangeAspect="1"/>
          </p:cNvPicPr>
          <p:nvPr>
            <p:ph idx="1"/>
          </p:nvPr>
        </p:nvPicPr>
        <p:blipFill>
          <a:blip r:embed="rId2"/>
          <a:stretch>
            <a:fillRect/>
          </a:stretch>
        </p:blipFill>
        <p:spPr>
          <a:xfrm>
            <a:off x="387200" y="1846263"/>
            <a:ext cx="7470132" cy="4022725"/>
          </a:xfrm>
        </p:spPr>
      </p:pic>
      <p:sp>
        <p:nvSpPr>
          <p:cNvPr id="6" name="TextBox 5">
            <a:extLst>
              <a:ext uri="{FF2B5EF4-FFF2-40B4-BE49-F238E27FC236}">
                <a16:creationId xmlns:a16="http://schemas.microsoft.com/office/drawing/2014/main" id="{F1E2B33F-0271-1642-8833-8BCB7D519445}"/>
              </a:ext>
            </a:extLst>
          </p:cNvPr>
          <p:cNvSpPr txBox="1"/>
          <p:nvPr/>
        </p:nvSpPr>
        <p:spPr>
          <a:xfrm>
            <a:off x="7976681" y="1737360"/>
            <a:ext cx="3910519" cy="4431983"/>
          </a:xfrm>
          <a:prstGeom prst="rect">
            <a:avLst/>
          </a:prstGeom>
          <a:noFill/>
        </p:spPr>
        <p:txBody>
          <a:bodyPr wrap="square" rtlCol="0">
            <a:spAutoFit/>
          </a:bodyPr>
          <a:lstStyle/>
          <a:p>
            <a:pPr marL="285750" indent="-285750">
              <a:buFont typeface="Arial" panose="020B0604020202020204" pitchFamily="34" charset="0"/>
              <a:buChar char="•"/>
            </a:pPr>
            <a:r>
              <a:rPr lang="en-US" dirty="0"/>
              <a:t>Parents register themselves with a </a:t>
            </a:r>
            <a:r>
              <a:rPr lang="en-US" b="1" dirty="0"/>
              <a:t>photo and a 30sec video</a:t>
            </a:r>
            <a:r>
              <a:rPr lang="en-US" dirty="0"/>
              <a:t> message to their kids. </a:t>
            </a:r>
          </a:p>
          <a:p>
            <a:pPr marL="742950" lvl="1" indent="-285750">
              <a:buFont typeface="Arial" panose="020B0604020202020204" pitchFamily="34" charset="0"/>
              <a:buChar char="•"/>
            </a:pPr>
            <a:r>
              <a:rPr lang="en-US" sz="1600" dirty="0"/>
              <a:t>Relatives’ names can be entered to give the child context and assurance that this is their parent.</a:t>
            </a:r>
          </a:p>
          <a:p>
            <a:pPr marL="285750" indent="-285750">
              <a:buFont typeface="Arial" panose="020B0604020202020204" pitchFamily="34" charset="0"/>
              <a:buChar char="•"/>
            </a:pPr>
            <a:r>
              <a:rPr lang="en-US" dirty="0"/>
              <a:t>The child </a:t>
            </a:r>
            <a:r>
              <a:rPr lang="en-US" b="1" dirty="0"/>
              <a:t>browses or searches </a:t>
            </a:r>
            <a:r>
              <a:rPr lang="en-US" dirty="0"/>
              <a:t>for their parent by looking at pictures or using the search engine</a:t>
            </a:r>
          </a:p>
          <a:p>
            <a:pPr marL="285750" indent="-285750">
              <a:buFont typeface="Arial" panose="020B0604020202020204" pitchFamily="34" charset="0"/>
              <a:buChar char="•"/>
            </a:pPr>
            <a:r>
              <a:rPr lang="en-US" dirty="0"/>
              <a:t>They click the blue button at the bottom of their screen to </a:t>
            </a:r>
            <a:r>
              <a:rPr lang="en-US" b="1" dirty="0"/>
              <a:t>claim their parent</a:t>
            </a:r>
            <a:r>
              <a:rPr lang="en-US" dirty="0"/>
              <a:t>.</a:t>
            </a:r>
          </a:p>
          <a:p>
            <a:pPr marL="285750" indent="-285750">
              <a:buFont typeface="Arial" panose="020B0604020202020204" pitchFamily="34" charset="0"/>
              <a:buChar char="•"/>
            </a:pPr>
            <a:r>
              <a:rPr lang="en-US" dirty="0"/>
              <a:t>The </a:t>
            </a:r>
            <a:r>
              <a:rPr lang="en-US" dirty="0" err="1"/>
              <a:t>ReUnite</a:t>
            </a:r>
            <a:r>
              <a:rPr lang="en-US" dirty="0"/>
              <a:t> system then enters a </a:t>
            </a:r>
            <a:r>
              <a:rPr lang="en-US" b="1" dirty="0"/>
              <a:t>“potential match” </a:t>
            </a:r>
            <a:r>
              <a:rPr lang="en-US" dirty="0"/>
              <a:t>and opens up a ticket for the administrators to work through.</a:t>
            </a:r>
          </a:p>
        </p:txBody>
      </p:sp>
    </p:spTree>
    <p:extLst>
      <p:ext uri="{BB962C8B-B14F-4D97-AF65-F5344CB8AC3E}">
        <p14:creationId xmlns:p14="http://schemas.microsoft.com/office/powerpoint/2010/main" val="707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9DA3-5DAD-9048-BCA8-2F54A9D4DA5E}"/>
              </a:ext>
            </a:extLst>
          </p:cNvPr>
          <p:cNvSpPr>
            <a:spLocks noGrp="1"/>
          </p:cNvSpPr>
          <p:nvPr>
            <p:ph type="title"/>
          </p:nvPr>
        </p:nvSpPr>
        <p:spPr/>
        <p:txBody>
          <a:bodyPr/>
          <a:lstStyle/>
          <a:p>
            <a:r>
              <a:rPr lang="en-US" dirty="0"/>
              <a:t>Facility Administrators</a:t>
            </a:r>
          </a:p>
        </p:txBody>
      </p:sp>
      <p:pic>
        <p:nvPicPr>
          <p:cNvPr id="5" name="Content Placeholder 4">
            <a:extLst>
              <a:ext uri="{FF2B5EF4-FFF2-40B4-BE49-F238E27FC236}">
                <a16:creationId xmlns:a16="http://schemas.microsoft.com/office/drawing/2014/main" id="{20E4F03B-4CE6-0B40-B3CA-6BE8D459FF61}"/>
              </a:ext>
            </a:extLst>
          </p:cNvPr>
          <p:cNvPicPr>
            <a:picLocks noGrp="1" noChangeAspect="1"/>
          </p:cNvPicPr>
          <p:nvPr>
            <p:ph idx="1"/>
          </p:nvPr>
        </p:nvPicPr>
        <p:blipFill>
          <a:blip r:embed="rId2"/>
          <a:stretch>
            <a:fillRect/>
          </a:stretch>
        </p:blipFill>
        <p:spPr>
          <a:xfrm>
            <a:off x="1097280" y="2048107"/>
            <a:ext cx="10058400" cy="2334985"/>
          </a:xfrm>
        </p:spPr>
      </p:pic>
      <p:sp>
        <p:nvSpPr>
          <p:cNvPr id="6" name="TextBox 5">
            <a:extLst>
              <a:ext uri="{FF2B5EF4-FFF2-40B4-BE49-F238E27FC236}">
                <a16:creationId xmlns:a16="http://schemas.microsoft.com/office/drawing/2014/main" id="{C7F9A115-7F76-CC4C-B950-6C59BBFC3D52}"/>
              </a:ext>
            </a:extLst>
          </p:cNvPr>
          <p:cNvSpPr txBox="1"/>
          <p:nvPr/>
        </p:nvSpPr>
        <p:spPr>
          <a:xfrm>
            <a:off x="1097280" y="4693839"/>
            <a:ext cx="10269286" cy="923330"/>
          </a:xfrm>
          <a:prstGeom prst="rect">
            <a:avLst/>
          </a:prstGeom>
          <a:noFill/>
        </p:spPr>
        <p:txBody>
          <a:bodyPr wrap="none" rtlCol="0">
            <a:spAutoFit/>
          </a:bodyPr>
          <a:lstStyle/>
          <a:p>
            <a:pPr marL="285750" indent="-285750">
              <a:buFont typeface="Arial" panose="020B0604020202020204" pitchFamily="34" charset="0"/>
              <a:buChar char="•"/>
            </a:pPr>
            <a:r>
              <a:rPr lang="en-US" dirty="0"/>
              <a:t>Tools are available for administrators to manage ticket queues and find potential matches for verification</a:t>
            </a:r>
          </a:p>
          <a:p>
            <a:pPr marL="285750" indent="-285750">
              <a:buFont typeface="Arial" panose="020B0604020202020204" pitchFamily="34" charset="0"/>
              <a:buChar char="•"/>
            </a:pPr>
            <a:r>
              <a:rPr lang="en-US" dirty="0"/>
              <a:t>Administrators register the children and the adults.</a:t>
            </a:r>
          </a:p>
          <a:p>
            <a:pPr marL="742950" lvl="1" indent="-285750">
              <a:buFont typeface="Arial" panose="020B0604020202020204" pitchFamily="34" charset="0"/>
              <a:buChar char="•"/>
            </a:pPr>
            <a:r>
              <a:rPr lang="en-US" dirty="0"/>
              <a:t>Everything in </a:t>
            </a:r>
            <a:r>
              <a:rPr lang="en-US" dirty="0" err="1"/>
              <a:t>ReUnite</a:t>
            </a:r>
            <a:r>
              <a:rPr lang="en-US" dirty="0"/>
              <a:t> happens under supervision of the admin</a:t>
            </a:r>
          </a:p>
        </p:txBody>
      </p:sp>
    </p:spTree>
    <p:extLst>
      <p:ext uri="{BB962C8B-B14F-4D97-AF65-F5344CB8AC3E}">
        <p14:creationId xmlns:p14="http://schemas.microsoft.com/office/powerpoint/2010/main" val="170767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EA68-EE18-E04D-AE18-46D2098C9F52}"/>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EEE8E6A8-BFA3-084A-ACEF-DDA9F4281DC1}"/>
              </a:ext>
            </a:extLst>
          </p:cNvPr>
          <p:cNvSpPr>
            <a:spLocks noGrp="1"/>
          </p:cNvSpPr>
          <p:nvPr>
            <p:ph idx="1"/>
          </p:nvPr>
        </p:nvSpPr>
        <p:spPr/>
        <p:txBody>
          <a:bodyPr/>
          <a:lstStyle/>
          <a:p>
            <a:pPr>
              <a:buFont typeface="Arial" panose="020B0604020202020204" pitchFamily="34" charset="0"/>
              <a:buChar char="•"/>
            </a:pPr>
            <a:r>
              <a:rPr lang="en-US" dirty="0"/>
              <a:t> Central, secure database to unify just </a:t>
            </a:r>
            <a:r>
              <a:rPr lang="en-US" b="1" dirty="0"/>
              <a:t>the relevant information </a:t>
            </a:r>
            <a:r>
              <a:rPr lang="en-US" dirty="0"/>
              <a:t>that will lead to a connection between parent and child.</a:t>
            </a:r>
          </a:p>
          <a:p>
            <a:pPr>
              <a:buFont typeface="Arial" panose="020B0604020202020204" pitchFamily="34" charset="0"/>
              <a:buChar char="•"/>
            </a:pPr>
            <a:r>
              <a:rPr lang="en-US" dirty="0"/>
              <a:t> Common across facilities to ensure information sharing. </a:t>
            </a:r>
          </a:p>
          <a:p>
            <a:pPr lvl="1">
              <a:buFont typeface="Arial" panose="020B0604020202020204" pitchFamily="34" charset="0"/>
              <a:buChar char="•"/>
            </a:pPr>
            <a:r>
              <a:rPr lang="en-US" dirty="0"/>
              <a:t>Can integrate with their existing databases.</a:t>
            </a:r>
          </a:p>
          <a:p>
            <a:pPr>
              <a:buFont typeface="Arial" panose="020B0604020202020204" pitchFamily="34" charset="0"/>
              <a:buChar char="•"/>
            </a:pPr>
            <a:r>
              <a:rPr lang="en-US" dirty="0"/>
              <a:t> Useful tools available for managing the people, tickets, matches, and facility information</a:t>
            </a:r>
          </a:p>
          <a:p>
            <a:pPr>
              <a:buFont typeface="Arial" panose="020B0604020202020204" pitchFamily="34" charset="0"/>
              <a:buChar char="•"/>
            </a:pPr>
            <a:r>
              <a:rPr lang="en-US" dirty="0"/>
              <a:t> Secure, redundant, and distributed datastore to protect from data breach and data loss</a:t>
            </a:r>
          </a:p>
          <a:p>
            <a:pPr>
              <a:buFont typeface="Arial" panose="020B0604020202020204" pitchFamily="34" charset="0"/>
              <a:buChar char="•"/>
            </a:pPr>
            <a:r>
              <a:rPr lang="en-US" dirty="0"/>
              <a:t> Visual confirmation through photos and videos gives you a more likely match than verbal description</a:t>
            </a:r>
          </a:p>
          <a:p>
            <a:pPr>
              <a:buFont typeface="Arial" panose="020B0604020202020204" pitchFamily="34" charset="0"/>
              <a:buChar char="•"/>
            </a:pPr>
            <a:r>
              <a:rPr lang="en-US" dirty="0"/>
              <a:t>May speed up the process and provide a more streamlined process flow for these facilities to work through the reunification effort. </a:t>
            </a:r>
          </a:p>
        </p:txBody>
      </p:sp>
    </p:spTree>
    <p:extLst>
      <p:ext uri="{BB962C8B-B14F-4D97-AF65-F5344CB8AC3E}">
        <p14:creationId xmlns:p14="http://schemas.microsoft.com/office/powerpoint/2010/main" val="325523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892E-A68F-2444-A43F-41447F2B44A1}"/>
              </a:ext>
            </a:extLst>
          </p:cNvPr>
          <p:cNvSpPr>
            <a:spLocks noGrp="1"/>
          </p:cNvSpPr>
          <p:nvPr>
            <p:ph type="title"/>
          </p:nvPr>
        </p:nvSpPr>
        <p:spPr/>
        <p:txBody>
          <a:bodyPr/>
          <a:lstStyle/>
          <a:p>
            <a:r>
              <a:rPr lang="en-US" dirty="0" err="1"/>
              <a:t>ReUnite</a:t>
            </a:r>
            <a:endParaRPr lang="en-US" dirty="0"/>
          </a:p>
        </p:txBody>
      </p:sp>
      <p:sp>
        <p:nvSpPr>
          <p:cNvPr id="3" name="Content Placeholder 2">
            <a:extLst>
              <a:ext uri="{FF2B5EF4-FFF2-40B4-BE49-F238E27FC236}">
                <a16:creationId xmlns:a16="http://schemas.microsoft.com/office/drawing/2014/main" id="{85BAD3AB-C8F2-3C4A-BABB-C3C85D20907A}"/>
              </a:ext>
            </a:extLst>
          </p:cNvPr>
          <p:cNvSpPr>
            <a:spLocks noGrp="1"/>
          </p:cNvSpPr>
          <p:nvPr>
            <p:ph idx="1"/>
          </p:nvPr>
        </p:nvSpPr>
        <p:spPr/>
        <p:txBody>
          <a:bodyPr>
            <a:normAutofit fontScale="92500" lnSpcReduction="10000"/>
          </a:bodyPr>
          <a:lstStyle/>
          <a:p>
            <a:r>
              <a:rPr lang="en-US" b="1" dirty="0"/>
              <a:t>How it works – High level process</a:t>
            </a:r>
          </a:p>
          <a:p>
            <a:pPr marL="457200" indent="-457200">
              <a:buFont typeface="+mj-lt"/>
              <a:buAutoNum type="arabicPeriod"/>
            </a:pPr>
            <a:r>
              <a:rPr lang="en-US" dirty="0"/>
              <a:t>Parents and Children register themselves (or are registered if too young) on a secured tablet or desktop computer at a secured or approved location. (strong security certificates are used)</a:t>
            </a:r>
          </a:p>
          <a:p>
            <a:pPr marL="749808" lvl="1" indent="-457200">
              <a:buFont typeface="Arial" panose="020B0604020202020204" pitchFamily="34" charset="0"/>
              <a:buChar char="•"/>
            </a:pPr>
            <a:r>
              <a:rPr lang="en-US" dirty="0"/>
              <a:t>The registration includes pictures of the parents and children along with a 30 second video message</a:t>
            </a:r>
          </a:p>
          <a:p>
            <a:pPr marL="457200" indent="-457200">
              <a:buFont typeface="+mj-lt"/>
              <a:buAutoNum type="arabicPeriod"/>
            </a:pPr>
            <a:r>
              <a:rPr lang="en-US" dirty="0"/>
              <a:t>Upon finding the family member, the child can click “Claim this person” to indicate a familial connection</a:t>
            </a:r>
          </a:p>
          <a:p>
            <a:pPr marL="749808" lvl="1" indent="-457200">
              <a:buFont typeface="Arial" panose="020B0604020202020204" pitchFamily="34" charset="0"/>
              <a:buChar char="•"/>
            </a:pPr>
            <a:r>
              <a:rPr lang="en-US" dirty="0"/>
              <a:t>A ticket is issued but all of the information remains internal to the database. </a:t>
            </a:r>
          </a:p>
          <a:p>
            <a:pPr marL="749808" lvl="1" indent="-457200">
              <a:buFont typeface="Arial" panose="020B0604020202020204" pitchFamily="34" charset="0"/>
              <a:buChar char="•"/>
            </a:pPr>
            <a:r>
              <a:rPr lang="en-US" dirty="0"/>
              <a:t>Only name and other approved info will be displayed</a:t>
            </a:r>
          </a:p>
          <a:p>
            <a:pPr marL="457200" indent="-457200">
              <a:buFont typeface="+mj-lt"/>
              <a:buAutoNum type="arabicPeriod"/>
            </a:pPr>
            <a:r>
              <a:rPr lang="en-US" dirty="0"/>
              <a:t>The facilities/Orgs access the central database and start working on the potential matches to reunite families</a:t>
            </a:r>
          </a:p>
          <a:p>
            <a:pPr marL="457200" indent="-457200">
              <a:buFont typeface="+mj-lt"/>
              <a:buAutoNum type="arabicPeriod"/>
            </a:pPr>
            <a:r>
              <a:rPr lang="en-US" dirty="0"/>
              <a:t>Verification of the match is completely up to the organization or facility. The application merely provides the data on potential matches and manages ticket work.</a:t>
            </a:r>
          </a:p>
        </p:txBody>
      </p:sp>
    </p:spTree>
    <p:extLst>
      <p:ext uri="{BB962C8B-B14F-4D97-AF65-F5344CB8AC3E}">
        <p14:creationId xmlns:p14="http://schemas.microsoft.com/office/powerpoint/2010/main" val="177974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192C-7721-B84F-9F07-38156320FC8B}"/>
              </a:ext>
            </a:extLst>
          </p:cNvPr>
          <p:cNvSpPr>
            <a:spLocks noGrp="1"/>
          </p:cNvSpPr>
          <p:nvPr>
            <p:ph type="title"/>
          </p:nvPr>
        </p:nvSpPr>
        <p:spPr/>
        <p:txBody>
          <a:bodyPr/>
          <a:lstStyle/>
          <a:p>
            <a:r>
              <a:rPr lang="en-US" dirty="0" err="1"/>
              <a:t>ReUnite</a:t>
            </a:r>
            <a:endParaRPr lang="en-US" dirty="0"/>
          </a:p>
        </p:txBody>
      </p:sp>
      <p:sp>
        <p:nvSpPr>
          <p:cNvPr id="3" name="Content Placeholder 2">
            <a:extLst>
              <a:ext uri="{FF2B5EF4-FFF2-40B4-BE49-F238E27FC236}">
                <a16:creationId xmlns:a16="http://schemas.microsoft.com/office/drawing/2014/main" id="{191BE215-BBF7-6648-9613-2A8E56A4A2E1}"/>
              </a:ext>
            </a:extLst>
          </p:cNvPr>
          <p:cNvSpPr>
            <a:spLocks noGrp="1"/>
          </p:cNvSpPr>
          <p:nvPr>
            <p:ph idx="1"/>
          </p:nvPr>
        </p:nvSpPr>
        <p:spPr/>
        <p:txBody>
          <a:bodyPr>
            <a:normAutofit fontScale="92500" lnSpcReduction="20000"/>
          </a:bodyPr>
          <a:lstStyle/>
          <a:p>
            <a:r>
              <a:rPr lang="en-US" dirty="0"/>
              <a:t>What the admin does (Walk-through):</a:t>
            </a:r>
          </a:p>
          <a:p>
            <a:pPr marL="457200" indent="-457200">
              <a:buFont typeface="+mj-lt"/>
              <a:buAutoNum type="arabicPeriod"/>
            </a:pPr>
            <a:r>
              <a:rPr lang="en-US" dirty="0"/>
              <a:t>Child or validated parent approaches</a:t>
            </a:r>
          </a:p>
          <a:p>
            <a:pPr marL="457200" indent="-457200">
              <a:buFont typeface="+mj-lt"/>
              <a:buAutoNum type="arabicPeriod"/>
            </a:pPr>
            <a:r>
              <a:rPr lang="en-US" dirty="0"/>
              <a:t>Registration information is taken in</a:t>
            </a:r>
          </a:p>
          <a:p>
            <a:pPr marL="457200" indent="-457200">
              <a:buFont typeface="+mj-lt"/>
              <a:buAutoNum type="arabicPeriod"/>
            </a:pPr>
            <a:r>
              <a:rPr lang="en-US" dirty="0"/>
              <a:t>Photo is taken</a:t>
            </a:r>
          </a:p>
          <a:p>
            <a:pPr marL="457200" indent="-457200">
              <a:buFont typeface="+mj-lt"/>
              <a:buAutoNum type="arabicPeriod"/>
            </a:pPr>
            <a:r>
              <a:rPr lang="en-US" dirty="0"/>
              <a:t>Short 30 second video is taken </a:t>
            </a:r>
          </a:p>
          <a:p>
            <a:pPr marL="749808" lvl="1" indent="-457200">
              <a:buFont typeface="+mj-lt"/>
              <a:buAutoNum type="arabicPeriod"/>
            </a:pPr>
            <a:r>
              <a:rPr lang="en-US" dirty="0"/>
              <a:t>(”</a:t>
            </a:r>
            <a:r>
              <a:rPr lang="en-US" dirty="0" err="1"/>
              <a:t>Hola</a:t>
            </a:r>
            <a:r>
              <a:rPr lang="en-US" dirty="0"/>
              <a:t> </a:t>
            </a:r>
            <a:r>
              <a:rPr lang="en-US" dirty="0" err="1"/>
              <a:t>mijo</a:t>
            </a:r>
            <a:r>
              <a:rPr lang="en-US" dirty="0"/>
              <a:t>, </a:t>
            </a:r>
            <a:r>
              <a:rPr lang="en-US" dirty="0" err="1"/>
              <a:t>te</a:t>
            </a:r>
            <a:r>
              <a:rPr lang="en-US" dirty="0"/>
              <a:t> </a:t>
            </a:r>
            <a:r>
              <a:rPr lang="en-US" dirty="0" err="1"/>
              <a:t>extraño</a:t>
            </a:r>
            <a:r>
              <a:rPr lang="en-US" dirty="0"/>
              <a:t>! </a:t>
            </a:r>
            <a:r>
              <a:rPr lang="en-US" dirty="0" err="1"/>
              <a:t>Ya</a:t>
            </a:r>
            <a:r>
              <a:rPr lang="en-US" dirty="0"/>
              <a:t> pronto </a:t>
            </a:r>
            <a:r>
              <a:rPr lang="en-US" dirty="0" err="1"/>
              <a:t>estaremos</a:t>
            </a:r>
            <a:r>
              <a:rPr lang="en-US" dirty="0"/>
              <a:t> </a:t>
            </a:r>
            <a:r>
              <a:rPr lang="en-US" dirty="0" err="1"/>
              <a:t>juntos</a:t>
            </a:r>
            <a:r>
              <a:rPr lang="en-US" dirty="0"/>
              <a:t>!”)</a:t>
            </a:r>
          </a:p>
          <a:p>
            <a:pPr marL="457200" indent="-457200">
              <a:buFont typeface="+mj-lt"/>
              <a:buAutoNum type="arabicPeriod"/>
            </a:pPr>
            <a:r>
              <a:rPr lang="en-US" dirty="0"/>
              <a:t>Child is allowed to search for their relatives by name or browse photos</a:t>
            </a:r>
          </a:p>
          <a:p>
            <a:pPr marL="457200" indent="-457200">
              <a:buFont typeface="+mj-lt"/>
              <a:buAutoNum type="arabicPeriod"/>
            </a:pPr>
            <a:r>
              <a:rPr lang="en-US" dirty="0"/>
              <a:t>A ticket is issued if a child has found a potential match for their parent</a:t>
            </a:r>
          </a:p>
          <a:p>
            <a:pPr marL="457200" indent="-457200">
              <a:buFont typeface="+mj-lt"/>
              <a:buAutoNum type="arabicPeriod"/>
            </a:pPr>
            <a:r>
              <a:rPr lang="en-US" dirty="0"/>
              <a:t>Validation process begins per the facility’s established procedures</a:t>
            </a:r>
          </a:p>
          <a:p>
            <a:pPr marL="457200" indent="-457200">
              <a:buFont typeface="+mj-lt"/>
              <a:buAutoNum type="arabicPeriod"/>
            </a:pPr>
            <a:endParaRPr lang="en-US" dirty="0"/>
          </a:p>
          <a:p>
            <a:pPr marL="0" indent="0">
              <a:buNone/>
            </a:pPr>
            <a:r>
              <a:rPr lang="en-US" b="1" dirty="0"/>
              <a:t>NOTE</a:t>
            </a:r>
            <a:r>
              <a:rPr lang="en-US" dirty="0"/>
              <a:t>: This is all done in-facility and under supervision</a:t>
            </a:r>
          </a:p>
        </p:txBody>
      </p:sp>
    </p:spTree>
    <p:extLst>
      <p:ext uri="{BB962C8B-B14F-4D97-AF65-F5344CB8AC3E}">
        <p14:creationId xmlns:p14="http://schemas.microsoft.com/office/powerpoint/2010/main" val="1497192962"/>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5832</TotalTime>
  <Words>1098</Words>
  <Application>Microsoft Macintosh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ReUnite</vt:lpstr>
      <vt:lpstr>Reunification Challenges</vt:lpstr>
      <vt:lpstr>End Goal</vt:lpstr>
      <vt:lpstr>ReUnite - Overview</vt:lpstr>
      <vt:lpstr>Children searching for parents</vt:lpstr>
      <vt:lpstr>Facility Administrators</vt:lpstr>
      <vt:lpstr>Benefits</vt:lpstr>
      <vt:lpstr>ReUnite</vt:lpstr>
      <vt:lpstr>ReUnite</vt:lpstr>
      <vt:lpstr>What happens next</vt:lpstr>
      <vt:lpstr>Security</vt:lpstr>
      <vt:lpstr>For more information contact us!</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Elliott Castillo</dc:creator>
  <cp:lastModifiedBy>Elliott Castillo</cp:lastModifiedBy>
  <cp:revision>25</cp:revision>
  <cp:lastPrinted>2018-07-07T04:22:25Z</cp:lastPrinted>
  <dcterms:created xsi:type="dcterms:W3CDTF">2017-08-28T14:55:58Z</dcterms:created>
  <dcterms:modified xsi:type="dcterms:W3CDTF">2018-07-07T04:32:49Z</dcterms:modified>
</cp:coreProperties>
</file>