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68" r:id="rId5"/>
    <p:sldId id="270" r:id="rId6"/>
    <p:sldId id="269" r:id="rId7"/>
    <p:sldId id="265" r:id="rId8"/>
    <p:sldId id="266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E75B6"/>
    <a:srgbClr val="5937B9"/>
    <a:srgbClr val="C55A11"/>
    <a:srgbClr val="9DC3E6"/>
    <a:srgbClr val="FFFFFF"/>
    <a:srgbClr val="3B7EBB"/>
    <a:srgbClr val="F8CBAD"/>
    <a:srgbClr val="B889DB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0637-3380-416D-BCBB-414510668BE3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8FF4-C339-4F9B-A7CC-976A1104B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37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65B-538E-44EB-98D1-D8CFA7EB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C718-C5A5-4CF5-AC80-84EDCFE9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3FF2910-C122-4F95-BDF7-EF4DF728AD77}"/>
              </a:ext>
            </a:extLst>
          </p:cNvPr>
          <p:cNvSpPr txBox="1">
            <a:spLocks/>
          </p:cNvSpPr>
          <p:nvPr userDrawn="1"/>
        </p:nvSpPr>
        <p:spPr>
          <a:xfrm>
            <a:off x="9278440" y="6450746"/>
            <a:ext cx="2913560" cy="407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C1E-21EC-4D58-803D-54DA8F4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BFE5-59ED-4032-9086-2B61E04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B46B-D4CD-46BC-8C28-B1C9EE46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8E17-98BE-484A-AD4E-F5DEB223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850B-52C8-4FCB-8396-12B2189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C7DA7-7E34-4654-94C1-B2F0A7AD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0123-8E1E-4D6E-AFF6-0D7CB824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1B27-7680-468D-A5F4-4C80E325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FEE0-35E8-4CE7-9D56-4FC4A9C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47B8-F898-4AC4-BA95-F7C46ED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DE3D-4AC5-46E3-A7ED-F9B5A078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133998"/>
            <a:ext cx="10515600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0AA4-0EA2-4107-861B-1206EBEB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AA3B-6904-4852-BFD6-3B03B50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5A47-81AC-4F12-8BAE-590A495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BA4A-CE32-45C8-AAF9-6DC133A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DC4-3FE5-4716-8573-9E944A3B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22D-16F5-4DE3-8835-3149AEB3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5D59-670D-462F-8AB5-2314861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2724-B605-47DA-80ED-7797CCD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AE62-5994-4D04-9993-79B014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7336-C942-494A-AB2A-B170655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F22-30CE-464C-AE0A-41E552A8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713D3-DF54-4998-99DD-D8458A8A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6DE2-8432-4424-B427-A7AB893E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4466-B798-4C91-B39C-214578F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8C04-3F18-41B2-A575-52619D3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040-1F6E-4444-A455-39BFF87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B693-D75C-4491-BF3E-C13FC7E0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7F5-AE02-4F78-80A2-54D63BD7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8A89-DFC0-43C1-909F-EDFECBBE6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0A1D-0945-43A9-A401-D5D68E18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F09F0-A1B2-4959-A1B6-E5F428F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28EE-F8B2-4454-9E2B-60839D1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01D6-8BA3-445E-80EE-BA20E56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DA4-CF75-4703-A3FF-114FF7D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8467-D894-4EBA-8A5E-E3C41CCD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06F7-339C-4767-9B72-C3C256D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0E788-1B67-48DD-9136-5667A06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BE18F-CFEC-4748-9A06-7DA8DE3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D5311-7E59-4CC2-AE04-C085BD4C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35FC9-28CF-4FD8-98FE-8727FDF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4FA1-45E0-4403-9D91-457F9E6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A72B-4FC4-4522-938D-4D427265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F05D-1474-4C7C-8AC4-98BAD8A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4EC5-7DB2-4989-8AEE-E1E13A78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783-34EF-4FC0-A48E-0C1F903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16D4-B7B4-4925-84BC-D9FD05E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C11E-8B3A-4583-8301-C90CBD85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6168-90A4-46E2-A3C1-CD3D2C35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4547-E2B4-4EAF-A1B5-1FF59507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3F72-48FB-4407-BF52-1EB993F6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894D-8178-425B-88C6-3F41FEC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BCEC-2655-4398-B7DA-5409FED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11A7-3ABE-428E-9E98-23BCE14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D4E8-44F8-471D-9847-A307C80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A07A-D916-430B-A663-0D5DF2C75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1796-9041-4095-9073-9E5E1F769691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F7D8-3B8D-476B-AD10-C5CD6918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F99-0136-49FD-8080-BE6D4B77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5EC-E5AE-4D0C-8A99-DA6EAF7F61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5932-76B3-41FB-A74A-BAFC96D5E71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59E93-4342-4CED-A39D-EEE3DD5FFC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073-CD0C-4ABA-92F8-084B699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anchor="ctr"/>
          <a:lstStyle/>
          <a:p>
            <a:r>
              <a:rPr lang="en-GB" dirty="0"/>
              <a:t>Sales CRM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AD4BC-8F95-4171-B177-71A771CB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507" y="2919460"/>
            <a:ext cx="7557025" cy="1806648"/>
          </a:xfrm>
        </p:spPr>
        <p:txBody>
          <a:bodyPr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Sales Cycle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Summary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Cities to Focus 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What-if Scenarios…</a:t>
            </a:r>
          </a:p>
        </p:txBody>
      </p:sp>
    </p:spTree>
    <p:extLst>
      <p:ext uri="{BB962C8B-B14F-4D97-AF65-F5344CB8AC3E}">
        <p14:creationId xmlns:p14="http://schemas.microsoft.com/office/powerpoint/2010/main" val="708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36E-F4F5-4028-A899-7292E0E6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What-if Scenarios…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335F-04E0-4802-BE4F-65DB423F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GB" dirty="0"/>
              <a:t>Show 2-3 scenarios which help in hitting the 10000 outlets a year target</a:t>
            </a:r>
          </a:p>
          <a:p>
            <a:pPr marL="457200" indent="-457200">
              <a:buFontTx/>
              <a:buChar char="-"/>
            </a:pPr>
            <a:r>
              <a:rPr lang="en-GB" dirty="0"/>
              <a:t>Focus should be on why a particular parameter was selected for simulation</a:t>
            </a:r>
          </a:p>
          <a:p>
            <a:endParaRPr lang="en-GB" dirty="0"/>
          </a:p>
          <a:p>
            <a:r>
              <a:rPr lang="en-GB" dirty="0"/>
              <a:t>Show the approach used to create the simulator</a:t>
            </a:r>
          </a:p>
        </p:txBody>
      </p:sp>
    </p:spTree>
    <p:extLst>
      <p:ext uri="{BB962C8B-B14F-4D97-AF65-F5344CB8AC3E}">
        <p14:creationId xmlns:p14="http://schemas.microsoft.com/office/powerpoint/2010/main" val="330557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630C-166C-4F66-8606-E99674C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BD6F-8210-4606-BEC6-AA75F4F3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GB" dirty="0"/>
              <a:t>How competitive is the [technological] problem solving space within hyperlocal delivery market?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Does it warrant a competitor analysis to understand if and why are we losing sales to competitors</a:t>
            </a:r>
          </a:p>
          <a:p>
            <a:pPr marL="457200" indent="-457200">
              <a:buFontTx/>
              <a:buChar char="-"/>
            </a:pPr>
            <a:r>
              <a:rPr lang="en-GB" dirty="0"/>
              <a:t>Time Series forecasting: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Overall Sales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Sales by Region/City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Sales by Sales Rep</a:t>
            </a:r>
          </a:p>
          <a:p>
            <a:pPr marL="1143000" lvl="1" indent="-4572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7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B88-7894-497B-80B9-08BE7D6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Cycle at UrbanPiper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29B26-34A4-4D62-AD1F-F3F6A7EA3193}"/>
              </a:ext>
            </a:extLst>
          </p:cNvPr>
          <p:cNvGrpSpPr/>
          <p:nvPr/>
        </p:nvGrpSpPr>
        <p:grpSpPr>
          <a:xfrm>
            <a:off x="11274186" y="6453249"/>
            <a:ext cx="917814" cy="404751"/>
            <a:chOff x="9549970" y="4694842"/>
            <a:chExt cx="1110555" cy="48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69DA8-19ED-4A9C-A639-6BA53F942DEC}"/>
                </a:ext>
              </a:extLst>
            </p:cNvPr>
            <p:cNvSpPr/>
            <p:nvPr/>
          </p:nvSpPr>
          <p:spPr>
            <a:xfrm>
              <a:off x="9549970" y="4694842"/>
              <a:ext cx="1110555" cy="169423"/>
            </a:xfrm>
            <a:prstGeom prst="rect">
              <a:avLst/>
            </a:prstGeom>
            <a:solidFill>
              <a:srgbClr val="593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Open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1AE877-4F5C-4F55-A490-D466CDBC5C86}"/>
                </a:ext>
              </a:extLst>
            </p:cNvPr>
            <p:cNvSpPr/>
            <p:nvPr/>
          </p:nvSpPr>
          <p:spPr>
            <a:xfrm>
              <a:off x="9549970" y="4848996"/>
              <a:ext cx="1110555" cy="16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Won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D3C3C6-E090-4DC9-AC9C-2692A5709C70}"/>
                </a:ext>
              </a:extLst>
            </p:cNvPr>
            <p:cNvSpPr/>
            <p:nvPr/>
          </p:nvSpPr>
          <p:spPr>
            <a:xfrm>
              <a:off x="9549970" y="5015168"/>
              <a:ext cx="1110555" cy="16942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Deferred/Lost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0056E3-772B-416C-8D7D-2C75BA3FD807}"/>
              </a:ext>
            </a:extLst>
          </p:cNvPr>
          <p:cNvGrpSpPr/>
          <p:nvPr/>
        </p:nvGrpSpPr>
        <p:grpSpPr>
          <a:xfrm>
            <a:off x="244513" y="1401930"/>
            <a:ext cx="11702974" cy="4341452"/>
            <a:chOff x="244513" y="1401930"/>
            <a:chExt cx="11702974" cy="434145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FAB37C-7585-49AA-90EE-8BA35CC60365}"/>
                </a:ext>
              </a:extLst>
            </p:cNvPr>
            <p:cNvCxnSpPr>
              <a:cxnSpLocks/>
              <a:stCxn id="40" idx="1"/>
              <a:endCxn id="37" idx="5"/>
            </p:cNvCxnSpPr>
            <p:nvPr/>
          </p:nvCxnSpPr>
          <p:spPr>
            <a:xfrm flipH="1" flipV="1">
              <a:off x="9420155" y="2983845"/>
              <a:ext cx="638011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FB547-93CB-4B4D-97E9-AAFAACC29945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>
            <a:xfrm>
              <a:off x="7601149" y="1800418"/>
              <a:ext cx="2452213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0481E7-4E9B-42D5-82E4-7B64CA6A5A08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>
              <a:off x="5148937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6505FA-A2F6-4AC1-9EA3-6DDC6EA52290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>
              <a:off x="2696725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0FC8A0-6F5A-430D-8AFE-22687EC58F50}"/>
                </a:ext>
              </a:extLst>
            </p:cNvPr>
            <p:cNvCxnSpPr>
              <a:cxnSpLocks/>
              <a:stCxn id="20" idx="1"/>
              <a:endCxn id="14" idx="1"/>
            </p:cNvCxnSpPr>
            <p:nvPr/>
          </p:nvCxnSpPr>
          <p:spPr>
            <a:xfrm>
              <a:off x="244513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A8BF62-89A8-4124-85C7-4E42AAD616D9}"/>
                </a:ext>
              </a:extLst>
            </p:cNvPr>
            <p:cNvSpPr/>
            <p:nvPr/>
          </p:nvSpPr>
          <p:spPr>
            <a:xfrm>
              <a:off x="2696725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Made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D786E2-27BF-4B45-9181-B7CAE9A5706C}"/>
                </a:ext>
              </a:extLst>
            </p:cNvPr>
            <p:cNvSpPr/>
            <p:nvPr/>
          </p:nvSpPr>
          <p:spPr>
            <a:xfrm>
              <a:off x="5148937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Demo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3B09A1-E9FD-4ED7-9A48-8ECFB5EB2854}"/>
                </a:ext>
              </a:extLst>
            </p:cNvPr>
            <p:cNvSpPr/>
            <p:nvPr/>
          </p:nvSpPr>
          <p:spPr>
            <a:xfrm>
              <a:off x="7601149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Proposal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9D1B36-E1A4-486E-BA79-1EC5305280CA}"/>
                </a:ext>
              </a:extLst>
            </p:cNvPr>
            <p:cNvSpPr/>
            <p:nvPr/>
          </p:nvSpPr>
          <p:spPr>
            <a:xfrm>
              <a:off x="10053362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Negotiation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29E12-4B79-4BE0-B759-7626005782DC}"/>
                </a:ext>
              </a:extLst>
            </p:cNvPr>
            <p:cNvSpPr/>
            <p:nvPr/>
          </p:nvSpPr>
          <p:spPr>
            <a:xfrm>
              <a:off x="408250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0A3DD3-3F20-4D59-980F-5B136858954B}"/>
                </a:ext>
              </a:extLst>
            </p:cNvPr>
            <p:cNvSpPr/>
            <p:nvPr/>
          </p:nvSpPr>
          <p:spPr>
            <a:xfrm>
              <a:off x="6535916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A93CA1-6298-4BFF-A165-4603CB509020}"/>
                </a:ext>
              </a:extLst>
            </p:cNvPr>
            <p:cNvSpPr/>
            <p:nvPr/>
          </p:nvSpPr>
          <p:spPr>
            <a:xfrm>
              <a:off x="244513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New Deal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2B3A44-839A-4FE8-B566-F1FCB3A7842D}"/>
                </a:ext>
              </a:extLst>
            </p:cNvPr>
            <p:cNvSpPr/>
            <p:nvPr/>
          </p:nvSpPr>
          <p:spPr>
            <a:xfrm>
              <a:off x="1629090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F238D3-E032-491A-8AE4-04C60E7BC8C2}"/>
                </a:ext>
              </a:extLst>
            </p:cNvPr>
            <p:cNvSpPr/>
            <p:nvPr/>
          </p:nvSpPr>
          <p:spPr>
            <a:xfrm>
              <a:off x="8989329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454470-3929-4978-9226-2DCBAD83EA4D}"/>
                </a:ext>
              </a:extLst>
            </p:cNvPr>
            <p:cNvSpPr/>
            <p:nvPr/>
          </p:nvSpPr>
          <p:spPr>
            <a:xfrm>
              <a:off x="1144274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BDAEA7-EEED-4426-86BE-8CCA1E22491F}"/>
                </a:ext>
              </a:extLst>
            </p:cNvPr>
            <p:cNvSpPr/>
            <p:nvPr/>
          </p:nvSpPr>
          <p:spPr>
            <a:xfrm>
              <a:off x="244513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Development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564724-A499-423E-929F-D070C7790536}"/>
                </a:ext>
              </a:extLst>
            </p:cNvPr>
            <p:cNvSpPr/>
            <p:nvPr/>
          </p:nvSpPr>
          <p:spPr>
            <a:xfrm>
              <a:off x="1629090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394643-1E40-4246-95A8-55284F4CFCE2}"/>
                </a:ext>
              </a:extLst>
            </p:cNvPr>
            <p:cNvSpPr/>
            <p:nvPr/>
          </p:nvSpPr>
          <p:spPr>
            <a:xfrm>
              <a:off x="244513" y="394279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 Complete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BE9E9-7C23-458E-AFD3-D22A44092D52}"/>
                </a:ext>
              </a:extLst>
            </p:cNvPr>
            <p:cNvSpPr/>
            <p:nvPr/>
          </p:nvSpPr>
          <p:spPr>
            <a:xfrm>
              <a:off x="1629090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127253-D76B-4570-A66D-90E4A5C4AF6D}"/>
                </a:ext>
              </a:extLst>
            </p:cNvPr>
            <p:cNvSpPr/>
            <p:nvPr/>
          </p:nvSpPr>
          <p:spPr>
            <a:xfrm>
              <a:off x="2701528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Onboarding Merchants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3BE147-3909-46BA-85F7-A88214A75FC0}"/>
                </a:ext>
              </a:extLst>
            </p:cNvPr>
            <p:cNvSpPr/>
            <p:nvPr/>
          </p:nvSpPr>
          <p:spPr>
            <a:xfrm>
              <a:off x="408250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C45EBFD-53F8-409A-815B-F7DDB85E3FB7}"/>
                </a:ext>
              </a:extLst>
            </p:cNvPr>
            <p:cNvSpPr/>
            <p:nvPr/>
          </p:nvSpPr>
          <p:spPr>
            <a:xfrm>
              <a:off x="2701528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Churned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2A5DB0-51DB-40EC-BD14-0B0870C6B083}"/>
                </a:ext>
              </a:extLst>
            </p:cNvPr>
            <p:cNvSpPr/>
            <p:nvPr/>
          </p:nvSpPr>
          <p:spPr>
            <a:xfrm>
              <a:off x="408250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2D604B-B47A-48B5-80D9-7CF21FF6ACFD}"/>
                </a:ext>
              </a:extLst>
            </p:cNvPr>
            <p:cNvSpPr/>
            <p:nvPr/>
          </p:nvSpPr>
          <p:spPr>
            <a:xfrm>
              <a:off x="5148937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Signed up for Integration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1763B-B3A6-4CE2-AD8F-EE47D35AE870}"/>
                </a:ext>
              </a:extLst>
            </p:cNvPr>
            <p:cNvSpPr/>
            <p:nvPr/>
          </p:nvSpPr>
          <p:spPr>
            <a:xfrm>
              <a:off x="6535916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5B2CCA1-AA65-4BB4-9566-0E09F74D2B8B}"/>
                </a:ext>
              </a:extLst>
            </p:cNvPr>
            <p:cNvSpPr/>
            <p:nvPr/>
          </p:nvSpPr>
          <p:spPr>
            <a:xfrm>
              <a:off x="5148937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Integration Deferred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5D5B49-FAF3-4ED6-A795-E82730D4762A}"/>
                </a:ext>
              </a:extLst>
            </p:cNvPr>
            <p:cNvSpPr/>
            <p:nvPr/>
          </p:nvSpPr>
          <p:spPr>
            <a:xfrm>
              <a:off x="6535916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D018FF1-9DDA-45CB-A116-F0A7DAB1EDBB}"/>
                </a:ext>
              </a:extLst>
            </p:cNvPr>
            <p:cNvSpPr/>
            <p:nvPr/>
          </p:nvSpPr>
          <p:spPr>
            <a:xfrm>
              <a:off x="7601149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81DDF-113C-4FA1-9E2D-D6EAE55FF87A}"/>
                </a:ext>
              </a:extLst>
            </p:cNvPr>
            <p:cNvSpPr/>
            <p:nvPr/>
          </p:nvSpPr>
          <p:spPr>
            <a:xfrm>
              <a:off x="8989329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3F7004F-0332-416B-85CD-56FFFB7BE609}"/>
                </a:ext>
              </a:extLst>
            </p:cNvPr>
            <p:cNvSpPr/>
            <p:nvPr/>
          </p:nvSpPr>
          <p:spPr>
            <a:xfrm>
              <a:off x="7601149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Deferred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8D45EE-3D5D-4C33-AB8A-E71B35617F73}"/>
                </a:ext>
              </a:extLst>
            </p:cNvPr>
            <p:cNvSpPr/>
            <p:nvPr/>
          </p:nvSpPr>
          <p:spPr>
            <a:xfrm>
              <a:off x="8989329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98713E-D42F-41D5-89B9-892AB9B3DD6A}"/>
                </a:ext>
              </a:extLst>
            </p:cNvPr>
            <p:cNvSpPr/>
            <p:nvPr/>
          </p:nvSpPr>
          <p:spPr>
            <a:xfrm>
              <a:off x="10058166" y="275730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Agreement Sent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312B26-5A58-46FA-9536-A8AA0F181F6B}"/>
                </a:ext>
              </a:extLst>
            </p:cNvPr>
            <p:cNvSpPr/>
            <p:nvPr/>
          </p:nvSpPr>
          <p:spPr>
            <a:xfrm>
              <a:off x="1144274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FE46232-B651-4BCB-A256-E7B834F3A527}"/>
                </a:ext>
              </a:extLst>
            </p:cNvPr>
            <p:cNvSpPr/>
            <p:nvPr/>
          </p:nvSpPr>
          <p:spPr>
            <a:xfrm>
              <a:off x="10058166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Lost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B6E2FF-F25D-4DEE-93EB-DB8A2664D578}"/>
                </a:ext>
              </a:extLst>
            </p:cNvPr>
            <p:cNvSpPr/>
            <p:nvPr/>
          </p:nvSpPr>
          <p:spPr>
            <a:xfrm>
              <a:off x="1144274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987D78-DE8D-4C28-95E8-0BEA082995DC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10829162" y="2029018"/>
              <a:ext cx="4804" cy="72829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307E110-AD16-491E-BAC5-7036043EB8A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0833966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0BF1A3-0EBA-487A-BB7B-ECA73D8D4523}"/>
                </a:ext>
              </a:extLst>
            </p:cNvPr>
            <p:cNvCxnSpPr>
              <a:cxnSpLocks/>
              <a:stCxn id="36" idx="1"/>
              <a:endCxn id="33" idx="5"/>
            </p:cNvCxnSpPr>
            <p:nvPr/>
          </p:nvCxnSpPr>
          <p:spPr>
            <a:xfrm flipH="1" flipV="1">
              <a:off x="6966742" y="2983845"/>
              <a:ext cx="634407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9FAB65-0A78-4BD2-B6D4-AF1BB2668A08}"/>
                </a:ext>
              </a:extLst>
            </p:cNvPr>
            <p:cNvCxnSpPr>
              <a:cxnSpLocks/>
              <a:stCxn id="32" idx="1"/>
              <a:endCxn id="29" idx="5"/>
            </p:cNvCxnSpPr>
            <p:nvPr/>
          </p:nvCxnSpPr>
          <p:spPr>
            <a:xfrm flipH="1" flipV="1">
              <a:off x="4513329" y="2983845"/>
              <a:ext cx="635608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499EE4-D276-4531-A841-129FAB7AE09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1020313" y="3214508"/>
              <a:ext cx="0" cy="7282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A2301A-EC96-4371-898A-95EE08F472FF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8376949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2A855C-8FD7-4F42-8BCC-62B7AD3DE2E6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924737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E00206-A30C-4F95-B23E-F94DBAC53D67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3477328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3ACAA4E-0A68-4575-B817-59E6D85F584A}"/>
                </a:ext>
              </a:extLst>
            </p:cNvPr>
            <p:cNvCxnSpPr>
              <a:stCxn id="32" idx="1"/>
              <a:endCxn id="24" idx="0"/>
            </p:cNvCxnSpPr>
            <p:nvPr/>
          </p:nvCxnSpPr>
          <p:spPr>
            <a:xfrm rot="10800000">
              <a:off x="1020313" y="2757308"/>
              <a:ext cx="4128624" cy="228600"/>
            </a:xfrm>
            <a:prstGeom prst="bentConnector4">
              <a:avLst>
                <a:gd name="adj1" fmla="val 6915"/>
                <a:gd name="adj2" fmla="val 31267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5C4E81D-E8AC-4F87-8FF8-2F50E4DF1E40}"/>
                </a:ext>
              </a:extLst>
            </p:cNvPr>
            <p:cNvSpPr/>
            <p:nvPr/>
          </p:nvSpPr>
          <p:spPr>
            <a:xfrm>
              <a:off x="5148937" y="5286182"/>
              <a:ext cx="1551600" cy="457200"/>
            </a:xfrm>
            <a:prstGeom prst="roundRect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Again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03E9A7-323E-40E2-AEEC-6F867A72B30E}"/>
                </a:ext>
              </a:extLst>
            </p:cNvPr>
            <p:cNvSpPr/>
            <p:nvPr/>
          </p:nvSpPr>
          <p:spPr>
            <a:xfrm>
              <a:off x="6535916" y="5116294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5971122-BC9A-4907-AC84-BF42CD942A8E}"/>
                </a:ext>
              </a:extLst>
            </p:cNvPr>
            <p:cNvCxnSpPr>
              <a:stCxn id="30" idx="2"/>
              <a:endCxn id="53" idx="0"/>
            </p:cNvCxnSpPr>
            <p:nvPr/>
          </p:nvCxnSpPr>
          <p:spPr>
            <a:xfrm rot="16200000" flipH="1">
              <a:off x="4257940" y="3619385"/>
              <a:ext cx="886184" cy="244740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F122A2F-D6C0-4FE0-B715-59515E3D4484}"/>
                </a:ext>
              </a:extLst>
            </p:cNvPr>
            <p:cNvCxnSpPr>
              <a:stCxn id="42" idx="2"/>
              <a:endCxn id="53" idx="0"/>
            </p:cNvCxnSpPr>
            <p:nvPr/>
          </p:nvCxnSpPr>
          <p:spPr>
            <a:xfrm rot="5400000">
              <a:off x="7936260" y="2388476"/>
              <a:ext cx="886184" cy="490922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15B9C6A5-5ABB-4719-8344-72AAF41FB544}"/>
                </a:ext>
              </a:extLst>
            </p:cNvPr>
            <p:cNvCxnSpPr>
              <a:stCxn id="38" idx="2"/>
              <a:endCxn id="53" idx="0"/>
            </p:cNvCxnSpPr>
            <p:nvPr/>
          </p:nvCxnSpPr>
          <p:spPr>
            <a:xfrm rot="5400000">
              <a:off x="6707751" y="3616984"/>
              <a:ext cx="886184" cy="2452212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619D4F-FB98-4FF0-9D54-C8090E3F5C61}"/>
                </a:ext>
              </a:extLst>
            </p:cNvPr>
            <p:cNvCxnSpPr>
              <a:stCxn id="34" idx="2"/>
              <a:endCxn id="53" idx="0"/>
            </p:cNvCxnSpPr>
            <p:nvPr/>
          </p:nvCxnSpPr>
          <p:spPr>
            <a:xfrm>
              <a:off x="5924737" y="4399998"/>
              <a:ext cx="0" cy="886184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C51F-FC47-400A-A8FE-F3A171CA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7230-8FDE-44DE-AACE-71E14BAE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GB" dirty="0"/>
              <a:t>Snapshot time period 2018 - YTD 2021</a:t>
            </a:r>
          </a:p>
          <a:p>
            <a:pPr marL="457200" indent="-457200">
              <a:buFontTx/>
              <a:buChar char="-"/>
            </a:pPr>
            <a:r>
              <a:rPr lang="en-GB" dirty="0"/>
              <a:t>5k deals pan India</a:t>
            </a:r>
          </a:p>
          <a:p>
            <a:pPr marL="457200" indent="-457200">
              <a:buFontTx/>
              <a:buChar char="-"/>
            </a:pPr>
            <a:r>
              <a:rPr lang="en-GB" dirty="0"/>
              <a:t>14 Sales Reps</a:t>
            </a:r>
          </a:p>
          <a:p>
            <a:pPr marL="457200" indent="-457200">
              <a:buFontTx/>
              <a:buChar char="-"/>
            </a:pPr>
            <a:r>
              <a:rPr lang="en-GB" dirty="0"/>
              <a:t>17.8% Deals Won since 2018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24% (out of?) Deals won in 2020 (Best Year)</a:t>
            </a:r>
          </a:p>
          <a:p>
            <a:pPr marL="457200" indent="-457200">
              <a:buFontTx/>
              <a:buChar char="-"/>
            </a:pPr>
            <a:r>
              <a:rPr lang="en-GB" dirty="0"/>
              <a:t>34% Open Deals in 2021 (out of deals handled)</a:t>
            </a:r>
          </a:p>
          <a:p>
            <a:pPr marL="1143000" lvl="1" indent="-457200">
              <a:buFontTx/>
              <a:buChar char="-"/>
            </a:pPr>
            <a:r>
              <a:rPr lang="en-GB" dirty="0"/>
              <a:t>Including deals updated prior to 2021, there are 18.7% open deals out of 5k as of Mar 2021</a:t>
            </a:r>
          </a:p>
        </p:txBody>
      </p:sp>
    </p:spTree>
    <p:extLst>
      <p:ext uri="{BB962C8B-B14F-4D97-AF65-F5344CB8AC3E}">
        <p14:creationId xmlns:p14="http://schemas.microsoft.com/office/powerpoint/2010/main" val="61727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17.8% Conversion Rate over ~5k deals in 4 years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143761" y="3561434"/>
            <a:ext cx="0" cy="58511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36706" y="2717800"/>
            <a:ext cx="0" cy="57876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9329650" y="3561434"/>
            <a:ext cx="1" cy="585116"/>
          </a:xfrm>
          <a:prstGeom prst="line">
            <a:avLst/>
          </a:prstGeom>
          <a:ln>
            <a:solidFill>
              <a:srgbClr val="AA7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485417" y="2717800"/>
            <a:ext cx="1" cy="578765"/>
          </a:xfrm>
          <a:prstGeom prst="line">
            <a:avLst/>
          </a:prstGeom>
          <a:ln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689514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2E75B6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5937B9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Q1 2021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7F3B3285-82F3-4BE8-B82C-7AC67512C20F}"/>
              </a:ext>
            </a:extLst>
          </p:cNvPr>
          <p:cNvSpPr/>
          <p:nvPr/>
        </p:nvSpPr>
        <p:spPr>
          <a:xfrm>
            <a:off x="7970844" y="906702"/>
            <a:ext cx="2869780" cy="1169552"/>
          </a:xfrm>
          <a:prstGeom prst="wedgeRoundRectCallout">
            <a:avLst>
              <a:gd name="adj1" fmla="val 71472"/>
              <a:gd name="adj2" fmla="val 104880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Reps:	13</a:t>
            </a:r>
          </a:p>
          <a:p>
            <a:r>
              <a:rPr lang="en-GB" sz="1200" dirty="0"/>
              <a:t># Deals Handled:	2,470</a:t>
            </a:r>
          </a:p>
          <a:p>
            <a:r>
              <a:rPr lang="en-GB" sz="1200" dirty="0"/>
              <a:t>Conversion Rate:	8.5%</a:t>
            </a:r>
          </a:p>
          <a:p>
            <a:r>
              <a:rPr lang="en-GB" sz="1200" dirty="0"/>
              <a:t>Open Deals:	34.1%</a:t>
            </a:r>
          </a:p>
          <a:p>
            <a:r>
              <a:rPr lang="en-GB" sz="1200" dirty="0"/>
              <a:t>Avg. Deal Age:	1170 days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7576F709-4678-4FE4-8AD0-0221988B4085}"/>
              </a:ext>
            </a:extLst>
          </p:cNvPr>
          <p:cNvSpPr/>
          <p:nvPr/>
        </p:nvSpPr>
        <p:spPr>
          <a:xfrm>
            <a:off x="5857216" y="4427201"/>
            <a:ext cx="3472434" cy="1169552"/>
          </a:xfrm>
          <a:prstGeom prst="wedgeRoundRectCallout">
            <a:avLst>
              <a:gd name="adj1" fmla="val 49528"/>
              <a:gd name="adj2" fmla="val -73995"/>
              <a:gd name="adj3" fmla="val 16667"/>
            </a:avLst>
          </a:prstGeom>
          <a:solidFill>
            <a:srgbClr val="5937B9"/>
          </a:solidFill>
          <a:ln>
            <a:solidFill>
              <a:srgbClr val="593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Avg. Deal Age:	1,062 days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420F0CEB-BC73-424E-96C0-8F2F79BAC082}"/>
              </a:ext>
            </a:extLst>
          </p:cNvPr>
          <p:cNvSpPr/>
          <p:nvPr/>
        </p:nvSpPr>
        <p:spPr>
          <a:xfrm>
            <a:off x="1070176" y="906702"/>
            <a:ext cx="3819677" cy="1169552"/>
          </a:xfrm>
          <a:prstGeom prst="wedgeRoundRectCallout">
            <a:avLst>
              <a:gd name="adj1" fmla="val 71472"/>
              <a:gd name="adj2" fmla="val 104880"/>
              <a:gd name="adj3" fmla="val 16667"/>
            </a:avLst>
          </a:prstGeom>
          <a:solidFill>
            <a:srgbClr val="3B7EBB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  <a:p>
            <a:endParaRPr lang="en-GB" sz="1200" dirty="0"/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60DED582-8577-499A-916E-7058A397B16A}"/>
              </a:ext>
            </a:extLst>
          </p:cNvPr>
          <p:cNvSpPr/>
          <p:nvPr/>
        </p:nvSpPr>
        <p:spPr>
          <a:xfrm>
            <a:off x="147700" y="4442982"/>
            <a:ext cx="2869780" cy="1169552"/>
          </a:xfrm>
          <a:prstGeom prst="wedgeRoundRectCallout">
            <a:avLst>
              <a:gd name="adj1" fmla="val 19596"/>
              <a:gd name="adj2" fmla="val -76364"/>
              <a:gd name="adj3" fmla="val 16667"/>
            </a:avLst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5524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17.8% Conversion Rate over ~5k deals in 4 years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34" idx="1"/>
          </p:cNvCxnSpPr>
          <p:nvPr/>
        </p:nvCxnSpPr>
        <p:spPr>
          <a:xfrm>
            <a:off x="1425172" y="3561434"/>
            <a:ext cx="2056" cy="1081298"/>
          </a:xfrm>
          <a:prstGeom prst="line">
            <a:avLst/>
          </a:prstGeom>
          <a:ln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33" idx="3"/>
            <a:endCxn id="12" idx="0"/>
          </p:cNvCxnSpPr>
          <p:nvPr/>
        </p:nvCxnSpPr>
        <p:spPr>
          <a:xfrm>
            <a:off x="5736705" y="2213706"/>
            <a:ext cx="1" cy="1082859"/>
          </a:xfrm>
          <a:prstGeom prst="line">
            <a:avLst/>
          </a:prstGeom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32" idx="3"/>
          </p:cNvCxnSpPr>
          <p:nvPr/>
        </p:nvCxnSpPr>
        <p:spPr>
          <a:xfrm flipH="1">
            <a:off x="9328957" y="3561434"/>
            <a:ext cx="694" cy="1081298"/>
          </a:xfrm>
          <a:prstGeom prst="line">
            <a:avLst/>
          </a:prstGeom>
          <a:ln>
            <a:solidFill>
              <a:srgbClr val="593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stCxn id="3" idx="3"/>
            <a:endCxn id="22" idx="0"/>
          </p:cNvCxnSpPr>
          <p:nvPr/>
        </p:nvCxnSpPr>
        <p:spPr>
          <a:xfrm>
            <a:off x="11485417" y="2213706"/>
            <a:ext cx="1" cy="1082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2E75B6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5937B9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Q1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BBBCA-4715-4EC4-8FF0-B34E04A66E62}"/>
              </a:ext>
            </a:extLst>
          </p:cNvPr>
          <p:cNvSpPr/>
          <p:nvPr/>
        </p:nvSpPr>
        <p:spPr>
          <a:xfrm>
            <a:off x="8122173" y="1710786"/>
            <a:ext cx="3363244" cy="10058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1170 days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1073C4-F896-44CD-8859-6BCE5C57A6BC}"/>
              </a:ext>
            </a:extLst>
          </p:cNvPr>
          <p:cNvSpPr/>
          <p:nvPr/>
        </p:nvSpPr>
        <p:spPr>
          <a:xfrm>
            <a:off x="5965713" y="4139812"/>
            <a:ext cx="3363244" cy="1005840"/>
          </a:xfrm>
          <a:prstGeom prst="rect">
            <a:avLst/>
          </a:prstGeom>
          <a:solidFill>
            <a:srgbClr val="5937B9"/>
          </a:solidFill>
          <a:ln>
            <a:solidFill>
              <a:srgbClr val="593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Avg. Deal Age:	1,062 days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4B661E-357D-45C3-A864-732164517298}"/>
              </a:ext>
            </a:extLst>
          </p:cNvPr>
          <p:cNvSpPr/>
          <p:nvPr/>
        </p:nvSpPr>
        <p:spPr>
          <a:xfrm>
            <a:off x="2143761" y="1710786"/>
            <a:ext cx="3592944" cy="100584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95BC5E-362C-4E35-9E00-74EEBE800B9D}"/>
              </a:ext>
            </a:extLst>
          </p:cNvPr>
          <p:cNvSpPr/>
          <p:nvPr/>
        </p:nvSpPr>
        <p:spPr>
          <a:xfrm>
            <a:off x="1427228" y="4139812"/>
            <a:ext cx="3363244" cy="1005840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4114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143761" y="3561434"/>
            <a:ext cx="0" cy="58511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36706" y="2717800"/>
            <a:ext cx="0" cy="57876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9329650" y="3561434"/>
            <a:ext cx="1" cy="585116"/>
          </a:xfrm>
          <a:prstGeom prst="line">
            <a:avLst/>
          </a:prstGeom>
          <a:ln>
            <a:solidFill>
              <a:srgbClr val="AA7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689514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chemeClr val="accent2">
                    <a:lumMod val="75000"/>
                  </a:schemeClr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2E75B6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5937B9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Q1 2021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7F3B3285-82F3-4BE8-B82C-7AC67512C20F}"/>
              </a:ext>
            </a:extLst>
          </p:cNvPr>
          <p:cNvSpPr/>
          <p:nvPr/>
        </p:nvSpPr>
        <p:spPr>
          <a:xfrm>
            <a:off x="7970844" y="906702"/>
            <a:ext cx="2869780" cy="1169552"/>
          </a:xfrm>
          <a:prstGeom prst="wedgeRoundRectCallout">
            <a:avLst>
              <a:gd name="adj1" fmla="val 72438"/>
              <a:gd name="adj2" fmla="val 153449"/>
              <a:gd name="adj3" fmla="val 16667"/>
            </a:avLst>
          </a:prstGeom>
          <a:solidFill>
            <a:srgbClr val="FF818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Reps:	13</a:t>
            </a:r>
          </a:p>
          <a:p>
            <a:r>
              <a:rPr lang="en-GB" sz="1200" dirty="0"/>
              <a:t># Deals Handled:	2,470</a:t>
            </a:r>
          </a:p>
          <a:p>
            <a:r>
              <a:rPr lang="en-GB" sz="1200" dirty="0"/>
              <a:t>Conversion Rate:	8.5%</a:t>
            </a:r>
          </a:p>
          <a:p>
            <a:r>
              <a:rPr lang="en-GB" sz="1200" dirty="0"/>
              <a:t>Open Deals:	34.1%</a:t>
            </a:r>
          </a:p>
          <a:p>
            <a:r>
              <a:rPr lang="en-GB" sz="1200" dirty="0"/>
              <a:t>Avg. Deal Age:	1170 days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7576F709-4678-4FE4-8AD0-0221988B4085}"/>
              </a:ext>
            </a:extLst>
          </p:cNvPr>
          <p:cNvSpPr/>
          <p:nvPr/>
        </p:nvSpPr>
        <p:spPr>
          <a:xfrm>
            <a:off x="5857216" y="4427201"/>
            <a:ext cx="3472434" cy="1169552"/>
          </a:xfrm>
          <a:prstGeom prst="wedgeRoundRectCallout">
            <a:avLst>
              <a:gd name="adj1" fmla="val 49528"/>
              <a:gd name="adj2" fmla="val -73995"/>
              <a:gd name="adj3" fmla="val 16667"/>
            </a:avLst>
          </a:prstGeom>
          <a:solidFill>
            <a:srgbClr val="B889DB"/>
          </a:solidFill>
          <a:ln>
            <a:solidFill>
              <a:srgbClr val="593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5937B9"/>
                </a:solidFill>
              </a:rPr>
              <a:t># Sales Reps:	8</a:t>
            </a:r>
          </a:p>
          <a:p>
            <a:r>
              <a:rPr lang="en-GB" sz="1200" dirty="0">
                <a:solidFill>
                  <a:srgbClr val="5937B9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rgbClr val="5937B9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rgbClr val="5937B9"/>
                </a:solidFill>
              </a:rPr>
              <a:t>Open Deals:	7.7%</a:t>
            </a:r>
          </a:p>
          <a:p>
            <a:r>
              <a:rPr lang="en-GB" sz="1200" dirty="0">
                <a:solidFill>
                  <a:srgbClr val="5937B9"/>
                </a:solidFill>
              </a:rPr>
              <a:t># Avg. Deal Age:	1,062 days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420F0CEB-BC73-424E-96C0-8F2F79BAC082}"/>
              </a:ext>
            </a:extLst>
          </p:cNvPr>
          <p:cNvSpPr/>
          <p:nvPr/>
        </p:nvSpPr>
        <p:spPr>
          <a:xfrm>
            <a:off x="1070176" y="906702"/>
            <a:ext cx="3819677" cy="1169552"/>
          </a:xfrm>
          <a:prstGeom prst="wedgeRoundRectCallout">
            <a:avLst>
              <a:gd name="adj1" fmla="val 71472"/>
              <a:gd name="adj2" fmla="val 104880"/>
              <a:gd name="adj3" fmla="val 16667"/>
            </a:avLst>
          </a:prstGeom>
          <a:solidFill>
            <a:srgbClr val="9DC3E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  <a:p>
            <a:endParaRPr lang="en-GB" sz="1200" dirty="0"/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60DED582-8577-499A-916E-7058A397B16A}"/>
              </a:ext>
            </a:extLst>
          </p:cNvPr>
          <p:cNvSpPr/>
          <p:nvPr/>
        </p:nvSpPr>
        <p:spPr>
          <a:xfrm>
            <a:off x="147700" y="4442982"/>
            <a:ext cx="2869780" cy="1169552"/>
          </a:xfrm>
          <a:prstGeom prst="wedgeRoundRectCallout">
            <a:avLst>
              <a:gd name="adj1" fmla="val 19596"/>
              <a:gd name="adj2" fmla="val -76364"/>
              <a:gd name="adj3" fmla="val 16667"/>
            </a:avLst>
          </a:prstGeom>
          <a:solidFill>
            <a:srgbClr val="F8CBAD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C55A11"/>
                </a:solidFill>
              </a:rPr>
              <a:t># Sales Rep:	1</a:t>
            </a:r>
          </a:p>
          <a:p>
            <a:r>
              <a:rPr lang="en-GB" sz="1200" dirty="0">
                <a:solidFill>
                  <a:srgbClr val="C55A1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rgbClr val="C55A1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rgbClr val="C55A11"/>
                </a:solidFill>
              </a:rPr>
              <a:t>Open Deals:	0%</a:t>
            </a:r>
          </a:p>
          <a:p>
            <a:r>
              <a:rPr lang="en-GB" sz="1200" dirty="0">
                <a:solidFill>
                  <a:srgbClr val="C55A1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26867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8986-57DA-4B78-9222-B267573C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Cities by Potential Outlets (YTD 2021)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21391-0DC9-4136-9763-F1000392774C}"/>
              </a:ext>
            </a:extLst>
          </p:cNvPr>
          <p:cNvSpPr txBox="1"/>
          <p:nvPr/>
        </p:nvSpPr>
        <p:spPr>
          <a:xfrm>
            <a:off x="257580" y="6139227"/>
            <a:ext cx="11284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Outlets per Deal:</a:t>
            </a:r>
            <a:r>
              <a:rPr lang="en-GB" b="1" i="1" dirty="0"/>
              <a:t> </a:t>
            </a:r>
            <a:r>
              <a:rPr lang="en-GB" sz="1400" b="1" i="1" dirty="0"/>
              <a:t>97</a:t>
            </a:r>
            <a:r>
              <a:rPr lang="en-GB" sz="1400" b="1" i="1" baseline="30000" dirty="0"/>
              <a:t>th</a:t>
            </a:r>
            <a:r>
              <a:rPr lang="en-GB" sz="1400" b="1" i="1" dirty="0"/>
              <a:t> percentile</a:t>
            </a:r>
            <a:r>
              <a:rPr lang="en-GB" sz="1400" i="1" dirty="0"/>
              <a:t> is chosen as the cut-off for each city as we notice a knee-shaped curve shooting at that percentile for almost all major cities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FCD1A7-EF47-409B-A22E-EFA490D9D7BB}"/>
              </a:ext>
            </a:extLst>
          </p:cNvPr>
          <p:cNvGrpSpPr/>
          <p:nvPr/>
        </p:nvGrpSpPr>
        <p:grpSpPr>
          <a:xfrm>
            <a:off x="2775459" y="1220745"/>
            <a:ext cx="8893589" cy="671513"/>
            <a:chOff x="2733894" y="1771498"/>
            <a:chExt cx="8893589" cy="983162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13D7C9D3-1D47-4775-9416-11BADBF4EAA7}"/>
                </a:ext>
              </a:extLst>
            </p:cNvPr>
            <p:cNvSpPr/>
            <p:nvPr/>
          </p:nvSpPr>
          <p:spPr>
            <a:xfrm>
              <a:off x="7000688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14ECAEF1-68EB-4481-A207-2DD1E25DC1E9}"/>
                </a:ext>
              </a:extLst>
            </p:cNvPr>
            <p:cNvSpPr/>
            <p:nvPr/>
          </p:nvSpPr>
          <p:spPr>
            <a:xfrm>
              <a:off x="4712684" y="2083078"/>
              <a:ext cx="360000" cy="360000"/>
            </a:xfrm>
            <a:prstGeom prst="mathEqual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717207-EF70-4091-9B00-675F43A76447}"/>
                </a:ext>
              </a:extLst>
            </p:cNvPr>
            <p:cNvSpPr txBox="1"/>
            <p:nvPr/>
          </p:nvSpPr>
          <p:spPr>
            <a:xfrm>
              <a:off x="9597906" y="1880055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 Conversion Rate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A12CC2-1249-42A0-932A-D2EB6FA7AA3C}"/>
                </a:ext>
              </a:extLst>
            </p:cNvPr>
            <p:cNvSpPr txBox="1"/>
            <p:nvPr/>
          </p:nvSpPr>
          <p:spPr>
            <a:xfrm>
              <a:off x="7309901" y="1771498"/>
              <a:ext cx="2029577" cy="9831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97</a:t>
              </a:r>
              <a:r>
                <a:rPr lang="en-GB" sz="1400" i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</a:t>
              </a:r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Percentile of Outlets per Deals Handled in 2020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1763B7-7BD5-49A7-9AA1-709F2F818A46}"/>
                </a:ext>
              </a:extLst>
            </p:cNvPr>
            <p:cNvSpPr txBox="1"/>
            <p:nvPr/>
          </p:nvSpPr>
          <p:spPr>
            <a:xfrm>
              <a:off x="5021897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 of Open Deals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E5110E-0A74-4179-B84B-E7162BEF3872}"/>
                </a:ext>
              </a:extLst>
            </p:cNvPr>
            <p:cNvSpPr txBox="1"/>
            <p:nvPr/>
          </p:nvSpPr>
          <p:spPr>
            <a:xfrm>
              <a:off x="2733894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YTD 2021 Potential Outlets</a:t>
              </a: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C8A44403-5610-405F-8A4D-4ED211BF8B0E}"/>
                </a:ext>
              </a:extLst>
            </p:cNvPr>
            <p:cNvSpPr/>
            <p:nvPr/>
          </p:nvSpPr>
          <p:spPr>
            <a:xfrm>
              <a:off x="9288691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42EEC9D-D4C9-4FE3-8AED-806D652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3" y="2027186"/>
            <a:ext cx="11435354" cy="30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067-53D0-46AF-AC21-41BE91AF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Outlets Per Deal (2020)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B384E-0D41-4148-80EB-C32EE820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0" y="990967"/>
            <a:ext cx="11434039" cy="4876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5D5E6B-5668-4D7A-81B0-E599E63F7026}"/>
              </a:ext>
            </a:extLst>
          </p:cNvPr>
          <p:cNvSpPr txBox="1"/>
          <p:nvPr/>
        </p:nvSpPr>
        <p:spPr>
          <a:xfrm>
            <a:off x="0" y="6627168"/>
            <a:ext cx="818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Only top 10 cities from the previous slide are filtered in this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97B76-3C1F-4902-9C88-4CD0DDB82A86}"/>
              </a:ext>
            </a:extLst>
          </p:cNvPr>
          <p:cNvCxnSpPr/>
          <p:nvPr/>
        </p:nvCxnSpPr>
        <p:spPr>
          <a:xfrm>
            <a:off x="11139055" y="2008909"/>
            <a:ext cx="0" cy="325581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40210-267A-4EDB-B584-E6DB3C3AD072}"/>
              </a:ext>
            </a:extLst>
          </p:cNvPr>
          <p:cNvCxnSpPr/>
          <p:nvPr/>
        </p:nvCxnSpPr>
        <p:spPr>
          <a:xfrm flipH="1">
            <a:off x="955964" y="4354368"/>
            <a:ext cx="1085705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5573A-16B9-4AB6-B1B9-B84C3C3A22E5}"/>
              </a:ext>
            </a:extLst>
          </p:cNvPr>
          <p:cNvSpPr txBox="1"/>
          <p:nvPr/>
        </p:nvSpPr>
        <p:spPr>
          <a:xfrm>
            <a:off x="6017651" y="4056283"/>
            <a:ext cx="1960098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Outlets = 46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813AE-D1CD-46E6-A2D1-512EFAF3F67B}"/>
              </a:ext>
            </a:extLst>
          </p:cNvPr>
          <p:cNvSpPr txBox="1"/>
          <p:nvPr/>
        </p:nvSpPr>
        <p:spPr>
          <a:xfrm>
            <a:off x="10636135" y="5103567"/>
            <a:ext cx="10058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</a:t>
            </a:r>
            <a:r>
              <a:rPr lang="en-GB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ile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4207-F904-43A6-84F3-C3C03C3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How </a:t>
            </a:r>
            <a:r>
              <a:rPr lang="en-GB"/>
              <a:t>many deals to assign to a Sales Rep?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11A8-101A-4895-B2A3-A6BA58AB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-   # Sales Rep: 13</a:t>
            </a:r>
          </a:p>
          <a:p>
            <a:pPr marL="457200" indent="-457200">
              <a:buFontTx/>
              <a:buChar char="-"/>
            </a:pPr>
            <a:r>
              <a:rPr lang="en-GB" dirty="0"/>
              <a:t>Check the MoM distribution of conversion rate per sales rep</a:t>
            </a:r>
          </a:p>
          <a:p>
            <a:pPr marL="457200" indent="-457200">
              <a:buFontTx/>
              <a:buChar char="-"/>
            </a:pPr>
            <a:r>
              <a:rPr lang="en-GB" dirty="0"/>
              <a:t>1 Extremely high performer (outlier AIB)</a:t>
            </a:r>
          </a:p>
          <a:p>
            <a:pPr marL="457200" indent="-457200">
              <a:buFontTx/>
              <a:buChar char="-"/>
            </a:pPr>
            <a:r>
              <a:rPr lang="en-GB" dirty="0"/>
              <a:t>2 Extremely poor performers (outlier DJ, MPS)</a:t>
            </a:r>
          </a:p>
          <a:p>
            <a:pPr marL="457200" indent="-457200">
              <a:buFontTx/>
              <a:buChar char="-"/>
            </a:pPr>
            <a:r>
              <a:rPr lang="en-GB" dirty="0"/>
              <a:t>6 with not enough data points to draw a conclusion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4 with normal variance</a:t>
            </a:r>
          </a:p>
          <a:p>
            <a:pPr marL="457200" indent="-457200">
              <a:buFontTx/>
              <a:buChar char="-"/>
            </a:pPr>
            <a:r>
              <a:rPr lang="en-IN" dirty="0"/>
              <a:t>finding: DJ should be given lower volume of deals to be handled to increase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4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837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</vt:lpstr>
      <vt:lpstr>Montserrat ExtraBold</vt:lpstr>
      <vt:lpstr>Montserrat Medium</vt:lpstr>
      <vt:lpstr>Wingdings</vt:lpstr>
      <vt:lpstr>Office Theme</vt:lpstr>
      <vt:lpstr>Sales CRM Analysis</vt:lpstr>
      <vt:lpstr>Sales Cycle at UrbanPiper</vt:lpstr>
      <vt:lpstr>Data Exploration</vt:lpstr>
      <vt:lpstr>17.8% Conversion Rate over ~5k deals in 4 years</vt:lpstr>
      <vt:lpstr>17.8% Conversion Rate over ~5k deals in 4 years</vt:lpstr>
      <vt:lpstr>Data Exploration</vt:lpstr>
      <vt:lpstr>Top 10 Cities by Potential Outlets (YTD 2021)</vt:lpstr>
      <vt:lpstr>Distribution of Outlets Per Deal (2020)</vt:lpstr>
      <vt:lpstr>Q2: How many deals to assign to a Sales Rep?</vt:lpstr>
      <vt:lpstr>What-if Scenarios…</vt:lpstr>
      <vt:lpstr>Question/Next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Panchal</dc:creator>
  <cp:lastModifiedBy>Dhruv Panchal</cp:lastModifiedBy>
  <cp:revision>126</cp:revision>
  <dcterms:created xsi:type="dcterms:W3CDTF">2021-04-15T14:22:48Z</dcterms:created>
  <dcterms:modified xsi:type="dcterms:W3CDTF">2021-04-18T16:07:59Z</dcterms:modified>
</cp:coreProperties>
</file>