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73" r:id="rId4"/>
    <p:sldId id="281" r:id="rId5"/>
    <p:sldId id="279" r:id="rId6"/>
    <p:sldId id="266" r:id="rId7"/>
    <p:sldId id="282" r:id="rId8"/>
    <p:sldId id="276" r:id="rId9"/>
    <p:sldId id="291" r:id="rId10"/>
    <p:sldId id="287" r:id="rId11"/>
    <p:sldId id="292" r:id="rId12"/>
    <p:sldId id="283" r:id="rId13"/>
    <p:sldId id="262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 Panchal" initials="DP" lastIdx="14" clrIdx="0">
    <p:extLst>
      <p:ext uri="{19B8F6BF-5375-455C-9EA6-DF929625EA0E}">
        <p15:presenceInfo xmlns:p15="http://schemas.microsoft.com/office/powerpoint/2012/main" userId="58141e8f8f4e4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D99"/>
    <a:srgbClr val="4882E3"/>
    <a:srgbClr val="FFC000"/>
    <a:srgbClr val="FE1313"/>
    <a:srgbClr val="595959"/>
    <a:srgbClr val="FF6800"/>
    <a:srgbClr val="5937B9"/>
    <a:srgbClr val="D9E7FD"/>
    <a:srgbClr val="F89292"/>
    <a:srgbClr val="F0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74" autoAdjust="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B0637-3380-416D-BCBB-414510668BE3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8FF4-C339-4F9B-A7CC-976A1104B3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56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8FF4-C339-4F9B-A7CC-976A1104B32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06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937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565B-538E-44EB-98D1-D8CFA7EBA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C718-C5A5-4CF5-AC80-84EDCFE9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725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3FF2910-C122-4F95-BDF7-EF4DF728AD77}"/>
              </a:ext>
            </a:extLst>
          </p:cNvPr>
          <p:cNvSpPr txBox="1">
            <a:spLocks/>
          </p:cNvSpPr>
          <p:nvPr userDrawn="1"/>
        </p:nvSpPr>
        <p:spPr>
          <a:xfrm>
            <a:off x="9278440" y="6450746"/>
            <a:ext cx="2913560" cy="4072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3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8C1E-21EC-4D58-803D-54DA8F4B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CBFE5-59ED-4032-9086-2B61E048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B46B-D4CD-46BC-8C28-B1C9EE46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8E17-98BE-484A-AD4E-F5DEB223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850B-52C8-4FCB-8396-12B21893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85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C7DA7-7E34-4654-94C1-B2F0A7ADD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10123-8E1E-4D6E-AFF6-0D7CB824A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1B27-7680-468D-A5F4-4C80E325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FEE0-35E8-4CE7-9D56-4FC4A9C2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47B8-F898-4AC4-BA95-F7C46ED4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0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DE3D-4AC5-46E3-A7ED-F9B5A078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133998"/>
            <a:ext cx="10515600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0AA4-0EA2-4107-861B-1206EBEB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89" y="1078650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AA3B-6904-4852-BFD6-3B03B504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5A47-81AC-4F12-8BAE-590A4956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BA4A-CE32-45C8-AAF9-6DC133A9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7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BDC4-3FE5-4716-8573-9E944A3B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222D-16F5-4DE3-8835-3149AEB3F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5D59-670D-462F-8AB5-2314861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2724-B605-47DA-80ED-7797CCDB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AE62-5994-4D04-9993-79B014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44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7336-C942-494A-AB2A-B1706558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BF22-30CE-464C-AE0A-41E552A85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713D3-DF54-4998-99DD-D8458A8A6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36DE2-8432-4424-B427-A7AB893E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F4466-B798-4C91-B39C-214578FE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8C04-3F18-41B2-A575-52619D35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82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3040-1F6E-4444-A455-39BFF87F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4B693-D75C-4491-BF3E-C13FC7E0A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7F5-AE02-4F78-80A2-54D63BD7E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88A89-DFC0-43C1-909F-EDFECBBE6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20A1D-0945-43A9-A401-D5D68E18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F09F0-A1B2-4959-A1B6-E5F428F3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28EE-F8B2-4454-9E2B-60839D18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501D6-8BA3-445E-80EE-BA20E56D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06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ADA4-CF75-4703-A3FF-114FF7D8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08467-D894-4EBA-8A5E-E3C41CCD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806F7-339C-4767-9B72-C3C256DF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0E788-1B67-48DD-9136-5667A069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67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BE18F-CFEC-4748-9A06-7DA8DE3C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D5311-7E59-4CC2-AE04-C085BD4C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35FC9-28CF-4FD8-98FE-8727FDF1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25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4FA1-45E0-4403-9D91-457F9E68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A72B-4FC4-4522-938D-4D427265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F05D-1474-4C7C-8AC4-98BAD8AB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4EC5-7DB2-4989-8AEE-E1E13A78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A7783-34EF-4FC0-A48E-0C1F903D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F16D4-B7B4-4925-84BC-D9FD05E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0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C11E-8B3A-4583-8301-C90CBD85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16168-90A4-46E2-A3C1-CD3D2C35B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4547-E2B4-4EAF-A1B5-1FF59507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63F72-48FB-4407-BF52-1EB993F6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894D-8178-425B-88C6-3F41FEC6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BCEC-2655-4398-B7DA-5409FED9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94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411A7-3ABE-428E-9E98-23BCE148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5D4E8-44F8-471D-9847-A307C80F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A07A-D916-430B-A663-0D5DF2C75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F7D8-3B8D-476B-AD10-C5CD6918A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EF99-0136-49FD-8080-BE6D4B77B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95932-76B3-41FB-A74A-BAFC96D5E71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593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59E93-4342-4CED-A39D-EEE3DD5FFC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466" t="4836" r="1761" b="8871"/>
          <a:stretch/>
        </p:blipFill>
        <p:spPr>
          <a:xfrm>
            <a:off x="10893957" y="11289"/>
            <a:ext cx="1295402" cy="2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7073-CD0C-4ABA-92F8-084B699E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 anchor="ctr"/>
          <a:lstStyle/>
          <a:p>
            <a:r>
              <a:rPr lang="en-GB" dirty="0"/>
              <a:t>Sales CRM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AD4BC-8F95-4171-B177-71A771CB9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703" y="2919460"/>
            <a:ext cx="8789067" cy="2727926"/>
          </a:xfr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Sales Cycle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Data Exploration: Summary Statistics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Q1: Which cities to focus on?</a:t>
            </a:r>
            <a:endParaRPr lang="en-GB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Q2: Monthly Volume Recommendation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Q3: # Sales Reps Required to acquire 10,000 Outlets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5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0BE5BE2-76D9-414B-BA77-A58ABAF1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13417"/>
            <a:ext cx="11083636" cy="42311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321E65-4BFC-4F0F-A972-256BCEC1B42A}"/>
              </a:ext>
            </a:extLst>
          </p:cNvPr>
          <p:cNvSpPr txBox="1"/>
          <p:nvPr/>
        </p:nvSpPr>
        <p:spPr>
          <a:xfrm>
            <a:off x="554182" y="898469"/>
            <a:ext cx="676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2/3: </a:t>
            </a:r>
            <a:r>
              <a:rPr lang="en-GB" sz="1200" dirty="0"/>
              <a:t>Highlight cells with Conversion Rate greater than 10%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7DBC0-0B8D-47A5-8C7D-A16999025F39}"/>
              </a:ext>
            </a:extLst>
          </p:cNvPr>
          <p:cNvSpPr txBox="1"/>
          <p:nvPr/>
        </p:nvSpPr>
        <p:spPr>
          <a:xfrm>
            <a:off x="554181" y="6019307"/>
            <a:ext cx="11083637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chemeClr val="bg1"/>
                </a:solidFill>
              </a:rPr>
              <a:t>Relaxing the Conversion Rate to 10% helps include instances where a Sales Rep handled an extremely large volume of Deals which seems to impact the quality of Monthly Conversion Rate but still meets the monthly target of 10 Deals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8EF36A5-7ABA-46D1-B55A-B74861666F5A}"/>
              </a:ext>
            </a:extLst>
          </p:cNvPr>
          <p:cNvSpPr txBox="1">
            <a:spLocks/>
          </p:cNvSpPr>
          <p:nvPr/>
        </p:nvSpPr>
        <p:spPr>
          <a:xfrm>
            <a:off x="232889" y="89028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By excluding the sales reps with insufficient data, we have a sample set that can be further analysed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5E2F13-FF38-459E-8B36-5CE668797698}"/>
              </a:ext>
            </a:extLst>
          </p:cNvPr>
          <p:cNvSpPr txBox="1"/>
          <p:nvPr/>
        </p:nvSpPr>
        <p:spPr>
          <a:xfrm>
            <a:off x="9028927" y="1119630"/>
            <a:ext cx="2608891" cy="249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i="1" dirty="0">
                <a:solidFill>
                  <a:schemeClr val="bg1">
                    <a:lumMod val="50000"/>
                  </a:schemeClr>
                </a:solidFill>
              </a:rPr>
              <a:t># Deals Handled (% Conversion Rate)</a:t>
            </a:r>
          </a:p>
        </p:txBody>
      </p:sp>
    </p:spTree>
    <p:extLst>
      <p:ext uri="{BB962C8B-B14F-4D97-AF65-F5344CB8AC3E}">
        <p14:creationId xmlns:p14="http://schemas.microsoft.com/office/powerpoint/2010/main" val="237778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9376714-19D5-49FB-9880-957A0B691017}"/>
              </a:ext>
            </a:extLst>
          </p:cNvPr>
          <p:cNvSpPr txBox="1"/>
          <p:nvPr/>
        </p:nvSpPr>
        <p:spPr>
          <a:xfrm>
            <a:off x="554182" y="898469"/>
            <a:ext cx="767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3/3: </a:t>
            </a:r>
            <a:r>
              <a:rPr lang="en-GB" sz="1200" dirty="0"/>
              <a:t>Highlight cells with Conversion Rate between 10% and 18% with at least 10 deals won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FDCE10-D144-4DF2-BBA7-A9CFCC28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14000"/>
            <a:ext cx="11083636" cy="423116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F9AC804-9A73-4E4A-92C7-11B9F2B0D3CF}"/>
              </a:ext>
            </a:extLst>
          </p:cNvPr>
          <p:cNvSpPr/>
          <p:nvPr/>
        </p:nvSpPr>
        <p:spPr>
          <a:xfrm>
            <a:off x="4099810" y="5034665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4D2451-8038-4C9C-A194-A82C4AA6BF7A}"/>
              </a:ext>
            </a:extLst>
          </p:cNvPr>
          <p:cNvSpPr/>
          <p:nvPr/>
        </p:nvSpPr>
        <p:spPr>
          <a:xfrm>
            <a:off x="6814435" y="5206115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E95968-DA0A-4FC8-AFA0-C7945A95A1C9}"/>
              </a:ext>
            </a:extLst>
          </p:cNvPr>
          <p:cNvSpPr/>
          <p:nvPr/>
        </p:nvSpPr>
        <p:spPr>
          <a:xfrm>
            <a:off x="9490960" y="5206115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0C7E3-31CC-408C-882A-BEE371B28B96}"/>
              </a:ext>
            </a:extLst>
          </p:cNvPr>
          <p:cNvSpPr txBox="1"/>
          <p:nvPr/>
        </p:nvSpPr>
        <p:spPr>
          <a:xfrm>
            <a:off x="554183" y="6019307"/>
            <a:ext cx="11083636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200" b="1" dirty="0">
                <a:solidFill>
                  <a:schemeClr val="bg1"/>
                </a:solidFill>
              </a:rPr>
              <a:t>Recommendation:</a:t>
            </a:r>
            <a:r>
              <a:rPr lang="en-GB" sz="1200" dirty="0">
                <a:solidFill>
                  <a:schemeClr val="bg1"/>
                </a:solidFill>
              </a:rPr>
              <a:t> Assuming 10-18% conversion rate, every sales rep should aim to handle at least 90-130 Deals in a month to hit their monthly targets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14A62-EC9B-495C-B8E3-9887327C5ED7}"/>
              </a:ext>
            </a:extLst>
          </p:cNvPr>
          <p:cNvSpPr/>
          <p:nvPr/>
        </p:nvSpPr>
        <p:spPr>
          <a:xfrm>
            <a:off x="9490960" y="4668836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606693A-972E-43F4-A1E8-2EC7CBC7E645}"/>
              </a:ext>
            </a:extLst>
          </p:cNvPr>
          <p:cNvSpPr txBox="1">
            <a:spLocks/>
          </p:cNvSpPr>
          <p:nvPr/>
        </p:nvSpPr>
        <p:spPr>
          <a:xfrm>
            <a:off x="232889" y="89028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By excluding the sales reps with insufficient data, we have a sample set that can be further analysed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12A64-DFA4-4D64-A66F-1FC7EC902F66}"/>
              </a:ext>
            </a:extLst>
          </p:cNvPr>
          <p:cNvSpPr txBox="1"/>
          <p:nvPr/>
        </p:nvSpPr>
        <p:spPr>
          <a:xfrm>
            <a:off x="9028927" y="1119630"/>
            <a:ext cx="2608891" cy="249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i="1" dirty="0">
                <a:solidFill>
                  <a:schemeClr val="bg1">
                    <a:lumMod val="50000"/>
                  </a:schemeClr>
                </a:solidFill>
              </a:rPr>
              <a:t># Deals Handled (% Conversion Rate)</a:t>
            </a:r>
          </a:p>
        </p:txBody>
      </p:sp>
    </p:spTree>
    <p:extLst>
      <p:ext uri="{BB962C8B-B14F-4D97-AF65-F5344CB8AC3E}">
        <p14:creationId xmlns:p14="http://schemas.microsoft.com/office/powerpoint/2010/main" val="240218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847897-2B3C-401E-BBE0-F9AE9633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2578397"/>
            <a:ext cx="11064240" cy="17012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SzPts val="1100"/>
            </a:pPr>
            <a:r>
              <a:rPr lang="en-GB" b="1" dirty="0">
                <a:latin typeface="Montserrat" panose="00000500000000000000" pitchFamily="2" charset="0"/>
              </a:rPr>
              <a:t>Assuming one person can close up to 10-15 deals in a month, how many salespeople will you need to close 10,000 outlets in a year? to perform this job efficiently. From a company point of view, it is desirable to have the least amount of salespeople </a:t>
            </a:r>
          </a:p>
        </p:txBody>
      </p:sp>
    </p:spTree>
    <p:extLst>
      <p:ext uri="{BB962C8B-B14F-4D97-AF65-F5344CB8AC3E}">
        <p14:creationId xmlns:p14="http://schemas.microsoft.com/office/powerpoint/2010/main" val="418642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636E-F4F5-4028-A899-7292E0E6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Autofit/>
          </a:bodyPr>
          <a:lstStyle/>
          <a:p>
            <a:r>
              <a:rPr lang="en-GB" sz="2000" dirty="0"/>
              <a:t>To determine this we need to identify the factors that influence the number of outlets acquired in a given month/year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335F-04E0-4802-BE4F-65DB423F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89" y="1078650"/>
            <a:ext cx="10515600" cy="4351338"/>
          </a:xfrm>
        </p:spPr>
        <p:txBody>
          <a:bodyPr>
            <a:noAutofit/>
          </a:bodyPr>
          <a:lstStyle/>
          <a:p>
            <a:r>
              <a:rPr lang="en-GB" sz="1400" dirty="0"/>
              <a:t>The following factors could be considered</a:t>
            </a:r>
            <a:r>
              <a:rPr lang="en-GB" sz="12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Deals Per Rep per Month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Outlets per Deal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Proportion of Restaurant Segments Won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Avg. Deal Handling Time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City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Seasonality (Monthly/Quarterly)</a:t>
            </a:r>
          </a:p>
          <a:p>
            <a:endParaRPr lang="en-GB" sz="1200" dirty="0"/>
          </a:p>
          <a:p>
            <a:r>
              <a:rPr lang="en-GB" sz="1200" b="1" dirty="0"/>
              <a:t>Objective</a:t>
            </a:r>
            <a:r>
              <a:rPr lang="en-GB" sz="1200" dirty="0"/>
              <a:t>: The objective is to optimize the above mentioned parameters to achieve the target of 10,000 deals in a year by minimizing the estimation of number of sales reps required</a:t>
            </a:r>
          </a:p>
          <a:p>
            <a:endParaRPr lang="en-GB" sz="1200" dirty="0"/>
          </a:p>
          <a:p>
            <a:r>
              <a:rPr lang="en-GB" sz="1200" b="1" dirty="0"/>
              <a:t>Constraints:</a:t>
            </a:r>
            <a:r>
              <a:rPr lang="en-GB" sz="1200" dirty="0"/>
              <a:t> </a:t>
            </a:r>
          </a:p>
          <a:p>
            <a:pPr marL="228600" indent="-228600">
              <a:buAutoNum type="arabicPeriod"/>
            </a:pPr>
            <a:r>
              <a:rPr lang="en-GB" sz="1200" dirty="0"/>
              <a:t># Deals Won per Rep: 10 to 15 per month (</a:t>
            </a:r>
            <a:r>
              <a:rPr lang="en-GB" sz="1200" i="1" dirty="0"/>
              <a:t>Given Assumption</a:t>
            </a:r>
            <a:r>
              <a:rPr lang="en-GB" sz="1200" dirty="0"/>
              <a:t>)</a:t>
            </a:r>
          </a:p>
          <a:p>
            <a:pPr marL="228600" indent="-228600">
              <a:buAutoNum type="arabicPeriod"/>
            </a:pPr>
            <a:r>
              <a:rPr lang="en-GB" sz="1200" dirty="0"/>
              <a:t>Outlets per Deal: Upper and Lower bounds for simulation to be determined (</a:t>
            </a:r>
            <a:r>
              <a:rPr lang="en-GB" sz="1200" i="1" dirty="0"/>
              <a:t>To be calculated using outlets distribution</a:t>
            </a:r>
            <a:r>
              <a:rPr lang="en-GB" sz="1200" dirty="0"/>
              <a:t>)</a:t>
            </a:r>
          </a:p>
          <a:p>
            <a:pPr marL="228600" indent="-228600">
              <a:buAutoNum type="arabicPeriod"/>
            </a:pPr>
            <a:r>
              <a:rPr lang="en-GB" sz="1200" dirty="0"/>
              <a:t># Large, Medium, Small Segment Deals: To be determined based on what is the proportion of Large Segment Deals in 2020</a:t>
            </a:r>
          </a:p>
          <a:p>
            <a:pPr marL="228600" indent="-228600">
              <a:buAutoNum type="arabicPeriod"/>
            </a:pPr>
            <a:r>
              <a:rPr lang="en-GB" sz="1200" dirty="0"/>
              <a:t># Outlets per Restaurant Segment: To be determined based on the distribution of Outlets per deal in 2020 split by Restaurant Segment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0557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571B-5CA8-4239-AA71-97F0A555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8" y="223938"/>
            <a:ext cx="11959111" cy="680223"/>
          </a:xfrm>
        </p:spPr>
        <p:txBody>
          <a:bodyPr>
            <a:normAutofit/>
          </a:bodyPr>
          <a:lstStyle/>
          <a:p>
            <a:r>
              <a:rPr lang="en-GB" sz="2000" dirty="0"/>
              <a:t>Sample Estimation using 2 Parameters: # Outlets per deal &amp; # Deals won in a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065C-A816-4104-8729-9217880A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43" y="1003700"/>
            <a:ext cx="10515600" cy="5103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As a simple simulation we can use the below graph to determine the aggregate outlets per deal to consider while calculating minimum number of sales reps required to acquire 10,000 outlets in a year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B31E7-25CE-4DF4-A18A-C867B5FB4CD1}"/>
              </a:ext>
            </a:extLst>
          </p:cNvPr>
          <p:cNvSpPr txBox="1"/>
          <p:nvPr/>
        </p:nvSpPr>
        <p:spPr>
          <a:xfrm>
            <a:off x="5544354" y="5039734"/>
            <a:ext cx="34724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estimate can be improved by adding additional granularity like: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Restaurant Segment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City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Seasonality (Monthly/Quarterly)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Avg Deal Handling Time… etc,.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6BF814-6953-47D8-94EF-6A2AC164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43" y="1536993"/>
            <a:ext cx="10711113" cy="333431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E088D50-25F6-467E-A045-F102E7BCF49F}"/>
              </a:ext>
            </a:extLst>
          </p:cNvPr>
          <p:cNvSpPr/>
          <p:nvPr/>
        </p:nvSpPr>
        <p:spPr>
          <a:xfrm>
            <a:off x="2833141" y="6304160"/>
            <a:ext cx="2203554" cy="231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CB599AC-8954-465A-B60A-DA085B30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43" y="5047058"/>
            <a:ext cx="4170989" cy="15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8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FB88-7894-497B-80B9-08BE7D68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223938"/>
            <a:ext cx="10515600" cy="680223"/>
          </a:xfrm>
        </p:spPr>
        <p:txBody>
          <a:bodyPr>
            <a:normAutofit/>
          </a:bodyPr>
          <a:lstStyle/>
          <a:p>
            <a:r>
              <a:rPr lang="en-GB" sz="2000" dirty="0"/>
              <a:t>Sales Cycle at UrbanPiper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629B26-34A4-4D62-AD1F-F3F6A7EA3193}"/>
              </a:ext>
            </a:extLst>
          </p:cNvPr>
          <p:cNvGrpSpPr/>
          <p:nvPr/>
        </p:nvGrpSpPr>
        <p:grpSpPr>
          <a:xfrm>
            <a:off x="11274186" y="6453249"/>
            <a:ext cx="917814" cy="404751"/>
            <a:chOff x="9549970" y="4694842"/>
            <a:chExt cx="1110555" cy="489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69DA8-19ED-4A9C-A639-6BA53F942DEC}"/>
                </a:ext>
              </a:extLst>
            </p:cNvPr>
            <p:cNvSpPr/>
            <p:nvPr/>
          </p:nvSpPr>
          <p:spPr>
            <a:xfrm>
              <a:off x="9549970" y="4694842"/>
              <a:ext cx="1110555" cy="169423"/>
            </a:xfrm>
            <a:prstGeom prst="rect">
              <a:avLst/>
            </a:prstGeom>
            <a:solidFill>
              <a:srgbClr val="593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Open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1AE877-4F5C-4F55-A490-D466CDBC5C86}"/>
                </a:ext>
              </a:extLst>
            </p:cNvPr>
            <p:cNvSpPr/>
            <p:nvPr/>
          </p:nvSpPr>
          <p:spPr>
            <a:xfrm>
              <a:off x="9549970" y="4848996"/>
              <a:ext cx="1110555" cy="16942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Won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D3C3C6-E090-4DC9-AC9C-2692A5709C70}"/>
                </a:ext>
              </a:extLst>
            </p:cNvPr>
            <p:cNvSpPr/>
            <p:nvPr/>
          </p:nvSpPr>
          <p:spPr>
            <a:xfrm>
              <a:off x="9549970" y="5015168"/>
              <a:ext cx="1110555" cy="16942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Deferred/Lost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0056E3-772B-416C-8D7D-2C75BA3FD807}"/>
              </a:ext>
            </a:extLst>
          </p:cNvPr>
          <p:cNvGrpSpPr/>
          <p:nvPr/>
        </p:nvGrpSpPr>
        <p:grpSpPr>
          <a:xfrm>
            <a:off x="244513" y="1401930"/>
            <a:ext cx="11702974" cy="4341452"/>
            <a:chOff x="244513" y="1401930"/>
            <a:chExt cx="11702974" cy="434145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FAB37C-7585-49AA-90EE-8BA35CC60365}"/>
                </a:ext>
              </a:extLst>
            </p:cNvPr>
            <p:cNvCxnSpPr>
              <a:cxnSpLocks/>
              <a:stCxn id="40" idx="1"/>
              <a:endCxn id="37" idx="5"/>
            </p:cNvCxnSpPr>
            <p:nvPr/>
          </p:nvCxnSpPr>
          <p:spPr>
            <a:xfrm flipH="1" flipV="1">
              <a:off x="9420155" y="2983845"/>
              <a:ext cx="638011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FB547-93CB-4B4D-97E9-AAFAACC29945}"/>
                </a:ext>
              </a:extLst>
            </p:cNvPr>
            <p:cNvCxnSpPr>
              <a:cxnSpLocks/>
              <a:stCxn id="16" idx="1"/>
              <a:endCxn id="17" idx="1"/>
            </p:cNvCxnSpPr>
            <p:nvPr/>
          </p:nvCxnSpPr>
          <p:spPr>
            <a:xfrm>
              <a:off x="7601149" y="1800418"/>
              <a:ext cx="2452213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0481E7-4E9B-42D5-82E4-7B64CA6A5A08}"/>
                </a:ext>
              </a:extLst>
            </p:cNvPr>
            <p:cNvCxnSpPr>
              <a:cxnSpLocks/>
              <a:stCxn id="15" idx="1"/>
              <a:endCxn id="16" idx="1"/>
            </p:cNvCxnSpPr>
            <p:nvPr/>
          </p:nvCxnSpPr>
          <p:spPr>
            <a:xfrm>
              <a:off x="5148937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86505FA-A2F6-4AC1-9EA3-6DDC6EA52290}"/>
                </a:ext>
              </a:extLst>
            </p:cNvPr>
            <p:cNvCxnSpPr>
              <a:cxnSpLocks/>
              <a:stCxn id="14" idx="1"/>
              <a:endCxn id="15" idx="1"/>
            </p:cNvCxnSpPr>
            <p:nvPr/>
          </p:nvCxnSpPr>
          <p:spPr>
            <a:xfrm>
              <a:off x="2696725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0FC8A0-6F5A-430D-8AFE-22687EC58F50}"/>
                </a:ext>
              </a:extLst>
            </p:cNvPr>
            <p:cNvCxnSpPr>
              <a:cxnSpLocks/>
              <a:stCxn id="20" idx="1"/>
              <a:endCxn id="14" idx="1"/>
            </p:cNvCxnSpPr>
            <p:nvPr/>
          </p:nvCxnSpPr>
          <p:spPr>
            <a:xfrm>
              <a:off x="244513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A8BF62-89A8-4124-85C7-4E42AAD616D9}"/>
                </a:ext>
              </a:extLst>
            </p:cNvPr>
            <p:cNvSpPr/>
            <p:nvPr/>
          </p:nvSpPr>
          <p:spPr>
            <a:xfrm>
              <a:off x="2696725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Made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1D786E2-27BF-4B45-9181-B7CAE9A5706C}"/>
                </a:ext>
              </a:extLst>
            </p:cNvPr>
            <p:cNvSpPr/>
            <p:nvPr/>
          </p:nvSpPr>
          <p:spPr>
            <a:xfrm>
              <a:off x="5148937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Demo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B3B09A1-E9FD-4ED7-9A48-8ECFB5EB2854}"/>
                </a:ext>
              </a:extLst>
            </p:cNvPr>
            <p:cNvSpPr/>
            <p:nvPr/>
          </p:nvSpPr>
          <p:spPr>
            <a:xfrm>
              <a:off x="7601149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Proposal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09D1B36-E1A4-486E-BA79-1EC5305280CA}"/>
                </a:ext>
              </a:extLst>
            </p:cNvPr>
            <p:cNvSpPr/>
            <p:nvPr/>
          </p:nvSpPr>
          <p:spPr>
            <a:xfrm>
              <a:off x="10053362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Negotiation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829E12-4B79-4BE0-B759-7626005782DC}"/>
                </a:ext>
              </a:extLst>
            </p:cNvPr>
            <p:cNvSpPr/>
            <p:nvPr/>
          </p:nvSpPr>
          <p:spPr>
            <a:xfrm>
              <a:off x="4082503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B0A3DD3-3F20-4D59-980F-5B136858954B}"/>
                </a:ext>
              </a:extLst>
            </p:cNvPr>
            <p:cNvSpPr/>
            <p:nvPr/>
          </p:nvSpPr>
          <p:spPr>
            <a:xfrm>
              <a:off x="6535916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8A93CA1-6298-4BFF-A165-4603CB509020}"/>
                </a:ext>
              </a:extLst>
            </p:cNvPr>
            <p:cNvSpPr/>
            <p:nvPr/>
          </p:nvSpPr>
          <p:spPr>
            <a:xfrm>
              <a:off x="244513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New Deal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F2B3A44-839A-4FE8-B566-F1FCB3A7842D}"/>
                </a:ext>
              </a:extLst>
            </p:cNvPr>
            <p:cNvSpPr/>
            <p:nvPr/>
          </p:nvSpPr>
          <p:spPr>
            <a:xfrm>
              <a:off x="1629090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F238D3-E032-491A-8AE4-04C60E7BC8C2}"/>
                </a:ext>
              </a:extLst>
            </p:cNvPr>
            <p:cNvSpPr/>
            <p:nvPr/>
          </p:nvSpPr>
          <p:spPr>
            <a:xfrm>
              <a:off x="8989329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454470-3929-4978-9226-2DCBAD83EA4D}"/>
                </a:ext>
              </a:extLst>
            </p:cNvPr>
            <p:cNvSpPr/>
            <p:nvPr/>
          </p:nvSpPr>
          <p:spPr>
            <a:xfrm>
              <a:off x="11442743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5BDAEA7-EEED-4426-86BE-8CCA1E22491F}"/>
                </a:ext>
              </a:extLst>
            </p:cNvPr>
            <p:cNvSpPr/>
            <p:nvPr/>
          </p:nvSpPr>
          <p:spPr>
            <a:xfrm>
              <a:off x="244513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Development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564724-A499-423E-929F-D070C7790536}"/>
                </a:ext>
              </a:extLst>
            </p:cNvPr>
            <p:cNvSpPr/>
            <p:nvPr/>
          </p:nvSpPr>
          <p:spPr>
            <a:xfrm>
              <a:off x="1629090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2394643-1E40-4246-95A8-55284F4CFCE2}"/>
                </a:ext>
              </a:extLst>
            </p:cNvPr>
            <p:cNvSpPr/>
            <p:nvPr/>
          </p:nvSpPr>
          <p:spPr>
            <a:xfrm>
              <a:off x="244513" y="394279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Development Complete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EBBE9E9-7C23-458E-AFD3-D22A44092D52}"/>
                </a:ext>
              </a:extLst>
            </p:cNvPr>
            <p:cNvSpPr/>
            <p:nvPr/>
          </p:nvSpPr>
          <p:spPr>
            <a:xfrm>
              <a:off x="1629090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7127253-D76B-4570-A66D-90E4A5C4AF6D}"/>
                </a:ext>
              </a:extLst>
            </p:cNvPr>
            <p:cNvSpPr/>
            <p:nvPr/>
          </p:nvSpPr>
          <p:spPr>
            <a:xfrm>
              <a:off x="2701528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Onboarding Merchants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3BE147-3909-46BA-85F7-A88214A75FC0}"/>
                </a:ext>
              </a:extLst>
            </p:cNvPr>
            <p:cNvSpPr/>
            <p:nvPr/>
          </p:nvSpPr>
          <p:spPr>
            <a:xfrm>
              <a:off x="4082503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C45EBFD-53F8-409A-815B-F7DDB85E3FB7}"/>
                </a:ext>
              </a:extLst>
            </p:cNvPr>
            <p:cNvSpPr/>
            <p:nvPr/>
          </p:nvSpPr>
          <p:spPr>
            <a:xfrm>
              <a:off x="2701528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POS Churned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2A5DB0-51DB-40EC-BD14-0B0870C6B083}"/>
                </a:ext>
              </a:extLst>
            </p:cNvPr>
            <p:cNvSpPr/>
            <p:nvPr/>
          </p:nvSpPr>
          <p:spPr>
            <a:xfrm>
              <a:off x="4082503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32D604B-B47A-48B5-80D9-7CF21FF6ACFD}"/>
                </a:ext>
              </a:extLst>
            </p:cNvPr>
            <p:cNvSpPr/>
            <p:nvPr/>
          </p:nvSpPr>
          <p:spPr>
            <a:xfrm>
              <a:off x="5148937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Signed up for Integration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21763B-B3A6-4CE2-AD8F-EE47D35AE870}"/>
                </a:ext>
              </a:extLst>
            </p:cNvPr>
            <p:cNvSpPr/>
            <p:nvPr/>
          </p:nvSpPr>
          <p:spPr>
            <a:xfrm>
              <a:off x="6535916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5B2CCA1-AA65-4BB4-9566-0E09F74D2B8B}"/>
                </a:ext>
              </a:extLst>
            </p:cNvPr>
            <p:cNvSpPr/>
            <p:nvPr/>
          </p:nvSpPr>
          <p:spPr>
            <a:xfrm>
              <a:off x="5148937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POS Integration Deferred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75D5B49-FAF3-4ED6-A795-E82730D4762A}"/>
                </a:ext>
              </a:extLst>
            </p:cNvPr>
            <p:cNvSpPr/>
            <p:nvPr/>
          </p:nvSpPr>
          <p:spPr>
            <a:xfrm>
              <a:off x="6535916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D018FF1-9DDA-45CB-A116-F0A7DAB1EDBB}"/>
                </a:ext>
              </a:extLst>
            </p:cNvPr>
            <p:cNvSpPr/>
            <p:nvPr/>
          </p:nvSpPr>
          <p:spPr>
            <a:xfrm>
              <a:off x="7601149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Won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81DDF-113C-4FA1-9E2D-D6EAE55FF87A}"/>
                </a:ext>
              </a:extLst>
            </p:cNvPr>
            <p:cNvSpPr/>
            <p:nvPr/>
          </p:nvSpPr>
          <p:spPr>
            <a:xfrm>
              <a:off x="8989329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3F7004F-0332-416B-85CD-56FFFB7BE609}"/>
                </a:ext>
              </a:extLst>
            </p:cNvPr>
            <p:cNvSpPr/>
            <p:nvPr/>
          </p:nvSpPr>
          <p:spPr>
            <a:xfrm>
              <a:off x="7601149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Deferred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18D45EE-3D5D-4C33-AB8A-E71B35617F73}"/>
                </a:ext>
              </a:extLst>
            </p:cNvPr>
            <p:cNvSpPr/>
            <p:nvPr/>
          </p:nvSpPr>
          <p:spPr>
            <a:xfrm>
              <a:off x="8989329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C98713E-D42F-41D5-89B9-892AB9B3DD6A}"/>
                </a:ext>
              </a:extLst>
            </p:cNvPr>
            <p:cNvSpPr/>
            <p:nvPr/>
          </p:nvSpPr>
          <p:spPr>
            <a:xfrm>
              <a:off x="10058166" y="275730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Agreement Sent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312B26-5A58-46FA-9536-A8AA0F181F6B}"/>
                </a:ext>
              </a:extLst>
            </p:cNvPr>
            <p:cNvSpPr/>
            <p:nvPr/>
          </p:nvSpPr>
          <p:spPr>
            <a:xfrm>
              <a:off x="11442743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FE46232-B651-4BCB-A256-E7B834F3A527}"/>
                </a:ext>
              </a:extLst>
            </p:cNvPr>
            <p:cNvSpPr/>
            <p:nvPr/>
          </p:nvSpPr>
          <p:spPr>
            <a:xfrm>
              <a:off x="10058166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Lost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CB6E2FF-F25D-4DEE-93EB-DB8A2664D578}"/>
                </a:ext>
              </a:extLst>
            </p:cNvPr>
            <p:cNvSpPr/>
            <p:nvPr/>
          </p:nvSpPr>
          <p:spPr>
            <a:xfrm>
              <a:off x="11442743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E987D78-DE8D-4C28-95E8-0BEA082995DC}"/>
                </a:ext>
              </a:extLst>
            </p:cNvPr>
            <p:cNvCxnSpPr>
              <a:cxnSpLocks/>
              <a:stCxn id="17" idx="2"/>
              <a:endCxn id="40" idx="0"/>
            </p:cNvCxnSpPr>
            <p:nvPr/>
          </p:nvCxnSpPr>
          <p:spPr>
            <a:xfrm>
              <a:off x="10829162" y="2029018"/>
              <a:ext cx="4804" cy="72829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307E110-AD16-491E-BAC5-7036043EB8AE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10833966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0BF1A3-0EBA-487A-BB7B-ECA73D8D4523}"/>
                </a:ext>
              </a:extLst>
            </p:cNvPr>
            <p:cNvCxnSpPr>
              <a:cxnSpLocks/>
              <a:stCxn id="36" idx="1"/>
              <a:endCxn id="33" idx="5"/>
            </p:cNvCxnSpPr>
            <p:nvPr/>
          </p:nvCxnSpPr>
          <p:spPr>
            <a:xfrm flipH="1" flipV="1">
              <a:off x="6966742" y="2983845"/>
              <a:ext cx="634407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69FAB65-0A78-4BD2-B6D4-AF1BB2668A08}"/>
                </a:ext>
              </a:extLst>
            </p:cNvPr>
            <p:cNvCxnSpPr>
              <a:cxnSpLocks/>
              <a:stCxn id="32" idx="1"/>
              <a:endCxn id="29" idx="5"/>
            </p:cNvCxnSpPr>
            <p:nvPr/>
          </p:nvCxnSpPr>
          <p:spPr>
            <a:xfrm flipH="1" flipV="1">
              <a:off x="4513329" y="2983845"/>
              <a:ext cx="635608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499EE4-D276-4531-A841-129FAB7AE097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1020313" y="3214508"/>
              <a:ext cx="0" cy="72829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8A2301A-EC96-4371-898A-95EE08F472FF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>
              <a:off x="8376949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02A855C-8FD7-4F42-8BCC-62B7AD3DE2E6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5924737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E00206-A30C-4F95-B23E-F94DBAC53D67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3477328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23ACAA4E-0A68-4575-B817-59E6D85F584A}"/>
                </a:ext>
              </a:extLst>
            </p:cNvPr>
            <p:cNvCxnSpPr>
              <a:stCxn id="32" idx="1"/>
              <a:endCxn id="24" idx="0"/>
            </p:cNvCxnSpPr>
            <p:nvPr/>
          </p:nvCxnSpPr>
          <p:spPr>
            <a:xfrm rot="10800000">
              <a:off x="1020313" y="2757308"/>
              <a:ext cx="4128624" cy="228600"/>
            </a:xfrm>
            <a:prstGeom prst="bentConnector4">
              <a:avLst>
                <a:gd name="adj1" fmla="val 6915"/>
                <a:gd name="adj2" fmla="val 312676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5C4E81D-E8AC-4F87-8FF8-2F50E4DF1E40}"/>
                </a:ext>
              </a:extLst>
            </p:cNvPr>
            <p:cNvSpPr/>
            <p:nvPr/>
          </p:nvSpPr>
          <p:spPr>
            <a:xfrm>
              <a:off x="5148937" y="5286182"/>
              <a:ext cx="1551600" cy="457200"/>
            </a:xfrm>
            <a:prstGeom prst="roundRect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Again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E03E9A7-323E-40E2-AEEC-6F867A72B30E}"/>
                </a:ext>
              </a:extLst>
            </p:cNvPr>
            <p:cNvSpPr/>
            <p:nvPr/>
          </p:nvSpPr>
          <p:spPr>
            <a:xfrm>
              <a:off x="6535916" y="5116294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11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05971122-BC9A-4907-AC84-BF42CD942A8E}"/>
                </a:ext>
              </a:extLst>
            </p:cNvPr>
            <p:cNvCxnSpPr>
              <a:stCxn id="30" idx="2"/>
              <a:endCxn id="53" idx="0"/>
            </p:cNvCxnSpPr>
            <p:nvPr/>
          </p:nvCxnSpPr>
          <p:spPr>
            <a:xfrm rot="16200000" flipH="1">
              <a:off x="4257940" y="3619385"/>
              <a:ext cx="886184" cy="2447409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F122A2F-D6C0-4FE0-B715-59515E3D4484}"/>
                </a:ext>
              </a:extLst>
            </p:cNvPr>
            <p:cNvCxnSpPr>
              <a:stCxn id="42" idx="2"/>
              <a:endCxn id="53" idx="0"/>
            </p:cNvCxnSpPr>
            <p:nvPr/>
          </p:nvCxnSpPr>
          <p:spPr>
            <a:xfrm rot="5400000">
              <a:off x="7936260" y="2388476"/>
              <a:ext cx="886184" cy="4909229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15B9C6A5-5ABB-4719-8344-72AAF41FB544}"/>
                </a:ext>
              </a:extLst>
            </p:cNvPr>
            <p:cNvCxnSpPr>
              <a:stCxn id="38" idx="2"/>
              <a:endCxn id="53" idx="0"/>
            </p:cNvCxnSpPr>
            <p:nvPr/>
          </p:nvCxnSpPr>
          <p:spPr>
            <a:xfrm rot="5400000">
              <a:off x="6707751" y="3616984"/>
              <a:ext cx="886184" cy="2452212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4619D4F-FB98-4FF0-9D54-C8090E3F5C61}"/>
                </a:ext>
              </a:extLst>
            </p:cNvPr>
            <p:cNvCxnSpPr>
              <a:stCxn id="34" idx="2"/>
              <a:endCxn id="53" idx="0"/>
            </p:cNvCxnSpPr>
            <p:nvPr/>
          </p:nvCxnSpPr>
          <p:spPr>
            <a:xfrm>
              <a:off x="5924737" y="4399998"/>
              <a:ext cx="0" cy="886184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7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045C-611A-4754-8CDA-B2D41B31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9" y="223938"/>
            <a:ext cx="11567160" cy="680223"/>
          </a:xfrm>
        </p:spPr>
        <p:txBody>
          <a:bodyPr>
            <a:normAutofit/>
          </a:bodyPr>
          <a:lstStyle/>
          <a:p>
            <a:r>
              <a:rPr lang="en-GB" sz="2000" dirty="0"/>
              <a:t>17.8% Conversion Rate over ~5k deals since Dec 2018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FD6E11-710A-4D5D-A56C-B33668910497}"/>
              </a:ext>
            </a:extLst>
          </p:cNvPr>
          <p:cNvSpPr/>
          <p:nvPr/>
        </p:nvSpPr>
        <p:spPr>
          <a:xfrm>
            <a:off x="574148" y="3296565"/>
            <a:ext cx="264869" cy="264869"/>
          </a:xfrm>
          <a:prstGeom prst="ellipse">
            <a:avLst/>
          </a:prstGeom>
          <a:solidFill>
            <a:srgbClr val="777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267F34-21DE-493B-8B22-B69D63CC5527}"/>
              </a:ext>
            </a:extLst>
          </p:cNvPr>
          <p:cNvSpPr/>
          <p:nvPr/>
        </p:nvSpPr>
        <p:spPr>
          <a:xfrm>
            <a:off x="1292737" y="3296565"/>
            <a:ext cx="264869" cy="264869"/>
          </a:xfrm>
          <a:prstGeom prst="ellipse">
            <a:avLst/>
          </a:prstGeom>
          <a:solidFill>
            <a:srgbClr val="2D303C"/>
          </a:solidFill>
          <a:ln>
            <a:solidFill>
              <a:srgbClr val="2D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33732-435A-49A9-A3A9-0DC16F753046}"/>
              </a:ext>
            </a:extLst>
          </p:cNvPr>
          <p:cNvSpPr/>
          <p:nvPr/>
        </p:nvSpPr>
        <p:spPr>
          <a:xfrm>
            <a:off x="2011326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5E281E-2C0A-4AAD-B2C8-F2B1A03E378F}"/>
              </a:ext>
            </a:extLst>
          </p:cNvPr>
          <p:cNvSpPr/>
          <p:nvPr/>
        </p:nvSpPr>
        <p:spPr>
          <a:xfrm>
            <a:off x="2729915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85FADE-66F9-4392-8F7E-9C317C3AB70F}"/>
              </a:ext>
            </a:extLst>
          </p:cNvPr>
          <p:cNvSpPr/>
          <p:nvPr/>
        </p:nvSpPr>
        <p:spPr>
          <a:xfrm>
            <a:off x="3448504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142D6-B9F7-4196-A08A-4F3CE5076E7B}"/>
              </a:ext>
            </a:extLst>
          </p:cNvPr>
          <p:cNvSpPr/>
          <p:nvPr/>
        </p:nvSpPr>
        <p:spPr>
          <a:xfrm>
            <a:off x="4167093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D74D3-B458-49C1-9E1C-F4660F73B7E0}"/>
              </a:ext>
            </a:extLst>
          </p:cNvPr>
          <p:cNvSpPr/>
          <p:nvPr/>
        </p:nvSpPr>
        <p:spPr>
          <a:xfrm>
            <a:off x="4885682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5C00B-4A13-462E-8016-72FC045FEC9E}"/>
              </a:ext>
            </a:extLst>
          </p:cNvPr>
          <p:cNvSpPr/>
          <p:nvPr/>
        </p:nvSpPr>
        <p:spPr>
          <a:xfrm>
            <a:off x="5604271" y="3296565"/>
            <a:ext cx="264869" cy="264869"/>
          </a:xfrm>
          <a:prstGeom prst="ellipse">
            <a:avLst/>
          </a:prstGeom>
          <a:solidFill>
            <a:srgbClr val="FF6800"/>
          </a:solidFill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93E373-85AB-4D04-A5A6-88FA11DA39E3}"/>
              </a:ext>
            </a:extLst>
          </p:cNvPr>
          <p:cNvSpPr/>
          <p:nvPr/>
        </p:nvSpPr>
        <p:spPr>
          <a:xfrm>
            <a:off x="6322860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078431-6C48-403F-80F4-DC7896D3AE67}"/>
              </a:ext>
            </a:extLst>
          </p:cNvPr>
          <p:cNvSpPr/>
          <p:nvPr/>
        </p:nvSpPr>
        <p:spPr>
          <a:xfrm>
            <a:off x="7041449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22747A-2BB3-4B47-BA3E-F59625E20722}"/>
              </a:ext>
            </a:extLst>
          </p:cNvPr>
          <p:cNvSpPr/>
          <p:nvPr/>
        </p:nvSpPr>
        <p:spPr>
          <a:xfrm>
            <a:off x="7760038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1273D-BBDF-40CA-9B46-6755B71BAA4B}"/>
              </a:ext>
            </a:extLst>
          </p:cNvPr>
          <p:cNvSpPr/>
          <p:nvPr/>
        </p:nvSpPr>
        <p:spPr>
          <a:xfrm>
            <a:off x="8478627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143052-5233-4DA3-82EA-6E16DE3BD3B2}"/>
              </a:ext>
            </a:extLst>
          </p:cNvPr>
          <p:cNvSpPr/>
          <p:nvPr/>
        </p:nvSpPr>
        <p:spPr>
          <a:xfrm>
            <a:off x="9197216" y="3296565"/>
            <a:ext cx="264869" cy="264869"/>
          </a:xfrm>
          <a:prstGeom prst="ellipse">
            <a:avLst/>
          </a:prstGeom>
          <a:solidFill>
            <a:srgbClr val="FCA501"/>
          </a:solidFill>
          <a:ln>
            <a:solidFill>
              <a:srgbClr val="FCA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FEBAC6-5D2A-48F9-BEB4-82B164EAFCE2}"/>
              </a:ext>
            </a:extLst>
          </p:cNvPr>
          <p:cNvSpPr/>
          <p:nvPr/>
        </p:nvSpPr>
        <p:spPr>
          <a:xfrm>
            <a:off x="9915805" y="3296565"/>
            <a:ext cx="264869" cy="264869"/>
          </a:xfrm>
          <a:prstGeom prst="ellipse">
            <a:avLst/>
          </a:prstGeom>
          <a:solidFill>
            <a:srgbClr val="F8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0324-8135-4A6B-BA82-686EF2259114}"/>
              </a:ext>
            </a:extLst>
          </p:cNvPr>
          <p:cNvSpPr/>
          <p:nvPr/>
        </p:nvSpPr>
        <p:spPr>
          <a:xfrm>
            <a:off x="10634394" y="3296565"/>
            <a:ext cx="264869" cy="264869"/>
          </a:xfrm>
          <a:prstGeom prst="ellipse">
            <a:avLst/>
          </a:prstGeom>
          <a:solidFill>
            <a:srgbClr val="F8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CA9B05-6E46-4B17-B78B-25381016ED78}"/>
              </a:ext>
            </a:extLst>
          </p:cNvPr>
          <p:cNvSpPr/>
          <p:nvPr/>
        </p:nvSpPr>
        <p:spPr>
          <a:xfrm>
            <a:off x="11352983" y="3296565"/>
            <a:ext cx="264869" cy="264869"/>
          </a:xfrm>
          <a:prstGeom prst="ellipse">
            <a:avLst/>
          </a:prstGeom>
          <a:solidFill>
            <a:srgbClr val="F02022"/>
          </a:solidFill>
          <a:ln>
            <a:solidFill>
              <a:srgbClr val="F0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E787A-31B9-459F-9C99-5AD14BD036F5}"/>
              </a:ext>
            </a:extLst>
          </p:cNvPr>
          <p:cNvCxnSpPr>
            <a:cxnSpLocks/>
            <a:stCxn id="6" idx="4"/>
            <a:endCxn id="48" idx="1"/>
          </p:cNvCxnSpPr>
          <p:nvPr/>
        </p:nvCxnSpPr>
        <p:spPr>
          <a:xfrm>
            <a:off x="1425172" y="3561434"/>
            <a:ext cx="2077" cy="1092529"/>
          </a:xfrm>
          <a:prstGeom prst="line">
            <a:avLst/>
          </a:prstGeom>
          <a:ln>
            <a:solidFill>
              <a:srgbClr val="2D3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036526-CC6A-4B87-B0C2-B6FCCD9E9592}"/>
              </a:ext>
            </a:extLst>
          </p:cNvPr>
          <p:cNvCxnSpPr>
            <a:cxnSpLocks/>
            <a:stCxn id="45" idx="3"/>
            <a:endCxn id="12" idx="0"/>
          </p:cNvCxnSpPr>
          <p:nvPr/>
        </p:nvCxnSpPr>
        <p:spPr>
          <a:xfrm>
            <a:off x="5735629" y="2247722"/>
            <a:ext cx="1077" cy="1048843"/>
          </a:xfrm>
          <a:prstGeom prst="line">
            <a:avLst/>
          </a:prstGeom>
          <a:ln>
            <a:solidFill>
              <a:srgbClr val="FF6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1E0A9-F21F-4E7D-9E4B-1EE0BA8345F1}"/>
              </a:ext>
            </a:extLst>
          </p:cNvPr>
          <p:cNvCxnSpPr>
            <a:cxnSpLocks/>
            <a:stCxn id="19" idx="4"/>
            <a:endCxn id="46" idx="3"/>
          </p:cNvCxnSpPr>
          <p:nvPr/>
        </p:nvCxnSpPr>
        <p:spPr>
          <a:xfrm flipH="1">
            <a:off x="9326801" y="3561434"/>
            <a:ext cx="2850" cy="1092529"/>
          </a:xfrm>
          <a:prstGeom prst="line">
            <a:avLst/>
          </a:prstGeom>
          <a:ln>
            <a:solidFill>
              <a:srgbClr val="FCA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8F5B4-B550-4300-918F-359E0CC65973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 flipH="1">
            <a:off x="11485418" y="2247722"/>
            <a:ext cx="1077" cy="1048843"/>
          </a:xfrm>
          <a:prstGeom prst="line">
            <a:avLst/>
          </a:prstGeom>
          <a:ln>
            <a:solidFill>
              <a:srgbClr val="F02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AACF41-7942-48BB-A3A6-A4B0544AC09C}"/>
              </a:ext>
            </a:extLst>
          </p:cNvPr>
          <p:cNvSpPr txBox="1"/>
          <p:nvPr/>
        </p:nvSpPr>
        <p:spPr>
          <a:xfrm>
            <a:off x="584200" y="3017967"/>
            <a:ext cx="9144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2D303C"/>
                </a:solidFill>
              </a:rPr>
              <a:t>Dec 2018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117604-712F-45CD-8AD5-E4DBD4162237}"/>
              </a:ext>
            </a:extLst>
          </p:cNvPr>
          <p:cNvSpPr txBox="1"/>
          <p:nvPr/>
        </p:nvSpPr>
        <p:spPr>
          <a:xfrm>
            <a:off x="3497651" y="3017967"/>
            <a:ext cx="13387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FF6800"/>
                </a:solidFill>
              </a:rPr>
              <a:t>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BA7772-8009-452F-9D0B-9E4015B28559}"/>
              </a:ext>
            </a:extLst>
          </p:cNvPr>
          <p:cNvSpPr txBox="1"/>
          <p:nvPr/>
        </p:nvSpPr>
        <p:spPr>
          <a:xfrm>
            <a:off x="7041392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FCA501"/>
                </a:solidFill>
              </a:rPr>
              <a:t>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2701F-A7BE-4931-BFF0-47359B496B0F}"/>
              </a:ext>
            </a:extLst>
          </p:cNvPr>
          <p:cNvSpPr txBox="1"/>
          <p:nvPr/>
        </p:nvSpPr>
        <p:spPr>
          <a:xfrm>
            <a:off x="1000840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F02022"/>
                </a:solidFill>
              </a:rPr>
              <a:t>Q1 2021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680D085-A1D5-4F26-87FC-5A23A538F92B}"/>
              </a:ext>
            </a:extLst>
          </p:cNvPr>
          <p:cNvSpPr/>
          <p:nvPr/>
        </p:nvSpPr>
        <p:spPr>
          <a:xfrm>
            <a:off x="8123258" y="1733571"/>
            <a:ext cx="3363237" cy="1028302"/>
          </a:xfrm>
          <a:prstGeom prst="roundRect">
            <a:avLst>
              <a:gd name="adj" fmla="val 10492"/>
            </a:avLst>
          </a:prstGeom>
          <a:solidFill>
            <a:srgbClr val="F02022"/>
          </a:solidFill>
          <a:ln>
            <a:solidFill>
              <a:srgbClr val="F0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Sales Reps:	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Deals Handled:	2,470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Conversion Rate:	8.5%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Open Deals:	34.1%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Avg. Deal Age:	1,170 days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2DFA972-9DD8-4D27-B1A8-9256CB71768C}"/>
              </a:ext>
            </a:extLst>
          </p:cNvPr>
          <p:cNvSpPr/>
          <p:nvPr/>
        </p:nvSpPr>
        <p:spPr>
          <a:xfrm>
            <a:off x="2235207" y="1733571"/>
            <a:ext cx="3500422" cy="1028302"/>
          </a:xfrm>
          <a:prstGeom prst="roundRect">
            <a:avLst>
              <a:gd name="adj" fmla="val 10492"/>
            </a:avLst>
          </a:prstGeom>
          <a:solidFill>
            <a:srgbClr val="FF6800"/>
          </a:solidFill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# Sales Rep:	1 (+2 for 2 months)</a:t>
            </a:r>
          </a:p>
          <a:p>
            <a:r>
              <a:rPr lang="en-GB" sz="1200" dirty="0"/>
              <a:t># Deals Handled:	36</a:t>
            </a:r>
          </a:p>
          <a:p>
            <a:r>
              <a:rPr lang="en-GB" sz="1200" dirty="0"/>
              <a:t>Conversion Rate:	30.6%</a:t>
            </a:r>
          </a:p>
          <a:p>
            <a:r>
              <a:rPr lang="en-GB" sz="1200" dirty="0"/>
              <a:t>Open Deals:	2.8%</a:t>
            </a:r>
          </a:p>
          <a:p>
            <a:r>
              <a:rPr lang="en-GB" sz="1200" dirty="0"/>
              <a:t>Avg. Deal Age:	612 days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B0B7921-C569-4434-B0CD-CB77F7DA5494}"/>
              </a:ext>
            </a:extLst>
          </p:cNvPr>
          <p:cNvSpPr/>
          <p:nvPr/>
        </p:nvSpPr>
        <p:spPr>
          <a:xfrm>
            <a:off x="5964258" y="4139812"/>
            <a:ext cx="3362543" cy="1028302"/>
          </a:xfrm>
          <a:prstGeom prst="roundRect">
            <a:avLst>
              <a:gd name="adj" fmla="val 10492"/>
            </a:avLst>
          </a:prstGeom>
          <a:solidFill>
            <a:srgbClr val="FCA501"/>
          </a:solidFill>
          <a:ln>
            <a:solidFill>
              <a:srgbClr val="FCA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Reps:	8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3,160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24%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7.7%</a:t>
            </a:r>
          </a:p>
          <a:p>
            <a:r>
              <a:rPr lang="en-GB" sz="1200" dirty="0">
                <a:solidFill>
                  <a:schemeClr val="bg1"/>
                </a:solidFill>
              </a:rPr>
              <a:t>Avg. Deal Age:	1,062 days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307F56-E2DF-4A35-8F95-6D2742500C31}"/>
              </a:ext>
            </a:extLst>
          </p:cNvPr>
          <p:cNvSpPr/>
          <p:nvPr/>
        </p:nvSpPr>
        <p:spPr>
          <a:xfrm>
            <a:off x="1427249" y="4139812"/>
            <a:ext cx="3362543" cy="1028302"/>
          </a:xfrm>
          <a:prstGeom prst="roundRect">
            <a:avLst>
              <a:gd name="adj" fmla="val 10492"/>
            </a:avLst>
          </a:prstGeom>
          <a:solidFill>
            <a:srgbClr val="2D303C"/>
          </a:solidFill>
          <a:ln>
            <a:solidFill>
              <a:srgbClr val="2D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Rep:	1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148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36.5%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0%</a:t>
            </a:r>
          </a:p>
          <a:p>
            <a:r>
              <a:rPr lang="en-GB" sz="1200" dirty="0">
                <a:solidFill>
                  <a:schemeClr val="bg1"/>
                </a:solidFill>
              </a:rPr>
              <a:t>Avg. Deal Age:	351 days</a:t>
            </a:r>
          </a:p>
        </p:txBody>
      </p:sp>
    </p:spTree>
    <p:extLst>
      <p:ext uri="{BB962C8B-B14F-4D97-AF65-F5344CB8AC3E}">
        <p14:creationId xmlns:p14="http://schemas.microsoft.com/office/powerpoint/2010/main" val="220414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847897-2B3C-401E-BBE0-F9AE9633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056"/>
            <a:ext cx="9144000" cy="65588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SzPts val="1100"/>
            </a:pPr>
            <a:r>
              <a:rPr lang="en-GB" b="1" u="none" strike="noStrike" dirty="0">
                <a:effectLst/>
                <a:latin typeface="Montserrat" panose="00000500000000000000" pitchFamily="2" charset="0"/>
                <a:ea typeface="Century Gothic" panose="020B0502020202020204" pitchFamily="34" charset="0"/>
                <a:cs typeface="Century Gothic" panose="020B0502020202020204" pitchFamily="34" charset="0"/>
              </a:rPr>
              <a:t>Which cities should we be focusing more on and why?</a:t>
            </a:r>
            <a:endParaRPr lang="en-GB" b="1" u="none" strike="noStrike" dirty="0">
              <a:effectLst/>
              <a:latin typeface="Montserrat" panose="00000500000000000000" pitchFamily="2" charset="0"/>
              <a:ea typeface="Questrial"/>
              <a:cs typeface="Questrial"/>
            </a:endParaRPr>
          </a:p>
          <a:p>
            <a:pPr>
              <a:lnSpc>
                <a:spcPct val="100000"/>
              </a:lnSpc>
            </a:pPr>
            <a:endParaRPr lang="en-GB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8986-57DA-4B78-9222-B267573C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Autofit/>
          </a:bodyPr>
          <a:lstStyle/>
          <a:p>
            <a:r>
              <a:rPr lang="en-GB" sz="2000" dirty="0"/>
              <a:t>Top 10 focus cities out of 60 based on Potential Outlets (YTD 2021) that could be acquired assuming performance remains consistent from last year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621391-0DC9-4136-9763-F1000392774C}"/>
              </a:ext>
            </a:extLst>
          </p:cNvPr>
          <p:cNvSpPr txBox="1"/>
          <p:nvPr/>
        </p:nvSpPr>
        <p:spPr>
          <a:xfrm>
            <a:off x="232889" y="5951519"/>
            <a:ext cx="1128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*Outlets per Deal handled in 2020:</a:t>
            </a:r>
            <a:r>
              <a:rPr lang="en-GB" b="1" i="1" dirty="0"/>
              <a:t> </a:t>
            </a:r>
            <a:r>
              <a:rPr lang="en-GB" sz="1400" b="1" i="1" dirty="0"/>
              <a:t>97</a:t>
            </a:r>
            <a:r>
              <a:rPr lang="en-GB" sz="1400" b="1" i="1" baseline="30000" dirty="0"/>
              <a:t>th</a:t>
            </a:r>
            <a:r>
              <a:rPr lang="en-GB" sz="1400" b="1" i="1" dirty="0"/>
              <a:t> percentile</a:t>
            </a:r>
            <a:r>
              <a:rPr lang="en-GB" sz="1400" i="1" dirty="0"/>
              <a:t> is chosen as the cut-off for each city (refer next slide)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FCD1A7-EF47-409B-A22E-EFA490D9D7BB}"/>
              </a:ext>
            </a:extLst>
          </p:cNvPr>
          <p:cNvGrpSpPr/>
          <p:nvPr/>
        </p:nvGrpSpPr>
        <p:grpSpPr>
          <a:xfrm>
            <a:off x="2775459" y="1187170"/>
            <a:ext cx="8893589" cy="738664"/>
            <a:chOff x="2733894" y="1722341"/>
            <a:chExt cx="8893589" cy="1081478"/>
          </a:xfrm>
        </p:grpSpPr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13D7C9D3-1D47-4775-9416-11BADBF4EAA7}"/>
                </a:ext>
              </a:extLst>
            </p:cNvPr>
            <p:cNvSpPr/>
            <p:nvPr/>
          </p:nvSpPr>
          <p:spPr>
            <a:xfrm>
              <a:off x="7000688" y="2083078"/>
              <a:ext cx="360000" cy="360000"/>
            </a:xfrm>
            <a:prstGeom prst="mathMultiply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/>
            </a:p>
          </p:txBody>
        </p:sp>
        <p:sp>
          <p:nvSpPr>
            <p:cNvPr id="28" name="Equals 27">
              <a:extLst>
                <a:ext uri="{FF2B5EF4-FFF2-40B4-BE49-F238E27FC236}">
                  <a16:creationId xmlns:a16="http://schemas.microsoft.com/office/drawing/2014/main" id="{14ECAEF1-68EB-4481-A207-2DD1E25DC1E9}"/>
                </a:ext>
              </a:extLst>
            </p:cNvPr>
            <p:cNvSpPr/>
            <p:nvPr/>
          </p:nvSpPr>
          <p:spPr>
            <a:xfrm>
              <a:off x="4712684" y="2083078"/>
              <a:ext cx="360000" cy="360000"/>
            </a:xfrm>
            <a:prstGeom prst="mathEqual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717207-EF70-4091-9B00-675F43A76447}"/>
                </a:ext>
              </a:extLst>
            </p:cNvPr>
            <p:cNvSpPr txBox="1"/>
            <p:nvPr/>
          </p:nvSpPr>
          <p:spPr>
            <a:xfrm>
              <a:off x="9597906" y="1880055"/>
              <a:ext cx="2029577" cy="7660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Past Conversion Rate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A12CC2-1249-42A0-932A-D2EB6FA7AA3C}"/>
                </a:ext>
              </a:extLst>
            </p:cNvPr>
            <p:cNvSpPr txBox="1"/>
            <p:nvPr/>
          </p:nvSpPr>
          <p:spPr>
            <a:xfrm>
              <a:off x="7309901" y="1880057"/>
              <a:ext cx="2029577" cy="7660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Outlets per Deals Handled in 2020*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1763B7-7BD5-49A7-9AA1-709F2F818A46}"/>
                </a:ext>
              </a:extLst>
            </p:cNvPr>
            <p:cNvSpPr txBox="1"/>
            <p:nvPr/>
          </p:nvSpPr>
          <p:spPr>
            <a:xfrm>
              <a:off x="5021897" y="1914876"/>
              <a:ext cx="2029577" cy="6964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Volume of Open Deals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E5110E-0A74-4179-B84B-E7162BEF3872}"/>
                </a:ext>
              </a:extLst>
            </p:cNvPr>
            <p:cNvSpPr txBox="1"/>
            <p:nvPr/>
          </p:nvSpPr>
          <p:spPr>
            <a:xfrm>
              <a:off x="2733894" y="1722341"/>
              <a:ext cx="2029577" cy="10814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YTD 2021 Potential Outlets that could be acquired</a:t>
              </a:r>
            </a:p>
          </p:txBody>
        </p:sp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C8A44403-5610-405F-8A4D-4ED211BF8B0E}"/>
                </a:ext>
              </a:extLst>
            </p:cNvPr>
            <p:cNvSpPr/>
            <p:nvPr/>
          </p:nvSpPr>
          <p:spPr>
            <a:xfrm>
              <a:off x="9288691" y="2083078"/>
              <a:ext cx="360000" cy="360000"/>
            </a:xfrm>
            <a:prstGeom prst="mathMultiply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42EEC9D-D4C9-4FE3-8AED-806D652C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23" y="2064499"/>
            <a:ext cx="11435354" cy="30807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D310C4E-4005-41F3-9835-6139C36C2CCE}"/>
              </a:ext>
            </a:extLst>
          </p:cNvPr>
          <p:cNvGrpSpPr/>
          <p:nvPr/>
        </p:nvGrpSpPr>
        <p:grpSpPr>
          <a:xfrm>
            <a:off x="311643" y="5125873"/>
            <a:ext cx="820449" cy="567458"/>
            <a:chOff x="422564" y="5278279"/>
            <a:chExt cx="831273" cy="5674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2A3B00-8506-4E81-A0AE-9F89A6B7492C}"/>
                </a:ext>
              </a:extLst>
            </p:cNvPr>
            <p:cNvGrpSpPr/>
            <p:nvPr/>
          </p:nvGrpSpPr>
          <p:grpSpPr>
            <a:xfrm>
              <a:off x="460349" y="5474604"/>
              <a:ext cx="755703" cy="371133"/>
              <a:chOff x="378323" y="5474604"/>
              <a:chExt cx="914400" cy="3711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78721A-EA02-4465-B037-4E7107027BE7}"/>
                  </a:ext>
                </a:extLst>
              </p:cNvPr>
              <p:cNvSpPr/>
              <p:nvPr/>
            </p:nvSpPr>
            <p:spPr>
              <a:xfrm>
                <a:off x="378323" y="5474604"/>
                <a:ext cx="914400" cy="123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>
                    <a:solidFill>
                      <a:srgbClr val="FF0000"/>
                    </a:solidFill>
                  </a:rPr>
                  <a:t>High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BFBBD9-7550-4715-8617-894E85D7B867}"/>
                  </a:ext>
                </a:extLst>
              </p:cNvPr>
              <p:cNvSpPr/>
              <p:nvPr/>
            </p:nvSpPr>
            <p:spPr>
              <a:xfrm>
                <a:off x="378323" y="5598881"/>
                <a:ext cx="914400" cy="123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>
                    <a:solidFill>
                      <a:srgbClr val="FFC000"/>
                    </a:solidFill>
                  </a:rPr>
                  <a:t>Medium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248EEC-5771-4211-B238-429F133D1507}"/>
                  </a:ext>
                </a:extLst>
              </p:cNvPr>
              <p:cNvSpPr/>
              <p:nvPr/>
            </p:nvSpPr>
            <p:spPr>
              <a:xfrm>
                <a:off x="378323" y="5722173"/>
                <a:ext cx="914400" cy="123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>
                    <a:solidFill>
                      <a:srgbClr val="4882E3"/>
                    </a:solidFill>
                  </a:rPr>
                  <a:t>Low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BB7868-7F5E-4392-8E9F-2B95B351E556}"/>
                </a:ext>
              </a:extLst>
            </p:cNvPr>
            <p:cNvSpPr txBox="1"/>
            <p:nvPr/>
          </p:nvSpPr>
          <p:spPr>
            <a:xfrm>
              <a:off x="422564" y="5278279"/>
              <a:ext cx="83127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000" i="1" u="sng" dirty="0"/>
                <a:t>Priority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0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E48AE45-DE36-40F4-90B1-86D925AF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6" y="1130803"/>
            <a:ext cx="11367648" cy="4691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B7067-53D0-46AF-AC21-41BE91AF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Autofit/>
          </a:bodyPr>
          <a:lstStyle/>
          <a:p>
            <a:r>
              <a:rPr lang="en-GB" sz="2000" dirty="0"/>
              <a:t>97</a:t>
            </a:r>
            <a:r>
              <a:rPr lang="en-GB" sz="2000" baseline="30000" dirty="0"/>
              <a:t>th</a:t>
            </a:r>
            <a:r>
              <a:rPr lang="en-GB" sz="2000" dirty="0"/>
              <a:t> percentile provides a balanced assumption on outlets handled per deal considering the outliers present in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D5E6B-5668-4D7A-81B0-E599E63F7026}"/>
              </a:ext>
            </a:extLst>
          </p:cNvPr>
          <p:cNvSpPr txBox="1"/>
          <p:nvPr/>
        </p:nvSpPr>
        <p:spPr>
          <a:xfrm>
            <a:off x="319020" y="6627168"/>
            <a:ext cx="8187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Only top 10 cities from the previous slide are filtered in this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97B76-3C1F-4902-9C88-4CD0DDB82A86}"/>
              </a:ext>
            </a:extLst>
          </p:cNvPr>
          <p:cNvCxnSpPr/>
          <p:nvPr/>
        </p:nvCxnSpPr>
        <p:spPr>
          <a:xfrm>
            <a:off x="11207635" y="2008909"/>
            <a:ext cx="0" cy="325581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40210-267A-4EDB-B584-E6DB3C3AD072}"/>
              </a:ext>
            </a:extLst>
          </p:cNvPr>
          <p:cNvCxnSpPr/>
          <p:nvPr/>
        </p:nvCxnSpPr>
        <p:spPr>
          <a:xfrm flipH="1">
            <a:off x="955964" y="4278168"/>
            <a:ext cx="1085705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E5573A-16B9-4AB6-B1B9-B84C3C3A22E5}"/>
              </a:ext>
            </a:extLst>
          </p:cNvPr>
          <p:cNvSpPr txBox="1"/>
          <p:nvPr/>
        </p:nvSpPr>
        <p:spPr>
          <a:xfrm>
            <a:off x="6017651" y="3980083"/>
            <a:ext cx="1960098" cy="30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Outlets = 65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9813AE-D1CD-46E6-A2D1-512EFAF3F67B}"/>
              </a:ext>
            </a:extLst>
          </p:cNvPr>
          <p:cNvSpPr txBox="1"/>
          <p:nvPr/>
        </p:nvSpPr>
        <p:spPr>
          <a:xfrm>
            <a:off x="10704715" y="5211288"/>
            <a:ext cx="10058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</a:t>
            </a:r>
            <a:r>
              <a:rPr lang="en-GB" sz="14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41C6E-63D7-4598-97C2-8E9583866921}"/>
              </a:ext>
            </a:extLst>
          </p:cNvPr>
          <p:cNvSpPr txBox="1"/>
          <p:nvPr/>
        </p:nvSpPr>
        <p:spPr>
          <a:xfrm>
            <a:off x="412177" y="6019307"/>
            <a:ext cx="11367648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%</a:t>
            </a:r>
            <a:r>
              <a:rPr lang="en-GB" sz="1200" dirty="0" err="1">
                <a:solidFill>
                  <a:schemeClr val="bg1"/>
                </a:solidFill>
              </a:rPr>
              <a:t>ile</a:t>
            </a:r>
            <a:r>
              <a:rPr lang="en-GB" sz="1200" dirty="0">
                <a:solidFill>
                  <a:schemeClr val="bg1"/>
                </a:solidFill>
              </a:rPr>
              <a:t> cut-off or median provides a better representation of outlets per deal handled considering the average would be skewed by the few deals with very high outlets (right tailed distribution)</a:t>
            </a:r>
            <a:endParaRPr lang="en-GB" sz="105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847897-2B3C-401E-BBE0-F9AE9633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056"/>
            <a:ext cx="9144000" cy="65588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SzPts val="1100"/>
            </a:pPr>
            <a:r>
              <a:rPr lang="en-GB" b="1" dirty="0">
                <a:latin typeface="Montserrat" panose="00000500000000000000" pitchFamily="2" charset="0"/>
              </a:rPr>
              <a:t>How many deals should be assigned to a sales rep to close 10-15 deals in a month?</a:t>
            </a:r>
          </a:p>
        </p:txBody>
      </p:sp>
    </p:spTree>
    <p:extLst>
      <p:ext uri="{BB962C8B-B14F-4D97-AF65-F5344CB8AC3E}">
        <p14:creationId xmlns:p14="http://schemas.microsoft.com/office/powerpoint/2010/main" val="32027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63C9-9892-4559-A54B-E088A6C2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8" y="89028"/>
            <a:ext cx="11420475" cy="680223"/>
          </a:xfrm>
        </p:spPr>
        <p:txBody>
          <a:bodyPr>
            <a:normAutofit/>
          </a:bodyPr>
          <a:lstStyle/>
          <a:p>
            <a:r>
              <a:rPr lang="en-GB" sz="2000" dirty="0"/>
              <a:t>Monthly Performance of sales reps show that some have very few datapoints captured to be analysed and few variation amongst the 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C9546-059F-464F-B17B-111CDE19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523680"/>
            <a:ext cx="11420475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86123-CACC-4928-ACF3-81B7B8DE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4308078"/>
            <a:ext cx="11420475" cy="15716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691F2-1D27-49AC-931F-8D1F9999B448}"/>
              </a:ext>
            </a:extLst>
          </p:cNvPr>
          <p:cNvSpPr txBox="1"/>
          <p:nvPr/>
        </p:nvSpPr>
        <p:spPr>
          <a:xfrm>
            <a:off x="385763" y="863944"/>
            <a:ext cx="11021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Deals handled per month is fairly consistent for DS and MJ hence their average deals handled per month is close to the 50</a:t>
            </a:r>
            <a:r>
              <a:rPr lang="en-GB" sz="1200" baseline="30000" dirty="0"/>
              <a:t>th</a:t>
            </a:r>
            <a:r>
              <a:rPr lang="en-GB" sz="1200" dirty="0"/>
              <a:t> percentile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Everyone else handles exceptionally greater volume of deals in a few odd months than their usual monthly performance skewing their overall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0AAA-88A4-4C6A-B7A3-67C7EDB40409}"/>
              </a:ext>
            </a:extLst>
          </p:cNvPr>
          <p:cNvSpPr txBox="1"/>
          <p:nvPr/>
        </p:nvSpPr>
        <p:spPr>
          <a:xfrm>
            <a:off x="385763" y="4015483"/>
            <a:ext cx="105241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GB" dirty="0"/>
              <a:t>Most reps meet their monthly target &lt;25% of the time, with the exception of DS (60%) and SS (90%)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5D2431-1914-4B90-89CC-75CE3E02B0BF}"/>
              </a:ext>
            </a:extLst>
          </p:cNvPr>
          <p:cNvSpPr/>
          <p:nvPr/>
        </p:nvSpPr>
        <p:spPr>
          <a:xfrm>
            <a:off x="394689" y="6323785"/>
            <a:ext cx="1781910" cy="199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Insufficient Data Points</a:t>
            </a:r>
          </a:p>
        </p:txBody>
      </p:sp>
    </p:spTree>
    <p:extLst>
      <p:ext uri="{BB962C8B-B14F-4D97-AF65-F5344CB8AC3E}">
        <p14:creationId xmlns:p14="http://schemas.microsoft.com/office/powerpoint/2010/main" val="178961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rmAutofit/>
          </a:bodyPr>
          <a:lstStyle/>
          <a:p>
            <a:r>
              <a:rPr lang="en-GB" sz="2000" dirty="0"/>
              <a:t>By excluding the sales reps with insufficient data, we have a sample set that can be further analysed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720E85-8860-48C1-B81D-9BE10EB0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313417"/>
            <a:ext cx="11083636" cy="42311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F3133B-F07A-4338-B95E-F2D47B1DB19D}"/>
              </a:ext>
            </a:extLst>
          </p:cNvPr>
          <p:cNvSpPr txBox="1"/>
          <p:nvPr/>
        </p:nvSpPr>
        <p:spPr>
          <a:xfrm>
            <a:off x="554182" y="898469"/>
            <a:ext cx="676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1/3: </a:t>
            </a:r>
            <a:r>
              <a:rPr lang="en-GB" sz="1200" dirty="0"/>
              <a:t>Highlight cells with Conversion Rate greater than 18%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B00A3-50F5-44AC-A625-14A01B107837}"/>
              </a:ext>
            </a:extLst>
          </p:cNvPr>
          <p:cNvSpPr txBox="1"/>
          <p:nvPr/>
        </p:nvSpPr>
        <p:spPr>
          <a:xfrm>
            <a:off x="554182" y="6019307"/>
            <a:ext cx="11083635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chemeClr val="bg1"/>
                </a:solidFill>
              </a:rPr>
              <a:t>Setting the </a:t>
            </a:r>
            <a:r>
              <a:rPr lang="en-GB" sz="1200" b="1" dirty="0">
                <a:solidFill>
                  <a:schemeClr val="bg1"/>
                </a:solidFill>
              </a:rPr>
              <a:t>Overall Conversion Rate (18%)</a:t>
            </a:r>
            <a:r>
              <a:rPr lang="en-GB" sz="1200" dirty="0">
                <a:solidFill>
                  <a:schemeClr val="bg1"/>
                </a:solidFill>
              </a:rPr>
              <a:t> as the benchmark to compare individual sales reps’ monthly performance leaves us with the above highlighted datapoints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3E1D5-C872-4AE0-AF0F-F5DDAD34A46C}"/>
              </a:ext>
            </a:extLst>
          </p:cNvPr>
          <p:cNvSpPr txBox="1"/>
          <p:nvPr/>
        </p:nvSpPr>
        <p:spPr>
          <a:xfrm>
            <a:off x="9028927" y="1119630"/>
            <a:ext cx="2608891" cy="249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i="1" dirty="0">
                <a:solidFill>
                  <a:schemeClr val="bg1">
                    <a:lumMod val="50000"/>
                  </a:schemeClr>
                </a:solidFill>
              </a:rPr>
              <a:t># Deals Handled (% Conversion Rate)</a:t>
            </a:r>
          </a:p>
        </p:txBody>
      </p:sp>
    </p:spTree>
    <p:extLst>
      <p:ext uri="{BB962C8B-B14F-4D97-AF65-F5344CB8AC3E}">
        <p14:creationId xmlns:p14="http://schemas.microsoft.com/office/powerpoint/2010/main" val="125545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ExtraBold"/>
        <a:ea typeface=""/>
        <a:cs typeface=""/>
      </a:majorFont>
      <a:minorFont>
        <a:latin typeface="Montserra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1027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Montserrat</vt:lpstr>
      <vt:lpstr>Montserrat ExtraBold</vt:lpstr>
      <vt:lpstr>Montserrat Medium</vt:lpstr>
      <vt:lpstr>Wingdings</vt:lpstr>
      <vt:lpstr>Office Theme</vt:lpstr>
      <vt:lpstr>Sales CRM Analysis</vt:lpstr>
      <vt:lpstr>Sales Cycle at UrbanPiper</vt:lpstr>
      <vt:lpstr>17.8% Conversion Rate over ~5k deals since Dec 2018</vt:lpstr>
      <vt:lpstr>PowerPoint Presentation</vt:lpstr>
      <vt:lpstr>Top 10 focus cities out of 60 based on Potential Outlets (YTD 2021) that could be acquired assuming performance remains consistent from last year</vt:lpstr>
      <vt:lpstr>97th percentile provides a balanced assumption on outlets handled per deal considering the outliers present in the data</vt:lpstr>
      <vt:lpstr>PowerPoint Presentation</vt:lpstr>
      <vt:lpstr>Monthly Performance of sales reps show that some have very few datapoints captured to be analysed and few variation amongst the rest</vt:lpstr>
      <vt:lpstr>By excluding the sales reps with insufficient data, we have a sample set that can be further analysed</vt:lpstr>
      <vt:lpstr>PowerPoint Presentation</vt:lpstr>
      <vt:lpstr>PowerPoint Presentation</vt:lpstr>
      <vt:lpstr>PowerPoint Presentation</vt:lpstr>
      <vt:lpstr>To determine this we need to identify the factors that influence the number of outlets acquired in a given month/year</vt:lpstr>
      <vt:lpstr>Sample Estimation using 2 Parameters: # Outlets per deal &amp; # Deals won in a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Panchal</dc:creator>
  <cp:lastModifiedBy>Dhruv Panchal</cp:lastModifiedBy>
  <cp:revision>288</cp:revision>
  <dcterms:created xsi:type="dcterms:W3CDTF">2021-04-15T14:22:48Z</dcterms:created>
  <dcterms:modified xsi:type="dcterms:W3CDTF">2021-04-19T12:13:18Z</dcterms:modified>
</cp:coreProperties>
</file>