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5" autoAdjust="0"/>
  </p:normalViewPr>
  <p:slideViewPr>
    <p:cSldViewPr>
      <p:cViewPr>
        <p:scale>
          <a:sx n="90" d="100"/>
          <a:sy n="90" d="100"/>
        </p:scale>
        <p:origin x="-100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2875B-8227-4BD5-88CB-9204832852EA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BA3A-1EDD-4C05-AE8B-8D5C6AE709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简介：</a:t>
            </a:r>
            <a:endParaRPr lang="en-US" altLang="zh-CN" dirty="0" smtClean="0"/>
          </a:p>
          <a:p>
            <a:r>
              <a:rPr lang="en-US" altLang="zh-CN" dirty="0" smtClean="0"/>
              <a:t>https://www.liaoxuefeng.com/wiki/0013739516305929606dd18361248578c67b8067c8c017b000/001374027586935cf69c53637d8458c9aec27dd546a6cd6000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BA3A-1EDD-4C05-AE8B-8D5C6AE709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使用时，一定需要注意分布式管理原则</a:t>
            </a:r>
            <a:endParaRPr lang="en-US" altLang="zh-CN" dirty="0" smtClean="0"/>
          </a:p>
          <a:p>
            <a:r>
              <a:rPr lang="zh-CN" altLang="en-US" dirty="0" smtClean="0"/>
              <a:t>在提交代码时，先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到本地仓库，在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到远端仓库中去。</a:t>
            </a:r>
            <a:endParaRPr lang="en-US" altLang="zh-CN" dirty="0" smtClean="0"/>
          </a:p>
          <a:p>
            <a:r>
              <a:rPr lang="zh-CN" altLang="en-US" dirty="0" smtClean="0"/>
              <a:t>如果没有在本地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直接使用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操作，则无法提交。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操作的是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BA3A-1EDD-4C05-AE8B-8D5C6AE709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BA3A-1EDD-4C05-AE8B-8D5C6AE709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BA3A-1EDD-4C05-AE8B-8D5C6AE709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BA3A-1EDD-4C05-AE8B-8D5C6AE709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BA3A-1EDD-4C05-AE8B-8D5C6AE709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504" y="188640"/>
            <a:ext cx="1976437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18"/>
          <p:cNvGrpSpPr>
            <a:grpSpLocks/>
          </p:cNvGrpSpPr>
          <p:nvPr userDrawn="1"/>
        </p:nvGrpSpPr>
        <p:grpSpPr bwMode="auto">
          <a:xfrm>
            <a:off x="7236296" y="-1015976"/>
            <a:ext cx="2879725" cy="2644776"/>
            <a:chOff x="0" y="0"/>
            <a:chExt cx="2085603" cy="1915454"/>
          </a:xfrm>
        </p:grpSpPr>
        <p:sp>
          <p:nvSpPr>
            <p:cNvPr id="9" name="椭圆 20"/>
            <p:cNvSpPr>
              <a:spLocks noChangeArrowheads="1"/>
            </p:cNvSpPr>
            <p:nvPr/>
          </p:nvSpPr>
          <p:spPr bwMode="auto">
            <a:xfrm>
              <a:off x="0" y="810561"/>
              <a:ext cx="627750" cy="626604"/>
            </a:xfrm>
            <a:prstGeom prst="ellipse">
              <a:avLst/>
            </a:prstGeom>
            <a:solidFill>
              <a:srgbClr val="BFBFBF">
                <a:alpha val="70979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0" name="椭圆 21"/>
            <p:cNvSpPr>
              <a:spLocks noChangeArrowheads="1"/>
            </p:cNvSpPr>
            <p:nvPr/>
          </p:nvSpPr>
          <p:spPr bwMode="auto">
            <a:xfrm>
              <a:off x="933578" y="812861"/>
              <a:ext cx="313876" cy="313877"/>
            </a:xfrm>
            <a:prstGeom prst="ellipse">
              <a:avLst/>
            </a:prstGeom>
            <a:solidFill>
              <a:srgbClr val="BFBFBF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73739" y="1194572"/>
              <a:ext cx="475987" cy="477139"/>
            </a:xfrm>
            <a:prstGeom prst="ellipse">
              <a:avLst/>
            </a:prstGeom>
            <a:solidFill>
              <a:srgbClr val="BFBFBF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2" name="椭圆 23"/>
            <p:cNvSpPr>
              <a:spLocks noChangeArrowheads="1"/>
            </p:cNvSpPr>
            <p:nvPr/>
          </p:nvSpPr>
          <p:spPr bwMode="auto">
            <a:xfrm>
              <a:off x="392057" y="1487754"/>
              <a:ext cx="269036" cy="267887"/>
            </a:xfrm>
            <a:prstGeom prst="ellipse">
              <a:avLst/>
            </a:prstGeom>
            <a:solidFill>
              <a:srgbClr val="2E90B8">
                <a:alpha val="87057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3" name="椭圆 24"/>
            <p:cNvSpPr>
              <a:spLocks noChangeArrowheads="1"/>
            </p:cNvSpPr>
            <p:nvPr/>
          </p:nvSpPr>
          <p:spPr bwMode="auto">
            <a:xfrm>
              <a:off x="265587" y="1780935"/>
              <a:ext cx="134518" cy="134519"/>
            </a:xfrm>
            <a:prstGeom prst="ellipse">
              <a:avLst/>
            </a:pr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</p:grpSp>
      <p:grpSp>
        <p:nvGrpSpPr>
          <p:cNvPr id="14" name="组合 9"/>
          <p:cNvGrpSpPr>
            <a:grpSpLocks/>
          </p:cNvGrpSpPr>
          <p:nvPr userDrawn="1"/>
        </p:nvGrpSpPr>
        <p:grpSpPr bwMode="auto">
          <a:xfrm rot="10800000">
            <a:off x="-685132" y="5230564"/>
            <a:ext cx="2736851" cy="2374900"/>
            <a:chOff x="0" y="0"/>
            <a:chExt cx="2085603" cy="1915454"/>
          </a:xfrm>
        </p:grpSpPr>
        <p:sp>
          <p:nvSpPr>
            <p:cNvPr id="15" name="椭圆 11"/>
            <p:cNvSpPr>
              <a:spLocks noChangeArrowheads="1"/>
            </p:cNvSpPr>
            <p:nvPr/>
          </p:nvSpPr>
          <p:spPr bwMode="auto">
            <a:xfrm>
              <a:off x="50809" y="807923"/>
              <a:ext cx="627859" cy="627388"/>
            </a:xfrm>
            <a:prstGeom prst="ellipse">
              <a:avLst/>
            </a:prstGeom>
            <a:solidFill>
              <a:srgbClr val="BFBFBF">
                <a:alpha val="70979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6" name="椭圆 12"/>
            <p:cNvSpPr>
              <a:spLocks noChangeArrowheads="1"/>
            </p:cNvSpPr>
            <p:nvPr/>
          </p:nvSpPr>
          <p:spPr bwMode="auto">
            <a:xfrm>
              <a:off x="1016187" y="854016"/>
              <a:ext cx="313325" cy="313694"/>
            </a:xfrm>
            <a:prstGeom prst="ellipse">
              <a:avLst/>
            </a:prstGeom>
            <a:solidFill>
              <a:srgbClr val="BFBFBF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7" name="椭圆 13"/>
            <p:cNvSpPr>
              <a:spLocks noChangeArrowheads="1"/>
            </p:cNvSpPr>
            <p:nvPr/>
          </p:nvSpPr>
          <p:spPr bwMode="auto">
            <a:xfrm>
              <a:off x="716170" y="1245814"/>
              <a:ext cx="476640" cy="477583"/>
            </a:xfrm>
            <a:prstGeom prst="ellipse">
              <a:avLst/>
            </a:prstGeom>
            <a:solidFill>
              <a:srgbClr val="BFBFBF">
                <a:alpha val="5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8" name="椭圆 14"/>
            <p:cNvSpPr>
              <a:spLocks noChangeArrowheads="1"/>
            </p:cNvSpPr>
            <p:nvPr/>
          </p:nvSpPr>
          <p:spPr bwMode="auto">
            <a:xfrm>
              <a:off x="539547" y="1539021"/>
              <a:ext cx="268564" cy="267601"/>
            </a:xfrm>
            <a:prstGeom prst="ellipse">
              <a:avLst/>
            </a:prstGeom>
            <a:solidFill>
              <a:srgbClr val="2E90B8">
                <a:alpha val="87057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latin typeface="DengXian"/>
                <a:ea typeface="DengXian"/>
                <a:cs typeface="DengXian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360504" y="1832229"/>
              <a:ext cx="134282" cy="134440"/>
            </a:xfrm>
            <a:prstGeom prst="ellipse">
              <a:avLst/>
            </a:pr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DengXian"/>
                <a:ea typeface="DengXian"/>
                <a:cs typeface="DengXian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/>
              <a:t>华为云平台之</a:t>
            </a:r>
            <a:r>
              <a:rPr lang="zh-CN" altLang="en-US" sz="4600" b="1" dirty="0" smtClean="0"/>
              <a:t>代码管理</a:t>
            </a:r>
            <a:endParaRPr lang="zh-CN" altLang="en-US" sz="4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confilct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764704"/>
            <a:ext cx="1600000" cy="8666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图片 5" descr="confilct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63" y="1917038"/>
            <a:ext cx="6595269" cy="49409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图片 4" descr="confilct-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188640"/>
            <a:ext cx="5277901" cy="42390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右箭头 10"/>
          <p:cNvSpPr/>
          <p:nvPr/>
        </p:nvSpPr>
        <p:spPr>
          <a:xfrm>
            <a:off x="1907704" y="692696"/>
            <a:ext cx="1800200" cy="648072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代码提交前先</a:t>
            </a:r>
            <a:r>
              <a:rPr lang="en-US" altLang="zh-CN" b="1" dirty="0" smtClean="0">
                <a:solidFill>
                  <a:srgbClr val="C00000"/>
                </a:solidFill>
              </a:rPr>
              <a:t>Pull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6372200" y="4941168"/>
            <a:ext cx="2520280" cy="93610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代码发生冲突时报错</a:t>
            </a:r>
            <a:r>
              <a:rPr lang="en-US" altLang="zh-CN" b="1" dirty="0" smtClean="0">
                <a:solidFill>
                  <a:srgbClr val="C00000"/>
                </a:solidFill>
              </a:rPr>
              <a:t>,</a:t>
            </a:r>
            <a:r>
              <a:rPr lang="zh-CN" altLang="en-US" b="1" dirty="0" smtClean="0">
                <a:solidFill>
                  <a:srgbClr val="C00000"/>
                </a:solidFill>
              </a:rPr>
              <a:t>选择</a:t>
            </a:r>
            <a:r>
              <a:rPr lang="en-US" altLang="zh-CN" b="1" dirty="0" smtClean="0">
                <a:solidFill>
                  <a:srgbClr val="C00000"/>
                </a:solidFill>
              </a:rPr>
              <a:t>stash save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6309320"/>
            <a:ext cx="158417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7704" y="5949280"/>
            <a:ext cx="1296144" cy="7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下拉选择</a:t>
            </a:r>
            <a:r>
              <a:rPr lang="en-US" altLang="zh-CN" b="1" dirty="0" smtClean="0">
                <a:solidFill>
                  <a:srgbClr val="FF0000"/>
                </a:solidFill>
              </a:rPr>
              <a:t>stash save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confilct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764704"/>
            <a:ext cx="6250927" cy="45643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pic>
        <p:nvPicPr>
          <p:cNvPr id="8" name="图片 7" descr="confilct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764704"/>
            <a:ext cx="3312368" cy="1800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右箭头 11"/>
          <p:cNvSpPr/>
          <p:nvPr/>
        </p:nvSpPr>
        <p:spPr>
          <a:xfrm>
            <a:off x="3491880" y="1484784"/>
            <a:ext cx="1800200" cy="57606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3.</a:t>
            </a:r>
            <a:r>
              <a:rPr lang="zh-CN" altLang="en-US" b="1" dirty="0" smtClean="0">
                <a:solidFill>
                  <a:srgbClr val="C00000"/>
                </a:solidFill>
              </a:rPr>
              <a:t>再次执行</a:t>
            </a:r>
            <a:r>
              <a:rPr lang="en-US" altLang="zh-CN" b="1" dirty="0" smtClean="0">
                <a:solidFill>
                  <a:srgbClr val="C00000"/>
                </a:solidFill>
              </a:rPr>
              <a:t>Pull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4" name="图片 13" descr="confilct-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5517232"/>
            <a:ext cx="4323810" cy="1142857"/>
          </a:xfrm>
          <a:prstGeom prst="rect">
            <a:avLst/>
          </a:prstGeom>
        </p:spPr>
      </p:pic>
      <p:sp>
        <p:nvSpPr>
          <p:cNvPr id="15" name="左箭头 14"/>
          <p:cNvSpPr/>
          <p:nvPr/>
        </p:nvSpPr>
        <p:spPr>
          <a:xfrm>
            <a:off x="5004048" y="5733256"/>
            <a:ext cx="2880320" cy="7200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4.</a:t>
            </a:r>
            <a:r>
              <a:rPr lang="zh-CN" altLang="en-US" b="1" dirty="0" smtClean="0">
                <a:solidFill>
                  <a:srgbClr val="C00000"/>
                </a:solidFill>
              </a:rPr>
              <a:t>冲突资源</a:t>
            </a:r>
            <a:r>
              <a:rPr lang="en-US" altLang="zh-CN" b="1" dirty="0" smtClean="0">
                <a:solidFill>
                  <a:srgbClr val="C00000"/>
                </a:solidFill>
              </a:rPr>
              <a:t>Stash Pop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confilct-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780928"/>
            <a:ext cx="6660232" cy="3888648"/>
          </a:xfrm>
          <a:prstGeom prst="rect">
            <a:avLst/>
          </a:prstGeom>
        </p:spPr>
      </p:pic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confilct-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64705"/>
            <a:ext cx="3655843" cy="1368152"/>
          </a:xfrm>
          <a:prstGeom prst="rect">
            <a:avLst/>
          </a:prstGeom>
        </p:spPr>
      </p:pic>
      <p:pic>
        <p:nvPicPr>
          <p:cNvPr id="16" name="图片 15" descr="confilct-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7809" y="476672"/>
            <a:ext cx="4676191" cy="2209524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2627784" y="836712"/>
            <a:ext cx="2376264" cy="86409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4.Pop</a:t>
            </a:r>
            <a:r>
              <a:rPr lang="zh-CN" altLang="en-US" b="1" dirty="0" smtClean="0">
                <a:solidFill>
                  <a:srgbClr val="C00000"/>
                </a:solidFill>
              </a:rPr>
              <a:t>操作提示，选择</a:t>
            </a:r>
            <a:r>
              <a:rPr lang="en-US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en-US" b="1" dirty="0" smtClean="0">
                <a:solidFill>
                  <a:srgbClr val="C00000"/>
                </a:solidFill>
              </a:rPr>
              <a:t>是</a:t>
            </a:r>
            <a:r>
              <a:rPr lang="en-US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en-US" b="1" dirty="0" smtClean="0">
                <a:solidFill>
                  <a:srgbClr val="C00000"/>
                </a:solidFill>
              </a:rPr>
              <a:t>进行冲突代码差分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左箭头 19"/>
          <p:cNvSpPr/>
          <p:nvPr/>
        </p:nvSpPr>
        <p:spPr>
          <a:xfrm>
            <a:off x="6876256" y="4005064"/>
            <a:ext cx="2016224" cy="7200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5.Git</a:t>
            </a:r>
            <a:r>
              <a:rPr lang="zh-CN" altLang="en-US" b="1" dirty="0" smtClean="0">
                <a:solidFill>
                  <a:srgbClr val="C00000"/>
                </a:solidFill>
              </a:rPr>
              <a:t>差分工具中将代码更新到下方最终版本</a:t>
            </a:r>
          </a:p>
        </p:txBody>
      </p:sp>
      <p:pic>
        <p:nvPicPr>
          <p:cNvPr id="21" name="图片 20" descr="confilct-9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4869160"/>
            <a:ext cx="1800000" cy="85714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740352" y="5733256"/>
            <a:ext cx="11521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产生冲突的源文件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onfilct-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1916832"/>
            <a:ext cx="4057143" cy="299047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39552" y="2564904"/>
            <a:ext cx="2952328" cy="86409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6.</a:t>
            </a:r>
            <a:r>
              <a:rPr lang="zh-CN" altLang="en-US" b="1" dirty="0" smtClean="0">
                <a:solidFill>
                  <a:srgbClr val="C00000"/>
                </a:solidFill>
              </a:rPr>
              <a:t>差分完成后保存代码，即可解决冲突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0728"/>
            <a:ext cx="5688632" cy="115212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云端代码校验</a:t>
            </a:r>
            <a: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</a:br>
            <a:endParaRPr lang="zh-CN" altLang="en-US" sz="5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check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92896"/>
            <a:ext cx="9144000" cy="22810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56376" y="2492896"/>
            <a:ext cx="1187624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check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7236296" cy="460026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7584" y="836712"/>
            <a:ext cx="4968552" cy="5760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12160" y="836712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自定义校验规则文件的名字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3608" y="1772816"/>
            <a:ext cx="7056784" cy="8640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92888" y="1700808"/>
            <a:ext cx="118762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需要校验的文件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9592" y="3645024"/>
            <a:ext cx="6408712" cy="10801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380312" y="3645024"/>
            <a:ext cx="15121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选择校验规则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只能从中选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云平台概述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224" y="1844824"/>
            <a:ext cx="3898776" cy="46085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云上开发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一切研发都在云上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弹性伸缩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并发加速</a:t>
            </a: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社交化协作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</a:rPr>
              <a:t>DevOps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持续交付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开发测试跨地域协作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快速交付、快速反馈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开发、类生产、生产环境一致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ü"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99992" y="1916832"/>
            <a:ext cx="4464496" cy="4281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indent="-51435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全生命周期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marR="0" lvl="0" indent="-51435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端到端的服务，全生命周期覆盖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marR="0" lvl="0" indent="-51435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融入企业级敏捷和精益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marR="0" lvl="0" indent="-51435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服务之间数据层拉通双向追溯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marR="0" lvl="0" indent="-51435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体验与乐趣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城市剪影式进度展示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涂鸦式</a:t>
            </a: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DIY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卡片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触屏操作和拖拽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6840760" cy="1584176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一切研发都在云上</a:t>
            </a:r>
            <a:r>
              <a:rPr lang="en-US" altLang="zh-CN" sz="4000" dirty="0" smtClean="0"/>
              <a:t>”</a:t>
            </a:r>
            <a:r>
              <a:rPr lang="zh-CN" altLang="en-US" sz="4000" dirty="0" smtClean="0"/>
              <a:t>之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                           </a:t>
            </a:r>
            <a:r>
              <a:rPr lang="zh-CN" altLang="en-US" sz="5400" dirty="0" smtClean="0">
                <a:latin typeface="DFKai-SB" pitchFamily="65" charset="-120"/>
                <a:ea typeface="DFKai-SB" pitchFamily="65" charset="-120"/>
              </a:rPr>
              <a:t>代码管理</a:t>
            </a:r>
            <a:endParaRPr lang="zh-CN" altLang="en-US" sz="5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195736" y="3068960"/>
            <a:ext cx="5616624" cy="2232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在云端创建代码仓库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分配成员及权限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使用</a:t>
            </a:r>
            <a:r>
              <a:rPr lang="en-US" altLang="zh-CN" sz="3200" dirty="0" err="1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Git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进行代码管理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云端代码校验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  <a:p>
            <a:pPr marL="514350" indent="-514350">
              <a:spcBef>
                <a:spcPct val="20000"/>
              </a:spcBef>
            </a:pP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1124744"/>
            <a:ext cx="5688632" cy="115212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在云端创建代码仓库</a:t>
            </a:r>
            <a: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</a:br>
            <a:endParaRPr lang="zh-CN" altLang="en-US" sz="5400" dirty="0"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4" name="内容占位符 3" descr="仓库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92896"/>
            <a:ext cx="9144000" cy="3600400"/>
          </a:xfrm>
        </p:spPr>
      </p:pic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仓库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256668" cy="5040560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5496" y="908720"/>
            <a:ext cx="568863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  <a:cs typeface="+mj-cs"/>
              </a:rPr>
              <a:t>分配成员及权限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/>
            </a:r>
            <a:b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</a:b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5496" y="908720"/>
            <a:ext cx="568863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latin typeface="DFKai-SB" pitchFamily="65" charset="-120"/>
                <a:ea typeface="DFKai-SB" pitchFamily="65" charset="-120"/>
                <a:cs typeface="+mj-cs"/>
              </a:rPr>
              <a:t>3.</a:t>
            </a:r>
            <a:r>
              <a:rPr lang="zh-CN" altLang="en-US" sz="4000" dirty="0" smtClean="0">
                <a:latin typeface="DFKai-SB" pitchFamily="65" charset="-120"/>
                <a:ea typeface="DFKai-SB" pitchFamily="65" charset="-120"/>
                <a:cs typeface="+mj-cs"/>
              </a:rPr>
              <a:t>使用</a:t>
            </a:r>
            <a:r>
              <a:rPr lang="en-US" altLang="zh-CN" sz="4000" dirty="0" err="1" smtClean="0">
                <a:latin typeface="DFKai-SB" pitchFamily="65" charset="-120"/>
                <a:ea typeface="DFKai-SB" pitchFamily="65" charset="-120"/>
                <a:cs typeface="+mj-cs"/>
              </a:rPr>
              <a:t>Git</a:t>
            </a:r>
            <a:r>
              <a:rPr lang="zh-CN" altLang="en-US" sz="4000" dirty="0" smtClean="0">
                <a:latin typeface="DFKai-SB" pitchFamily="65" charset="-120"/>
                <a:ea typeface="DFKai-SB" pitchFamily="65" charset="-120"/>
                <a:cs typeface="+mj-cs"/>
              </a:rPr>
              <a:t>进行代码管理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/>
            </a:r>
            <a:b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</a:b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1256" y="1811957"/>
            <a:ext cx="7931224" cy="39212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latin typeface="DFKai-SB" pitchFamily="65" charset="-120"/>
                <a:ea typeface="DFKai-SB" pitchFamily="65" charset="-120"/>
              </a:rPr>
              <a:t>Git</a:t>
            </a: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是目前世界上最先进的分布式版本控制系统（没有之一）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简单来说就是：高端大气上档次！</a:t>
            </a:r>
            <a:endParaRPr lang="en-US" altLang="zh-CN" dirty="0" smtClean="0">
              <a:latin typeface="DFKai-SB" pitchFamily="65" charset="-120"/>
              <a:ea typeface="DFKai-SB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相比</a:t>
            </a:r>
            <a:r>
              <a:rPr lang="en-US" altLang="zh-CN" dirty="0" smtClean="0">
                <a:latin typeface="DFKai-SB" pitchFamily="65" charset="-120"/>
                <a:ea typeface="DFKai-SB" pitchFamily="65" charset="-120"/>
              </a:rPr>
              <a:t>SVN</a:t>
            </a: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集中式的版本控制系统，</a:t>
            </a:r>
            <a:r>
              <a:rPr lang="en-US" altLang="zh-CN" dirty="0" err="1" smtClean="0">
                <a:latin typeface="DFKai-SB" pitchFamily="65" charset="-120"/>
                <a:ea typeface="DFKai-SB" pitchFamily="65" charset="-120"/>
              </a:rPr>
              <a:t>Git</a:t>
            </a: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是分布式版本控制系统。</a:t>
            </a:r>
            <a:endParaRPr lang="en-US" altLang="zh-CN" dirty="0" smtClean="0">
              <a:latin typeface="DFKai-SB" pitchFamily="65" charset="-120"/>
              <a:ea typeface="DFKai-SB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latin typeface="DFKai-SB" pitchFamily="65" charset="-120"/>
                <a:ea typeface="DFKai-SB" pitchFamily="65" charset="-120"/>
              </a:rPr>
              <a:t>Git</a:t>
            </a: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的优势不单是不必联网这么简单，还有极其强大的分支管理</a:t>
            </a:r>
          </a:p>
          <a:p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gi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3347864" cy="4381034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396552" y="908720"/>
            <a:ext cx="568863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latin typeface="DFKai-SB" pitchFamily="65" charset="-120"/>
                <a:ea typeface="DFKai-SB" pitchFamily="65" charset="-120"/>
                <a:cs typeface="+mj-cs"/>
              </a:rPr>
              <a:t>3.1 </a:t>
            </a:r>
            <a:r>
              <a:rPr lang="en-US" altLang="zh-CN" sz="4000" dirty="0" err="1" smtClean="0">
                <a:latin typeface="DFKai-SB" pitchFamily="65" charset="-120"/>
                <a:ea typeface="DFKai-SB" pitchFamily="65" charset="-120"/>
                <a:cs typeface="+mj-cs"/>
              </a:rPr>
              <a:t>Git</a:t>
            </a:r>
            <a:r>
              <a:rPr lang="zh-CN" altLang="en-US" sz="4000" dirty="0" smtClean="0">
                <a:latin typeface="DFKai-SB" pitchFamily="65" charset="-120"/>
                <a:ea typeface="DFKai-SB" pitchFamily="65" charset="-120"/>
                <a:cs typeface="+mj-cs"/>
              </a:rPr>
              <a:t>的基本操作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/>
            </a:r>
            <a:b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</a:b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pic>
        <p:nvPicPr>
          <p:cNvPr id="6" name="图片 5" descr="git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132856"/>
            <a:ext cx="5285715" cy="3733334"/>
          </a:xfrm>
          <a:prstGeom prst="rect">
            <a:avLst/>
          </a:prstGeom>
        </p:spPr>
      </p:pic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git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3" y="188640"/>
            <a:ext cx="6711007" cy="6106260"/>
          </a:xfrm>
          <a:prstGeom prst="rect">
            <a:avLst/>
          </a:prstGeom>
        </p:spPr>
      </p:pic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396552" y="908720"/>
            <a:ext cx="568863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latin typeface="DFKai-SB" pitchFamily="65" charset="-120"/>
                <a:ea typeface="DFKai-SB" pitchFamily="65" charset="-120"/>
                <a:cs typeface="+mj-cs"/>
              </a:rPr>
              <a:t>3.2 </a:t>
            </a:r>
            <a:r>
              <a:rPr lang="en-US" altLang="zh-CN" sz="4000" dirty="0" err="1" smtClean="0">
                <a:latin typeface="DFKai-SB" pitchFamily="65" charset="-120"/>
                <a:ea typeface="DFKai-SB" pitchFamily="65" charset="-120"/>
                <a:cs typeface="+mj-cs"/>
              </a:rPr>
              <a:t>Git</a:t>
            </a:r>
            <a:r>
              <a:rPr lang="zh-CN" altLang="en-US" sz="4000" dirty="0" smtClean="0">
                <a:latin typeface="DFKai-SB" pitchFamily="65" charset="-120"/>
                <a:ea typeface="DFKai-SB" pitchFamily="65" charset="-120"/>
                <a:cs typeface="+mj-cs"/>
              </a:rPr>
              <a:t>的冲突处理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/>
            </a:r>
            <a:b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</a:b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1187624" y="1916832"/>
            <a:ext cx="7931224" cy="42484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人生不如意之事十之八九，合并代码往往也不是一帆风顺的</a:t>
            </a:r>
            <a:r>
              <a:rPr lang="en-US" altLang="zh-CN" dirty="0" smtClean="0">
                <a:latin typeface="DFKai-SB" pitchFamily="65" charset="-120"/>
                <a:ea typeface="DFKai-SB" pitchFamily="65" charset="-120"/>
              </a:rPr>
              <a:t>.</a:t>
            </a:r>
          </a:p>
          <a:p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冲突解决方案：</a:t>
            </a:r>
            <a:endParaRPr lang="en-US" altLang="zh-CN" dirty="0" smtClean="0">
              <a:latin typeface="DFKai-SB" pitchFamily="65" charset="-120"/>
              <a:ea typeface="DFKai-SB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100" dirty="0" smtClean="0"/>
              <a:t>stash save(</a:t>
            </a:r>
            <a:r>
              <a:rPr lang="zh-CN" altLang="en-US" sz="3100" dirty="0" smtClean="0"/>
              <a:t>把自己的代码隐藏存起来</a:t>
            </a:r>
            <a:r>
              <a:rPr lang="en-US" altLang="zh-CN" sz="3100" dirty="0" smtClean="0"/>
              <a:t>) 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 smtClean="0"/>
              <a:t>重新</a:t>
            </a:r>
            <a:r>
              <a:rPr lang="en-US" altLang="zh-CN" sz="3100" dirty="0" smtClean="0"/>
              <a:t>pull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100" dirty="0" smtClean="0"/>
              <a:t>stash pop(</a:t>
            </a:r>
            <a:r>
              <a:rPr lang="zh-CN" altLang="en-US" sz="3100" dirty="0" smtClean="0"/>
              <a:t>把存起来的隐藏的代码取回来 </a:t>
            </a:r>
            <a:r>
              <a:rPr lang="en-US" altLang="zh-CN" sz="31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 smtClean="0"/>
              <a:t>代码文件会显示冲突 </a:t>
            </a:r>
            <a:endParaRPr lang="en-US" altLang="zh-CN" sz="3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 smtClean="0"/>
              <a:t>右键选择</a:t>
            </a:r>
            <a:r>
              <a:rPr lang="en-US" altLang="zh-CN" sz="3100" dirty="0" smtClean="0"/>
              <a:t>edit </a:t>
            </a:r>
            <a:r>
              <a:rPr lang="en-US" altLang="zh-CN" sz="3100" dirty="0" err="1" smtClean="0"/>
              <a:t>conficts</a:t>
            </a:r>
            <a:r>
              <a:rPr lang="zh-CN" altLang="en-US" sz="3100" dirty="0" smtClean="0"/>
              <a:t>，解决后点击编辑页面的 </a:t>
            </a:r>
            <a:r>
              <a:rPr lang="en-US" altLang="zh-CN" sz="3100" dirty="0" smtClean="0"/>
              <a:t>mark as resolved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commit&amp;push</a:t>
            </a:r>
            <a:endParaRPr lang="zh-CN" altLang="en-US" sz="31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卓越品质 辉煌前程</a:t>
            </a:r>
            <a:r>
              <a:rPr lang="en-US" altLang="zh-CN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zh-CN" altLang="en-US" dirty="0" smtClean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786</Words>
  <Application>Microsoft Office PowerPoint</Application>
  <PresentationFormat>全屏显示(4:3)</PresentationFormat>
  <Paragraphs>85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华为云平台之代码管理</vt:lpstr>
      <vt:lpstr>云平台概述-DevOps实践</vt:lpstr>
      <vt:lpstr>“一切研发都在云上”之                                       代码管理</vt:lpstr>
      <vt:lpstr>1.在云端创建代码仓库 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3.云端代码校验 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华为云平台之代码管理</dc:title>
  <cp:lastModifiedBy>Administrator</cp:lastModifiedBy>
  <cp:revision>58</cp:revision>
  <dcterms:modified xsi:type="dcterms:W3CDTF">2018-06-20T02:03:05Z</dcterms:modified>
</cp:coreProperties>
</file>