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335" r:id="rId2"/>
    <p:sldId id="2509" r:id="rId3"/>
    <p:sldId id="2510" r:id="rId4"/>
    <p:sldId id="2449" r:id="rId5"/>
    <p:sldId id="2511" r:id="rId6"/>
    <p:sldId id="2512" r:id="rId7"/>
    <p:sldId id="2515" r:id="rId8"/>
    <p:sldId id="2517" r:id="rId9"/>
    <p:sldId id="2516" r:id="rId10"/>
    <p:sldId id="2518" r:id="rId11"/>
    <p:sldId id="2508" r:id="rId12"/>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buj Varshney" initials="AV" lastIdx="1" clrIdx="0">
    <p:extLst>
      <p:ext uri="{19B8F6BF-5375-455C-9EA6-DF929625EA0E}">
        <p15:presenceInfo xmlns:p15="http://schemas.microsoft.com/office/powerpoint/2012/main" userId="279ee687c80bf36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353"/>
  </p:normalViewPr>
  <p:slideViewPr>
    <p:cSldViewPr snapToGrid="0">
      <p:cViewPr varScale="1">
        <p:scale>
          <a:sx n="88" d="100"/>
          <a:sy n="88" d="100"/>
        </p:scale>
        <p:origin x="944" y="18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18D3C-5865-C248-9EEC-EC62E144E375}" type="datetimeFigureOut">
              <a:rPr lang="sv-SE" smtClean="0"/>
              <a:t>2024-04-20</a:t>
            </a:fld>
            <a:endParaRPr lang="sv-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429048-48E3-CB4A-BCD4-0EFC36288878}" type="slidenum">
              <a:rPr lang="sv-SE" smtClean="0"/>
              <a:t>‹#›</a:t>
            </a:fld>
            <a:endParaRPr lang="sv-SE"/>
          </a:p>
        </p:txBody>
      </p:sp>
    </p:spTree>
    <p:extLst>
      <p:ext uri="{BB962C8B-B14F-4D97-AF65-F5344CB8AC3E}">
        <p14:creationId xmlns:p14="http://schemas.microsoft.com/office/powerpoint/2010/main" val="1028733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sz="8800" b="1"/>
          </a:p>
        </p:txBody>
      </p:sp>
      <p:sp>
        <p:nvSpPr>
          <p:cNvPr id="4" name="Slide Number Placeholder 3"/>
          <p:cNvSpPr>
            <a:spLocks noGrp="1"/>
          </p:cNvSpPr>
          <p:nvPr>
            <p:ph type="sldNum" sz="quarter" idx="10"/>
          </p:nvPr>
        </p:nvSpPr>
        <p:spPr/>
        <p:txBody>
          <a:bodyPr/>
          <a:lstStyle/>
          <a:p>
            <a:fld id="{3075746C-E621-8E4B-8CC0-3BE97110A356}" type="slidenum">
              <a:rPr lang="en-US" smtClean="0"/>
              <a:t>1</a:t>
            </a:fld>
            <a:endParaRPr lang="en-US"/>
          </a:p>
        </p:txBody>
      </p:sp>
    </p:spTree>
    <p:extLst>
      <p:ext uri="{BB962C8B-B14F-4D97-AF65-F5344CB8AC3E}">
        <p14:creationId xmlns:p14="http://schemas.microsoft.com/office/powerpoint/2010/main" val="46526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F999F-7BFB-05B9-0108-9EA9F6E995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65E8D9-FAAC-3CD3-DB20-92EFC4333E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B72668-7EB1-2283-E31C-08CC5CC6F0EC}"/>
              </a:ext>
            </a:extLst>
          </p:cNvPr>
          <p:cNvSpPr>
            <a:spLocks noGrp="1"/>
          </p:cNvSpPr>
          <p:nvPr>
            <p:ph type="body" idx="1"/>
          </p:nvPr>
        </p:nvSpPr>
        <p:spPr/>
        <p:txBody>
          <a:bodyPr/>
          <a:lstStyle/>
          <a:p>
            <a:pPr marL="171450" indent="-171450">
              <a:buFontTx/>
              <a:buChar char="-"/>
            </a:pPr>
            <a:endParaRPr lang="en-US"/>
          </a:p>
        </p:txBody>
      </p:sp>
      <p:sp>
        <p:nvSpPr>
          <p:cNvPr id="4" name="Slide Number Placeholder 3">
            <a:extLst>
              <a:ext uri="{FF2B5EF4-FFF2-40B4-BE49-F238E27FC236}">
                <a16:creationId xmlns:a16="http://schemas.microsoft.com/office/drawing/2014/main" id="{16A6F6C0-1D90-F8B4-5C0B-FA4F003451E7}"/>
              </a:ext>
            </a:extLst>
          </p:cNvPr>
          <p:cNvSpPr>
            <a:spLocks noGrp="1"/>
          </p:cNvSpPr>
          <p:nvPr>
            <p:ph type="sldNum" sz="quarter" idx="10"/>
          </p:nvPr>
        </p:nvSpPr>
        <p:spPr/>
        <p:txBody>
          <a:bodyPr/>
          <a:lstStyle/>
          <a:p>
            <a:fld id="{3075746C-E621-8E4B-8CC0-3BE97110A356}" type="slidenum">
              <a:rPr lang="en-US" smtClean="0"/>
              <a:t>10</a:t>
            </a:fld>
            <a:endParaRPr lang="en-US"/>
          </a:p>
        </p:txBody>
      </p:sp>
    </p:spTree>
    <p:extLst>
      <p:ext uri="{BB962C8B-B14F-4D97-AF65-F5344CB8AC3E}">
        <p14:creationId xmlns:p14="http://schemas.microsoft.com/office/powerpoint/2010/main" val="912316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a:effectLst/>
                <a:latin typeface="Calibri" panose="020F0502020204030204" pitchFamily="34" charset="0"/>
                <a:ea typeface="Calibri" panose="020F0502020204030204" pitchFamily="34" charset="0"/>
                <a:cs typeface="Times New Roman" panose="02020603050405020304" pitchFamily="18" charset="0"/>
              </a:rPr>
              <a:t>++ Thank you for inviting me to give this talk</a:t>
            </a:r>
            <a:endParaRPr lang="en-SE" sz="18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a:effectLst/>
                <a:latin typeface="Calibri" panose="020F0502020204030204" pitchFamily="34" charset="0"/>
                <a:ea typeface="Calibri" panose="020F0502020204030204" pitchFamily="34" charset="0"/>
                <a:cs typeface="Times New Roman" panose="02020603050405020304" pitchFamily="18" charset="0"/>
              </a:rPr>
              <a:t>++ In this talk, I will present a pathway that can enable us to make wireless embedded systems ubiquitous. I will describe my previous research efforts that tackle the critical challenges that limit the growth of wireless embedded systems. These are related to the growing energy asymmetry that exists between sensing, computation and communication blocks on these platforms.</a:t>
            </a:r>
            <a:endParaRPr lang="en-SE" sz="18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a:effectLst/>
                <a:latin typeface="Calibri" panose="020F0502020204030204" pitchFamily="34" charset="0"/>
                <a:ea typeface="Calibri" panose="020F0502020204030204" pitchFamily="34" charset="0"/>
                <a:cs typeface="Times New Roman" panose="02020603050405020304" pitchFamily="18" charset="0"/>
              </a:rPr>
              <a:t>++ Finally, I will conclude my talk by covering the research agenda that I would like to work on as a faculty member.</a:t>
            </a:r>
            <a:endParaRPr lang="en-SE" sz="180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buFontTx/>
              <a:buChar char="-"/>
            </a:pPr>
            <a:endParaRPr lang="en-US" sz="8800" b="1"/>
          </a:p>
        </p:txBody>
      </p:sp>
      <p:sp>
        <p:nvSpPr>
          <p:cNvPr id="4" name="Slide Number Placeholder 3"/>
          <p:cNvSpPr>
            <a:spLocks noGrp="1"/>
          </p:cNvSpPr>
          <p:nvPr>
            <p:ph type="sldNum" sz="quarter" idx="10"/>
          </p:nvPr>
        </p:nvSpPr>
        <p:spPr/>
        <p:txBody>
          <a:bodyPr/>
          <a:lstStyle/>
          <a:p>
            <a:fld id="{3075746C-E621-8E4B-8CC0-3BE97110A356}" type="slidenum">
              <a:rPr lang="en-US" smtClean="0"/>
              <a:t>11</a:t>
            </a:fld>
            <a:endParaRPr lang="en-US"/>
          </a:p>
        </p:txBody>
      </p:sp>
    </p:spTree>
    <p:extLst>
      <p:ext uri="{BB962C8B-B14F-4D97-AF65-F5344CB8AC3E}">
        <p14:creationId xmlns:p14="http://schemas.microsoft.com/office/powerpoint/2010/main" val="3638611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F999F-7BFB-05B9-0108-9EA9F6E995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65E8D9-FAAC-3CD3-DB20-92EFC4333E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B72668-7EB1-2283-E31C-08CC5CC6F0EC}"/>
              </a:ext>
            </a:extLst>
          </p:cNvPr>
          <p:cNvSpPr>
            <a:spLocks noGrp="1"/>
          </p:cNvSpPr>
          <p:nvPr>
            <p:ph type="body" idx="1"/>
          </p:nvPr>
        </p:nvSpPr>
        <p:spPr/>
        <p:txBody>
          <a:bodyPr/>
          <a:lstStyle/>
          <a:p>
            <a:pPr marL="171450" indent="-171450">
              <a:buFontTx/>
              <a:buChar char="-"/>
            </a:pPr>
            <a:endParaRPr lang="en-US"/>
          </a:p>
        </p:txBody>
      </p:sp>
      <p:sp>
        <p:nvSpPr>
          <p:cNvPr id="4" name="Slide Number Placeholder 3">
            <a:extLst>
              <a:ext uri="{FF2B5EF4-FFF2-40B4-BE49-F238E27FC236}">
                <a16:creationId xmlns:a16="http://schemas.microsoft.com/office/drawing/2014/main" id="{16A6F6C0-1D90-F8B4-5C0B-FA4F003451E7}"/>
              </a:ext>
            </a:extLst>
          </p:cNvPr>
          <p:cNvSpPr>
            <a:spLocks noGrp="1"/>
          </p:cNvSpPr>
          <p:nvPr>
            <p:ph type="sldNum" sz="quarter" idx="10"/>
          </p:nvPr>
        </p:nvSpPr>
        <p:spPr/>
        <p:txBody>
          <a:bodyPr/>
          <a:lstStyle/>
          <a:p>
            <a:fld id="{3075746C-E621-8E4B-8CC0-3BE97110A356}" type="slidenum">
              <a:rPr lang="en-US" smtClean="0"/>
              <a:t>2</a:t>
            </a:fld>
            <a:endParaRPr lang="en-US"/>
          </a:p>
        </p:txBody>
      </p:sp>
    </p:spTree>
    <p:extLst>
      <p:ext uri="{BB962C8B-B14F-4D97-AF65-F5344CB8AC3E}">
        <p14:creationId xmlns:p14="http://schemas.microsoft.com/office/powerpoint/2010/main" val="3118708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F999F-7BFB-05B9-0108-9EA9F6E995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65E8D9-FAAC-3CD3-DB20-92EFC4333E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B72668-7EB1-2283-E31C-08CC5CC6F0EC}"/>
              </a:ext>
            </a:extLst>
          </p:cNvPr>
          <p:cNvSpPr>
            <a:spLocks noGrp="1"/>
          </p:cNvSpPr>
          <p:nvPr>
            <p:ph type="body" idx="1"/>
          </p:nvPr>
        </p:nvSpPr>
        <p:spPr/>
        <p:txBody>
          <a:bodyPr/>
          <a:lstStyle/>
          <a:p>
            <a:pPr marL="171450" indent="-171450">
              <a:buFontTx/>
              <a:buChar char="-"/>
            </a:pPr>
            <a:endParaRPr lang="en-US"/>
          </a:p>
        </p:txBody>
      </p:sp>
      <p:sp>
        <p:nvSpPr>
          <p:cNvPr id="4" name="Slide Number Placeholder 3">
            <a:extLst>
              <a:ext uri="{FF2B5EF4-FFF2-40B4-BE49-F238E27FC236}">
                <a16:creationId xmlns:a16="http://schemas.microsoft.com/office/drawing/2014/main" id="{16A6F6C0-1D90-F8B4-5C0B-FA4F003451E7}"/>
              </a:ext>
            </a:extLst>
          </p:cNvPr>
          <p:cNvSpPr>
            <a:spLocks noGrp="1"/>
          </p:cNvSpPr>
          <p:nvPr>
            <p:ph type="sldNum" sz="quarter" idx="10"/>
          </p:nvPr>
        </p:nvSpPr>
        <p:spPr/>
        <p:txBody>
          <a:bodyPr/>
          <a:lstStyle/>
          <a:p>
            <a:fld id="{3075746C-E621-8E4B-8CC0-3BE97110A356}" type="slidenum">
              <a:rPr lang="en-US" smtClean="0"/>
              <a:t>3</a:t>
            </a:fld>
            <a:endParaRPr lang="en-US"/>
          </a:p>
        </p:txBody>
      </p:sp>
    </p:spTree>
    <p:extLst>
      <p:ext uri="{BB962C8B-B14F-4D97-AF65-F5344CB8AC3E}">
        <p14:creationId xmlns:p14="http://schemas.microsoft.com/office/powerpoint/2010/main" val="1551908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F999F-7BFB-05B9-0108-9EA9F6E995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65E8D9-FAAC-3CD3-DB20-92EFC4333E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B72668-7EB1-2283-E31C-08CC5CC6F0EC}"/>
              </a:ext>
            </a:extLst>
          </p:cNvPr>
          <p:cNvSpPr>
            <a:spLocks noGrp="1"/>
          </p:cNvSpPr>
          <p:nvPr>
            <p:ph type="body" idx="1"/>
          </p:nvPr>
        </p:nvSpPr>
        <p:spPr/>
        <p:txBody>
          <a:bodyPr/>
          <a:lstStyle/>
          <a:p>
            <a:pPr marL="171450" indent="-171450">
              <a:buFontTx/>
              <a:buChar char="-"/>
            </a:pPr>
            <a:endParaRPr lang="en-US"/>
          </a:p>
        </p:txBody>
      </p:sp>
      <p:sp>
        <p:nvSpPr>
          <p:cNvPr id="4" name="Slide Number Placeholder 3">
            <a:extLst>
              <a:ext uri="{FF2B5EF4-FFF2-40B4-BE49-F238E27FC236}">
                <a16:creationId xmlns:a16="http://schemas.microsoft.com/office/drawing/2014/main" id="{16A6F6C0-1D90-F8B4-5C0B-FA4F003451E7}"/>
              </a:ext>
            </a:extLst>
          </p:cNvPr>
          <p:cNvSpPr>
            <a:spLocks noGrp="1"/>
          </p:cNvSpPr>
          <p:nvPr>
            <p:ph type="sldNum" sz="quarter" idx="10"/>
          </p:nvPr>
        </p:nvSpPr>
        <p:spPr/>
        <p:txBody>
          <a:bodyPr/>
          <a:lstStyle/>
          <a:p>
            <a:fld id="{3075746C-E621-8E4B-8CC0-3BE97110A356}" type="slidenum">
              <a:rPr lang="en-US" smtClean="0"/>
              <a:t>4</a:t>
            </a:fld>
            <a:endParaRPr lang="en-US"/>
          </a:p>
        </p:txBody>
      </p:sp>
    </p:spTree>
    <p:extLst>
      <p:ext uri="{BB962C8B-B14F-4D97-AF65-F5344CB8AC3E}">
        <p14:creationId xmlns:p14="http://schemas.microsoft.com/office/powerpoint/2010/main" val="626187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F999F-7BFB-05B9-0108-9EA9F6E995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65E8D9-FAAC-3CD3-DB20-92EFC4333E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B72668-7EB1-2283-E31C-08CC5CC6F0EC}"/>
              </a:ext>
            </a:extLst>
          </p:cNvPr>
          <p:cNvSpPr>
            <a:spLocks noGrp="1"/>
          </p:cNvSpPr>
          <p:nvPr>
            <p:ph type="body" idx="1"/>
          </p:nvPr>
        </p:nvSpPr>
        <p:spPr/>
        <p:txBody>
          <a:bodyPr/>
          <a:lstStyle/>
          <a:p>
            <a:pPr marL="171450" indent="-171450">
              <a:buFontTx/>
              <a:buChar char="-"/>
            </a:pPr>
            <a:endParaRPr lang="en-US"/>
          </a:p>
        </p:txBody>
      </p:sp>
      <p:sp>
        <p:nvSpPr>
          <p:cNvPr id="4" name="Slide Number Placeholder 3">
            <a:extLst>
              <a:ext uri="{FF2B5EF4-FFF2-40B4-BE49-F238E27FC236}">
                <a16:creationId xmlns:a16="http://schemas.microsoft.com/office/drawing/2014/main" id="{16A6F6C0-1D90-F8B4-5C0B-FA4F003451E7}"/>
              </a:ext>
            </a:extLst>
          </p:cNvPr>
          <p:cNvSpPr>
            <a:spLocks noGrp="1"/>
          </p:cNvSpPr>
          <p:nvPr>
            <p:ph type="sldNum" sz="quarter" idx="10"/>
          </p:nvPr>
        </p:nvSpPr>
        <p:spPr/>
        <p:txBody>
          <a:bodyPr/>
          <a:lstStyle/>
          <a:p>
            <a:fld id="{3075746C-E621-8E4B-8CC0-3BE97110A356}" type="slidenum">
              <a:rPr lang="en-US" smtClean="0"/>
              <a:t>5</a:t>
            </a:fld>
            <a:endParaRPr lang="en-US"/>
          </a:p>
        </p:txBody>
      </p:sp>
    </p:spTree>
    <p:extLst>
      <p:ext uri="{BB962C8B-B14F-4D97-AF65-F5344CB8AC3E}">
        <p14:creationId xmlns:p14="http://schemas.microsoft.com/office/powerpoint/2010/main" val="2214485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F999F-7BFB-05B9-0108-9EA9F6E995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65E8D9-FAAC-3CD3-DB20-92EFC4333E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B72668-7EB1-2283-E31C-08CC5CC6F0EC}"/>
              </a:ext>
            </a:extLst>
          </p:cNvPr>
          <p:cNvSpPr>
            <a:spLocks noGrp="1"/>
          </p:cNvSpPr>
          <p:nvPr>
            <p:ph type="body" idx="1"/>
          </p:nvPr>
        </p:nvSpPr>
        <p:spPr/>
        <p:txBody>
          <a:bodyPr/>
          <a:lstStyle/>
          <a:p>
            <a:pPr marL="171450" indent="-171450">
              <a:buFontTx/>
              <a:buChar char="-"/>
            </a:pPr>
            <a:endParaRPr lang="en-US"/>
          </a:p>
        </p:txBody>
      </p:sp>
      <p:sp>
        <p:nvSpPr>
          <p:cNvPr id="4" name="Slide Number Placeholder 3">
            <a:extLst>
              <a:ext uri="{FF2B5EF4-FFF2-40B4-BE49-F238E27FC236}">
                <a16:creationId xmlns:a16="http://schemas.microsoft.com/office/drawing/2014/main" id="{16A6F6C0-1D90-F8B4-5C0B-FA4F003451E7}"/>
              </a:ext>
            </a:extLst>
          </p:cNvPr>
          <p:cNvSpPr>
            <a:spLocks noGrp="1"/>
          </p:cNvSpPr>
          <p:nvPr>
            <p:ph type="sldNum" sz="quarter" idx="10"/>
          </p:nvPr>
        </p:nvSpPr>
        <p:spPr/>
        <p:txBody>
          <a:bodyPr/>
          <a:lstStyle/>
          <a:p>
            <a:fld id="{3075746C-E621-8E4B-8CC0-3BE97110A356}" type="slidenum">
              <a:rPr lang="en-US" smtClean="0"/>
              <a:t>6</a:t>
            </a:fld>
            <a:endParaRPr lang="en-US"/>
          </a:p>
        </p:txBody>
      </p:sp>
    </p:spTree>
    <p:extLst>
      <p:ext uri="{BB962C8B-B14F-4D97-AF65-F5344CB8AC3E}">
        <p14:creationId xmlns:p14="http://schemas.microsoft.com/office/powerpoint/2010/main" val="767248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F999F-7BFB-05B9-0108-9EA9F6E995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65E8D9-FAAC-3CD3-DB20-92EFC4333E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B72668-7EB1-2283-E31C-08CC5CC6F0EC}"/>
              </a:ext>
            </a:extLst>
          </p:cNvPr>
          <p:cNvSpPr>
            <a:spLocks noGrp="1"/>
          </p:cNvSpPr>
          <p:nvPr>
            <p:ph type="body" idx="1"/>
          </p:nvPr>
        </p:nvSpPr>
        <p:spPr/>
        <p:txBody>
          <a:bodyPr/>
          <a:lstStyle/>
          <a:p>
            <a:pPr marL="171450" indent="-171450">
              <a:buFontTx/>
              <a:buChar char="-"/>
            </a:pPr>
            <a:endParaRPr lang="en-US"/>
          </a:p>
        </p:txBody>
      </p:sp>
      <p:sp>
        <p:nvSpPr>
          <p:cNvPr id="4" name="Slide Number Placeholder 3">
            <a:extLst>
              <a:ext uri="{FF2B5EF4-FFF2-40B4-BE49-F238E27FC236}">
                <a16:creationId xmlns:a16="http://schemas.microsoft.com/office/drawing/2014/main" id="{16A6F6C0-1D90-F8B4-5C0B-FA4F003451E7}"/>
              </a:ext>
            </a:extLst>
          </p:cNvPr>
          <p:cNvSpPr>
            <a:spLocks noGrp="1"/>
          </p:cNvSpPr>
          <p:nvPr>
            <p:ph type="sldNum" sz="quarter" idx="10"/>
          </p:nvPr>
        </p:nvSpPr>
        <p:spPr/>
        <p:txBody>
          <a:bodyPr/>
          <a:lstStyle/>
          <a:p>
            <a:fld id="{3075746C-E621-8E4B-8CC0-3BE97110A356}" type="slidenum">
              <a:rPr lang="en-US" smtClean="0"/>
              <a:t>7</a:t>
            </a:fld>
            <a:endParaRPr lang="en-US"/>
          </a:p>
        </p:txBody>
      </p:sp>
    </p:spTree>
    <p:extLst>
      <p:ext uri="{BB962C8B-B14F-4D97-AF65-F5344CB8AC3E}">
        <p14:creationId xmlns:p14="http://schemas.microsoft.com/office/powerpoint/2010/main" val="1921632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F999F-7BFB-05B9-0108-9EA9F6E995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65E8D9-FAAC-3CD3-DB20-92EFC4333E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B72668-7EB1-2283-E31C-08CC5CC6F0EC}"/>
              </a:ext>
            </a:extLst>
          </p:cNvPr>
          <p:cNvSpPr>
            <a:spLocks noGrp="1"/>
          </p:cNvSpPr>
          <p:nvPr>
            <p:ph type="body" idx="1"/>
          </p:nvPr>
        </p:nvSpPr>
        <p:spPr/>
        <p:txBody>
          <a:bodyPr/>
          <a:lstStyle/>
          <a:p>
            <a:pPr marL="171450" indent="-171450">
              <a:buFontTx/>
              <a:buChar char="-"/>
            </a:pPr>
            <a:endParaRPr lang="en-US"/>
          </a:p>
        </p:txBody>
      </p:sp>
      <p:sp>
        <p:nvSpPr>
          <p:cNvPr id="4" name="Slide Number Placeholder 3">
            <a:extLst>
              <a:ext uri="{FF2B5EF4-FFF2-40B4-BE49-F238E27FC236}">
                <a16:creationId xmlns:a16="http://schemas.microsoft.com/office/drawing/2014/main" id="{16A6F6C0-1D90-F8B4-5C0B-FA4F003451E7}"/>
              </a:ext>
            </a:extLst>
          </p:cNvPr>
          <p:cNvSpPr>
            <a:spLocks noGrp="1"/>
          </p:cNvSpPr>
          <p:nvPr>
            <p:ph type="sldNum" sz="quarter" idx="10"/>
          </p:nvPr>
        </p:nvSpPr>
        <p:spPr/>
        <p:txBody>
          <a:bodyPr/>
          <a:lstStyle/>
          <a:p>
            <a:fld id="{3075746C-E621-8E4B-8CC0-3BE97110A356}" type="slidenum">
              <a:rPr lang="en-US" smtClean="0"/>
              <a:t>8</a:t>
            </a:fld>
            <a:endParaRPr lang="en-US"/>
          </a:p>
        </p:txBody>
      </p:sp>
    </p:spTree>
    <p:extLst>
      <p:ext uri="{BB962C8B-B14F-4D97-AF65-F5344CB8AC3E}">
        <p14:creationId xmlns:p14="http://schemas.microsoft.com/office/powerpoint/2010/main" val="3030860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F999F-7BFB-05B9-0108-9EA9F6E995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65E8D9-FAAC-3CD3-DB20-92EFC4333E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B72668-7EB1-2283-E31C-08CC5CC6F0EC}"/>
              </a:ext>
            </a:extLst>
          </p:cNvPr>
          <p:cNvSpPr>
            <a:spLocks noGrp="1"/>
          </p:cNvSpPr>
          <p:nvPr>
            <p:ph type="body" idx="1"/>
          </p:nvPr>
        </p:nvSpPr>
        <p:spPr/>
        <p:txBody>
          <a:bodyPr/>
          <a:lstStyle/>
          <a:p>
            <a:pPr marL="171450" indent="-171450">
              <a:buFontTx/>
              <a:buChar char="-"/>
            </a:pPr>
            <a:endParaRPr lang="en-US"/>
          </a:p>
        </p:txBody>
      </p:sp>
      <p:sp>
        <p:nvSpPr>
          <p:cNvPr id="4" name="Slide Number Placeholder 3">
            <a:extLst>
              <a:ext uri="{FF2B5EF4-FFF2-40B4-BE49-F238E27FC236}">
                <a16:creationId xmlns:a16="http://schemas.microsoft.com/office/drawing/2014/main" id="{16A6F6C0-1D90-F8B4-5C0B-FA4F003451E7}"/>
              </a:ext>
            </a:extLst>
          </p:cNvPr>
          <p:cNvSpPr>
            <a:spLocks noGrp="1"/>
          </p:cNvSpPr>
          <p:nvPr>
            <p:ph type="sldNum" sz="quarter" idx="10"/>
          </p:nvPr>
        </p:nvSpPr>
        <p:spPr/>
        <p:txBody>
          <a:bodyPr/>
          <a:lstStyle/>
          <a:p>
            <a:fld id="{3075746C-E621-8E4B-8CC0-3BE97110A356}" type="slidenum">
              <a:rPr lang="en-US" smtClean="0"/>
              <a:t>9</a:t>
            </a:fld>
            <a:endParaRPr lang="en-US"/>
          </a:p>
        </p:txBody>
      </p:sp>
    </p:spTree>
    <p:extLst>
      <p:ext uri="{BB962C8B-B14F-4D97-AF65-F5344CB8AC3E}">
        <p14:creationId xmlns:p14="http://schemas.microsoft.com/office/powerpoint/2010/main" val="4143740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21D8D-B81A-F044-A9F7-1892C8D933C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sv-SE"/>
          </a:p>
        </p:txBody>
      </p:sp>
      <p:sp>
        <p:nvSpPr>
          <p:cNvPr id="3" name="Subtitle 2">
            <a:extLst>
              <a:ext uri="{FF2B5EF4-FFF2-40B4-BE49-F238E27FC236}">
                <a16:creationId xmlns:a16="http://schemas.microsoft.com/office/drawing/2014/main" id="{871A6DB6-BA9D-FE49-85AA-7E381AC860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sv-SE"/>
          </a:p>
        </p:txBody>
      </p:sp>
      <p:sp>
        <p:nvSpPr>
          <p:cNvPr id="4" name="Date Placeholder 3">
            <a:extLst>
              <a:ext uri="{FF2B5EF4-FFF2-40B4-BE49-F238E27FC236}">
                <a16:creationId xmlns:a16="http://schemas.microsoft.com/office/drawing/2014/main" id="{4D0700B2-4298-A948-8860-B9E72DF32214}"/>
              </a:ext>
            </a:extLst>
          </p:cNvPr>
          <p:cNvSpPr>
            <a:spLocks noGrp="1"/>
          </p:cNvSpPr>
          <p:nvPr>
            <p:ph type="dt" sz="half" idx="10"/>
          </p:nvPr>
        </p:nvSpPr>
        <p:spPr/>
        <p:txBody>
          <a:bodyPr/>
          <a:lstStyle/>
          <a:p>
            <a:fld id="{F1FF0504-1F77-4746-9284-EB245119CF97}" type="datetime1">
              <a:rPr lang="sv-SE" smtClean="0"/>
              <a:t>2024-04-20</a:t>
            </a:fld>
            <a:endParaRPr lang="sv-SE"/>
          </a:p>
        </p:txBody>
      </p:sp>
      <p:sp>
        <p:nvSpPr>
          <p:cNvPr id="5" name="Footer Placeholder 4">
            <a:extLst>
              <a:ext uri="{FF2B5EF4-FFF2-40B4-BE49-F238E27FC236}">
                <a16:creationId xmlns:a16="http://schemas.microsoft.com/office/drawing/2014/main" id="{A7A70969-7238-7D44-BE93-76C09D8D3B78}"/>
              </a:ext>
            </a:extLst>
          </p:cNvPr>
          <p:cNvSpPr>
            <a:spLocks noGrp="1"/>
          </p:cNvSpPr>
          <p:nvPr>
            <p:ph type="ftr" sz="quarter" idx="11"/>
          </p:nvPr>
        </p:nvSpPr>
        <p:spPr/>
        <p:txBody>
          <a:bodyPr/>
          <a:lstStyle>
            <a:lvl1pPr>
              <a:defRPr sz="1600"/>
            </a:lvl1pPr>
          </a:lstStyle>
          <a:p>
            <a:r>
              <a:rPr lang="sv-SE"/>
              <a:t>ambujv@berkeley.edu</a:t>
            </a:r>
          </a:p>
        </p:txBody>
      </p:sp>
      <p:sp>
        <p:nvSpPr>
          <p:cNvPr id="6" name="Slide Number Placeholder 5">
            <a:extLst>
              <a:ext uri="{FF2B5EF4-FFF2-40B4-BE49-F238E27FC236}">
                <a16:creationId xmlns:a16="http://schemas.microsoft.com/office/drawing/2014/main" id="{8D222DDE-F5B8-2A43-845B-138DB4E027B4}"/>
              </a:ext>
            </a:extLst>
          </p:cNvPr>
          <p:cNvSpPr>
            <a:spLocks noGrp="1"/>
          </p:cNvSpPr>
          <p:nvPr>
            <p:ph type="sldNum" sz="quarter" idx="12"/>
          </p:nvPr>
        </p:nvSpPr>
        <p:spPr/>
        <p:txBody>
          <a:bodyPr/>
          <a:lstStyle>
            <a:lvl1pPr>
              <a:defRPr sz="1600"/>
            </a:lvl1pPr>
          </a:lstStyle>
          <a:p>
            <a:fld id="{687B7451-1438-CB4A-8106-82A64F1C7D7B}" type="slidenum">
              <a:rPr lang="sv-SE" smtClean="0"/>
              <a:pPr/>
              <a:t>‹#›</a:t>
            </a:fld>
            <a:endParaRPr lang="sv-SE"/>
          </a:p>
        </p:txBody>
      </p:sp>
    </p:spTree>
    <p:extLst>
      <p:ext uri="{BB962C8B-B14F-4D97-AF65-F5344CB8AC3E}">
        <p14:creationId xmlns:p14="http://schemas.microsoft.com/office/powerpoint/2010/main" val="324308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EE754-A609-214C-B8F6-79F94B8E941B}"/>
              </a:ext>
            </a:extLst>
          </p:cNvPr>
          <p:cNvSpPr>
            <a:spLocks noGrp="1"/>
          </p:cNvSpPr>
          <p:nvPr>
            <p:ph type="title"/>
          </p:nvPr>
        </p:nvSpPr>
        <p:spPr/>
        <p:txBody>
          <a:bodyPr/>
          <a:lstStyle/>
          <a:p>
            <a:r>
              <a:rPr lang="en-GB"/>
              <a:t>Click to edit Master title style</a:t>
            </a:r>
            <a:endParaRPr lang="sv-SE"/>
          </a:p>
        </p:txBody>
      </p:sp>
      <p:sp>
        <p:nvSpPr>
          <p:cNvPr id="3" name="Vertical Text Placeholder 2">
            <a:extLst>
              <a:ext uri="{FF2B5EF4-FFF2-40B4-BE49-F238E27FC236}">
                <a16:creationId xmlns:a16="http://schemas.microsoft.com/office/drawing/2014/main" id="{403113D1-2C64-9C40-915D-1112C0CCB3E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Date Placeholder 3">
            <a:extLst>
              <a:ext uri="{FF2B5EF4-FFF2-40B4-BE49-F238E27FC236}">
                <a16:creationId xmlns:a16="http://schemas.microsoft.com/office/drawing/2014/main" id="{3E6F81DF-9877-AA44-A585-D6D38AC66498}"/>
              </a:ext>
            </a:extLst>
          </p:cNvPr>
          <p:cNvSpPr>
            <a:spLocks noGrp="1"/>
          </p:cNvSpPr>
          <p:nvPr>
            <p:ph type="dt" sz="half" idx="10"/>
          </p:nvPr>
        </p:nvSpPr>
        <p:spPr/>
        <p:txBody>
          <a:bodyPr/>
          <a:lstStyle/>
          <a:p>
            <a:fld id="{B8E4AAE7-4F75-47CE-8993-CA4E3E156413}" type="datetime1">
              <a:rPr lang="sv-SE" smtClean="0"/>
              <a:t>2024-04-20</a:t>
            </a:fld>
            <a:endParaRPr lang="sv-SE"/>
          </a:p>
        </p:txBody>
      </p:sp>
      <p:sp>
        <p:nvSpPr>
          <p:cNvPr id="5" name="Footer Placeholder 4">
            <a:extLst>
              <a:ext uri="{FF2B5EF4-FFF2-40B4-BE49-F238E27FC236}">
                <a16:creationId xmlns:a16="http://schemas.microsoft.com/office/drawing/2014/main" id="{B6D8C8BD-A508-C649-8DE5-41F6254C3EFF}"/>
              </a:ext>
            </a:extLst>
          </p:cNvPr>
          <p:cNvSpPr>
            <a:spLocks noGrp="1"/>
          </p:cNvSpPr>
          <p:nvPr>
            <p:ph type="ftr" sz="quarter" idx="11"/>
          </p:nvPr>
        </p:nvSpPr>
        <p:spPr/>
        <p:txBody>
          <a:bodyPr/>
          <a:lstStyle>
            <a:lvl1pPr>
              <a:defRPr sz="1600"/>
            </a:lvl1pPr>
          </a:lstStyle>
          <a:p>
            <a:r>
              <a:rPr lang="sv-SE"/>
              <a:t>ambujv@berkeley.edu</a:t>
            </a:r>
          </a:p>
        </p:txBody>
      </p:sp>
      <p:sp>
        <p:nvSpPr>
          <p:cNvPr id="6" name="Slide Number Placeholder 5">
            <a:extLst>
              <a:ext uri="{FF2B5EF4-FFF2-40B4-BE49-F238E27FC236}">
                <a16:creationId xmlns:a16="http://schemas.microsoft.com/office/drawing/2014/main" id="{1DC9FB52-64AB-5245-B2DE-A1CDDF57821C}"/>
              </a:ext>
            </a:extLst>
          </p:cNvPr>
          <p:cNvSpPr>
            <a:spLocks noGrp="1"/>
          </p:cNvSpPr>
          <p:nvPr>
            <p:ph type="sldNum" sz="quarter" idx="12"/>
          </p:nvPr>
        </p:nvSpPr>
        <p:spPr/>
        <p:txBody>
          <a:bodyPr/>
          <a:lstStyle>
            <a:lvl1pPr>
              <a:defRPr sz="1600"/>
            </a:lvl1pPr>
          </a:lstStyle>
          <a:p>
            <a:fld id="{687B7451-1438-CB4A-8106-82A64F1C7D7B}" type="slidenum">
              <a:rPr lang="sv-SE" smtClean="0"/>
              <a:pPr/>
              <a:t>‹#›</a:t>
            </a:fld>
            <a:endParaRPr lang="sv-SE"/>
          </a:p>
        </p:txBody>
      </p:sp>
    </p:spTree>
    <p:extLst>
      <p:ext uri="{BB962C8B-B14F-4D97-AF65-F5344CB8AC3E}">
        <p14:creationId xmlns:p14="http://schemas.microsoft.com/office/powerpoint/2010/main" val="2744365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3CAE43-1C87-9E43-9A35-0A8EC51F09D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sv-SE"/>
          </a:p>
        </p:txBody>
      </p:sp>
      <p:sp>
        <p:nvSpPr>
          <p:cNvPr id="3" name="Vertical Text Placeholder 2">
            <a:extLst>
              <a:ext uri="{FF2B5EF4-FFF2-40B4-BE49-F238E27FC236}">
                <a16:creationId xmlns:a16="http://schemas.microsoft.com/office/drawing/2014/main" id="{142C51FE-3B80-694F-A68D-B19C4EFB2DD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Date Placeholder 3">
            <a:extLst>
              <a:ext uri="{FF2B5EF4-FFF2-40B4-BE49-F238E27FC236}">
                <a16:creationId xmlns:a16="http://schemas.microsoft.com/office/drawing/2014/main" id="{ADF93014-238E-7248-B59D-6E6FF6A2BFA4}"/>
              </a:ext>
            </a:extLst>
          </p:cNvPr>
          <p:cNvSpPr>
            <a:spLocks noGrp="1"/>
          </p:cNvSpPr>
          <p:nvPr>
            <p:ph type="dt" sz="half" idx="10"/>
          </p:nvPr>
        </p:nvSpPr>
        <p:spPr/>
        <p:txBody>
          <a:bodyPr/>
          <a:lstStyle/>
          <a:p>
            <a:fld id="{76E78D2F-C449-4C7C-9333-84C01FB7568D}" type="datetime1">
              <a:rPr lang="sv-SE" smtClean="0"/>
              <a:t>2024-04-20</a:t>
            </a:fld>
            <a:endParaRPr lang="sv-SE"/>
          </a:p>
        </p:txBody>
      </p:sp>
      <p:sp>
        <p:nvSpPr>
          <p:cNvPr id="5" name="Footer Placeholder 4">
            <a:extLst>
              <a:ext uri="{FF2B5EF4-FFF2-40B4-BE49-F238E27FC236}">
                <a16:creationId xmlns:a16="http://schemas.microsoft.com/office/drawing/2014/main" id="{445803A0-7636-FC4C-8EB3-AFF383645D72}"/>
              </a:ext>
            </a:extLst>
          </p:cNvPr>
          <p:cNvSpPr>
            <a:spLocks noGrp="1"/>
          </p:cNvSpPr>
          <p:nvPr>
            <p:ph type="ftr" sz="quarter" idx="11"/>
          </p:nvPr>
        </p:nvSpPr>
        <p:spPr/>
        <p:txBody>
          <a:bodyPr/>
          <a:lstStyle>
            <a:lvl1pPr>
              <a:defRPr sz="1600"/>
            </a:lvl1pPr>
          </a:lstStyle>
          <a:p>
            <a:r>
              <a:rPr lang="sv-SE"/>
              <a:t>ambujv@berkeley.edu</a:t>
            </a:r>
          </a:p>
        </p:txBody>
      </p:sp>
      <p:sp>
        <p:nvSpPr>
          <p:cNvPr id="6" name="Slide Number Placeholder 5">
            <a:extLst>
              <a:ext uri="{FF2B5EF4-FFF2-40B4-BE49-F238E27FC236}">
                <a16:creationId xmlns:a16="http://schemas.microsoft.com/office/drawing/2014/main" id="{CB32DA3C-801A-864F-B858-64B6551D4E1E}"/>
              </a:ext>
            </a:extLst>
          </p:cNvPr>
          <p:cNvSpPr>
            <a:spLocks noGrp="1"/>
          </p:cNvSpPr>
          <p:nvPr>
            <p:ph type="sldNum" sz="quarter" idx="12"/>
          </p:nvPr>
        </p:nvSpPr>
        <p:spPr/>
        <p:txBody>
          <a:bodyPr/>
          <a:lstStyle>
            <a:lvl1pPr>
              <a:defRPr sz="1600"/>
            </a:lvl1pPr>
          </a:lstStyle>
          <a:p>
            <a:fld id="{687B7451-1438-CB4A-8106-82A64F1C7D7B}" type="slidenum">
              <a:rPr lang="sv-SE" smtClean="0"/>
              <a:pPr/>
              <a:t>‹#›</a:t>
            </a:fld>
            <a:endParaRPr lang="sv-SE"/>
          </a:p>
        </p:txBody>
      </p:sp>
    </p:spTree>
    <p:extLst>
      <p:ext uri="{BB962C8B-B14F-4D97-AF65-F5344CB8AC3E}">
        <p14:creationId xmlns:p14="http://schemas.microsoft.com/office/powerpoint/2010/main" val="3029352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6684" y="301625"/>
            <a:ext cx="9751483" cy="1143000"/>
          </a:xfrm>
        </p:spPr>
        <p:txBody>
          <a:bodyPr/>
          <a:lstStyle/>
          <a:p>
            <a:r>
              <a:rPr lang="en-US"/>
              <a:t>Click to edit Master title style</a:t>
            </a:r>
            <a:endParaRPr lang="en-SG"/>
          </a:p>
        </p:txBody>
      </p:sp>
      <p:sp>
        <p:nvSpPr>
          <p:cNvPr id="3" name="Text Placeholder 2"/>
          <p:cNvSpPr>
            <a:spLocks noGrp="1"/>
          </p:cNvSpPr>
          <p:nvPr>
            <p:ph type="body" sz="half" idx="1"/>
          </p:nvPr>
        </p:nvSpPr>
        <p:spPr>
          <a:xfrm>
            <a:off x="1826684" y="1827213"/>
            <a:ext cx="4773083"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802967" y="1827213"/>
            <a:ext cx="47752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a:xfrm>
            <a:off x="609600" y="6248400"/>
            <a:ext cx="2844800" cy="45720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smtClean="0"/>
            </a:lvl1pPr>
          </a:lstStyle>
          <a:p>
            <a:pPr>
              <a:defRPr/>
            </a:pPr>
            <a:r>
              <a:rPr lang="en-US"/>
              <a:t> Sensor Network - Routing</a:t>
            </a:r>
          </a:p>
        </p:txBody>
      </p:sp>
      <p:sp>
        <p:nvSpPr>
          <p:cNvPr id="7" name="Slide Number Placeholder 6"/>
          <p:cNvSpPr>
            <a:spLocks noGrp="1"/>
          </p:cNvSpPr>
          <p:nvPr>
            <p:ph type="sldNum" sz="quarter" idx="12"/>
          </p:nvPr>
        </p:nvSpPr>
        <p:spPr>
          <a:xfrm>
            <a:off x="8737600" y="6248400"/>
            <a:ext cx="2844800" cy="457200"/>
          </a:xfrm>
          <a:prstGeom prst="ellipse">
            <a:avLst/>
          </a:prstGeom>
        </p:spPr>
        <p:txBody>
          <a:bodyPr wrap="square" numCol="1" anchor="t" anchorCtr="0" compatLnSpc="1">
            <a:prstTxWarp prst="textNoShape">
              <a:avLst/>
            </a:prstTxWarp>
          </a:bodyPr>
          <a:lstStyle>
            <a:lvl1pPr eaLnBrk="1" hangingPunct="1">
              <a:defRPr/>
            </a:lvl1pPr>
          </a:lstStyle>
          <a:p>
            <a:pPr>
              <a:defRPr/>
            </a:pPr>
            <a:fld id="{B19844CF-3D2C-4610-8CE1-79158AC898B6}" type="slidenum">
              <a:rPr lang="en-US" altLang="en-US"/>
              <a:pPr>
                <a:defRPr/>
              </a:pPr>
              <a:t>‹#›</a:t>
            </a:fld>
            <a:endParaRPr lang="en-US" altLang="en-US"/>
          </a:p>
        </p:txBody>
      </p:sp>
    </p:spTree>
    <p:extLst>
      <p:ext uri="{BB962C8B-B14F-4D97-AF65-F5344CB8AC3E}">
        <p14:creationId xmlns:p14="http://schemas.microsoft.com/office/powerpoint/2010/main" val="1060027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0131D-C728-F34A-850F-C494964B68F8}"/>
              </a:ext>
            </a:extLst>
          </p:cNvPr>
          <p:cNvSpPr>
            <a:spLocks noGrp="1"/>
          </p:cNvSpPr>
          <p:nvPr>
            <p:ph type="title"/>
          </p:nvPr>
        </p:nvSpPr>
        <p:spPr/>
        <p:txBody>
          <a:bodyPr>
            <a:normAutofit/>
          </a:bodyPr>
          <a:lstStyle>
            <a:lvl1pPr>
              <a:defRPr sz="4000">
                <a:latin typeface="+mn-lt"/>
              </a:defRPr>
            </a:lvl1pPr>
          </a:lstStyle>
          <a:p>
            <a:r>
              <a:rPr lang="en-GB"/>
              <a:t>Click to edit Master title style</a:t>
            </a:r>
            <a:endParaRPr lang="sv-SE"/>
          </a:p>
        </p:txBody>
      </p:sp>
      <p:sp>
        <p:nvSpPr>
          <p:cNvPr id="3" name="Content Placeholder 2">
            <a:extLst>
              <a:ext uri="{FF2B5EF4-FFF2-40B4-BE49-F238E27FC236}">
                <a16:creationId xmlns:a16="http://schemas.microsoft.com/office/drawing/2014/main" id="{0E915FAE-C498-5F42-9013-24499AFB0294}"/>
              </a:ext>
            </a:extLst>
          </p:cNvPr>
          <p:cNvSpPr>
            <a:spLocks noGrp="1"/>
          </p:cNvSpPr>
          <p:nvPr>
            <p:ph idx="1"/>
          </p:nvPr>
        </p:nvSpPr>
        <p:spPr/>
        <p:txBody>
          <a:bodyPr/>
          <a:lstStyle>
            <a:lvl1pPr>
              <a:defRPr>
                <a:latin typeface="+mj-lt"/>
              </a:defRPr>
            </a:lvl1pPr>
            <a:lvl2pPr>
              <a:defRPr>
                <a:latin typeface="+mj-lt"/>
              </a:defRPr>
            </a:lvl2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Date Placeholder 3">
            <a:extLst>
              <a:ext uri="{FF2B5EF4-FFF2-40B4-BE49-F238E27FC236}">
                <a16:creationId xmlns:a16="http://schemas.microsoft.com/office/drawing/2014/main" id="{93C5D13D-3C8A-424D-845B-6D6E717FD2BD}"/>
              </a:ext>
            </a:extLst>
          </p:cNvPr>
          <p:cNvSpPr>
            <a:spLocks noGrp="1"/>
          </p:cNvSpPr>
          <p:nvPr>
            <p:ph type="dt" sz="half" idx="10"/>
          </p:nvPr>
        </p:nvSpPr>
        <p:spPr/>
        <p:txBody>
          <a:bodyPr/>
          <a:lstStyle/>
          <a:p>
            <a:fld id="{35890D81-9E74-4920-91BA-8BD47836CBB8}" type="datetime1">
              <a:rPr lang="sv-SE" smtClean="0"/>
              <a:t>2024-04-20</a:t>
            </a:fld>
            <a:endParaRPr lang="sv-SE"/>
          </a:p>
        </p:txBody>
      </p:sp>
      <p:sp>
        <p:nvSpPr>
          <p:cNvPr id="5" name="Footer Placeholder 4">
            <a:extLst>
              <a:ext uri="{FF2B5EF4-FFF2-40B4-BE49-F238E27FC236}">
                <a16:creationId xmlns:a16="http://schemas.microsoft.com/office/drawing/2014/main" id="{A0BB9688-D3F3-8F45-AB3B-13ACE359C052}"/>
              </a:ext>
            </a:extLst>
          </p:cNvPr>
          <p:cNvSpPr>
            <a:spLocks noGrp="1"/>
          </p:cNvSpPr>
          <p:nvPr>
            <p:ph type="ftr" sz="quarter" idx="11"/>
          </p:nvPr>
        </p:nvSpPr>
        <p:spPr/>
        <p:txBody>
          <a:bodyPr/>
          <a:lstStyle>
            <a:lvl1pPr>
              <a:defRPr sz="1600"/>
            </a:lvl1pPr>
          </a:lstStyle>
          <a:p>
            <a:r>
              <a:rPr lang="sv-SE"/>
              <a:t>ambujv@berkeley.edu</a:t>
            </a:r>
          </a:p>
        </p:txBody>
      </p:sp>
      <p:sp>
        <p:nvSpPr>
          <p:cNvPr id="6" name="Slide Number Placeholder 5">
            <a:extLst>
              <a:ext uri="{FF2B5EF4-FFF2-40B4-BE49-F238E27FC236}">
                <a16:creationId xmlns:a16="http://schemas.microsoft.com/office/drawing/2014/main" id="{B4D55ADB-00AD-CE49-ADA6-DCF8CE0A3A1D}"/>
              </a:ext>
            </a:extLst>
          </p:cNvPr>
          <p:cNvSpPr>
            <a:spLocks noGrp="1"/>
          </p:cNvSpPr>
          <p:nvPr>
            <p:ph type="sldNum" sz="quarter" idx="12"/>
          </p:nvPr>
        </p:nvSpPr>
        <p:spPr/>
        <p:txBody>
          <a:bodyPr/>
          <a:lstStyle>
            <a:lvl1pPr>
              <a:defRPr sz="1600"/>
            </a:lvl1pPr>
          </a:lstStyle>
          <a:p>
            <a:fld id="{687B7451-1438-CB4A-8106-82A64F1C7D7B}" type="slidenum">
              <a:rPr lang="sv-SE" smtClean="0"/>
              <a:pPr/>
              <a:t>‹#›</a:t>
            </a:fld>
            <a:endParaRPr lang="sv-SE"/>
          </a:p>
        </p:txBody>
      </p:sp>
    </p:spTree>
    <p:extLst>
      <p:ext uri="{BB962C8B-B14F-4D97-AF65-F5344CB8AC3E}">
        <p14:creationId xmlns:p14="http://schemas.microsoft.com/office/powerpoint/2010/main" val="1088305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86C4B-A05F-F44D-A483-822DE013737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sv-SE"/>
          </a:p>
        </p:txBody>
      </p:sp>
      <p:sp>
        <p:nvSpPr>
          <p:cNvPr id="3" name="Text Placeholder 2">
            <a:extLst>
              <a:ext uri="{FF2B5EF4-FFF2-40B4-BE49-F238E27FC236}">
                <a16:creationId xmlns:a16="http://schemas.microsoft.com/office/drawing/2014/main" id="{FFB0F4B5-0E8D-8246-9997-A447009C26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9FB69D5-C498-9F4A-B2E5-EB75E7BA4F63}"/>
              </a:ext>
            </a:extLst>
          </p:cNvPr>
          <p:cNvSpPr>
            <a:spLocks noGrp="1"/>
          </p:cNvSpPr>
          <p:nvPr>
            <p:ph type="dt" sz="half" idx="10"/>
          </p:nvPr>
        </p:nvSpPr>
        <p:spPr/>
        <p:txBody>
          <a:bodyPr/>
          <a:lstStyle/>
          <a:p>
            <a:fld id="{629CF59E-F9A8-45AD-BF04-FFC34345DD7A}" type="datetime1">
              <a:rPr lang="sv-SE" smtClean="0"/>
              <a:t>2024-04-20</a:t>
            </a:fld>
            <a:endParaRPr lang="sv-SE"/>
          </a:p>
        </p:txBody>
      </p:sp>
      <p:sp>
        <p:nvSpPr>
          <p:cNvPr id="5" name="Footer Placeholder 4">
            <a:extLst>
              <a:ext uri="{FF2B5EF4-FFF2-40B4-BE49-F238E27FC236}">
                <a16:creationId xmlns:a16="http://schemas.microsoft.com/office/drawing/2014/main" id="{CEE5D3C3-B626-F842-8394-8B677FF30CC4}"/>
              </a:ext>
            </a:extLst>
          </p:cNvPr>
          <p:cNvSpPr>
            <a:spLocks noGrp="1"/>
          </p:cNvSpPr>
          <p:nvPr>
            <p:ph type="ftr" sz="quarter" idx="11"/>
          </p:nvPr>
        </p:nvSpPr>
        <p:spPr/>
        <p:txBody>
          <a:bodyPr/>
          <a:lstStyle>
            <a:lvl1pPr>
              <a:defRPr sz="1600"/>
            </a:lvl1pPr>
          </a:lstStyle>
          <a:p>
            <a:r>
              <a:rPr lang="sv-SE"/>
              <a:t>ambujv@berkeley.edu</a:t>
            </a:r>
          </a:p>
        </p:txBody>
      </p:sp>
      <p:sp>
        <p:nvSpPr>
          <p:cNvPr id="6" name="Slide Number Placeholder 5">
            <a:extLst>
              <a:ext uri="{FF2B5EF4-FFF2-40B4-BE49-F238E27FC236}">
                <a16:creationId xmlns:a16="http://schemas.microsoft.com/office/drawing/2014/main" id="{3964FC98-6B46-4044-AF14-C47A6E69DCDC}"/>
              </a:ext>
            </a:extLst>
          </p:cNvPr>
          <p:cNvSpPr>
            <a:spLocks noGrp="1"/>
          </p:cNvSpPr>
          <p:nvPr>
            <p:ph type="sldNum" sz="quarter" idx="12"/>
          </p:nvPr>
        </p:nvSpPr>
        <p:spPr/>
        <p:txBody>
          <a:bodyPr/>
          <a:lstStyle>
            <a:lvl1pPr>
              <a:defRPr sz="1600"/>
            </a:lvl1pPr>
          </a:lstStyle>
          <a:p>
            <a:fld id="{687B7451-1438-CB4A-8106-82A64F1C7D7B}" type="slidenum">
              <a:rPr lang="sv-SE" smtClean="0"/>
              <a:pPr/>
              <a:t>‹#›</a:t>
            </a:fld>
            <a:endParaRPr lang="sv-SE"/>
          </a:p>
        </p:txBody>
      </p:sp>
    </p:spTree>
    <p:extLst>
      <p:ext uri="{BB962C8B-B14F-4D97-AF65-F5344CB8AC3E}">
        <p14:creationId xmlns:p14="http://schemas.microsoft.com/office/powerpoint/2010/main" val="3265572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11BE2-8816-4744-9456-935CCB79AFE3}"/>
              </a:ext>
            </a:extLst>
          </p:cNvPr>
          <p:cNvSpPr>
            <a:spLocks noGrp="1"/>
          </p:cNvSpPr>
          <p:nvPr>
            <p:ph type="title"/>
          </p:nvPr>
        </p:nvSpPr>
        <p:spPr/>
        <p:txBody>
          <a:bodyPr/>
          <a:lstStyle/>
          <a:p>
            <a:r>
              <a:rPr lang="en-GB"/>
              <a:t>Click to edit Master title style</a:t>
            </a:r>
            <a:endParaRPr lang="sv-SE"/>
          </a:p>
        </p:txBody>
      </p:sp>
      <p:sp>
        <p:nvSpPr>
          <p:cNvPr id="3" name="Content Placeholder 2">
            <a:extLst>
              <a:ext uri="{FF2B5EF4-FFF2-40B4-BE49-F238E27FC236}">
                <a16:creationId xmlns:a16="http://schemas.microsoft.com/office/drawing/2014/main" id="{C85968FA-E42F-C44F-A843-AD42ECC70FB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Content Placeholder 3">
            <a:extLst>
              <a:ext uri="{FF2B5EF4-FFF2-40B4-BE49-F238E27FC236}">
                <a16:creationId xmlns:a16="http://schemas.microsoft.com/office/drawing/2014/main" id="{2C4456BA-9694-7640-BE5C-B9BD678E0EE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5" name="Date Placeholder 4">
            <a:extLst>
              <a:ext uri="{FF2B5EF4-FFF2-40B4-BE49-F238E27FC236}">
                <a16:creationId xmlns:a16="http://schemas.microsoft.com/office/drawing/2014/main" id="{ED705163-785E-584E-944F-0A288E88E367}"/>
              </a:ext>
            </a:extLst>
          </p:cNvPr>
          <p:cNvSpPr>
            <a:spLocks noGrp="1"/>
          </p:cNvSpPr>
          <p:nvPr>
            <p:ph type="dt" sz="half" idx="10"/>
          </p:nvPr>
        </p:nvSpPr>
        <p:spPr/>
        <p:txBody>
          <a:bodyPr/>
          <a:lstStyle/>
          <a:p>
            <a:fld id="{AB3E296F-6E2F-4943-941A-67423902EE89}" type="datetime1">
              <a:rPr lang="sv-SE" smtClean="0"/>
              <a:t>2024-04-20</a:t>
            </a:fld>
            <a:endParaRPr lang="sv-SE"/>
          </a:p>
        </p:txBody>
      </p:sp>
      <p:sp>
        <p:nvSpPr>
          <p:cNvPr id="6" name="Footer Placeholder 5">
            <a:extLst>
              <a:ext uri="{FF2B5EF4-FFF2-40B4-BE49-F238E27FC236}">
                <a16:creationId xmlns:a16="http://schemas.microsoft.com/office/drawing/2014/main" id="{80964741-0439-A941-A719-A48735C6E13E}"/>
              </a:ext>
            </a:extLst>
          </p:cNvPr>
          <p:cNvSpPr>
            <a:spLocks noGrp="1"/>
          </p:cNvSpPr>
          <p:nvPr>
            <p:ph type="ftr" sz="quarter" idx="11"/>
          </p:nvPr>
        </p:nvSpPr>
        <p:spPr/>
        <p:txBody>
          <a:bodyPr/>
          <a:lstStyle>
            <a:lvl1pPr>
              <a:defRPr sz="1600"/>
            </a:lvl1pPr>
          </a:lstStyle>
          <a:p>
            <a:r>
              <a:rPr lang="sv-SE"/>
              <a:t>ambujv@berkeley.edu</a:t>
            </a:r>
          </a:p>
        </p:txBody>
      </p:sp>
      <p:sp>
        <p:nvSpPr>
          <p:cNvPr id="7" name="Slide Number Placeholder 6">
            <a:extLst>
              <a:ext uri="{FF2B5EF4-FFF2-40B4-BE49-F238E27FC236}">
                <a16:creationId xmlns:a16="http://schemas.microsoft.com/office/drawing/2014/main" id="{4912FAA6-4735-A24C-AF1A-38B354B2A1E0}"/>
              </a:ext>
            </a:extLst>
          </p:cNvPr>
          <p:cNvSpPr>
            <a:spLocks noGrp="1"/>
          </p:cNvSpPr>
          <p:nvPr>
            <p:ph type="sldNum" sz="quarter" idx="12"/>
          </p:nvPr>
        </p:nvSpPr>
        <p:spPr/>
        <p:txBody>
          <a:bodyPr/>
          <a:lstStyle>
            <a:lvl1pPr>
              <a:defRPr sz="1600"/>
            </a:lvl1pPr>
          </a:lstStyle>
          <a:p>
            <a:fld id="{687B7451-1438-CB4A-8106-82A64F1C7D7B}" type="slidenum">
              <a:rPr lang="sv-SE" smtClean="0"/>
              <a:pPr/>
              <a:t>‹#›</a:t>
            </a:fld>
            <a:endParaRPr lang="sv-SE"/>
          </a:p>
        </p:txBody>
      </p:sp>
    </p:spTree>
    <p:extLst>
      <p:ext uri="{BB962C8B-B14F-4D97-AF65-F5344CB8AC3E}">
        <p14:creationId xmlns:p14="http://schemas.microsoft.com/office/powerpoint/2010/main" val="239687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AA5FE-9F5E-104C-89BA-0561481E3B92}"/>
              </a:ext>
            </a:extLst>
          </p:cNvPr>
          <p:cNvSpPr>
            <a:spLocks noGrp="1"/>
          </p:cNvSpPr>
          <p:nvPr>
            <p:ph type="title"/>
          </p:nvPr>
        </p:nvSpPr>
        <p:spPr>
          <a:xfrm>
            <a:off x="839788" y="365125"/>
            <a:ext cx="10515600" cy="1325563"/>
          </a:xfrm>
        </p:spPr>
        <p:txBody>
          <a:bodyPr/>
          <a:lstStyle/>
          <a:p>
            <a:r>
              <a:rPr lang="en-GB"/>
              <a:t>Click to edit Master title style</a:t>
            </a:r>
            <a:endParaRPr lang="sv-SE"/>
          </a:p>
        </p:txBody>
      </p:sp>
      <p:sp>
        <p:nvSpPr>
          <p:cNvPr id="3" name="Text Placeholder 2">
            <a:extLst>
              <a:ext uri="{FF2B5EF4-FFF2-40B4-BE49-F238E27FC236}">
                <a16:creationId xmlns:a16="http://schemas.microsoft.com/office/drawing/2014/main" id="{BA6EED72-1836-2E4E-96AB-8FDA78311C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6D67EC4-55CE-934C-84DE-59B6C5B73F8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5" name="Text Placeholder 4">
            <a:extLst>
              <a:ext uri="{FF2B5EF4-FFF2-40B4-BE49-F238E27FC236}">
                <a16:creationId xmlns:a16="http://schemas.microsoft.com/office/drawing/2014/main" id="{763BCE47-188E-8D43-B543-01E8A77EA0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4B47F51-7CB8-A547-89FA-06E9FCA085B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7" name="Date Placeholder 6">
            <a:extLst>
              <a:ext uri="{FF2B5EF4-FFF2-40B4-BE49-F238E27FC236}">
                <a16:creationId xmlns:a16="http://schemas.microsoft.com/office/drawing/2014/main" id="{72CE7DC6-6F15-5746-8717-FB6F9F1480ED}"/>
              </a:ext>
            </a:extLst>
          </p:cNvPr>
          <p:cNvSpPr>
            <a:spLocks noGrp="1"/>
          </p:cNvSpPr>
          <p:nvPr>
            <p:ph type="dt" sz="half" idx="10"/>
          </p:nvPr>
        </p:nvSpPr>
        <p:spPr/>
        <p:txBody>
          <a:bodyPr/>
          <a:lstStyle/>
          <a:p>
            <a:fld id="{D65B0AFC-9D35-47DE-8D04-7562DE15629D}" type="datetime1">
              <a:rPr lang="sv-SE" smtClean="0"/>
              <a:t>2024-04-20</a:t>
            </a:fld>
            <a:endParaRPr lang="sv-SE"/>
          </a:p>
        </p:txBody>
      </p:sp>
      <p:sp>
        <p:nvSpPr>
          <p:cNvPr id="8" name="Footer Placeholder 7">
            <a:extLst>
              <a:ext uri="{FF2B5EF4-FFF2-40B4-BE49-F238E27FC236}">
                <a16:creationId xmlns:a16="http://schemas.microsoft.com/office/drawing/2014/main" id="{FD9ED5B4-35EB-8944-A1D9-9569F6BF3FB4}"/>
              </a:ext>
            </a:extLst>
          </p:cNvPr>
          <p:cNvSpPr>
            <a:spLocks noGrp="1"/>
          </p:cNvSpPr>
          <p:nvPr>
            <p:ph type="ftr" sz="quarter" idx="11"/>
          </p:nvPr>
        </p:nvSpPr>
        <p:spPr/>
        <p:txBody>
          <a:bodyPr/>
          <a:lstStyle>
            <a:lvl1pPr>
              <a:defRPr sz="1600"/>
            </a:lvl1pPr>
          </a:lstStyle>
          <a:p>
            <a:r>
              <a:rPr lang="sv-SE"/>
              <a:t>ambujv@berkeley.edu</a:t>
            </a:r>
          </a:p>
        </p:txBody>
      </p:sp>
      <p:sp>
        <p:nvSpPr>
          <p:cNvPr id="9" name="Slide Number Placeholder 8">
            <a:extLst>
              <a:ext uri="{FF2B5EF4-FFF2-40B4-BE49-F238E27FC236}">
                <a16:creationId xmlns:a16="http://schemas.microsoft.com/office/drawing/2014/main" id="{E7E6F6E6-7F81-3A49-8B5A-C75A2A275845}"/>
              </a:ext>
            </a:extLst>
          </p:cNvPr>
          <p:cNvSpPr>
            <a:spLocks noGrp="1"/>
          </p:cNvSpPr>
          <p:nvPr>
            <p:ph type="sldNum" sz="quarter" idx="12"/>
          </p:nvPr>
        </p:nvSpPr>
        <p:spPr/>
        <p:txBody>
          <a:bodyPr/>
          <a:lstStyle>
            <a:lvl1pPr>
              <a:defRPr sz="1600"/>
            </a:lvl1pPr>
          </a:lstStyle>
          <a:p>
            <a:fld id="{687B7451-1438-CB4A-8106-82A64F1C7D7B}" type="slidenum">
              <a:rPr lang="sv-SE" smtClean="0"/>
              <a:pPr/>
              <a:t>‹#›</a:t>
            </a:fld>
            <a:endParaRPr lang="sv-SE"/>
          </a:p>
        </p:txBody>
      </p:sp>
    </p:spTree>
    <p:extLst>
      <p:ext uri="{BB962C8B-B14F-4D97-AF65-F5344CB8AC3E}">
        <p14:creationId xmlns:p14="http://schemas.microsoft.com/office/powerpoint/2010/main" val="3159941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D0CCC-58A6-7B43-A715-5465C79948DD}"/>
              </a:ext>
            </a:extLst>
          </p:cNvPr>
          <p:cNvSpPr>
            <a:spLocks noGrp="1"/>
          </p:cNvSpPr>
          <p:nvPr>
            <p:ph type="title"/>
          </p:nvPr>
        </p:nvSpPr>
        <p:spPr/>
        <p:txBody>
          <a:bodyPr/>
          <a:lstStyle/>
          <a:p>
            <a:r>
              <a:rPr lang="en-GB"/>
              <a:t>Click to edit Master title style</a:t>
            </a:r>
            <a:endParaRPr lang="sv-SE"/>
          </a:p>
        </p:txBody>
      </p:sp>
      <p:sp>
        <p:nvSpPr>
          <p:cNvPr id="3" name="Date Placeholder 2">
            <a:extLst>
              <a:ext uri="{FF2B5EF4-FFF2-40B4-BE49-F238E27FC236}">
                <a16:creationId xmlns:a16="http://schemas.microsoft.com/office/drawing/2014/main" id="{35BCD7BE-FAFC-2746-A853-EDD1B4C8A8CC}"/>
              </a:ext>
            </a:extLst>
          </p:cNvPr>
          <p:cNvSpPr>
            <a:spLocks noGrp="1"/>
          </p:cNvSpPr>
          <p:nvPr>
            <p:ph type="dt" sz="half" idx="10"/>
          </p:nvPr>
        </p:nvSpPr>
        <p:spPr/>
        <p:txBody>
          <a:bodyPr/>
          <a:lstStyle/>
          <a:p>
            <a:fld id="{CDC05281-08AA-4C72-B250-2DE743C64599}" type="datetime1">
              <a:rPr lang="sv-SE" smtClean="0"/>
              <a:t>2024-04-20</a:t>
            </a:fld>
            <a:endParaRPr lang="sv-SE"/>
          </a:p>
        </p:txBody>
      </p:sp>
      <p:sp>
        <p:nvSpPr>
          <p:cNvPr id="4" name="Footer Placeholder 3">
            <a:extLst>
              <a:ext uri="{FF2B5EF4-FFF2-40B4-BE49-F238E27FC236}">
                <a16:creationId xmlns:a16="http://schemas.microsoft.com/office/drawing/2014/main" id="{57B7BFD8-C2EB-2642-93E8-3741A1387966}"/>
              </a:ext>
            </a:extLst>
          </p:cNvPr>
          <p:cNvSpPr>
            <a:spLocks noGrp="1"/>
          </p:cNvSpPr>
          <p:nvPr>
            <p:ph type="ftr" sz="quarter" idx="11"/>
          </p:nvPr>
        </p:nvSpPr>
        <p:spPr/>
        <p:txBody>
          <a:bodyPr/>
          <a:lstStyle>
            <a:lvl1pPr>
              <a:defRPr sz="1600"/>
            </a:lvl1pPr>
          </a:lstStyle>
          <a:p>
            <a:r>
              <a:rPr lang="sv-SE"/>
              <a:t>ambujv@berkeley.edu</a:t>
            </a:r>
          </a:p>
        </p:txBody>
      </p:sp>
      <p:sp>
        <p:nvSpPr>
          <p:cNvPr id="5" name="Slide Number Placeholder 4">
            <a:extLst>
              <a:ext uri="{FF2B5EF4-FFF2-40B4-BE49-F238E27FC236}">
                <a16:creationId xmlns:a16="http://schemas.microsoft.com/office/drawing/2014/main" id="{CECF28AB-124E-5841-96BD-21ECECF42B8A}"/>
              </a:ext>
            </a:extLst>
          </p:cNvPr>
          <p:cNvSpPr>
            <a:spLocks noGrp="1"/>
          </p:cNvSpPr>
          <p:nvPr>
            <p:ph type="sldNum" sz="quarter" idx="12"/>
          </p:nvPr>
        </p:nvSpPr>
        <p:spPr/>
        <p:txBody>
          <a:bodyPr/>
          <a:lstStyle>
            <a:lvl1pPr>
              <a:defRPr sz="1600"/>
            </a:lvl1pPr>
          </a:lstStyle>
          <a:p>
            <a:fld id="{687B7451-1438-CB4A-8106-82A64F1C7D7B}" type="slidenum">
              <a:rPr lang="sv-SE" smtClean="0"/>
              <a:pPr/>
              <a:t>‹#›</a:t>
            </a:fld>
            <a:endParaRPr lang="sv-SE"/>
          </a:p>
        </p:txBody>
      </p:sp>
    </p:spTree>
    <p:extLst>
      <p:ext uri="{BB962C8B-B14F-4D97-AF65-F5344CB8AC3E}">
        <p14:creationId xmlns:p14="http://schemas.microsoft.com/office/powerpoint/2010/main" val="1200477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E8AD6F-F80D-3D4D-BFD8-3412B4207368}"/>
              </a:ext>
            </a:extLst>
          </p:cNvPr>
          <p:cNvSpPr>
            <a:spLocks noGrp="1"/>
          </p:cNvSpPr>
          <p:nvPr>
            <p:ph type="dt" sz="half" idx="10"/>
          </p:nvPr>
        </p:nvSpPr>
        <p:spPr/>
        <p:txBody>
          <a:bodyPr/>
          <a:lstStyle/>
          <a:p>
            <a:fld id="{00B2CF90-6E92-44FD-8245-32D6D58EEF14}" type="datetime1">
              <a:rPr lang="sv-SE" smtClean="0"/>
              <a:t>2024-04-20</a:t>
            </a:fld>
            <a:endParaRPr lang="sv-SE"/>
          </a:p>
        </p:txBody>
      </p:sp>
      <p:sp>
        <p:nvSpPr>
          <p:cNvPr id="3" name="Footer Placeholder 2">
            <a:extLst>
              <a:ext uri="{FF2B5EF4-FFF2-40B4-BE49-F238E27FC236}">
                <a16:creationId xmlns:a16="http://schemas.microsoft.com/office/drawing/2014/main" id="{941D8A43-65E2-1749-9F02-724EEF333E28}"/>
              </a:ext>
            </a:extLst>
          </p:cNvPr>
          <p:cNvSpPr>
            <a:spLocks noGrp="1"/>
          </p:cNvSpPr>
          <p:nvPr>
            <p:ph type="ftr" sz="quarter" idx="11"/>
          </p:nvPr>
        </p:nvSpPr>
        <p:spPr/>
        <p:txBody>
          <a:bodyPr/>
          <a:lstStyle>
            <a:lvl1pPr>
              <a:defRPr sz="1600"/>
            </a:lvl1pPr>
          </a:lstStyle>
          <a:p>
            <a:r>
              <a:rPr lang="sv-SE"/>
              <a:t>ambujv@berkeley.edu</a:t>
            </a:r>
          </a:p>
        </p:txBody>
      </p:sp>
      <p:sp>
        <p:nvSpPr>
          <p:cNvPr id="4" name="Slide Number Placeholder 3">
            <a:extLst>
              <a:ext uri="{FF2B5EF4-FFF2-40B4-BE49-F238E27FC236}">
                <a16:creationId xmlns:a16="http://schemas.microsoft.com/office/drawing/2014/main" id="{12C24CC1-AAA7-7647-8B5F-F38F68457200}"/>
              </a:ext>
            </a:extLst>
          </p:cNvPr>
          <p:cNvSpPr>
            <a:spLocks noGrp="1"/>
          </p:cNvSpPr>
          <p:nvPr>
            <p:ph type="sldNum" sz="quarter" idx="12"/>
          </p:nvPr>
        </p:nvSpPr>
        <p:spPr/>
        <p:txBody>
          <a:bodyPr/>
          <a:lstStyle>
            <a:lvl1pPr>
              <a:defRPr sz="1600"/>
            </a:lvl1pPr>
          </a:lstStyle>
          <a:p>
            <a:fld id="{687B7451-1438-CB4A-8106-82A64F1C7D7B}" type="slidenum">
              <a:rPr lang="sv-SE" smtClean="0"/>
              <a:pPr/>
              <a:t>‹#›</a:t>
            </a:fld>
            <a:endParaRPr lang="sv-SE"/>
          </a:p>
        </p:txBody>
      </p:sp>
    </p:spTree>
    <p:extLst>
      <p:ext uri="{BB962C8B-B14F-4D97-AF65-F5344CB8AC3E}">
        <p14:creationId xmlns:p14="http://schemas.microsoft.com/office/powerpoint/2010/main" val="3009544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C874B-B46B-F746-BC0F-C565DDBA734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sv-SE"/>
          </a:p>
        </p:txBody>
      </p:sp>
      <p:sp>
        <p:nvSpPr>
          <p:cNvPr id="3" name="Content Placeholder 2">
            <a:extLst>
              <a:ext uri="{FF2B5EF4-FFF2-40B4-BE49-F238E27FC236}">
                <a16:creationId xmlns:a16="http://schemas.microsoft.com/office/drawing/2014/main" id="{E03E06BD-75F9-B446-A018-EDF49AE980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Text Placeholder 3">
            <a:extLst>
              <a:ext uri="{FF2B5EF4-FFF2-40B4-BE49-F238E27FC236}">
                <a16:creationId xmlns:a16="http://schemas.microsoft.com/office/drawing/2014/main" id="{57529EEB-CB90-334E-B637-AAAC392FD9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FC87789-4183-4544-96C0-BF53F174ADA8}"/>
              </a:ext>
            </a:extLst>
          </p:cNvPr>
          <p:cNvSpPr>
            <a:spLocks noGrp="1"/>
          </p:cNvSpPr>
          <p:nvPr>
            <p:ph type="dt" sz="half" idx="10"/>
          </p:nvPr>
        </p:nvSpPr>
        <p:spPr/>
        <p:txBody>
          <a:bodyPr/>
          <a:lstStyle/>
          <a:p>
            <a:fld id="{D2E5A4AD-6130-4B7E-9316-59D70B71516C}" type="datetime1">
              <a:rPr lang="sv-SE" smtClean="0"/>
              <a:t>2024-04-20</a:t>
            </a:fld>
            <a:endParaRPr lang="sv-SE"/>
          </a:p>
        </p:txBody>
      </p:sp>
      <p:sp>
        <p:nvSpPr>
          <p:cNvPr id="6" name="Footer Placeholder 5">
            <a:extLst>
              <a:ext uri="{FF2B5EF4-FFF2-40B4-BE49-F238E27FC236}">
                <a16:creationId xmlns:a16="http://schemas.microsoft.com/office/drawing/2014/main" id="{65311638-F5F0-254C-AEAD-5FDF68AC9013}"/>
              </a:ext>
            </a:extLst>
          </p:cNvPr>
          <p:cNvSpPr>
            <a:spLocks noGrp="1"/>
          </p:cNvSpPr>
          <p:nvPr>
            <p:ph type="ftr" sz="quarter" idx="11"/>
          </p:nvPr>
        </p:nvSpPr>
        <p:spPr/>
        <p:txBody>
          <a:bodyPr/>
          <a:lstStyle>
            <a:lvl1pPr>
              <a:defRPr sz="1600"/>
            </a:lvl1pPr>
          </a:lstStyle>
          <a:p>
            <a:r>
              <a:rPr lang="sv-SE"/>
              <a:t>ambujv@berkeley.edu</a:t>
            </a:r>
          </a:p>
        </p:txBody>
      </p:sp>
      <p:sp>
        <p:nvSpPr>
          <p:cNvPr id="7" name="Slide Number Placeholder 6">
            <a:extLst>
              <a:ext uri="{FF2B5EF4-FFF2-40B4-BE49-F238E27FC236}">
                <a16:creationId xmlns:a16="http://schemas.microsoft.com/office/drawing/2014/main" id="{5D861172-38D6-0C42-BF5A-D1F5C4CDD316}"/>
              </a:ext>
            </a:extLst>
          </p:cNvPr>
          <p:cNvSpPr>
            <a:spLocks noGrp="1"/>
          </p:cNvSpPr>
          <p:nvPr>
            <p:ph type="sldNum" sz="quarter" idx="12"/>
          </p:nvPr>
        </p:nvSpPr>
        <p:spPr/>
        <p:txBody>
          <a:bodyPr/>
          <a:lstStyle>
            <a:lvl1pPr>
              <a:defRPr sz="1600"/>
            </a:lvl1pPr>
          </a:lstStyle>
          <a:p>
            <a:fld id="{687B7451-1438-CB4A-8106-82A64F1C7D7B}" type="slidenum">
              <a:rPr lang="sv-SE" smtClean="0"/>
              <a:pPr/>
              <a:t>‹#›</a:t>
            </a:fld>
            <a:endParaRPr lang="sv-SE"/>
          </a:p>
        </p:txBody>
      </p:sp>
    </p:spTree>
    <p:extLst>
      <p:ext uri="{BB962C8B-B14F-4D97-AF65-F5344CB8AC3E}">
        <p14:creationId xmlns:p14="http://schemas.microsoft.com/office/powerpoint/2010/main" val="3379965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46143-8AD1-384B-9E09-E36CAF09D65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sv-SE"/>
          </a:p>
        </p:txBody>
      </p:sp>
      <p:sp>
        <p:nvSpPr>
          <p:cNvPr id="3" name="Picture Placeholder 2">
            <a:extLst>
              <a:ext uri="{FF2B5EF4-FFF2-40B4-BE49-F238E27FC236}">
                <a16:creationId xmlns:a16="http://schemas.microsoft.com/office/drawing/2014/main" id="{A2117B9A-58EB-774C-8E3E-34CB79E974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a:extLst>
              <a:ext uri="{FF2B5EF4-FFF2-40B4-BE49-F238E27FC236}">
                <a16:creationId xmlns:a16="http://schemas.microsoft.com/office/drawing/2014/main" id="{1B3BC705-2E77-CD4A-896C-DA3D48460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8A0D0FF-2EDB-DF46-9060-404438C06D76}"/>
              </a:ext>
            </a:extLst>
          </p:cNvPr>
          <p:cNvSpPr>
            <a:spLocks noGrp="1"/>
          </p:cNvSpPr>
          <p:nvPr>
            <p:ph type="dt" sz="half" idx="10"/>
          </p:nvPr>
        </p:nvSpPr>
        <p:spPr/>
        <p:txBody>
          <a:bodyPr/>
          <a:lstStyle/>
          <a:p>
            <a:fld id="{3050D939-7D75-4473-85E9-EAA55A48004C}" type="datetime1">
              <a:rPr lang="sv-SE" smtClean="0"/>
              <a:t>2024-04-20</a:t>
            </a:fld>
            <a:endParaRPr lang="sv-SE"/>
          </a:p>
        </p:txBody>
      </p:sp>
      <p:sp>
        <p:nvSpPr>
          <p:cNvPr id="6" name="Footer Placeholder 5">
            <a:extLst>
              <a:ext uri="{FF2B5EF4-FFF2-40B4-BE49-F238E27FC236}">
                <a16:creationId xmlns:a16="http://schemas.microsoft.com/office/drawing/2014/main" id="{5CF7FCC4-D106-1A42-9D2E-36CC6E582D4B}"/>
              </a:ext>
            </a:extLst>
          </p:cNvPr>
          <p:cNvSpPr>
            <a:spLocks noGrp="1"/>
          </p:cNvSpPr>
          <p:nvPr>
            <p:ph type="ftr" sz="quarter" idx="11"/>
          </p:nvPr>
        </p:nvSpPr>
        <p:spPr/>
        <p:txBody>
          <a:bodyPr/>
          <a:lstStyle>
            <a:lvl1pPr>
              <a:defRPr sz="1600"/>
            </a:lvl1pPr>
          </a:lstStyle>
          <a:p>
            <a:r>
              <a:rPr lang="sv-SE"/>
              <a:t>ambujv@berkeley.edu</a:t>
            </a:r>
          </a:p>
        </p:txBody>
      </p:sp>
      <p:sp>
        <p:nvSpPr>
          <p:cNvPr id="7" name="Slide Number Placeholder 6">
            <a:extLst>
              <a:ext uri="{FF2B5EF4-FFF2-40B4-BE49-F238E27FC236}">
                <a16:creationId xmlns:a16="http://schemas.microsoft.com/office/drawing/2014/main" id="{7DB6790D-9981-F24F-85F6-5132D2764186}"/>
              </a:ext>
            </a:extLst>
          </p:cNvPr>
          <p:cNvSpPr>
            <a:spLocks noGrp="1"/>
          </p:cNvSpPr>
          <p:nvPr>
            <p:ph type="sldNum" sz="quarter" idx="12"/>
          </p:nvPr>
        </p:nvSpPr>
        <p:spPr/>
        <p:txBody>
          <a:bodyPr/>
          <a:lstStyle>
            <a:lvl1pPr>
              <a:defRPr sz="1600"/>
            </a:lvl1pPr>
          </a:lstStyle>
          <a:p>
            <a:fld id="{687B7451-1438-CB4A-8106-82A64F1C7D7B}" type="slidenum">
              <a:rPr lang="sv-SE" smtClean="0"/>
              <a:pPr/>
              <a:t>‹#›</a:t>
            </a:fld>
            <a:endParaRPr lang="sv-SE"/>
          </a:p>
        </p:txBody>
      </p:sp>
    </p:spTree>
    <p:extLst>
      <p:ext uri="{BB962C8B-B14F-4D97-AF65-F5344CB8AC3E}">
        <p14:creationId xmlns:p14="http://schemas.microsoft.com/office/powerpoint/2010/main" val="4145556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A60990-C9C0-2946-817E-7880E9A448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sv-SE"/>
          </a:p>
        </p:txBody>
      </p:sp>
      <p:sp>
        <p:nvSpPr>
          <p:cNvPr id="3" name="Text Placeholder 2">
            <a:extLst>
              <a:ext uri="{FF2B5EF4-FFF2-40B4-BE49-F238E27FC236}">
                <a16:creationId xmlns:a16="http://schemas.microsoft.com/office/drawing/2014/main" id="{BF6BDD58-72AB-A845-91D3-7083F407FD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Date Placeholder 3">
            <a:extLst>
              <a:ext uri="{FF2B5EF4-FFF2-40B4-BE49-F238E27FC236}">
                <a16:creationId xmlns:a16="http://schemas.microsoft.com/office/drawing/2014/main" id="{3DEEDAA8-551F-D14B-95E3-2C4655D881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97477F-BAC6-416F-AEAF-A2B58818030B}" type="datetime1">
              <a:rPr lang="sv-SE" smtClean="0"/>
              <a:t>2024-04-20</a:t>
            </a:fld>
            <a:endParaRPr lang="sv-SE"/>
          </a:p>
        </p:txBody>
      </p:sp>
      <p:sp>
        <p:nvSpPr>
          <p:cNvPr id="5" name="Footer Placeholder 4">
            <a:extLst>
              <a:ext uri="{FF2B5EF4-FFF2-40B4-BE49-F238E27FC236}">
                <a16:creationId xmlns:a16="http://schemas.microsoft.com/office/drawing/2014/main" id="{DCBE7EE4-8B77-8048-AD76-092D4F0ECB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v-SE"/>
              <a:t>ambujv@berkeley.edu</a:t>
            </a:r>
          </a:p>
        </p:txBody>
      </p:sp>
      <p:sp>
        <p:nvSpPr>
          <p:cNvPr id="6" name="Slide Number Placeholder 5">
            <a:extLst>
              <a:ext uri="{FF2B5EF4-FFF2-40B4-BE49-F238E27FC236}">
                <a16:creationId xmlns:a16="http://schemas.microsoft.com/office/drawing/2014/main" id="{21332DB7-1245-884F-A8A8-E8E778EC60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7B7451-1438-CB4A-8106-82A64F1C7D7B}" type="slidenum">
              <a:rPr lang="sv-SE" smtClean="0"/>
              <a:t>‹#›</a:t>
            </a:fld>
            <a:endParaRPr lang="sv-SE"/>
          </a:p>
        </p:txBody>
      </p:sp>
    </p:spTree>
    <p:extLst>
      <p:ext uri="{BB962C8B-B14F-4D97-AF65-F5344CB8AC3E}">
        <p14:creationId xmlns:p14="http://schemas.microsoft.com/office/powerpoint/2010/main" val="2006737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mbujv@nus.edu.s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ambujv@nus.edu.sg"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4373" y="1994565"/>
            <a:ext cx="8003247" cy="1509963"/>
          </a:xfrm>
        </p:spPr>
        <p:txBody>
          <a:bodyPr>
            <a:normAutofit fontScale="90000"/>
          </a:bodyPr>
          <a:lstStyle/>
          <a:p>
            <a:r>
              <a:rPr lang="en-GB" sz="8000" u="none" strike="noStrike">
                <a:effectLst/>
                <a:latin typeface="+mn-lt"/>
              </a:rPr>
              <a:t>Wireless Networking</a:t>
            </a:r>
            <a:endParaRPr lang="en-US" sz="62500">
              <a:latin typeface="+mn-lt"/>
            </a:endParaRPr>
          </a:p>
        </p:txBody>
      </p:sp>
      <p:sp>
        <p:nvSpPr>
          <p:cNvPr id="3" name="Subtitle 2"/>
          <p:cNvSpPr>
            <a:spLocks noGrp="1"/>
          </p:cNvSpPr>
          <p:nvPr>
            <p:ph type="subTitle" idx="1"/>
          </p:nvPr>
        </p:nvSpPr>
        <p:spPr>
          <a:xfrm>
            <a:off x="2994648" y="4039445"/>
            <a:ext cx="6202696" cy="2229859"/>
          </a:xfrm>
        </p:spPr>
        <p:txBody>
          <a:bodyPr>
            <a:normAutofit/>
          </a:bodyPr>
          <a:lstStyle/>
          <a:p>
            <a:r>
              <a:rPr lang="en-US" sz="4800">
                <a:latin typeface="+mj-lt"/>
              </a:rPr>
              <a:t>Ambuj Varshney</a:t>
            </a:r>
          </a:p>
          <a:p>
            <a:r>
              <a:rPr lang="en-US" sz="2800">
                <a:latin typeface="+mj-lt"/>
                <a:hlinkClick r:id="rId3"/>
              </a:rPr>
              <a:t>ambujv@nus.edu.sg</a:t>
            </a:r>
            <a:endParaRPr lang="en-US" sz="2800">
              <a:latin typeface="+mj-lt"/>
            </a:endParaRPr>
          </a:p>
          <a:p>
            <a:r>
              <a:rPr lang="en-US">
                <a:latin typeface="+mj-lt"/>
              </a:rPr>
              <a:t> </a:t>
            </a:r>
          </a:p>
        </p:txBody>
      </p:sp>
      <p:sp>
        <p:nvSpPr>
          <p:cNvPr id="8" name="Slide Number Placeholder 7">
            <a:extLst>
              <a:ext uri="{FF2B5EF4-FFF2-40B4-BE49-F238E27FC236}">
                <a16:creationId xmlns:a16="http://schemas.microsoft.com/office/drawing/2014/main" id="{5BDF4DBD-F86A-48EC-B4BE-E9B66CFF2E04}"/>
              </a:ext>
            </a:extLst>
          </p:cNvPr>
          <p:cNvSpPr>
            <a:spLocks noGrp="1"/>
          </p:cNvSpPr>
          <p:nvPr>
            <p:ph type="sldNum" sz="quarter" idx="12"/>
          </p:nvPr>
        </p:nvSpPr>
        <p:spPr/>
        <p:txBody>
          <a:bodyPr/>
          <a:lstStyle/>
          <a:p>
            <a:fld id="{687B7451-1438-CB4A-8106-82A64F1C7D7B}" type="slidenum">
              <a:rPr lang="sv-SE" smtClean="0"/>
              <a:t>1</a:t>
            </a:fld>
            <a:endParaRPr lang="sv-SE"/>
          </a:p>
        </p:txBody>
      </p:sp>
      <p:pic>
        <p:nvPicPr>
          <p:cNvPr id="7" name="Picture 6" descr="Logo, company name&#10;&#10;Description automatically generated">
            <a:extLst>
              <a:ext uri="{FF2B5EF4-FFF2-40B4-BE49-F238E27FC236}">
                <a16:creationId xmlns:a16="http://schemas.microsoft.com/office/drawing/2014/main" id="{7820BC9A-65F8-C5DC-AC87-8B4EAD88B94B}"/>
              </a:ext>
            </a:extLst>
          </p:cNvPr>
          <p:cNvPicPr>
            <a:picLocks noChangeAspect="1"/>
          </p:cNvPicPr>
          <p:nvPr/>
        </p:nvPicPr>
        <p:blipFill>
          <a:blip r:embed="rId4"/>
          <a:stretch>
            <a:fillRect/>
          </a:stretch>
        </p:blipFill>
        <p:spPr>
          <a:xfrm>
            <a:off x="10760068" y="5241576"/>
            <a:ext cx="1187463" cy="1566945"/>
          </a:xfrm>
          <a:prstGeom prst="rect">
            <a:avLst/>
          </a:prstGeom>
        </p:spPr>
      </p:pic>
      <p:sp>
        <p:nvSpPr>
          <p:cNvPr id="4" name="Title 1">
            <a:extLst>
              <a:ext uri="{FF2B5EF4-FFF2-40B4-BE49-F238E27FC236}">
                <a16:creationId xmlns:a16="http://schemas.microsoft.com/office/drawing/2014/main" id="{831862D1-FE66-F2B3-6774-3511C03148E6}"/>
              </a:ext>
            </a:extLst>
          </p:cNvPr>
          <p:cNvSpPr txBox="1">
            <a:spLocks/>
          </p:cNvSpPr>
          <p:nvPr/>
        </p:nvSpPr>
        <p:spPr>
          <a:xfrm>
            <a:off x="1374826" y="2232965"/>
            <a:ext cx="9442345" cy="1509963"/>
          </a:xfrm>
          <a:prstGeom prst="rect">
            <a:avLst/>
          </a:prstGeom>
        </p:spPr>
        <p:txBody>
          <a:bodyPr vert="horz" lIns="91440" tIns="45720" rIns="91440" bIns="45720" rtlCol="0" anchor="b">
            <a:normAutofit fontScale="2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52100">
              <a:latin typeface="+mn-lt"/>
            </a:endParaRPr>
          </a:p>
        </p:txBody>
      </p:sp>
    </p:spTree>
    <p:extLst>
      <p:ext uri="{BB962C8B-B14F-4D97-AF65-F5344CB8AC3E}">
        <p14:creationId xmlns:p14="http://schemas.microsoft.com/office/powerpoint/2010/main" val="2762166050"/>
      </p:ext>
    </p:extLst>
  </p:cSld>
  <p:clrMapOvr>
    <a:masterClrMapping/>
  </p:clrMapOvr>
  <mc:AlternateContent xmlns:mc="http://schemas.openxmlformats.org/markup-compatibility/2006" xmlns:p14="http://schemas.microsoft.com/office/powerpoint/2010/main">
    <mc:Choice Requires="p14">
      <p:transition spd="slow" p14:dur="2000" advTm="32263"/>
    </mc:Choice>
    <mc:Fallback xmlns="">
      <p:transition spd="slow" advTm="3226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4CF030-8B78-1047-EB8D-4BEA981EE7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D838BD-A2C0-FB00-148C-37D476D36031}"/>
              </a:ext>
            </a:extLst>
          </p:cNvPr>
          <p:cNvSpPr>
            <a:spLocks noGrp="1"/>
          </p:cNvSpPr>
          <p:nvPr>
            <p:ph type="title"/>
          </p:nvPr>
        </p:nvSpPr>
        <p:spPr>
          <a:xfrm>
            <a:off x="700322" y="352651"/>
            <a:ext cx="10837295" cy="913090"/>
          </a:xfrm>
        </p:spPr>
        <p:txBody>
          <a:bodyPr anchor="b">
            <a:normAutofit/>
          </a:bodyPr>
          <a:lstStyle/>
          <a:p>
            <a:r>
              <a:rPr lang="en-US" sz="4000" dirty="0">
                <a:latin typeface="+mn-lt"/>
              </a:rPr>
              <a:t>What kind of operations can you perform?</a:t>
            </a:r>
          </a:p>
        </p:txBody>
      </p:sp>
      <p:sp>
        <p:nvSpPr>
          <p:cNvPr id="3" name="Content Placeholder 2">
            <a:extLst>
              <a:ext uri="{FF2B5EF4-FFF2-40B4-BE49-F238E27FC236}">
                <a16:creationId xmlns:a16="http://schemas.microsoft.com/office/drawing/2014/main" id="{EE805F06-35AA-A429-2BB4-3B163569B0CB}"/>
              </a:ext>
            </a:extLst>
          </p:cNvPr>
          <p:cNvSpPr>
            <a:spLocks noGrp="1"/>
          </p:cNvSpPr>
          <p:nvPr>
            <p:ph idx="1"/>
          </p:nvPr>
        </p:nvSpPr>
        <p:spPr>
          <a:xfrm>
            <a:off x="700322" y="1583029"/>
            <a:ext cx="11056249" cy="5138446"/>
          </a:xfrm>
        </p:spPr>
        <p:txBody>
          <a:bodyPr vert="horz" lIns="91440" tIns="45720" rIns="91440" bIns="45720" rtlCol="0" anchor="t">
            <a:normAutofit lnSpcReduction="10000"/>
          </a:bodyPr>
          <a:lstStyle/>
          <a:p>
            <a:r>
              <a:rPr lang="en-SG" b="1" dirty="0"/>
              <a:t>Can you add/</a:t>
            </a:r>
            <a:r>
              <a:rPr lang="en-SG" b="1" dirty="0" err="1"/>
              <a:t>substract</a:t>
            </a:r>
            <a:r>
              <a:rPr lang="en-SG" b="1" dirty="0"/>
              <a:t> two terms together?</a:t>
            </a:r>
          </a:p>
          <a:p>
            <a:pPr lvl="1"/>
            <a:r>
              <a:rPr lang="en-SG" i="0" dirty="0">
                <a:effectLst/>
              </a:rPr>
              <a:t>dBm and another dBm term</a:t>
            </a:r>
          </a:p>
          <a:p>
            <a:pPr lvl="1"/>
            <a:r>
              <a:rPr lang="en-SG" dirty="0"/>
              <a:t>NO! Values are logarithmic representations of power. When you want to combine power, levels expressed in dBm, you first need to convert them back to linear scale (milliwatts), add them, and then convert the sum back to dBm.</a:t>
            </a:r>
            <a:endParaRPr lang="en-SG" b="1" dirty="0"/>
          </a:p>
          <a:p>
            <a:pPr marL="0" indent="0" algn="just">
              <a:buNone/>
            </a:pPr>
            <a:r>
              <a:rPr lang="en-SG" b="1" dirty="0"/>
              <a:t>Question: </a:t>
            </a:r>
            <a:r>
              <a:rPr lang="en-SG" dirty="0"/>
              <a:t>A wireless communication system involves increasing the transmit power from 50 milliwatts by another 50 milliwatts, what is resulting increase in dB and final strength in dBm?</a:t>
            </a:r>
          </a:p>
          <a:p>
            <a:pPr marL="0" indent="0" algn="just">
              <a:buNone/>
            </a:pPr>
            <a:r>
              <a:rPr lang="en-SG" b="1" dirty="0"/>
              <a:t>Answer: </a:t>
            </a:r>
            <a:r>
              <a:rPr lang="en-SG" dirty="0"/>
              <a:t>P1 = 50 </a:t>
            </a:r>
            <a:r>
              <a:rPr lang="en-SG" dirty="0" err="1"/>
              <a:t>mW</a:t>
            </a:r>
            <a:r>
              <a:rPr lang="en-SG" dirty="0"/>
              <a:t>, Increase = 50 </a:t>
            </a:r>
            <a:r>
              <a:rPr lang="en-SG" dirty="0" err="1"/>
              <a:t>mW</a:t>
            </a:r>
            <a:r>
              <a:rPr lang="en-SG" dirty="0"/>
              <a:t>, P2 = 100 </a:t>
            </a:r>
            <a:r>
              <a:rPr lang="en-SG" dirty="0" err="1"/>
              <a:t>mW</a:t>
            </a:r>
            <a:endParaRPr lang="en-SG" dirty="0"/>
          </a:p>
          <a:p>
            <a:pPr marL="0" indent="0" algn="just">
              <a:buNone/>
            </a:pPr>
            <a:r>
              <a:rPr lang="en-SG" i="0" dirty="0">
                <a:effectLst/>
              </a:rPr>
              <a:t>P1 = 50 </a:t>
            </a:r>
            <a:r>
              <a:rPr lang="en-SG" i="0" dirty="0" err="1">
                <a:effectLst/>
              </a:rPr>
              <a:t>mW</a:t>
            </a:r>
            <a:r>
              <a:rPr lang="en-SG" i="0" dirty="0">
                <a:effectLst/>
              </a:rPr>
              <a:t>, 16.98 dBm, Increase = 10 log</a:t>
            </a:r>
            <a:r>
              <a:rPr lang="en-SG" sz="1400" i="0" dirty="0">
                <a:effectLst/>
              </a:rPr>
              <a:t>10</a:t>
            </a:r>
            <a:r>
              <a:rPr lang="en-SG" i="0" dirty="0">
                <a:effectLst/>
              </a:rPr>
              <a:t>​(100/50) = 10 X 0.301 = 3.01 dB</a:t>
            </a:r>
          </a:p>
          <a:p>
            <a:pPr marL="0" indent="0" algn="just">
              <a:buNone/>
            </a:pPr>
            <a:r>
              <a:rPr lang="en-SG" i="0" dirty="0">
                <a:effectLst/>
              </a:rPr>
              <a:t>dBm (Final)= 10×log</a:t>
            </a:r>
            <a:r>
              <a:rPr lang="en-SG" sz="1400" i="0" dirty="0">
                <a:effectLst/>
              </a:rPr>
              <a:t>10</a:t>
            </a:r>
            <a:r>
              <a:rPr lang="en-SG" i="0" dirty="0">
                <a:effectLst/>
              </a:rPr>
              <a:t>​(P2/1 </a:t>
            </a:r>
            <a:r>
              <a:rPr lang="en-SG" i="0" dirty="0" err="1">
                <a:effectLst/>
              </a:rPr>
              <a:t>mW</a:t>
            </a:r>
            <a:r>
              <a:rPr lang="en-SG" i="0" dirty="0">
                <a:effectLst/>
              </a:rPr>
              <a:t>)</a:t>
            </a:r>
          </a:p>
          <a:p>
            <a:pPr marL="0" indent="0" algn="just">
              <a:buNone/>
            </a:pPr>
            <a:r>
              <a:rPr lang="en-SG" dirty="0"/>
              <a:t>        = 10X</a:t>
            </a:r>
            <a:r>
              <a:rPr lang="en-SG" i="0" dirty="0">
                <a:effectLst/>
              </a:rPr>
              <a:t>log</a:t>
            </a:r>
            <a:r>
              <a:rPr lang="en-SG" sz="1400" i="0" dirty="0">
                <a:effectLst/>
              </a:rPr>
              <a:t>10</a:t>
            </a:r>
            <a:r>
              <a:rPr lang="en-SG" i="0" dirty="0">
                <a:effectLst/>
              </a:rPr>
              <a:t>​(100 </a:t>
            </a:r>
            <a:r>
              <a:rPr lang="en-SG" i="0" dirty="0" err="1">
                <a:effectLst/>
              </a:rPr>
              <a:t>mW</a:t>
            </a:r>
            <a:r>
              <a:rPr lang="en-SG" i="0" dirty="0">
                <a:effectLst/>
              </a:rPr>
              <a:t>/1 </a:t>
            </a:r>
            <a:r>
              <a:rPr lang="en-SG" i="0" dirty="0" err="1">
                <a:effectLst/>
              </a:rPr>
              <a:t>mW</a:t>
            </a:r>
            <a:r>
              <a:rPr lang="en-SG" i="0" dirty="0">
                <a:effectLst/>
              </a:rPr>
              <a:t>) = 20 dBm</a:t>
            </a:r>
          </a:p>
          <a:p>
            <a:pPr marL="0" indent="0" algn="just">
              <a:buNone/>
            </a:pPr>
            <a:endParaRPr lang="en-SG" i="0" dirty="0">
              <a:effectLst/>
            </a:endParaRPr>
          </a:p>
          <a:p>
            <a:pPr marL="0" indent="0" algn="just">
              <a:buNone/>
            </a:pPr>
            <a:endParaRPr lang="en-SG" dirty="0"/>
          </a:p>
          <a:p>
            <a:pPr marL="0" indent="0" algn="just">
              <a:buNone/>
            </a:pPr>
            <a:endParaRPr lang="en-SG" dirty="0"/>
          </a:p>
          <a:p>
            <a:pPr marL="0" indent="0">
              <a:buNone/>
            </a:pPr>
            <a:endParaRPr lang="en-SG" sz="1800" dirty="0"/>
          </a:p>
          <a:p>
            <a:pPr marL="0" indent="0">
              <a:buNone/>
            </a:pPr>
            <a:endParaRPr lang="en-SG" sz="1800" dirty="0"/>
          </a:p>
          <a:p>
            <a:pPr marL="0" indent="0">
              <a:buNone/>
            </a:pPr>
            <a:endParaRPr lang="en-SG" sz="1700" dirty="0"/>
          </a:p>
          <a:p>
            <a:pPr marL="0" indent="0">
              <a:buNone/>
            </a:pPr>
            <a:endParaRPr lang="en-SG" sz="1700" dirty="0">
              <a:latin typeface="+mj-lt"/>
            </a:endParaRPr>
          </a:p>
          <a:p>
            <a:pPr>
              <a:buFont typeface="Arial" panose="020B0604020202020204" pitchFamily="34" charset="0"/>
              <a:buChar char="•"/>
            </a:pPr>
            <a:endParaRPr lang="en-SG" sz="1700" dirty="0">
              <a:latin typeface="+mj-lt"/>
            </a:endParaRPr>
          </a:p>
          <a:p>
            <a:pPr marL="0" indent="0">
              <a:buNone/>
            </a:pPr>
            <a:endParaRPr lang="en-US" sz="1700" dirty="0">
              <a:latin typeface="+mj-lt"/>
            </a:endParaRPr>
          </a:p>
        </p:txBody>
      </p:sp>
      <p:sp>
        <p:nvSpPr>
          <p:cNvPr id="5" name="Footer Placeholder 4">
            <a:extLst>
              <a:ext uri="{FF2B5EF4-FFF2-40B4-BE49-F238E27FC236}">
                <a16:creationId xmlns:a16="http://schemas.microsoft.com/office/drawing/2014/main" id="{258FDCF4-EC81-734F-0019-748FAF2DDB4B}"/>
              </a:ext>
            </a:extLst>
          </p:cNvPr>
          <p:cNvSpPr>
            <a:spLocks noGrp="1"/>
          </p:cNvSpPr>
          <p:nvPr>
            <p:ph type="ftr" sz="quarter" idx="11"/>
          </p:nvPr>
        </p:nvSpPr>
        <p:spPr>
          <a:xfrm>
            <a:off x="4038600" y="6356350"/>
            <a:ext cx="4114800" cy="365125"/>
          </a:xfrm>
        </p:spPr>
        <p:txBody>
          <a:bodyPr>
            <a:normAutofit/>
          </a:bodyPr>
          <a:lstStyle/>
          <a:p>
            <a:pPr>
              <a:spcAft>
                <a:spcPts val="600"/>
              </a:spcAft>
            </a:pPr>
            <a:r>
              <a:rPr lang="sv-SE"/>
              <a:t>ambujv@nus.edu.sg</a:t>
            </a:r>
          </a:p>
        </p:txBody>
      </p:sp>
    </p:spTree>
    <p:extLst>
      <p:ext uri="{BB962C8B-B14F-4D97-AF65-F5344CB8AC3E}">
        <p14:creationId xmlns:p14="http://schemas.microsoft.com/office/powerpoint/2010/main" val="3477373442"/>
      </p:ext>
    </p:extLst>
  </p:cSld>
  <p:clrMapOvr>
    <a:masterClrMapping/>
  </p:clrMapOvr>
  <mc:AlternateContent xmlns:mc="http://schemas.openxmlformats.org/markup-compatibility/2006">
    <mc:Choice xmlns:p14="http://schemas.microsoft.com/office/powerpoint/2010/main" Requires="p14">
      <p:transition spd="slow" p14:dur="2000" advTm="61976"/>
    </mc:Choice>
    <mc:Fallback>
      <p:transition spd="slow" advTm="6197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4373" y="1994565"/>
            <a:ext cx="8003247" cy="1509963"/>
          </a:xfrm>
        </p:spPr>
        <p:txBody>
          <a:bodyPr>
            <a:normAutofit fontScale="90000"/>
          </a:bodyPr>
          <a:lstStyle/>
          <a:p>
            <a:r>
              <a:rPr lang="en-GB" sz="8000" u="none" strike="noStrike">
                <a:effectLst/>
                <a:latin typeface="+mn-lt"/>
              </a:rPr>
              <a:t>Wireless Networking</a:t>
            </a:r>
            <a:endParaRPr lang="en-US" sz="62500">
              <a:latin typeface="+mn-lt"/>
            </a:endParaRPr>
          </a:p>
        </p:txBody>
      </p:sp>
      <p:sp>
        <p:nvSpPr>
          <p:cNvPr id="3" name="Subtitle 2"/>
          <p:cNvSpPr>
            <a:spLocks noGrp="1"/>
          </p:cNvSpPr>
          <p:nvPr>
            <p:ph type="subTitle" idx="1"/>
          </p:nvPr>
        </p:nvSpPr>
        <p:spPr>
          <a:xfrm>
            <a:off x="2994648" y="4039445"/>
            <a:ext cx="6202696" cy="2229859"/>
          </a:xfrm>
        </p:spPr>
        <p:txBody>
          <a:bodyPr>
            <a:normAutofit/>
          </a:bodyPr>
          <a:lstStyle/>
          <a:p>
            <a:r>
              <a:rPr lang="en-US" sz="4800">
                <a:latin typeface="+mj-lt"/>
              </a:rPr>
              <a:t>Ambuj Varshney</a:t>
            </a:r>
          </a:p>
          <a:p>
            <a:r>
              <a:rPr lang="en-US" sz="2800">
                <a:latin typeface="+mj-lt"/>
                <a:hlinkClick r:id="rId3"/>
              </a:rPr>
              <a:t>ambujv@nus.edu.sg</a:t>
            </a:r>
            <a:endParaRPr lang="en-US" sz="2800">
              <a:latin typeface="+mj-lt"/>
            </a:endParaRPr>
          </a:p>
          <a:p>
            <a:r>
              <a:rPr lang="en-US">
                <a:latin typeface="+mj-lt"/>
              </a:rPr>
              <a:t> </a:t>
            </a:r>
          </a:p>
        </p:txBody>
      </p:sp>
      <p:sp>
        <p:nvSpPr>
          <p:cNvPr id="8" name="Slide Number Placeholder 7">
            <a:extLst>
              <a:ext uri="{FF2B5EF4-FFF2-40B4-BE49-F238E27FC236}">
                <a16:creationId xmlns:a16="http://schemas.microsoft.com/office/drawing/2014/main" id="{5BDF4DBD-F86A-48EC-B4BE-E9B66CFF2E04}"/>
              </a:ext>
            </a:extLst>
          </p:cNvPr>
          <p:cNvSpPr>
            <a:spLocks noGrp="1"/>
          </p:cNvSpPr>
          <p:nvPr>
            <p:ph type="sldNum" sz="quarter" idx="12"/>
          </p:nvPr>
        </p:nvSpPr>
        <p:spPr/>
        <p:txBody>
          <a:bodyPr/>
          <a:lstStyle/>
          <a:p>
            <a:fld id="{687B7451-1438-CB4A-8106-82A64F1C7D7B}" type="slidenum">
              <a:rPr lang="sv-SE" smtClean="0"/>
              <a:t>11</a:t>
            </a:fld>
            <a:endParaRPr lang="sv-SE"/>
          </a:p>
        </p:txBody>
      </p:sp>
      <p:pic>
        <p:nvPicPr>
          <p:cNvPr id="7" name="Picture 6" descr="Logo, company name&#10;&#10;Description automatically generated">
            <a:extLst>
              <a:ext uri="{FF2B5EF4-FFF2-40B4-BE49-F238E27FC236}">
                <a16:creationId xmlns:a16="http://schemas.microsoft.com/office/drawing/2014/main" id="{7820BC9A-65F8-C5DC-AC87-8B4EAD88B94B}"/>
              </a:ext>
            </a:extLst>
          </p:cNvPr>
          <p:cNvPicPr>
            <a:picLocks noChangeAspect="1"/>
          </p:cNvPicPr>
          <p:nvPr/>
        </p:nvPicPr>
        <p:blipFill>
          <a:blip r:embed="rId4"/>
          <a:stretch>
            <a:fillRect/>
          </a:stretch>
        </p:blipFill>
        <p:spPr>
          <a:xfrm>
            <a:off x="10760068" y="5241576"/>
            <a:ext cx="1187463" cy="1566945"/>
          </a:xfrm>
          <a:prstGeom prst="rect">
            <a:avLst/>
          </a:prstGeom>
        </p:spPr>
      </p:pic>
      <p:sp>
        <p:nvSpPr>
          <p:cNvPr id="4" name="Title 1">
            <a:extLst>
              <a:ext uri="{FF2B5EF4-FFF2-40B4-BE49-F238E27FC236}">
                <a16:creationId xmlns:a16="http://schemas.microsoft.com/office/drawing/2014/main" id="{831862D1-FE66-F2B3-6774-3511C03148E6}"/>
              </a:ext>
            </a:extLst>
          </p:cNvPr>
          <p:cNvSpPr txBox="1">
            <a:spLocks/>
          </p:cNvSpPr>
          <p:nvPr/>
        </p:nvSpPr>
        <p:spPr>
          <a:xfrm>
            <a:off x="1374826" y="2232965"/>
            <a:ext cx="9442345" cy="1509963"/>
          </a:xfrm>
          <a:prstGeom prst="rect">
            <a:avLst/>
          </a:prstGeom>
        </p:spPr>
        <p:txBody>
          <a:bodyPr vert="horz" lIns="91440" tIns="45720" rIns="91440" bIns="45720" rtlCol="0" anchor="b">
            <a:normAutofit fontScale="2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52100">
              <a:latin typeface="+mn-lt"/>
            </a:endParaRPr>
          </a:p>
        </p:txBody>
      </p:sp>
    </p:spTree>
    <p:extLst>
      <p:ext uri="{BB962C8B-B14F-4D97-AF65-F5344CB8AC3E}">
        <p14:creationId xmlns:p14="http://schemas.microsoft.com/office/powerpoint/2010/main" val="2070023750"/>
      </p:ext>
    </p:extLst>
  </p:cSld>
  <p:clrMapOvr>
    <a:masterClrMapping/>
  </p:clrMapOvr>
  <mc:AlternateContent xmlns:mc="http://schemas.openxmlformats.org/markup-compatibility/2006" xmlns:p14="http://schemas.microsoft.com/office/powerpoint/2010/main">
    <mc:Choice Requires="p14">
      <p:transition spd="slow" p14:dur="2000" advTm="32263"/>
    </mc:Choice>
    <mc:Fallback xmlns="">
      <p:transition spd="slow" advTm="3226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4CF030-8B78-1047-EB8D-4BEA981EE7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D838BD-A2C0-FB00-148C-37D476D36031}"/>
              </a:ext>
            </a:extLst>
          </p:cNvPr>
          <p:cNvSpPr>
            <a:spLocks noGrp="1"/>
          </p:cNvSpPr>
          <p:nvPr>
            <p:ph type="title"/>
          </p:nvPr>
        </p:nvSpPr>
        <p:spPr>
          <a:xfrm>
            <a:off x="700322" y="352651"/>
            <a:ext cx="10837295" cy="913090"/>
          </a:xfrm>
        </p:spPr>
        <p:txBody>
          <a:bodyPr anchor="b">
            <a:normAutofit/>
          </a:bodyPr>
          <a:lstStyle/>
          <a:p>
            <a:r>
              <a:rPr lang="en-US" sz="4000" dirty="0">
                <a:latin typeface="+mn-lt"/>
              </a:rPr>
              <a:t>What is the confusion regarding dB, dBm?</a:t>
            </a:r>
          </a:p>
        </p:txBody>
      </p:sp>
      <p:sp>
        <p:nvSpPr>
          <p:cNvPr id="3" name="Content Placeholder 2">
            <a:extLst>
              <a:ext uri="{FF2B5EF4-FFF2-40B4-BE49-F238E27FC236}">
                <a16:creationId xmlns:a16="http://schemas.microsoft.com/office/drawing/2014/main" id="{EE805F06-35AA-A429-2BB4-3B163569B0CB}"/>
              </a:ext>
            </a:extLst>
          </p:cNvPr>
          <p:cNvSpPr>
            <a:spLocks noGrp="1"/>
          </p:cNvSpPr>
          <p:nvPr>
            <p:ph idx="1"/>
          </p:nvPr>
        </p:nvSpPr>
        <p:spPr>
          <a:xfrm>
            <a:off x="700322" y="1027227"/>
            <a:ext cx="10837295" cy="4009230"/>
          </a:xfrm>
        </p:spPr>
        <p:txBody>
          <a:bodyPr vert="horz" lIns="91440" tIns="45720" rIns="91440" bIns="45720" rtlCol="0" anchor="t">
            <a:normAutofit/>
          </a:bodyPr>
          <a:lstStyle/>
          <a:p>
            <a:pPr algn="just"/>
            <a:endParaRPr lang="en-US" dirty="0"/>
          </a:p>
          <a:p>
            <a:pPr algn="just"/>
            <a:r>
              <a:rPr lang="en-US" b="1" dirty="0"/>
              <a:t>What does unit dB mean? </a:t>
            </a:r>
            <a:r>
              <a:rPr lang="en-US" dirty="0"/>
              <a:t>A unit of measurement that expresses ratio of one quantity to another. Commonly used for measuring sound waves, wireless signals, communication systems and electrical signals.</a:t>
            </a:r>
          </a:p>
          <a:p>
            <a:pPr algn="just"/>
            <a:endParaRPr lang="en-US" dirty="0"/>
          </a:p>
          <a:p>
            <a:pPr algn="just"/>
            <a:r>
              <a:rPr lang="en-US" b="1" dirty="0"/>
              <a:t>How do you calculate?  </a:t>
            </a:r>
            <a:r>
              <a:rPr lang="en-US" dirty="0"/>
              <a:t>When the quantity is mentioned in </a:t>
            </a:r>
            <a:r>
              <a:rPr lang="en-US" b="1" u="sng" dirty="0"/>
              <a:t>power</a:t>
            </a:r>
          </a:p>
          <a:p>
            <a:pPr lvl="1" algn="just"/>
            <a:r>
              <a:rPr lang="en-SG" b="0" i="0" dirty="0">
                <a:effectLst/>
              </a:rPr>
              <a:t>dB=10×log</a:t>
            </a:r>
            <a:r>
              <a:rPr lang="en-SG" sz="1200" b="0" i="0" dirty="0">
                <a:effectLst/>
              </a:rPr>
              <a:t>10</a:t>
            </a:r>
            <a:r>
              <a:rPr lang="en-SG" b="0" i="0" dirty="0">
                <a:effectLst/>
              </a:rPr>
              <a:t>​(</a:t>
            </a:r>
            <a:r>
              <a:rPr lang="en-SG" b="0" i="1" dirty="0">
                <a:effectLst/>
              </a:rPr>
              <a:t>P</a:t>
            </a:r>
            <a:r>
              <a:rPr lang="en-SG" dirty="0"/>
              <a:t>2</a:t>
            </a:r>
            <a:r>
              <a:rPr lang="en-SG" b="0" i="0" dirty="0">
                <a:effectLst/>
              </a:rPr>
              <a:t> / ​</a:t>
            </a:r>
            <a:r>
              <a:rPr lang="en-SG" b="0" i="1" dirty="0">
                <a:effectLst/>
              </a:rPr>
              <a:t>P</a:t>
            </a:r>
            <a:r>
              <a:rPr lang="en-SG" dirty="0"/>
              <a:t>1</a:t>
            </a:r>
            <a:r>
              <a:rPr lang="en-SG" b="0" i="0" dirty="0">
                <a:effectLst/>
              </a:rPr>
              <a:t>​​)</a:t>
            </a:r>
          </a:p>
          <a:p>
            <a:pPr lvl="2" algn="just"/>
            <a:r>
              <a:rPr lang="en-SG" dirty="0"/>
              <a:t>P2 is being measured against P1</a:t>
            </a:r>
            <a:endParaRPr lang="en-US" dirty="0"/>
          </a:p>
          <a:p>
            <a:pPr algn="just"/>
            <a:endParaRPr lang="en-SG" sz="1700" dirty="0"/>
          </a:p>
          <a:p>
            <a:pPr marL="0" indent="0">
              <a:buNone/>
            </a:pPr>
            <a:endParaRPr lang="en-SG" sz="1700" dirty="0">
              <a:latin typeface="+mj-lt"/>
            </a:endParaRPr>
          </a:p>
          <a:p>
            <a:pPr>
              <a:buFont typeface="Arial" panose="020B0604020202020204" pitchFamily="34" charset="0"/>
              <a:buChar char="•"/>
            </a:pPr>
            <a:endParaRPr lang="en-SG" sz="1700" dirty="0">
              <a:latin typeface="+mj-lt"/>
            </a:endParaRPr>
          </a:p>
          <a:p>
            <a:pPr marL="0" indent="0">
              <a:buNone/>
            </a:pPr>
            <a:endParaRPr lang="en-US" sz="1700" dirty="0">
              <a:latin typeface="+mj-lt"/>
            </a:endParaRPr>
          </a:p>
        </p:txBody>
      </p:sp>
      <p:sp>
        <p:nvSpPr>
          <p:cNvPr id="5" name="Footer Placeholder 4">
            <a:extLst>
              <a:ext uri="{FF2B5EF4-FFF2-40B4-BE49-F238E27FC236}">
                <a16:creationId xmlns:a16="http://schemas.microsoft.com/office/drawing/2014/main" id="{258FDCF4-EC81-734F-0019-748FAF2DDB4B}"/>
              </a:ext>
            </a:extLst>
          </p:cNvPr>
          <p:cNvSpPr>
            <a:spLocks noGrp="1"/>
          </p:cNvSpPr>
          <p:nvPr>
            <p:ph type="ftr" sz="quarter" idx="11"/>
          </p:nvPr>
        </p:nvSpPr>
        <p:spPr>
          <a:xfrm>
            <a:off x="4038600" y="6356350"/>
            <a:ext cx="4114800" cy="365125"/>
          </a:xfrm>
        </p:spPr>
        <p:txBody>
          <a:bodyPr>
            <a:normAutofit/>
          </a:bodyPr>
          <a:lstStyle/>
          <a:p>
            <a:pPr>
              <a:spcAft>
                <a:spcPts val="600"/>
              </a:spcAft>
            </a:pPr>
            <a:r>
              <a:rPr lang="sv-SE"/>
              <a:t>ambujv@nus.edu.sg</a:t>
            </a:r>
          </a:p>
        </p:txBody>
      </p:sp>
    </p:spTree>
    <p:extLst>
      <p:ext uri="{BB962C8B-B14F-4D97-AF65-F5344CB8AC3E}">
        <p14:creationId xmlns:p14="http://schemas.microsoft.com/office/powerpoint/2010/main" val="3736068281"/>
      </p:ext>
    </p:extLst>
  </p:cSld>
  <p:clrMapOvr>
    <a:masterClrMapping/>
  </p:clrMapOvr>
  <mc:AlternateContent xmlns:mc="http://schemas.openxmlformats.org/markup-compatibility/2006" xmlns:p14="http://schemas.microsoft.com/office/powerpoint/2010/main">
    <mc:Choice Requires="p14">
      <p:transition spd="slow" p14:dur="2000" advTm="61976"/>
    </mc:Choice>
    <mc:Fallback xmlns="">
      <p:transition spd="slow" advTm="6197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4CF030-8B78-1047-EB8D-4BEA981EE7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D838BD-A2C0-FB00-148C-37D476D36031}"/>
              </a:ext>
            </a:extLst>
          </p:cNvPr>
          <p:cNvSpPr>
            <a:spLocks noGrp="1"/>
          </p:cNvSpPr>
          <p:nvPr>
            <p:ph type="title"/>
          </p:nvPr>
        </p:nvSpPr>
        <p:spPr>
          <a:xfrm>
            <a:off x="700322" y="352651"/>
            <a:ext cx="10837295" cy="913090"/>
          </a:xfrm>
        </p:spPr>
        <p:txBody>
          <a:bodyPr anchor="b">
            <a:normAutofit/>
          </a:bodyPr>
          <a:lstStyle/>
          <a:p>
            <a:r>
              <a:rPr lang="en-US" sz="4000" dirty="0">
                <a:latin typeface="+mn-lt"/>
              </a:rPr>
              <a:t>What is the confusion regarding dB, dBm?</a:t>
            </a:r>
          </a:p>
        </p:txBody>
      </p:sp>
      <p:sp>
        <p:nvSpPr>
          <p:cNvPr id="3" name="Content Placeholder 2">
            <a:extLst>
              <a:ext uri="{FF2B5EF4-FFF2-40B4-BE49-F238E27FC236}">
                <a16:creationId xmlns:a16="http://schemas.microsoft.com/office/drawing/2014/main" id="{EE805F06-35AA-A429-2BB4-3B163569B0CB}"/>
              </a:ext>
            </a:extLst>
          </p:cNvPr>
          <p:cNvSpPr>
            <a:spLocks noGrp="1"/>
          </p:cNvSpPr>
          <p:nvPr>
            <p:ph idx="1"/>
          </p:nvPr>
        </p:nvSpPr>
        <p:spPr>
          <a:xfrm>
            <a:off x="700322" y="1027227"/>
            <a:ext cx="10837295" cy="4139859"/>
          </a:xfrm>
        </p:spPr>
        <p:txBody>
          <a:bodyPr vert="horz" lIns="91440" tIns="45720" rIns="91440" bIns="45720" rtlCol="0" anchor="t">
            <a:normAutofit/>
          </a:bodyPr>
          <a:lstStyle/>
          <a:p>
            <a:pPr algn="just"/>
            <a:endParaRPr lang="en-US" dirty="0"/>
          </a:p>
          <a:p>
            <a:pPr algn="just"/>
            <a:r>
              <a:rPr lang="en-US" b="1" dirty="0"/>
              <a:t>What does unit dB mean? </a:t>
            </a:r>
            <a:r>
              <a:rPr lang="en-US" dirty="0"/>
              <a:t>A unit of measurement that expresses ratio of one quantity to another. Commonly used for measuring sound waves, wireless signals, communication systems and electrical signals.</a:t>
            </a:r>
          </a:p>
          <a:p>
            <a:pPr algn="just"/>
            <a:endParaRPr lang="en-US" dirty="0"/>
          </a:p>
          <a:p>
            <a:pPr algn="just"/>
            <a:r>
              <a:rPr lang="en-US" b="1" dirty="0"/>
              <a:t>How do you calculate?  </a:t>
            </a:r>
            <a:r>
              <a:rPr lang="en-US" dirty="0"/>
              <a:t>When the quantity is mentioned in </a:t>
            </a:r>
            <a:r>
              <a:rPr lang="en-US" b="1" u="sng" dirty="0"/>
              <a:t>amplitude</a:t>
            </a:r>
            <a:r>
              <a:rPr lang="en-US" dirty="0"/>
              <a:t> </a:t>
            </a:r>
          </a:p>
          <a:p>
            <a:pPr lvl="1" algn="just"/>
            <a:r>
              <a:rPr lang="en-US" dirty="0"/>
              <a:t>Factor 20 accounts for power being expressed as a square of amplitude </a:t>
            </a:r>
          </a:p>
          <a:p>
            <a:pPr lvl="1" algn="just"/>
            <a:r>
              <a:rPr lang="en-SG" b="0" i="0" dirty="0">
                <a:effectLst/>
              </a:rPr>
              <a:t>dB=20×log</a:t>
            </a:r>
            <a:r>
              <a:rPr lang="en-SG" sz="1200" b="0" i="0" dirty="0">
                <a:effectLst/>
              </a:rPr>
              <a:t>10</a:t>
            </a:r>
            <a:r>
              <a:rPr lang="en-SG" b="0" i="0" dirty="0">
                <a:effectLst/>
              </a:rPr>
              <a:t>​(</a:t>
            </a:r>
            <a:r>
              <a:rPr lang="en-SG" i="1" dirty="0"/>
              <a:t>A</a:t>
            </a:r>
            <a:r>
              <a:rPr lang="en-SG" dirty="0"/>
              <a:t>2</a:t>
            </a:r>
            <a:r>
              <a:rPr lang="en-SG" b="0" i="0" dirty="0">
                <a:effectLst/>
              </a:rPr>
              <a:t>/ ​</a:t>
            </a:r>
            <a:r>
              <a:rPr lang="en-SG" i="1" dirty="0"/>
              <a:t>A</a:t>
            </a:r>
            <a:r>
              <a:rPr lang="en-SG" b="0" i="0" dirty="0">
                <a:effectLst/>
              </a:rPr>
              <a:t>​1)</a:t>
            </a:r>
          </a:p>
          <a:p>
            <a:pPr lvl="2" algn="just"/>
            <a:r>
              <a:rPr lang="en-SG" dirty="0"/>
              <a:t>A2 is being measured against A1</a:t>
            </a:r>
            <a:endParaRPr lang="en-US" dirty="0"/>
          </a:p>
          <a:p>
            <a:pPr algn="just"/>
            <a:endParaRPr lang="en-SG" sz="1700" dirty="0"/>
          </a:p>
          <a:p>
            <a:pPr marL="0" indent="0">
              <a:buNone/>
            </a:pPr>
            <a:endParaRPr lang="en-SG" sz="1700" dirty="0">
              <a:latin typeface="+mj-lt"/>
            </a:endParaRPr>
          </a:p>
          <a:p>
            <a:pPr>
              <a:buFont typeface="Arial" panose="020B0604020202020204" pitchFamily="34" charset="0"/>
              <a:buChar char="•"/>
            </a:pPr>
            <a:endParaRPr lang="en-SG" sz="1700" dirty="0">
              <a:latin typeface="+mj-lt"/>
            </a:endParaRPr>
          </a:p>
          <a:p>
            <a:pPr marL="0" indent="0">
              <a:buNone/>
            </a:pPr>
            <a:endParaRPr lang="en-US" sz="1700" dirty="0">
              <a:latin typeface="+mj-lt"/>
            </a:endParaRPr>
          </a:p>
        </p:txBody>
      </p:sp>
      <p:sp>
        <p:nvSpPr>
          <p:cNvPr id="5" name="Footer Placeholder 4">
            <a:extLst>
              <a:ext uri="{FF2B5EF4-FFF2-40B4-BE49-F238E27FC236}">
                <a16:creationId xmlns:a16="http://schemas.microsoft.com/office/drawing/2014/main" id="{258FDCF4-EC81-734F-0019-748FAF2DDB4B}"/>
              </a:ext>
            </a:extLst>
          </p:cNvPr>
          <p:cNvSpPr>
            <a:spLocks noGrp="1"/>
          </p:cNvSpPr>
          <p:nvPr>
            <p:ph type="ftr" sz="quarter" idx="11"/>
          </p:nvPr>
        </p:nvSpPr>
        <p:spPr>
          <a:xfrm>
            <a:off x="4038600" y="6356350"/>
            <a:ext cx="4114800" cy="365125"/>
          </a:xfrm>
        </p:spPr>
        <p:txBody>
          <a:bodyPr>
            <a:normAutofit/>
          </a:bodyPr>
          <a:lstStyle/>
          <a:p>
            <a:pPr>
              <a:spcAft>
                <a:spcPts val="600"/>
              </a:spcAft>
            </a:pPr>
            <a:r>
              <a:rPr lang="sv-SE"/>
              <a:t>ambujv@nus.edu.sg</a:t>
            </a:r>
          </a:p>
        </p:txBody>
      </p:sp>
    </p:spTree>
    <p:extLst>
      <p:ext uri="{BB962C8B-B14F-4D97-AF65-F5344CB8AC3E}">
        <p14:creationId xmlns:p14="http://schemas.microsoft.com/office/powerpoint/2010/main" val="3275701284"/>
      </p:ext>
    </p:extLst>
  </p:cSld>
  <p:clrMapOvr>
    <a:masterClrMapping/>
  </p:clrMapOvr>
  <mc:AlternateContent xmlns:mc="http://schemas.openxmlformats.org/markup-compatibility/2006">
    <mc:Choice xmlns:p14="http://schemas.microsoft.com/office/powerpoint/2010/main" Requires="p14">
      <p:transition spd="slow" p14:dur="2000" advTm="61976"/>
    </mc:Choice>
    <mc:Fallback>
      <p:transition spd="slow" advTm="6197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4CF030-8B78-1047-EB8D-4BEA981EE7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D838BD-A2C0-FB00-148C-37D476D36031}"/>
              </a:ext>
            </a:extLst>
          </p:cNvPr>
          <p:cNvSpPr>
            <a:spLocks noGrp="1"/>
          </p:cNvSpPr>
          <p:nvPr>
            <p:ph type="title"/>
          </p:nvPr>
        </p:nvSpPr>
        <p:spPr>
          <a:xfrm>
            <a:off x="700322" y="352651"/>
            <a:ext cx="10837295" cy="913090"/>
          </a:xfrm>
        </p:spPr>
        <p:txBody>
          <a:bodyPr anchor="b">
            <a:normAutofit/>
          </a:bodyPr>
          <a:lstStyle/>
          <a:p>
            <a:r>
              <a:rPr lang="en-US" sz="4000" dirty="0">
                <a:latin typeface="+mn-lt"/>
              </a:rPr>
              <a:t>What is the confusion regarding dB, dBm?</a:t>
            </a:r>
          </a:p>
        </p:txBody>
      </p:sp>
      <p:sp>
        <p:nvSpPr>
          <p:cNvPr id="3" name="Content Placeholder 2">
            <a:extLst>
              <a:ext uri="{FF2B5EF4-FFF2-40B4-BE49-F238E27FC236}">
                <a16:creationId xmlns:a16="http://schemas.microsoft.com/office/drawing/2014/main" id="{EE805F06-35AA-A429-2BB4-3B163569B0CB}"/>
              </a:ext>
            </a:extLst>
          </p:cNvPr>
          <p:cNvSpPr>
            <a:spLocks noGrp="1"/>
          </p:cNvSpPr>
          <p:nvPr>
            <p:ph idx="1"/>
          </p:nvPr>
        </p:nvSpPr>
        <p:spPr>
          <a:xfrm>
            <a:off x="700322" y="1146484"/>
            <a:ext cx="11056249" cy="5329123"/>
          </a:xfrm>
        </p:spPr>
        <p:txBody>
          <a:bodyPr vert="horz" lIns="91440" tIns="45720" rIns="91440" bIns="45720" rtlCol="0" anchor="t">
            <a:normAutofit/>
          </a:bodyPr>
          <a:lstStyle/>
          <a:p>
            <a:pPr algn="just"/>
            <a:endParaRPr lang="en-US" dirty="0"/>
          </a:p>
          <a:p>
            <a:pPr algn="just"/>
            <a:r>
              <a:rPr lang="en-US" sz="3200" b="1" dirty="0"/>
              <a:t>dBm: </a:t>
            </a:r>
            <a:r>
              <a:rPr lang="en-US" dirty="0"/>
              <a:t>The power of a signal in decibel relative to one milliwatt</a:t>
            </a:r>
          </a:p>
          <a:p>
            <a:pPr lvl="1" algn="just"/>
            <a:r>
              <a:rPr lang="en-US" dirty="0"/>
              <a:t>What is 0 dBm?  It is exactly one milliwatt</a:t>
            </a:r>
          </a:p>
          <a:p>
            <a:pPr algn="just"/>
            <a:endParaRPr lang="en-US" dirty="0">
              <a:latin typeface="+mj-lt"/>
            </a:endParaRPr>
          </a:p>
          <a:p>
            <a:pPr algn="just"/>
            <a:r>
              <a:rPr lang="en-US" b="1" dirty="0">
                <a:latin typeface="+mj-lt"/>
              </a:rPr>
              <a:t>How do you calculate?</a:t>
            </a:r>
          </a:p>
          <a:p>
            <a:pPr lvl="1" algn="just"/>
            <a:r>
              <a:rPr lang="en-SG" b="0" i="0" dirty="0">
                <a:effectLst/>
              </a:rPr>
              <a:t>dBm=10×log10​(P/ 1mW​)</a:t>
            </a:r>
          </a:p>
          <a:p>
            <a:pPr lvl="1" algn="just"/>
            <a:r>
              <a:rPr lang="en-SG" dirty="0"/>
              <a:t>Measuring quantity P (expressed in milliwatts also)</a:t>
            </a:r>
          </a:p>
          <a:p>
            <a:pPr lvl="1" algn="just"/>
            <a:endParaRPr lang="en-US" dirty="0"/>
          </a:p>
          <a:p>
            <a:pPr algn="just"/>
            <a:r>
              <a:rPr lang="en-US" dirty="0"/>
              <a:t>Commonly used in communication and embedded systems</a:t>
            </a:r>
            <a:endParaRPr lang="en-US" dirty="0">
              <a:latin typeface="+mj-lt"/>
            </a:endParaRPr>
          </a:p>
          <a:p>
            <a:pPr marL="0" indent="0">
              <a:buNone/>
            </a:pPr>
            <a:endParaRPr lang="en-SG" sz="1700" dirty="0"/>
          </a:p>
          <a:p>
            <a:pPr marL="0" indent="0">
              <a:buNone/>
            </a:pPr>
            <a:endParaRPr lang="en-SG" sz="1700" dirty="0">
              <a:latin typeface="+mj-lt"/>
            </a:endParaRPr>
          </a:p>
          <a:p>
            <a:pPr>
              <a:buFont typeface="Arial" panose="020B0604020202020204" pitchFamily="34" charset="0"/>
              <a:buChar char="•"/>
            </a:pPr>
            <a:endParaRPr lang="en-SG" sz="1700" dirty="0">
              <a:latin typeface="+mj-lt"/>
            </a:endParaRPr>
          </a:p>
          <a:p>
            <a:pPr marL="0" indent="0">
              <a:buNone/>
            </a:pPr>
            <a:endParaRPr lang="en-US" sz="1700" dirty="0">
              <a:latin typeface="+mj-lt"/>
            </a:endParaRPr>
          </a:p>
        </p:txBody>
      </p:sp>
      <p:sp>
        <p:nvSpPr>
          <p:cNvPr id="5" name="Footer Placeholder 4">
            <a:extLst>
              <a:ext uri="{FF2B5EF4-FFF2-40B4-BE49-F238E27FC236}">
                <a16:creationId xmlns:a16="http://schemas.microsoft.com/office/drawing/2014/main" id="{258FDCF4-EC81-734F-0019-748FAF2DDB4B}"/>
              </a:ext>
            </a:extLst>
          </p:cNvPr>
          <p:cNvSpPr>
            <a:spLocks noGrp="1"/>
          </p:cNvSpPr>
          <p:nvPr>
            <p:ph type="ftr" sz="quarter" idx="11"/>
          </p:nvPr>
        </p:nvSpPr>
        <p:spPr>
          <a:xfrm>
            <a:off x="4038600" y="6356350"/>
            <a:ext cx="4114800" cy="365125"/>
          </a:xfrm>
        </p:spPr>
        <p:txBody>
          <a:bodyPr>
            <a:normAutofit/>
          </a:bodyPr>
          <a:lstStyle/>
          <a:p>
            <a:pPr>
              <a:spcAft>
                <a:spcPts val="600"/>
              </a:spcAft>
            </a:pPr>
            <a:r>
              <a:rPr lang="sv-SE"/>
              <a:t>ambujv@nus.edu.sg</a:t>
            </a:r>
          </a:p>
        </p:txBody>
      </p:sp>
    </p:spTree>
    <p:extLst>
      <p:ext uri="{BB962C8B-B14F-4D97-AF65-F5344CB8AC3E}">
        <p14:creationId xmlns:p14="http://schemas.microsoft.com/office/powerpoint/2010/main" val="4136030012"/>
      </p:ext>
    </p:extLst>
  </p:cSld>
  <p:clrMapOvr>
    <a:masterClrMapping/>
  </p:clrMapOvr>
  <mc:AlternateContent xmlns:mc="http://schemas.openxmlformats.org/markup-compatibility/2006" xmlns:p14="http://schemas.microsoft.com/office/powerpoint/2010/main">
    <mc:Choice Requires="p14">
      <p:transition spd="slow" p14:dur="2000" advTm="61976"/>
    </mc:Choice>
    <mc:Fallback xmlns="">
      <p:transition spd="slow" advTm="6197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4CF030-8B78-1047-EB8D-4BEA981EE7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D838BD-A2C0-FB00-148C-37D476D36031}"/>
              </a:ext>
            </a:extLst>
          </p:cNvPr>
          <p:cNvSpPr>
            <a:spLocks noGrp="1"/>
          </p:cNvSpPr>
          <p:nvPr>
            <p:ph type="title"/>
          </p:nvPr>
        </p:nvSpPr>
        <p:spPr>
          <a:xfrm>
            <a:off x="700322" y="352651"/>
            <a:ext cx="10837295" cy="913090"/>
          </a:xfrm>
        </p:spPr>
        <p:txBody>
          <a:bodyPr anchor="b">
            <a:normAutofit/>
          </a:bodyPr>
          <a:lstStyle/>
          <a:p>
            <a:r>
              <a:rPr lang="en-US" sz="4000" dirty="0">
                <a:latin typeface="+mn-lt"/>
              </a:rPr>
              <a:t>Examples</a:t>
            </a:r>
          </a:p>
        </p:txBody>
      </p:sp>
      <p:sp>
        <p:nvSpPr>
          <p:cNvPr id="3" name="Content Placeholder 2">
            <a:extLst>
              <a:ext uri="{FF2B5EF4-FFF2-40B4-BE49-F238E27FC236}">
                <a16:creationId xmlns:a16="http://schemas.microsoft.com/office/drawing/2014/main" id="{EE805F06-35AA-A429-2BB4-3B163569B0CB}"/>
              </a:ext>
            </a:extLst>
          </p:cNvPr>
          <p:cNvSpPr>
            <a:spLocks noGrp="1"/>
          </p:cNvSpPr>
          <p:nvPr>
            <p:ph idx="1"/>
          </p:nvPr>
        </p:nvSpPr>
        <p:spPr>
          <a:xfrm>
            <a:off x="700322" y="1146485"/>
            <a:ext cx="11056249" cy="4456030"/>
          </a:xfrm>
        </p:spPr>
        <p:txBody>
          <a:bodyPr vert="horz" lIns="91440" tIns="45720" rIns="91440" bIns="45720" rtlCol="0" anchor="t">
            <a:normAutofit/>
          </a:bodyPr>
          <a:lstStyle/>
          <a:p>
            <a:pPr marL="0" indent="0">
              <a:buNone/>
            </a:pPr>
            <a:endParaRPr lang="en-SG" sz="3200" b="1" dirty="0"/>
          </a:p>
          <a:p>
            <a:pPr marL="0" indent="0">
              <a:buNone/>
            </a:pPr>
            <a:r>
              <a:rPr lang="en-SG" b="1" dirty="0"/>
              <a:t>Question:  </a:t>
            </a:r>
            <a:r>
              <a:rPr lang="en-SG" dirty="0"/>
              <a:t>A wireless communication system involves increasing the transmit power from 1 Watts to 10 Watts. Can you estimate what is the increase in power when expressed in dB?</a:t>
            </a:r>
          </a:p>
          <a:p>
            <a:pPr marL="0" indent="0">
              <a:buNone/>
            </a:pPr>
            <a:endParaRPr lang="en-SG" dirty="0"/>
          </a:p>
          <a:p>
            <a:pPr marL="0" indent="0">
              <a:buNone/>
            </a:pPr>
            <a:r>
              <a:rPr lang="en-SG" b="1" dirty="0"/>
              <a:t>Answer: </a:t>
            </a:r>
            <a:r>
              <a:rPr lang="en-SG" dirty="0"/>
              <a:t>P1 = 1 Watt;  P2 = 10 Watt</a:t>
            </a:r>
          </a:p>
          <a:p>
            <a:pPr marL="0" indent="0">
              <a:buNone/>
            </a:pPr>
            <a:r>
              <a:rPr lang="en-SG" dirty="0"/>
              <a:t>Increase in transmit power for communication system</a:t>
            </a:r>
          </a:p>
          <a:p>
            <a:pPr marL="0" indent="0">
              <a:buNone/>
            </a:pPr>
            <a:r>
              <a:rPr lang="en-SG" dirty="0"/>
              <a:t>	 = 10 X </a:t>
            </a:r>
            <a:r>
              <a:rPr lang="en-SG" i="0" dirty="0">
                <a:effectLst/>
              </a:rPr>
              <a:t>log</a:t>
            </a:r>
            <a:r>
              <a:rPr lang="en-SG" sz="1200" i="0" dirty="0">
                <a:effectLst/>
              </a:rPr>
              <a:t>10</a:t>
            </a:r>
            <a:r>
              <a:rPr lang="en-SG" i="0" dirty="0">
                <a:effectLst/>
              </a:rPr>
              <a:t>​(10/1) = 10 dB</a:t>
            </a:r>
            <a:endParaRPr lang="en-SG" dirty="0"/>
          </a:p>
          <a:p>
            <a:pPr marL="0" indent="0">
              <a:buNone/>
            </a:pPr>
            <a:endParaRPr lang="en-SG" sz="1700" dirty="0"/>
          </a:p>
          <a:p>
            <a:pPr marL="0" indent="0">
              <a:buNone/>
            </a:pPr>
            <a:endParaRPr lang="en-SG" sz="1700" dirty="0">
              <a:latin typeface="+mj-lt"/>
            </a:endParaRPr>
          </a:p>
          <a:p>
            <a:pPr>
              <a:buFont typeface="Arial" panose="020B0604020202020204" pitchFamily="34" charset="0"/>
              <a:buChar char="•"/>
            </a:pPr>
            <a:endParaRPr lang="en-SG" sz="1700" dirty="0">
              <a:latin typeface="+mj-lt"/>
            </a:endParaRPr>
          </a:p>
          <a:p>
            <a:pPr marL="0" indent="0">
              <a:buNone/>
            </a:pPr>
            <a:endParaRPr lang="en-US" sz="1700" dirty="0">
              <a:latin typeface="+mj-lt"/>
            </a:endParaRPr>
          </a:p>
        </p:txBody>
      </p:sp>
      <p:sp>
        <p:nvSpPr>
          <p:cNvPr id="5" name="Footer Placeholder 4">
            <a:extLst>
              <a:ext uri="{FF2B5EF4-FFF2-40B4-BE49-F238E27FC236}">
                <a16:creationId xmlns:a16="http://schemas.microsoft.com/office/drawing/2014/main" id="{258FDCF4-EC81-734F-0019-748FAF2DDB4B}"/>
              </a:ext>
            </a:extLst>
          </p:cNvPr>
          <p:cNvSpPr>
            <a:spLocks noGrp="1"/>
          </p:cNvSpPr>
          <p:nvPr>
            <p:ph type="ftr" sz="quarter" idx="11"/>
          </p:nvPr>
        </p:nvSpPr>
        <p:spPr>
          <a:xfrm>
            <a:off x="4038600" y="6356350"/>
            <a:ext cx="4114800" cy="365125"/>
          </a:xfrm>
        </p:spPr>
        <p:txBody>
          <a:bodyPr>
            <a:normAutofit/>
          </a:bodyPr>
          <a:lstStyle/>
          <a:p>
            <a:pPr>
              <a:spcAft>
                <a:spcPts val="600"/>
              </a:spcAft>
            </a:pPr>
            <a:r>
              <a:rPr lang="sv-SE"/>
              <a:t>ambujv@nus.edu.sg</a:t>
            </a:r>
          </a:p>
        </p:txBody>
      </p:sp>
    </p:spTree>
    <p:extLst>
      <p:ext uri="{BB962C8B-B14F-4D97-AF65-F5344CB8AC3E}">
        <p14:creationId xmlns:p14="http://schemas.microsoft.com/office/powerpoint/2010/main" val="3203225497"/>
      </p:ext>
    </p:extLst>
  </p:cSld>
  <p:clrMapOvr>
    <a:masterClrMapping/>
  </p:clrMapOvr>
  <mc:AlternateContent xmlns:mc="http://schemas.openxmlformats.org/markup-compatibility/2006">
    <mc:Choice xmlns:p14="http://schemas.microsoft.com/office/powerpoint/2010/main" Requires="p14">
      <p:transition spd="slow" p14:dur="2000" advTm="61976"/>
    </mc:Choice>
    <mc:Fallback>
      <p:transition spd="slow" advTm="6197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4CF030-8B78-1047-EB8D-4BEA981EE7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D838BD-A2C0-FB00-148C-37D476D36031}"/>
              </a:ext>
            </a:extLst>
          </p:cNvPr>
          <p:cNvSpPr>
            <a:spLocks noGrp="1"/>
          </p:cNvSpPr>
          <p:nvPr>
            <p:ph type="title"/>
          </p:nvPr>
        </p:nvSpPr>
        <p:spPr>
          <a:xfrm>
            <a:off x="700322" y="352651"/>
            <a:ext cx="10837295" cy="913090"/>
          </a:xfrm>
        </p:spPr>
        <p:txBody>
          <a:bodyPr anchor="b">
            <a:normAutofit/>
          </a:bodyPr>
          <a:lstStyle/>
          <a:p>
            <a:r>
              <a:rPr lang="en-US" sz="4000" dirty="0">
                <a:latin typeface="+mn-lt"/>
              </a:rPr>
              <a:t>Examples</a:t>
            </a:r>
          </a:p>
        </p:txBody>
      </p:sp>
      <p:sp>
        <p:nvSpPr>
          <p:cNvPr id="3" name="Content Placeholder 2">
            <a:extLst>
              <a:ext uri="{FF2B5EF4-FFF2-40B4-BE49-F238E27FC236}">
                <a16:creationId xmlns:a16="http://schemas.microsoft.com/office/drawing/2014/main" id="{EE805F06-35AA-A429-2BB4-3B163569B0CB}"/>
              </a:ext>
            </a:extLst>
          </p:cNvPr>
          <p:cNvSpPr>
            <a:spLocks noGrp="1"/>
          </p:cNvSpPr>
          <p:nvPr>
            <p:ph idx="1"/>
          </p:nvPr>
        </p:nvSpPr>
        <p:spPr>
          <a:xfrm>
            <a:off x="700322" y="1146485"/>
            <a:ext cx="11056249" cy="4456030"/>
          </a:xfrm>
        </p:spPr>
        <p:txBody>
          <a:bodyPr vert="horz" lIns="91440" tIns="45720" rIns="91440" bIns="45720" rtlCol="0" anchor="t">
            <a:normAutofit lnSpcReduction="10000"/>
          </a:bodyPr>
          <a:lstStyle/>
          <a:p>
            <a:pPr marL="0" indent="0">
              <a:buNone/>
            </a:pPr>
            <a:endParaRPr lang="en-SG" sz="3200" b="1" dirty="0"/>
          </a:p>
          <a:p>
            <a:pPr marL="0" indent="0">
              <a:buNone/>
            </a:pPr>
            <a:r>
              <a:rPr lang="en-SG" b="1" dirty="0"/>
              <a:t>Question: </a:t>
            </a:r>
            <a:r>
              <a:rPr lang="en-SG" dirty="0"/>
              <a:t>A transmitter is radiating signal of strength of power output of  50 milliwatts. Can you estimate the strength in dBm?</a:t>
            </a:r>
          </a:p>
          <a:p>
            <a:pPr marL="0" indent="0">
              <a:buNone/>
            </a:pPr>
            <a:endParaRPr lang="en-SG" dirty="0"/>
          </a:p>
          <a:p>
            <a:pPr marL="0" indent="0">
              <a:buNone/>
            </a:pPr>
            <a:r>
              <a:rPr lang="en-SG" b="1" dirty="0"/>
              <a:t>Answer: </a:t>
            </a:r>
            <a:r>
              <a:rPr lang="en-SG" i="0" dirty="0">
                <a:effectLst/>
              </a:rPr>
              <a:t>dBm=. 10×log</a:t>
            </a:r>
            <a:r>
              <a:rPr lang="en-SG" sz="1400" i="0" dirty="0">
                <a:effectLst/>
              </a:rPr>
              <a:t>10</a:t>
            </a:r>
            <a:r>
              <a:rPr lang="en-SG" i="0" dirty="0">
                <a:effectLst/>
              </a:rPr>
              <a:t>​(P/1 </a:t>
            </a:r>
            <a:r>
              <a:rPr lang="en-SG" i="0" dirty="0" err="1">
                <a:effectLst/>
              </a:rPr>
              <a:t>mW</a:t>
            </a:r>
            <a:r>
              <a:rPr lang="en-SG" i="0" dirty="0">
                <a:effectLst/>
              </a:rPr>
              <a:t>)</a:t>
            </a:r>
            <a:r>
              <a:rPr lang="en-SG" dirty="0"/>
              <a:t>, P = 50 milliwatt</a:t>
            </a:r>
          </a:p>
          <a:p>
            <a:pPr marL="0" indent="0">
              <a:buNone/>
            </a:pPr>
            <a:r>
              <a:rPr lang="en-SG" sz="1700" dirty="0"/>
              <a:t>		</a:t>
            </a:r>
            <a:r>
              <a:rPr lang="en-SG" dirty="0"/>
              <a:t>  =  </a:t>
            </a:r>
            <a:r>
              <a:rPr lang="en-SG" i="0" dirty="0">
                <a:effectLst/>
              </a:rPr>
              <a:t>10×log10​(50 </a:t>
            </a:r>
            <a:r>
              <a:rPr lang="en-SG" i="0" dirty="0" err="1">
                <a:effectLst/>
              </a:rPr>
              <a:t>mW</a:t>
            </a:r>
            <a:r>
              <a:rPr lang="en-SG" i="0" dirty="0">
                <a:effectLst/>
              </a:rPr>
              <a:t>/1 </a:t>
            </a:r>
            <a:r>
              <a:rPr lang="en-SG" i="0" dirty="0" err="1">
                <a:effectLst/>
              </a:rPr>
              <a:t>mW</a:t>
            </a:r>
            <a:r>
              <a:rPr lang="en-SG" i="0" dirty="0">
                <a:effectLst/>
              </a:rPr>
              <a:t>)</a:t>
            </a:r>
          </a:p>
          <a:p>
            <a:pPr marL="0" indent="0">
              <a:buNone/>
            </a:pPr>
            <a:r>
              <a:rPr lang="en-SG" dirty="0"/>
              <a:t>		  =  </a:t>
            </a:r>
            <a:r>
              <a:rPr lang="en-SG" i="0" dirty="0">
                <a:effectLst/>
              </a:rPr>
              <a:t>10×log10​(50)</a:t>
            </a:r>
          </a:p>
          <a:p>
            <a:pPr marL="0" indent="0">
              <a:buNone/>
            </a:pPr>
            <a:r>
              <a:rPr lang="en-SG" dirty="0"/>
              <a:t>		  =  10 X 1.698</a:t>
            </a:r>
          </a:p>
          <a:p>
            <a:pPr marL="0" indent="0">
              <a:buNone/>
            </a:pPr>
            <a:r>
              <a:rPr lang="en-SG" i="0" dirty="0">
                <a:effectLst/>
              </a:rPr>
              <a:t>		 =   </a:t>
            </a:r>
            <a:r>
              <a:rPr lang="en-SG" b="1" i="0" dirty="0">
                <a:effectLst/>
              </a:rPr>
              <a:t>16.98 dBm</a:t>
            </a:r>
          </a:p>
          <a:p>
            <a:pPr marL="0" indent="0">
              <a:buNone/>
            </a:pPr>
            <a:endParaRPr lang="en-SG" sz="1800" i="0" dirty="0">
              <a:effectLst/>
            </a:endParaRPr>
          </a:p>
          <a:p>
            <a:pPr marL="0" indent="0">
              <a:buNone/>
            </a:pPr>
            <a:endParaRPr lang="en-SG" sz="1700" dirty="0"/>
          </a:p>
          <a:p>
            <a:pPr marL="0" indent="0">
              <a:buNone/>
            </a:pPr>
            <a:endParaRPr lang="en-SG" sz="1700" dirty="0">
              <a:latin typeface="+mj-lt"/>
            </a:endParaRPr>
          </a:p>
          <a:p>
            <a:pPr>
              <a:buFont typeface="Arial" panose="020B0604020202020204" pitchFamily="34" charset="0"/>
              <a:buChar char="•"/>
            </a:pPr>
            <a:endParaRPr lang="en-SG" sz="1700" dirty="0">
              <a:latin typeface="+mj-lt"/>
            </a:endParaRPr>
          </a:p>
          <a:p>
            <a:pPr marL="0" indent="0">
              <a:buNone/>
            </a:pPr>
            <a:endParaRPr lang="en-US" sz="1700" dirty="0">
              <a:latin typeface="+mj-lt"/>
            </a:endParaRPr>
          </a:p>
        </p:txBody>
      </p:sp>
      <p:sp>
        <p:nvSpPr>
          <p:cNvPr id="5" name="Footer Placeholder 4">
            <a:extLst>
              <a:ext uri="{FF2B5EF4-FFF2-40B4-BE49-F238E27FC236}">
                <a16:creationId xmlns:a16="http://schemas.microsoft.com/office/drawing/2014/main" id="{258FDCF4-EC81-734F-0019-748FAF2DDB4B}"/>
              </a:ext>
            </a:extLst>
          </p:cNvPr>
          <p:cNvSpPr>
            <a:spLocks noGrp="1"/>
          </p:cNvSpPr>
          <p:nvPr>
            <p:ph type="ftr" sz="quarter" idx="11"/>
          </p:nvPr>
        </p:nvSpPr>
        <p:spPr>
          <a:xfrm>
            <a:off x="4038600" y="6356350"/>
            <a:ext cx="4114800" cy="365125"/>
          </a:xfrm>
        </p:spPr>
        <p:txBody>
          <a:bodyPr>
            <a:normAutofit/>
          </a:bodyPr>
          <a:lstStyle/>
          <a:p>
            <a:pPr>
              <a:spcAft>
                <a:spcPts val="600"/>
              </a:spcAft>
            </a:pPr>
            <a:r>
              <a:rPr lang="sv-SE"/>
              <a:t>ambujv@nus.edu.sg</a:t>
            </a:r>
          </a:p>
        </p:txBody>
      </p:sp>
    </p:spTree>
    <p:extLst>
      <p:ext uri="{BB962C8B-B14F-4D97-AF65-F5344CB8AC3E}">
        <p14:creationId xmlns:p14="http://schemas.microsoft.com/office/powerpoint/2010/main" val="1612627349"/>
      </p:ext>
    </p:extLst>
  </p:cSld>
  <p:clrMapOvr>
    <a:masterClrMapping/>
  </p:clrMapOvr>
  <mc:AlternateContent xmlns:mc="http://schemas.openxmlformats.org/markup-compatibility/2006">
    <mc:Choice xmlns:p14="http://schemas.microsoft.com/office/powerpoint/2010/main" Requires="p14">
      <p:transition spd="slow" p14:dur="2000" advTm="61976"/>
    </mc:Choice>
    <mc:Fallback>
      <p:transition spd="slow" advTm="6197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4CF030-8B78-1047-EB8D-4BEA981EE7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D838BD-A2C0-FB00-148C-37D476D36031}"/>
              </a:ext>
            </a:extLst>
          </p:cNvPr>
          <p:cNvSpPr>
            <a:spLocks noGrp="1"/>
          </p:cNvSpPr>
          <p:nvPr>
            <p:ph type="title"/>
          </p:nvPr>
        </p:nvSpPr>
        <p:spPr>
          <a:xfrm>
            <a:off x="700322" y="352651"/>
            <a:ext cx="10837295" cy="913090"/>
          </a:xfrm>
        </p:spPr>
        <p:txBody>
          <a:bodyPr anchor="b">
            <a:normAutofit/>
          </a:bodyPr>
          <a:lstStyle/>
          <a:p>
            <a:r>
              <a:rPr lang="en-US" sz="4000" dirty="0">
                <a:latin typeface="+mn-lt"/>
              </a:rPr>
              <a:t>What kind of operations can you perform?</a:t>
            </a:r>
          </a:p>
        </p:txBody>
      </p:sp>
      <p:sp>
        <p:nvSpPr>
          <p:cNvPr id="3" name="Content Placeholder 2">
            <a:extLst>
              <a:ext uri="{FF2B5EF4-FFF2-40B4-BE49-F238E27FC236}">
                <a16:creationId xmlns:a16="http://schemas.microsoft.com/office/drawing/2014/main" id="{EE805F06-35AA-A429-2BB4-3B163569B0CB}"/>
              </a:ext>
            </a:extLst>
          </p:cNvPr>
          <p:cNvSpPr>
            <a:spLocks noGrp="1"/>
          </p:cNvSpPr>
          <p:nvPr>
            <p:ph idx="1"/>
          </p:nvPr>
        </p:nvSpPr>
        <p:spPr>
          <a:xfrm>
            <a:off x="700322" y="1583029"/>
            <a:ext cx="11056249" cy="5138446"/>
          </a:xfrm>
        </p:spPr>
        <p:txBody>
          <a:bodyPr vert="horz" lIns="91440" tIns="45720" rIns="91440" bIns="45720" rtlCol="0" anchor="t">
            <a:normAutofit/>
          </a:bodyPr>
          <a:lstStyle/>
          <a:p>
            <a:r>
              <a:rPr lang="en-SG" b="1" dirty="0"/>
              <a:t>Can you add two terms together?</a:t>
            </a:r>
          </a:p>
          <a:p>
            <a:pPr lvl="1"/>
            <a:r>
              <a:rPr lang="en-SG" i="0" dirty="0">
                <a:effectLst/>
              </a:rPr>
              <a:t>dB and another dB term</a:t>
            </a:r>
          </a:p>
          <a:p>
            <a:pPr lvl="1"/>
            <a:r>
              <a:rPr lang="en-SG" dirty="0"/>
              <a:t>Sure! No Issues</a:t>
            </a:r>
            <a:r>
              <a:rPr lang="en-SG" b="1" dirty="0"/>
              <a:t>	</a:t>
            </a:r>
          </a:p>
          <a:p>
            <a:pPr marL="0" indent="0" algn="just">
              <a:buNone/>
            </a:pPr>
            <a:r>
              <a:rPr lang="en-SG" b="1" dirty="0"/>
              <a:t>Question: </a:t>
            </a:r>
            <a:r>
              <a:rPr lang="en-SG" dirty="0"/>
              <a:t>A wireless communication system involves increasing the transmit power from 1 Watts to 10 Watts, and then increasing from 10 Watts to 100 Watts. Can you estimate change in dB?</a:t>
            </a:r>
          </a:p>
          <a:p>
            <a:pPr marL="0" indent="0" algn="just">
              <a:buNone/>
            </a:pPr>
            <a:r>
              <a:rPr lang="en-SG" b="1" dirty="0"/>
              <a:t>Answer: </a:t>
            </a:r>
            <a:r>
              <a:rPr lang="en-SG" dirty="0"/>
              <a:t>P1 = 1 Watt;  P2 = 10 Watt, P3 = 100 Watt</a:t>
            </a:r>
          </a:p>
          <a:p>
            <a:pPr marL="0" indent="0" algn="just">
              <a:buNone/>
            </a:pPr>
            <a:r>
              <a:rPr lang="en-SG" dirty="0"/>
              <a:t>dB1 = 10 X </a:t>
            </a:r>
            <a:r>
              <a:rPr lang="en-SG" i="0" dirty="0">
                <a:effectLst/>
              </a:rPr>
              <a:t>log</a:t>
            </a:r>
            <a:r>
              <a:rPr lang="en-SG" sz="1200" i="0" dirty="0">
                <a:effectLst/>
              </a:rPr>
              <a:t>10</a:t>
            </a:r>
            <a:r>
              <a:rPr lang="en-SG" i="0" dirty="0">
                <a:effectLst/>
              </a:rPr>
              <a:t>​(10/1) = 10 dB, </a:t>
            </a:r>
            <a:r>
              <a:rPr lang="en-SG" dirty="0"/>
              <a:t>dB2 = 10 X </a:t>
            </a:r>
            <a:r>
              <a:rPr lang="en-SG" i="0" dirty="0">
                <a:effectLst/>
              </a:rPr>
              <a:t>log</a:t>
            </a:r>
            <a:r>
              <a:rPr lang="en-SG" sz="1200" i="0" dirty="0">
                <a:effectLst/>
              </a:rPr>
              <a:t>10</a:t>
            </a:r>
            <a:r>
              <a:rPr lang="en-SG" i="0" dirty="0">
                <a:effectLst/>
              </a:rPr>
              <a:t>​(100/10) = 10 dB</a:t>
            </a:r>
          </a:p>
          <a:p>
            <a:pPr marL="0" indent="0" algn="just">
              <a:buNone/>
            </a:pPr>
            <a:r>
              <a:rPr lang="en-SG" dirty="0"/>
              <a:t>Resulting gain in dB = dB1 + dB2 = 20 dB</a:t>
            </a:r>
          </a:p>
          <a:p>
            <a:pPr marL="0" indent="0" algn="just">
              <a:buNone/>
            </a:pPr>
            <a:r>
              <a:rPr lang="en-SG" dirty="0"/>
              <a:t>dB3 = 10 X </a:t>
            </a:r>
            <a:r>
              <a:rPr lang="en-SG" i="0" dirty="0">
                <a:effectLst/>
              </a:rPr>
              <a:t>log</a:t>
            </a:r>
            <a:r>
              <a:rPr lang="en-SG" sz="1200" i="0" dirty="0">
                <a:effectLst/>
              </a:rPr>
              <a:t>10</a:t>
            </a:r>
            <a:r>
              <a:rPr lang="en-SG" i="0" dirty="0">
                <a:effectLst/>
              </a:rPr>
              <a:t>​(P2/P1) =  </a:t>
            </a:r>
            <a:r>
              <a:rPr lang="en-SG" dirty="0"/>
              <a:t>10 X </a:t>
            </a:r>
            <a:r>
              <a:rPr lang="en-SG" i="0" dirty="0">
                <a:effectLst/>
              </a:rPr>
              <a:t>log</a:t>
            </a:r>
            <a:r>
              <a:rPr lang="en-SG" sz="1200" i="0" dirty="0">
                <a:effectLst/>
              </a:rPr>
              <a:t>10</a:t>
            </a:r>
            <a:r>
              <a:rPr lang="en-SG" i="0" dirty="0">
                <a:effectLst/>
              </a:rPr>
              <a:t>​(100/1)   = 20 dB</a:t>
            </a:r>
            <a:endParaRPr lang="en-SG" dirty="0"/>
          </a:p>
          <a:p>
            <a:pPr marL="0" indent="0" algn="just">
              <a:buNone/>
            </a:pPr>
            <a:endParaRPr lang="en-SG" dirty="0"/>
          </a:p>
          <a:p>
            <a:pPr marL="0" indent="0">
              <a:buNone/>
            </a:pPr>
            <a:endParaRPr lang="en-SG" sz="1800" dirty="0"/>
          </a:p>
          <a:p>
            <a:pPr marL="0" indent="0">
              <a:buNone/>
            </a:pPr>
            <a:endParaRPr lang="en-SG" sz="1800" dirty="0"/>
          </a:p>
          <a:p>
            <a:pPr marL="0" indent="0">
              <a:buNone/>
            </a:pPr>
            <a:endParaRPr lang="en-SG" sz="1700" dirty="0"/>
          </a:p>
          <a:p>
            <a:pPr marL="0" indent="0">
              <a:buNone/>
            </a:pPr>
            <a:endParaRPr lang="en-SG" sz="1700" dirty="0">
              <a:latin typeface="+mj-lt"/>
            </a:endParaRPr>
          </a:p>
          <a:p>
            <a:pPr>
              <a:buFont typeface="Arial" panose="020B0604020202020204" pitchFamily="34" charset="0"/>
              <a:buChar char="•"/>
            </a:pPr>
            <a:endParaRPr lang="en-SG" sz="1700" dirty="0">
              <a:latin typeface="+mj-lt"/>
            </a:endParaRPr>
          </a:p>
          <a:p>
            <a:pPr marL="0" indent="0">
              <a:buNone/>
            </a:pPr>
            <a:endParaRPr lang="en-US" sz="1700" dirty="0">
              <a:latin typeface="+mj-lt"/>
            </a:endParaRPr>
          </a:p>
        </p:txBody>
      </p:sp>
      <p:sp>
        <p:nvSpPr>
          <p:cNvPr id="5" name="Footer Placeholder 4">
            <a:extLst>
              <a:ext uri="{FF2B5EF4-FFF2-40B4-BE49-F238E27FC236}">
                <a16:creationId xmlns:a16="http://schemas.microsoft.com/office/drawing/2014/main" id="{258FDCF4-EC81-734F-0019-748FAF2DDB4B}"/>
              </a:ext>
            </a:extLst>
          </p:cNvPr>
          <p:cNvSpPr>
            <a:spLocks noGrp="1"/>
          </p:cNvSpPr>
          <p:nvPr>
            <p:ph type="ftr" sz="quarter" idx="11"/>
          </p:nvPr>
        </p:nvSpPr>
        <p:spPr>
          <a:xfrm>
            <a:off x="4038600" y="6356350"/>
            <a:ext cx="4114800" cy="365125"/>
          </a:xfrm>
        </p:spPr>
        <p:txBody>
          <a:bodyPr>
            <a:normAutofit/>
          </a:bodyPr>
          <a:lstStyle/>
          <a:p>
            <a:pPr>
              <a:spcAft>
                <a:spcPts val="600"/>
              </a:spcAft>
            </a:pPr>
            <a:r>
              <a:rPr lang="sv-SE"/>
              <a:t>ambujv@nus.edu.sg</a:t>
            </a:r>
          </a:p>
        </p:txBody>
      </p:sp>
    </p:spTree>
    <p:extLst>
      <p:ext uri="{BB962C8B-B14F-4D97-AF65-F5344CB8AC3E}">
        <p14:creationId xmlns:p14="http://schemas.microsoft.com/office/powerpoint/2010/main" val="2786039559"/>
      </p:ext>
    </p:extLst>
  </p:cSld>
  <p:clrMapOvr>
    <a:masterClrMapping/>
  </p:clrMapOvr>
  <mc:AlternateContent xmlns:mc="http://schemas.openxmlformats.org/markup-compatibility/2006">
    <mc:Choice xmlns:p14="http://schemas.microsoft.com/office/powerpoint/2010/main" Requires="p14">
      <p:transition spd="slow" p14:dur="2000" advTm="61976"/>
    </mc:Choice>
    <mc:Fallback>
      <p:transition spd="slow" advTm="6197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4CF030-8B78-1047-EB8D-4BEA981EE7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D838BD-A2C0-FB00-148C-37D476D36031}"/>
              </a:ext>
            </a:extLst>
          </p:cNvPr>
          <p:cNvSpPr>
            <a:spLocks noGrp="1"/>
          </p:cNvSpPr>
          <p:nvPr>
            <p:ph type="title"/>
          </p:nvPr>
        </p:nvSpPr>
        <p:spPr>
          <a:xfrm>
            <a:off x="700322" y="352651"/>
            <a:ext cx="10837295" cy="913090"/>
          </a:xfrm>
        </p:spPr>
        <p:txBody>
          <a:bodyPr anchor="b">
            <a:normAutofit/>
          </a:bodyPr>
          <a:lstStyle/>
          <a:p>
            <a:r>
              <a:rPr lang="en-US" sz="4000" dirty="0">
                <a:latin typeface="+mn-lt"/>
              </a:rPr>
              <a:t>What kind of operations can you perform?</a:t>
            </a:r>
          </a:p>
        </p:txBody>
      </p:sp>
      <p:sp>
        <p:nvSpPr>
          <p:cNvPr id="3" name="Content Placeholder 2">
            <a:extLst>
              <a:ext uri="{FF2B5EF4-FFF2-40B4-BE49-F238E27FC236}">
                <a16:creationId xmlns:a16="http://schemas.microsoft.com/office/drawing/2014/main" id="{EE805F06-35AA-A429-2BB4-3B163569B0CB}"/>
              </a:ext>
            </a:extLst>
          </p:cNvPr>
          <p:cNvSpPr>
            <a:spLocks noGrp="1"/>
          </p:cNvSpPr>
          <p:nvPr>
            <p:ph idx="1"/>
          </p:nvPr>
        </p:nvSpPr>
        <p:spPr>
          <a:xfrm>
            <a:off x="845465" y="1366903"/>
            <a:ext cx="11056249" cy="5138446"/>
          </a:xfrm>
        </p:spPr>
        <p:txBody>
          <a:bodyPr vert="horz" lIns="91440" tIns="45720" rIns="91440" bIns="45720" rtlCol="0" anchor="t">
            <a:normAutofit/>
          </a:bodyPr>
          <a:lstStyle/>
          <a:p>
            <a:r>
              <a:rPr lang="en-SG" b="1" dirty="0"/>
              <a:t>Can you add two terms together?</a:t>
            </a:r>
          </a:p>
          <a:p>
            <a:pPr lvl="1"/>
            <a:r>
              <a:rPr lang="en-SG" i="0" dirty="0">
                <a:effectLst/>
              </a:rPr>
              <a:t>dB and another dB term, or dBm and another dBm term</a:t>
            </a:r>
          </a:p>
          <a:p>
            <a:pPr lvl="1"/>
            <a:r>
              <a:rPr lang="en-SG" dirty="0"/>
              <a:t>Sure! No Issues</a:t>
            </a:r>
            <a:r>
              <a:rPr lang="en-SG" b="1" dirty="0"/>
              <a:t>	</a:t>
            </a:r>
          </a:p>
          <a:p>
            <a:pPr marL="0" indent="0" algn="just">
              <a:buNone/>
            </a:pPr>
            <a:r>
              <a:rPr lang="en-SG" b="1" dirty="0"/>
              <a:t>Question: </a:t>
            </a:r>
            <a:r>
              <a:rPr lang="en-SG" dirty="0"/>
              <a:t>A wireless communication system involves increasing the transmit power from 50 milliwatts by another 50 milliwatts, what is resulting increase in dB and final strength in dBm?</a:t>
            </a:r>
          </a:p>
          <a:p>
            <a:pPr marL="0" indent="0" algn="just">
              <a:buNone/>
            </a:pPr>
            <a:r>
              <a:rPr lang="en-SG" b="1" dirty="0"/>
              <a:t>Answer: </a:t>
            </a:r>
            <a:r>
              <a:rPr lang="en-SG" dirty="0"/>
              <a:t>P1 = 50 </a:t>
            </a:r>
            <a:r>
              <a:rPr lang="en-SG" dirty="0" err="1"/>
              <a:t>mW</a:t>
            </a:r>
            <a:r>
              <a:rPr lang="en-SG" dirty="0"/>
              <a:t>, Increase = 50 </a:t>
            </a:r>
            <a:r>
              <a:rPr lang="en-SG" dirty="0" err="1"/>
              <a:t>mW</a:t>
            </a:r>
            <a:r>
              <a:rPr lang="en-SG" dirty="0"/>
              <a:t>, P2 = 100 </a:t>
            </a:r>
            <a:r>
              <a:rPr lang="en-SG" dirty="0" err="1"/>
              <a:t>mW</a:t>
            </a:r>
            <a:endParaRPr lang="en-SG" dirty="0"/>
          </a:p>
          <a:p>
            <a:pPr marL="0" indent="0" algn="just">
              <a:buNone/>
            </a:pPr>
            <a:r>
              <a:rPr lang="en-SG" i="0" dirty="0">
                <a:effectLst/>
              </a:rPr>
              <a:t>P1 = 50 </a:t>
            </a:r>
            <a:r>
              <a:rPr lang="en-SG" i="0" dirty="0" err="1">
                <a:effectLst/>
              </a:rPr>
              <a:t>mW</a:t>
            </a:r>
            <a:r>
              <a:rPr lang="en-SG" i="0" dirty="0">
                <a:effectLst/>
              </a:rPr>
              <a:t>, 16.98 dBm, Increase of 50 milliwatt, We just cannot add P1 (dBm)+P1 (dBm)+ to get resulting signal strength. </a:t>
            </a:r>
            <a:r>
              <a:rPr lang="en-SG" b="1" i="0" dirty="0" err="1">
                <a:effectLst/>
              </a:rPr>
              <a:t>P</a:t>
            </a:r>
            <a:r>
              <a:rPr lang="en-SG" sz="1800" b="1" i="0" dirty="0" err="1">
                <a:effectLst/>
              </a:rPr>
              <a:t>output</a:t>
            </a:r>
            <a:r>
              <a:rPr lang="en-SG" b="1" i="0" dirty="0">
                <a:effectLst/>
              </a:rPr>
              <a:t> != 34 dBm</a:t>
            </a:r>
          </a:p>
          <a:p>
            <a:pPr marL="0" indent="0" algn="just">
              <a:buNone/>
            </a:pPr>
            <a:r>
              <a:rPr lang="en-SG" i="0" dirty="0">
                <a:effectLst/>
              </a:rPr>
              <a:t>dBm (Final)= 10×log</a:t>
            </a:r>
            <a:r>
              <a:rPr lang="en-SG" sz="1400" i="0" dirty="0">
                <a:effectLst/>
              </a:rPr>
              <a:t>10</a:t>
            </a:r>
            <a:r>
              <a:rPr lang="en-SG" i="0" dirty="0">
                <a:effectLst/>
              </a:rPr>
              <a:t>​(P2/1 </a:t>
            </a:r>
            <a:r>
              <a:rPr lang="en-SG" i="0" dirty="0" err="1">
                <a:effectLst/>
              </a:rPr>
              <a:t>mW</a:t>
            </a:r>
            <a:r>
              <a:rPr lang="en-SG" i="0" dirty="0">
                <a:effectLst/>
              </a:rPr>
              <a:t>)</a:t>
            </a:r>
          </a:p>
          <a:p>
            <a:pPr marL="0" indent="0" algn="just">
              <a:buNone/>
            </a:pPr>
            <a:r>
              <a:rPr lang="en-SG" dirty="0"/>
              <a:t>        = 10X</a:t>
            </a:r>
            <a:r>
              <a:rPr lang="en-SG" i="0" dirty="0">
                <a:effectLst/>
              </a:rPr>
              <a:t>log</a:t>
            </a:r>
            <a:r>
              <a:rPr lang="en-SG" sz="1400" i="0" dirty="0">
                <a:effectLst/>
              </a:rPr>
              <a:t>10</a:t>
            </a:r>
            <a:r>
              <a:rPr lang="en-SG" i="0" dirty="0">
                <a:effectLst/>
              </a:rPr>
              <a:t>​(100 </a:t>
            </a:r>
            <a:r>
              <a:rPr lang="en-SG" i="0" dirty="0" err="1">
                <a:effectLst/>
              </a:rPr>
              <a:t>mW</a:t>
            </a:r>
            <a:r>
              <a:rPr lang="en-SG" i="0" dirty="0">
                <a:effectLst/>
              </a:rPr>
              <a:t>/1 </a:t>
            </a:r>
            <a:r>
              <a:rPr lang="en-SG" i="0" dirty="0" err="1">
                <a:effectLst/>
              </a:rPr>
              <a:t>mW</a:t>
            </a:r>
            <a:r>
              <a:rPr lang="en-SG" i="0" dirty="0">
                <a:effectLst/>
              </a:rPr>
              <a:t>) = 20 dBm</a:t>
            </a:r>
          </a:p>
          <a:p>
            <a:pPr marL="0" indent="0" algn="just">
              <a:buNone/>
            </a:pPr>
            <a:endParaRPr lang="en-SG" i="0" dirty="0">
              <a:effectLst/>
            </a:endParaRPr>
          </a:p>
          <a:p>
            <a:pPr marL="0" indent="0" algn="just">
              <a:buNone/>
            </a:pPr>
            <a:endParaRPr lang="en-SG" dirty="0"/>
          </a:p>
          <a:p>
            <a:pPr marL="0" indent="0" algn="just">
              <a:buNone/>
            </a:pPr>
            <a:endParaRPr lang="en-SG" dirty="0"/>
          </a:p>
          <a:p>
            <a:pPr marL="0" indent="0">
              <a:buNone/>
            </a:pPr>
            <a:endParaRPr lang="en-SG" sz="1800" dirty="0"/>
          </a:p>
          <a:p>
            <a:pPr marL="0" indent="0">
              <a:buNone/>
            </a:pPr>
            <a:endParaRPr lang="en-SG" sz="1800" dirty="0"/>
          </a:p>
          <a:p>
            <a:pPr marL="0" indent="0">
              <a:buNone/>
            </a:pPr>
            <a:endParaRPr lang="en-SG" sz="1700" dirty="0"/>
          </a:p>
          <a:p>
            <a:pPr marL="0" indent="0">
              <a:buNone/>
            </a:pPr>
            <a:endParaRPr lang="en-SG" sz="1700" dirty="0">
              <a:latin typeface="+mj-lt"/>
            </a:endParaRPr>
          </a:p>
          <a:p>
            <a:pPr>
              <a:buFont typeface="Arial" panose="020B0604020202020204" pitchFamily="34" charset="0"/>
              <a:buChar char="•"/>
            </a:pPr>
            <a:endParaRPr lang="en-SG" sz="1700" dirty="0">
              <a:latin typeface="+mj-lt"/>
            </a:endParaRPr>
          </a:p>
          <a:p>
            <a:pPr marL="0" indent="0">
              <a:buNone/>
            </a:pPr>
            <a:endParaRPr lang="en-US" sz="1700" dirty="0">
              <a:latin typeface="+mj-lt"/>
            </a:endParaRPr>
          </a:p>
        </p:txBody>
      </p:sp>
      <p:sp>
        <p:nvSpPr>
          <p:cNvPr id="5" name="Footer Placeholder 4">
            <a:extLst>
              <a:ext uri="{FF2B5EF4-FFF2-40B4-BE49-F238E27FC236}">
                <a16:creationId xmlns:a16="http://schemas.microsoft.com/office/drawing/2014/main" id="{258FDCF4-EC81-734F-0019-748FAF2DDB4B}"/>
              </a:ext>
            </a:extLst>
          </p:cNvPr>
          <p:cNvSpPr>
            <a:spLocks noGrp="1"/>
          </p:cNvSpPr>
          <p:nvPr>
            <p:ph type="ftr" sz="quarter" idx="11"/>
          </p:nvPr>
        </p:nvSpPr>
        <p:spPr>
          <a:xfrm>
            <a:off x="4038600" y="6356350"/>
            <a:ext cx="4114800" cy="365125"/>
          </a:xfrm>
        </p:spPr>
        <p:txBody>
          <a:bodyPr>
            <a:normAutofit/>
          </a:bodyPr>
          <a:lstStyle/>
          <a:p>
            <a:pPr>
              <a:spcAft>
                <a:spcPts val="600"/>
              </a:spcAft>
            </a:pPr>
            <a:r>
              <a:rPr lang="sv-SE" dirty="0" err="1"/>
              <a:t>ambujv@nus.edu.sg</a:t>
            </a:r>
            <a:endParaRPr lang="sv-SE" dirty="0"/>
          </a:p>
        </p:txBody>
      </p:sp>
    </p:spTree>
    <p:extLst>
      <p:ext uri="{BB962C8B-B14F-4D97-AF65-F5344CB8AC3E}">
        <p14:creationId xmlns:p14="http://schemas.microsoft.com/office/powerpoint/2010/main" val="4195458401"/>
      </p:ext>
    </p:extLst>
  </p:cSld>
  <p:clrMapOvr>
    <a:masterClrMapping/>
  </p:clrMapOvr>
  <mc:AlternateContent xmlns:mc="http://schemas.openxmlformats.org/markup-compatibility/2006">
    <mc:Choice xmlns:p14="http://schemas.microsoft.com/office/powerpoint/2010/main" Requires="p14">
      <p:transition spd="slow" p14:dur="2000" advTm="61976"/>
    </mc:Choice>
    <mc:Fallback>
      <p:transition spd="slow" advTm="6197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4CF030-8B78-1047-EB8D-4BEA981EE7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D838BD-A2C0-FB00-148C-37D476D36031}"/>
              </a:ext>
            </a:extLst>
          </p:cNvPr>
          <p:cNvSpPr>
            <a:spLocks noGrp="1"/>
          </p:cNvSpPr>
          <p:nvPr>
            <p:ph type="title"/>
          </p:nvPr>
        </p:nvSpPr>
        <p:spPr>
          <a:xfrm>
            <a:off x="700322" y="352651"/>
            <a:ext cx="10837295" cy="913090"/>
          </a:xfrm>
        </p:spPr>
        <p:txBody>
          <a:bodyPr anchor="b">
            <a:normAutofit/>
          </a:bodyPr>
          <a:lstStyle/>
          <a:p>
            <a:r>
              <a:rPr lang="en-US" sz="4000" dirty="0">
                <a:latin typeface="+mn-lt"/>
              </a:rPr>
              <a:t>What kind of operations can you perform?</a:t>
            </a:r>
          </a:p>
        </p:txBody>
      </p:sp>
      <p:sp>
        <p:nvSpPr>
          <p:cNvPr id="3" name="Content Placeholder 2">
            <a:extLst>
              <a:ext uri="{FF2B5EF4-FFF2-40B4-BE49-F238E27FC236}">
                <a16:creationId xmlns:a16="http://schemas.microsoft.com/office/drawing/2014/main" id="{EE805F06-35AA-A429-2BB4-3B163569B0CB}"/>
              </a:ext>
            </a:extLst>
          </p:cNvPr>
          <p:cNvSpPr>
            <a:spLocks noGrp="1"/>
          </p:cNvSpPr>
          <p:nvPr>
            <p:ph idx="1"/>
          </p:nvPr>
        </p:nvSpPr>
        <p:spPr>
          <a:xfrm>
            <a:off x="700322" y="1583029"/>
            <a:ext cx="11056249" cy="5138446"/>
          </a:xfrm>
        </p:spPr>
        <p:txBody>
          <a:bodyPr vert="horz" lIns="91440" tIns="45720" rIns="91440" bIns="45720" rtlCol="0" anchor="t">
            <a:normAutofit lnSpcReduction="10000"/>
          </a:bodyPr>
          <a:lstStyle/>
          <a:p>
            <a:r>
              <a:rPr lang="en-SG" b="1" dirty="0"/>
              <a:t>Can you add/</a:t>
            </a:r>
            <a:r>
              <a:rPr lang="en-SG" b="1" dirty="0" err="1"/>
              <a:t>substract</a:t>
            </a:r>
            <a:r>
              <a:rPr lang="en-SG" b="1" dirty="0"/>
              <a:t> two terms together?</a:t>
            </a:r>
          </a:p>
          <a:p>
            <a:pPr lvl="1"/>
            <a:r>
              <a:rPr lang="en-SG" i="0" dirty="0">
                <a:effectLst/>
              </a:rPr>
              <a:t>dBm and another dBm term</a:t>
            </a:r>
          </a:p>
          <a:p>
            <a:pPr lvl="1"/>
            <a:r>
              <a:rPr lang="en-SG" dirty="0"/>
              <a:t>NO! Values are logarithmic representations of power. When you want to combine power, levels expressed in dBm, you first need to convert them back to linear scale (milliwatts), add them, and then convert the sum back to dBm.</a:t>
            </a:r>
            <a:endParaRPr lang="en-SG" b="1" dirty="0"/>
          </a:p>
          <a:p>
            <a:pPr marL="0" indent="0" algn="just">
              <a:buNone/>
            </a:pPr>
            <a:r>
              <a:rPr lang="en-SG" b="1" dirty="0"/>
              <a:t>Question: </a:t>
            </a:r>
            <a:r>
              <a:rPr lang="en-SG" dirty="0"/>
              <a:t>A wireless communication system involves increasing the transmit power from 50 milliwatts by another 50 milliwatts, what is resulting increase in dB and final strength in dBm?</a:t>
            </a:r>
          </a:p>
          <a:p>
            <a:pPr marL="0" indent="0" algn="just">
              <a:buNone/>
            </a:pPr>
            <a:r>
              <a:rPr lang="en-SG" b="1" dirty="0"/>
              <a:t>Answer: </a:t>
            </a:r>
            <a:r>
              <a:rPr lang="en-SG" dirty="0"/>
              <a:t>P1 = 50 </a:t>
            </a:r>
            <a:r>
              <a:rPr lang="en-SG" dirty="0" err="1"/>
              <a:t>mW</a:t>
            </a:r>
            <a:r>
              <a:rPr lang="en-SG" dirty="0"/>
              <a:t>, Increase = 50 </a:t>
            </a:r>
            <a:r>
              <a:rPr lang="en-SG" dirty="0" err="1"/>
              <a:t>mW</a:t>
            </a:r>
            <a:r>
              <a:rPr lang="en-SG" dirty="0"/>
              <a:t>, P2 = 100 </a:t>
            </a:r>
            <a:r>
              <a:rPr lang="en-SG" dirty="0" err="1"/>
              <a:t>mW</a:t>
            </a:r>
            <a:endParaRPr lang="en-SG" dirty="0"/>
          </a:p>
          <a:p>
            <a:pPr marL="0" indent="0" algn="just">
              <a:buNone/>
            </a:pPr>
            <a:r>
              <a:rPr lang="en-SG" i="0" dirty="0">
                <a:effectLst/>
              </a:rPr>
              <a:t>P1 = 50 </a:t>
            </a:r>
            <a:r>
              <a:rPr lang="en-SG" i="0" dirty="0" err="1">
                <a:effectLst/>
              </a:rPr>
              <a:t>mW</a:t>
            </a:r>
            <a:r>
              <a:rPr lang="en-SG" i="0" dirty="0">
                <a:effectLst/>
              </a:rPr>
              <a:t>, 16.98 dBm, Increase = 10 log</a:t>
            </a:r>
            <a:r>
              <a:rPr lang="en-SG" sz="1400" i="0" dirty="0">
                <a:effectLst/>
              </a:rPr>
              <a:t>10</a:t>
            </a:r>
            <a:r>
              <a:rPr lang="en-SG" i="0" dirty="0">
                <a:effectLst/>
              </a:rPr>
              <a:t>​(100/50) = 10 X 0.301 = 3.01 dB</a:t>
            </a:r>
          </a:p>
          <a:p>
            <a:pPr marL="0" indent="0" algn="just">
              <a:buNone/>
            </a:pPr>
            <a:r>
              <a:rPr lang="en-SG" i="0" dirty="0">
                <a:effectLst/>
              </a:rPr>
              <a:t>dBm (Final)= 10×log</a:t>
            </a:r>
            <a:r>
              <a:rPr lang="en-SG" sz="1400" i="0" dirty="0">
                <a:effectLst/>
              </a:rPr>
              <a:t>10</a:t>
            </a:r>
            <a:r>
              <a:rPr lang="en-SG" i="0" dirty="0">
                <a:effectLst/>
              </a:rPr>
              <a:t>​(P2/1 </a:t>
            </a:r>
            <a:r>
              <a:rPr lang="en-SG" i="0" dirty="0" err="1">
                <a:effectLst/>
              </a:rPr>
              <a:t>mW</a:t>
            </a:r>
            <a:r>
              <a:rPr lang="en-SG" i="0" dirty="0">
                <a:effectLst/>
              </a:rPr>
              <a:t>)</a:t>
            </a:r>
          </a:p>
          <a:p>
            <a:pPr marL="0" indent="0" algn="just">
              <a:buNone/>
            </a:pPr>
            <a:r>
              <a:rPr lang="en-SG" dirty="0"/>
              <a:t>        = 10X</a:t>
            </a:r>
            <a:r>
              <a:rPr lang="en-SG" i="0" dirty="0">
                <a:effectLst/>
              </a:rPr>
              <a:t>log</a:t>
            </a:r>
            <a:r>
              <a:rPr lang="en-SG" sz="1400" i="0" dirty="0">
                <a:effectLst/>
              </a:rPr>
              <a:t>10</a:t>
            </a:r>
            <a:r>
              <a:rPr lang="en-SG" i="0" dirty="0">
                <a:effectLst/>
              </a:rPr>
              <a:t>​(100 </a:t>
            </a:r>
            <a:r>
              <a:rPr lang="en-SG" i="0" dirty="0" err="1">
                <a:effectLst/>
              </a:rPr>
              <a:t>mW</a:t>
            </a:r>
            <a:r>
              <a:rPr lang="en-SG" i="0" dirty="0">
                <a:effectLst/>
              </a:rPr>
              <a:t>/1 </a:t>
            </a:r>
            <a:r>
              <a:rPr lang="en-SG" i="0" dirty="0" err="1">
                <a:effectLst/>
              </a:rPr>
              <a:t>mW</a:t>
            </a:r>
            <a:r>
              <a:rPr lang="en-SG" i="0" dirty="0">
                <a:effectLst/>
              </a:rPr>
              <a:t>) = 20 dBm</a:t>
            </a:r>
          </a:p>
          <a:p>
            <a:pPr marL="0" indent="0" algn="just">
              <a:buNone/>
            </a:pPr>
            <a:endParaRPr lang="en-SG" i="0" dirty="0">
              <a:effectLst/>
            </a:endParaRPr>
          </a:p>
          <a:p>
            <a:pPr marL="0" indent="0" algn="just">
              <a:buNone/>
            </a:pPr>
            <a:endParaRPr lang="en-SG" dirty="0"/>
          </a:p>
          <a:p>
            <a:pPr marL="0" indent="0" algn="just">
              <a:buNone/>
            </a:pPr>
            <a:endParaRPr lang="en-SG" dirty="0"/>
          </a:p>
          <a:p>
            <a:pPr marL="0" indent="0">
              <a:buNone/>
            </a:pPr>
            <a:endParaRPr lang="en-SG" sz="1800" dirty="0"/>
          </a:p>
          <a:p>
            <a:pPr marL="0" indent="0">
              <a:buNone/>
            </a:pPr>
            <a:endParaRPr lang="en-SG" sz="1800" dirty="0"/>
          </a:p>
          <a:p>
            <a:pPr marL="0" indent="0">
              <a:buNone/>
            </a:pPr>
            <a:endParaRPr lang="en-SG" sz="1700" dirty="0"/>
          </a:p>
          <a:p>
            <a:pPr marL="0" indent="0">
              <a:buNone/>
            </a:pPr>
            <a:endParaRPr lang="en-SG" sz="1700" dirty="0">
              <a:latin typeface="+mj-lt"/>
            </a:endParaRPr>
          </a:p>
          <a:p>
            <a:pPr>
              <a:buFont typeface="Arial" panose="020B0604020202020204" pitchFamily="34" charset="0"/>
              <a:buChar char="•"/>
            </a:pPr>
            <a:endParaRPr lang="en-SG" sz="1700" dirty="0">
              <a:latin typeface="+mj-lt"/>
            </a:endParaRPr>
          </a:p>
          <a:p>
            <a:pPr marL="0" indent="0">
              <a:buNone/>
            </a:pPr>
            <a:endParaRPr lang="en-US" sz="1700" dirty="0">
              <a:latin typeface="+mj-lt"/>
            </a:endParaRPr>
          </a:p>
        </p:txBody>
      </p:sp>
      <p:sp>
        <p:nvSpPr>
          <p:cNvPr id="5" name="Footer Placeholder 4">
            <a:extLst>
              <a:ext uri="{FF2B5EF4-FFF2-40B4-BE49-F238E27FC236}">
                <a16:creationId xmlns:a16="http://schemas.microsoft.com/office/drawing/2014/main" id="{258FDCF4-EC81-734F-0019-748FAF2DDB4B}"/>
              </a:ext>
            </a:extLst>
          </p:cNvPr>
          <p:cNvSpPr>
            <a:spLocks noGrp="1"/>
          </p:cNvSpPr>
          <p:nvPr>
            <p:ph type="ftr" sz="quarter" idx="11"/>
          </p:nvPr>
        </p:nvSpPr>
        <p:spPr>
          <a:xfrm>
            <a:off x="4038600" y="6356350"/>
            <a:ext cx="4114800" cy="365125"/>
          </a:xfrm>
        </p:spPr>
        <p:txBody>
          <a:bodyPr>
            <a:normAutofit/>
          </a:bodyPr>
          <a:lstStyle/>
          <a:p>
            <a:pPr>
              <a:spcAft>
                <a:spcPts val="600"/>
              </a:spcAft>
            </a:pPr>
            <a:r>
              <a:rPr lang="sv-SE"/>
              <a:t>ambujv@nus.edu.sg</a:t>
            </a:r>
          </a:p>
        </p:txBody>
      </p:sp>
    </p:spTree>
    <p:extLst>
      <p:ext uri="{BB962C8B-B14F-4D97-AF65-F5344CB8AC3E}">
        <p14:creationId xmlns:p14="http://schemas.microsoft.com/office/powerpoint/2010/main" val="1342544368"/>
      </p:ext>
    </p:extLst>
  </p:cSld>
  <p:clrMapOvr>
    <a:masterClrMapping/>
  </p:clrMapOvr>
  <mc:AlternateContent xmlns:mc="http://schemas.openxmlformats.org/markup-compatibility/2006">
    <mc:Choice xmlns:p14="http://schemas.microsoft.com/office/powerpoint/2010/main" Requires="p14">
      <p:transition spd="slow" p14:dur="2000" advTm="61976"/>
    </mc:Choice>
    <mc:Fallback>
      <p:transition spd="slow" advTm="61976"/>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1933</TotalTime>
  <Words>1150</Words>
  <Application>Microsoft Macintosh PowerPoint</Application>
  <PresentationFormat>Widescreen</PresentationFormat>
  <Paragraphs>147</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Wireless Networking</vt:lpstr>
      <vt:lpstr>What is the confusion regarding dB, dBm?</vt:lpstr>
      <vt:lpstr>What is the confusion regarding dB, dBm?</vt:lpstr>
      <vt:lpstr>What is the confusion regarding dB, dBm?</vt:lpstr>
      <vt:lpstr>Examples</vt:lpstr>
      <vt:lpstr>Examples</vt:lpstr>
      <vt:lpstr>What kind of operations can you perform?</vt:lpstr>
      <vt:lpstr>What kind of operations can you perform?</vt:lpstr>
      <vt:lpstr>What kind of operations can you perform?</vt:lpstr>
      <vt:lpstr>What kind of operations can you perform?</vt:lpstr>
      <vt:lpstr>Wireless Networking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Enabling Sustainable Networked Embedded Systems</dc:title>
  <dc:creator>Ambuj Varshney</dc:creator>
  <cp:lastModifiedBy>Ambuj Varshney</cp:lastModifiedBy>
  <cp:revision>31</cp:revision>
  <dcterms:created xsi:type="dcterms:W3CDTF">2020-02-17T19:00:36Z</dcterms:created>
  <dcterms:modified xsi:type="dcterms:W3CDTF">2024-04-21T06:21:32Z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Theme:8</vt:lpwstr>
  </property>
  <property fmtid="{D5CDD505-2E9C-101B-9397-08002B2CF9AE}" pid="3" name="ClassificationContentMarkingFooterText">
    <vt:lpwstr>## NUS Confidential ##</vt:lpwstr>
  </property>
  <property fmtid="{D5CDD505-2E9C-101B-9397-08002B2CF9AE}" pid="4" name="MSIP_Label_4e045e4e-d60e-4c86-8512-0f70a0407fd6_Enabled">
    <vt:lpwstr>true</vt:lpwstr>
  </property>
  <property fmtid="{D5CDD505-2E9C-101B-9397-08002B2CF9AE}" pid="5" name="MSIP_Label_4e045e4e-d60e-4c86-8512-0f70a0407fd6_SetDate">
    <vt:lpwstr>2024-03-08T08:24:22Z</vt:lpwstr>
  </property>
  <property fmtid="{D5CDD505-2E9C-101B-9397-08002B2CF9AE}" pid="6" name="MSIP_Label_4e045e4e-d60e-4c86-8512-0f70a0407fd6_Method">
    <vt:lpwstr>Privileged</vt:lpwstr>
  </property>
  <property fmtid="{D5CDD505-2E9C-101B-9397-08002B2CF9AE}" pid="7" name="MSIP_Label_4e045e4e-d60e-4c86-8512-0f70a0407fd6_Name">
    <vt:lpwstr>Unclassified</vt:lpwstr>
  </property>
  <property fmtid="{D5CDD505-2E9C-101B-9397-08002B2CF9AE}" pid="8" name="MSIP_Label_4e045e4e-d60e-4c86-8512-0f70a0407fd6_SiteId">
    <vt:lpwstr>5ba5ef5e-3109-4e77-85bd-cfeb0d347e82</vt:lpwstr>
  </property>
  <property fmtid="{D5CDD505-2E9C-101B-9397-08002B2CF9AE}" pid="9" name="MSIP_Label_4e045e4e-d60e-4c86-8512-0f70a0407fd6_ActionId">
    <vt:lpwstr>3df0b8fd-ca65-41e8-b20f-1ca0f17c011e</vt:lpwstr>
  </property>
  <property fmtid="{D5CDD505-2E9C-101B-9397-08002B2CF9AE}" pid="10" name="MSIP_Label_4e045e4e-d60e-4c86-8512-0f70a0407fd6_ContentBits">
    <vt:lpwstr>0</vt:lpwstr>
  </property>
</Properties>
</file>