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6"/>
  </p:notesMasterIdLst>
  <p:sldIdLst>
    <p:sldId id="2335" r:id="rId2"/>
    <p:sldId id="2375" r:id="rId3"/>
    <p:sldId id="2457" r:id="rId4"/>
    <p:sldId id="2257" r:id="rId5"/>
    <p:sldId id="2267" r:id="rId6"/>
    <p:sldId id="2069" r:id="rId7"/>
    <p:sldId id="2362" r:id="rId8"/>
    <p:sldId id="2364" r:id="rId9"/>
    <p:sldId id="2533" r:id="rId10"/>
    <p:sldId id="2534" r:id="rId11"/>
    <p:sldId id="2535" r:id="rId12"/>
    <p:sldId id="2536" r:id="rId13"/>
    <p:sldId id="2455" r:id="rId14"/>
    <p:sldId id="538" r:id="rId15"/>
    <p:sldId id="2506" r:id="rId16"/>
    <p:sldId id="462" r:id="rId17"/>
    <p:sldId id="2505" r:id="rId18"/>
    <p:sldId id="2507" r:id="rId19"/>
    <p:sldId id="2508" r:id="rId20"/>
    <p:sldId id="2509" r:id="rId21"/>
    <p:sldId id="2510" r:id="rId22"/>
    <p:sldId id="2511" r:id="rId23"/>
    <p:sldId id="2512" r:id="rId24"/>
    <p:sldId id="2514" r:id="rId25"/>
    <p:sldId id="2515" r:id="rId26"/>
    <p:sldId id="2513" r:id="rId27"/>
    <p:sldId id="2516" r:id="rId28"/>
    <p:sldId id="2517" r:id="rId29"/>
    <p:sldId id="2518" r:id="rId30"/>
    <p:sldId id="2456" r:id="rId31"/>
    <p:sldId id="489" r:id="rId32"/>
    <p:sldId id="490" r:id="rId33"/>
    <p:sldId id="491" r:id="rId34"/>
    <p:sldId id="519" r:id="rId35"/>
    <p:sldId id="645" r:id="rId36"/>
    <p:sldId id="2470" r:id="rId37"/>
    <p:sldId id="525" r:id="rId38"/>
    <p:sldId id="2471" r:id="rId39"/>
    <p:sldId id="773" r:id="rId40"/>
    <p:sldId id="778" r:id="rId41"/>
    <p:sldId id="2425" r:id="rId42"/>
    <p:sldId id="774" r:id="rId43"/>
    <p:sldId id="524" r:id="rId44"/>
    <p:sldId id="674" r:id="rId45"/>
    <p:sldId id="717" r:id="rId46"/>
    <p:sldId id="740" r:id="rId47"/>
    <p:sldId id="775" r:id="rId48"/>
    <p:sldId id="776" r:id="rId49"/>
    <p:sldId id="690" r:id="rId50"/>
    <p:sldId id="692" r:id="rId51"/>
    <p:sldId id="2483" r:id="rId52"/>
    <p:sldId id="2484" r:id="rId53"/>
    <p:sldId id="2526" r:id="rId54"/>
    <p:sldId id="2527" r:id="rId55"/>
    <p:sldId id="2528" r:id="rId56"/>
    <p:sldId id="2529" r:id="rId57"/>
    <p:sldId id="2530" r:id="rId58"/>
    <p:sldId id="2393" r:id="rId59"/>
    <p:sldId id="2519" r:id="rId60"/>
    <p:sldId id="2520" r:id="rId61"/>
    <p:sldId id="2485" r:id="rId62"/>
    <p:sldId id="2521" r:id="rId63"/>
    <p:sldId id="2487" r:id="rId64"/>
    <p:sldId id="2488" r:id="rId65"/>
    <p:sldId id="2489" r:id="rId66"/>
    <p:sldId id="2522" r:id="rId67"/>
    <p:sldId id="2523" r:id="rId68"/>
    <p:sldId id="2490" r:id="rId69"/>
    <p:sldId id="2524" r:id="rId70"/>
    <p:sldId id="660" r:id="rId71"/>
    <p:sldId id="667" r:id="rId72"/>
    <p:sldId id="646" r:id="rId73"/>
    <p:sldId id="2491" r:id="rId74"/>
    <p:sldId id="530" r:id="rId75"/>
    <p:sldId id="2394" r:id="rId76"/>
    <p:sldId id="526" r:id="rId77"/>
    <p:sldId id="2427" r:id="rId78"/>
    <p:sldId id="658" r:id="rId79"/>
    <p:sldId id="2405" r:id="rId80"/>
    <p:sldId id="661" r:id="rId81"/>
    <p:sldId id="688" r:id="rId82"/>
    <p:sldId id="2463" r:id="rId83"/>
    <p:sldId id="663" r:id="rId84"/>
    <p:sldId id="2525" r:id="rId85"/>
    <p:sldId id="2407" r:id="rId86"/>
    <p:sldId id="664" r:id="rId87"/>
    <p:sldId id="2408" r:id="rId88"/>
    <p:sldId id="700" r:id="rId89"/>
    <p:sldId id="725" r:id="rId90"/>
    <p:sldId id="2416" r:id="rId91"/>
    <p:sldId id="711" r:id="rId92"/>
    <p:sldId id="2531" r:id="rId93"/>
    <p:sldId id="2532" r:id="rId94"/>
    <p:sldId id="2500" r:id="rId95"/>
    <p:sldId id="2501" r:id="rId96"/>
    <p:sldId id="2503" r:id="rId97"/>
    <p:sldId id="2451" r:id="rId98"/>
    <p:sldId id="2448" r:id="rId99"/>
    <p:sldId id="433" r:id="rId100"/>
    <p:sldId id="391" r:id="rId101"/>
    <p:sldId id="436" r:id="rId102"/>
    <p:sldId id="437" r:id="rId103"/>
    <p:sldId id="438" r:id="rId104"/>
    <p:sldId id="257" r:id="rId105"/>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uj Varshney" initials="AV" lastIdx="1" clrIdx="0">
    <p:extLst>
      <p:ext uri="{19B8F6BF-5375-455C-9EA6-DF929625EA0E}">
        <p15:presenceInfo xmlns:p15="http://schemas.microsoft.com/office/powerpoint/2012/main" userId="279ee687c80bf3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8624" autoAdjust="0"/>
    <p:restoredTop sz="97840" autoAdjust="0"/>
  </p:normalViewPr>
  <p:slideViewPr>
    <p:cSldViewPr snapToGrid="0" snapToObjects="1">
      <p:cViewPr varScale="1">
        <p:scale>
          <a:sx n="88" d="100"/>
          <a:sy n="88" d="100"/>
        </p:scale>
        <p:origin x="200" y="304"/>
      </p:cViewPr>
      <p:guideLst/>
    </p:cSldViewPr>
  </p:slideViewPr>
  <p:outlineViewPr>
    <p:cViewPr>
      <p:scale>
        <a:sx n="33" d="100"/>
        <a:sy n="33" d="100"/>
      </p:scale>
      <p:origin x="0" y="-1965"/>
    </p:cViewPr>
  </p:outlineViewPr>
  <p:notesTextViewPr>
    <p:cViewPr>
      <p:scale>
        <a:sx n="20" d="100"/>
        <a:sy n="2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18D3C-5865-C248-9EEC-EC62E144E375}" type="datetimeFigureOut">
              <a:rPr lang="sv-SE" smtClean="0"/>
              <a:t>2025-03-04</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29048-48E3-CB4A-BCD4-0EFC36288878}" type="slidenum">
              <a:rPr lang="sv-SE" smtClean="0"/>
              <a:t>‹#›</a:t>
            </a:fld>
            <a:endParaRPr lang="sv-SE"/>
          </a:p>
        </p:txBody>
      </p:sp>
    </p:spTree>
    <p:extLst>
      <p:ext uri="{BB962C8B-B14F-4D97-AF65-F5344CB8AC3E}">
        <p14:creationId xmlns:p14="http://schemas.microsoft.com/office/powerpoint/2010/main" val="102873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Thank you for inviting me to give this talk</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In this talk, I will present a pathway that can enable us to make wireless embedded systems ubiquitous. I will describe my previous research efforts that tackle the critical challenges that limit the growth of wireless embedded systems. These are related to the growing energy asymmetry that exists between sensing, computation and communication blocks on these platforms.</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Finally, I will conclude my talk by covering the research agenda that I would like to work on as a faculty member.</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sz="8800" b="1" dirty="0"/>
          </a:p>
        </p:txBody>
      </p:sp>
      <p:sp>
        <p:nvSpPr>
          <p:cNvPr id="4" name="Slide Number Placeholder 3"/>
          <p:cNvSpPr>
            <a:spLocks noGrp="1"/>
          </p:cNvSpPr>
          <p:nvPr>
            <p:ph type="sldNum" sz="quarter" idx="10"/>
          </p:nvPr>
        </p:nvSpPr>
        <p:spPr/>
        <p:txBody>
          <a:bodyPr/>
          <a:lstStyle/>
          <a:p>
            <a:fld id="{3075746C-E621-8E4B-8CC0-3BE97110A356}" type="slidenum">
              <a:rPr lang="en-US" smtClean="0"/>
              <a:t>1</a:t>
            </a:fld>
            <a:endParaRPr lang="en-US"/>
          </a:p>
        </p:txBody>
      </p:sp>
    </p:spTree>
    <p:extLst>
      <p:ext uri="{BB962C8B-B14F-4D97-AF65-F5344CB8AC3E}">
        <p14:creationId xmlns:p14="http://schemas.microsoft.com/office/powerpoint/2010/main" val="46526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a:solidFill>
                  <a:schemeClr val="bg1"/>
                </a:solidFill>
                <a:latin typeface="Arial" charset="0"/>
              </a:defRPr>
            </a:lvl1pPr>
            <a:lvl2pPr marL="742950" indent="-285750" eaLnBrk="0" hangingPunct="0">
              <a:tabLst>
                <a:tab pos="723900" algn="l"/>
                <a:tab pos="1447800" algn="l"/>
                <a:tab pos="2171700" algn="l"/>
                <a:tab pos="2895600" algn="l"/>
                <a:tab pos="3619500" algn="l"/>
              </a:tabLst>
              <a:defRPr>
                <a:solidFill>
                  <a:schemeClr val="bg1"/>
                </a:solidFill>
                <a:latin typeface="Arial" charset="0"/>
              </a:defRPr>
            </a:lvl2pPr>
            <a:lvl3pPr marL="1143000" indent="-228600" eaLnBrk="0" hangingPunct="0">
              <a:tabLst>
                <a:tab pos="723900" algn="l"/>
                <a:tab pos="1447800" algn="l"/>
                <a:tab pos="2171700" algn="l"/>
                <a:tab pos="2895600" algn="l"/>
                <a:tab pos="3619500" algn="l"/>
              </a:tabLst>
              <a:defRPr>
                <a:solidFill>
                  <a:schemeClr val="bg1"/>
                </a:solidFill>
                <a:latin typeface="Arial" charset="0"/>
              </a:defRPr>
            </a:lvl3pPr>
            <a:lvl4pPr marL="1600200" indent="-228600" eaLnBrk="0" hangingPunct="0">
              <a:tabLst>
                <a:tab pos="723900" algn="l"/>
                <a:tab pos="1447800" algn="l"/>
                <a:tab pos="2171700" algn="l"/>
                <a:tab pos="2895600" algn="l"/>
                <a:tab pos="3619500" algn="l"/>
              </a:tabLst>
              <a:defRPr>
                <a:solidFill>
                  <a:schemeClr val="bg1"/>
                </a:solidFill>
                <a:latin typeface="Arial" charset="0"/>
              </a:defRPr>
            </a:lvl4pPr>
            <a:lvl5pPr marL="2057400" indent="-228600" eaLnBrk="0" hangingPunct="0">
              <a:tabLst>
                <a:tab pos="723900" algn="l"/>
                <a:tab pos="1447800" algn="l"/>
                <a:tab pos="2171700" algn="l"/>
                <a:tab pos="2895600" algn="l"/>
                <a:tab pos="36195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9pPr>
          </a:lstStyle>
          <a:p>
            <a:pPr eaLnBrk="1" hangingPunct="1"/>
            <a:fld id="{E950E3F0-7F28-4755-9D8F-22C372752829}" type="slidenum">
              <a:rPr lang="en-US" smtClean="0">
                <a:solidFill>
                  <a:srgbClr val="000000"/>
                </a:solidFill>
                <a:latin typeface="Tahoma" pitchFamily="34" charset="0"/>
              </a:rPr>
              <a:pPr eaLnBrk="1" hangingPunct="1"/>
              <a:t>44</a:t>
            </a:fld>
            <a:endParaRPr lang="en-US">
              <a:solidFill>
                <a:srgbClr val="000000"/>
              </a:solidFill>
              <a:latin typeface="Tahoma" pitchFamily="34" charset="0"/>
            </a:endParaRPr>
          </a:p>
        </p:txBody>
      </p:sp>
      <p:sp>
        <p:nvSpPr>
          <p:cNvPr id="53251" name="Rectangle 8"/>
          <p:cNvSpPr txBox="1">
            <a:spLocks noGrp="1" noChangeArrowheads="1"/>
          </p:cNvSpPr>
          <p:nvPr/>
        </p:nvSpPr>
        <p:spPr bwMode="auto">
          <a:xfrm>
            <a:off x="4122057" y="9101138"/>
            <a:ext cx="3190724" cy="49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723900" algn="l"/>
                <a:tab pos="1447800" algn="l"/>
                <a:tab pos="2171700" algn="l"/>
                <a:tab pos="2895600" algn="l"/>
                <a:tab pos="3619500" algn="l"/>
              </a:tabLst>
              <a:defRPr>
                <a:solidFill>
                  <a:schemeClr val="bg1"/>
                </a:solidFill>
                <a:latin typeface="Arial" charset="0"/>
              </a:defRPr>
            </a:lvl1pPr>
            <a:lvl2pPr marL="742950" indent="-285750" eaLnBrk="0" hangingPunct="0">
              <a:tabLst>
                <a:tab pos="723900" algn="l"/>
                <a:tab pos="1447800" algn="l"/>
                <a:tab pos="2171700" algn="l"/>
                <a:tab pos="2895600" algn="l"/>
                <a:tab pos="3619500" algn="l"/>
              </a:tabLst>
              <a:defRPr>
                <a:solidFill>
                  <a:schemeClr val="bg1"/>
                </a:solidFill>
                <a:latin typeface="Arial" charset="0"/>
              </a:defRPr>
            </a:lvl2pPr>
            <a:lvl3pPr marL="1143000" indent="-228600" eaLnBrk="0" hangingPunct="0">
              <a:tabLst>
                <a:tab pos="723900" algn="l"/>
                <a:tab pos="1447800" algn="l"/>
                <a:tab pos="2171700" algn="l"/>
                <a:tab pos="2895600" algn="l"/>
                <a:tab pos="3619500" algn="l"/>
              </a:tabLst>
              <a:defRPr>
                <a:solidFill>
                  <a:schemeClr val="bg1"/>
                </a:solidFill>
                <a:latin typeface="Arial" charset="0"/>
              </a:defRPr>
            </a:lvl3pPr>
            <a:lvl4pPr marL="1600200" indent="-228600" eaLnBrk="0" hangingPunct="0">
              <a:tabLst>
                <a:tab pos="723900" algn="l"/>
                <a:tab pos="1447800" algn="l"/>
                <a:tab pos="2171700" algn="l"/>
                <a:tab pos="2895600" algn="l"/>
                <a:tab pos="3619500" algn="l"/>
              </a:tabLst>
              <a:defRPr>
                <a:solidFill>
                  <a:schemeClr val="bg1"/>
                </a:solidFill>
                <a:latin typeface="Arial" charset="0"/>
              </a:defRPr>
            </a:lvl4pPr>
            <a:lvl5pPr marL="2057400" indent="-228600" eaLnBrk="0" hangingPunct="0">
              <a:tabLst>
                <a:tab pos="723900" algn="l"/>
                <a:tab pos="1447800" algn="l"/>
                <a:tab pos="2171700" algn="l"/>
                <a:tab pos="2895600" algn="l"/>
                <a:tab pos="36195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9pPr>
          </a:lstStyle>
          <a:p>
            <a:pPr algn="r" eaLnBrk="1" hangingPunct="1">
              <a:spcBef>
                <a:spcPts val="300"/>
              </a:spcBef>
              <a:buClr>
                <a:srgbClr val="99CC00"/>
              </a:buClr>
              <a:buSzPct val="50000"/>
              <a:buFont typeface="Wingdings" pitchFamily="2" charset="2"/>
              <a:buChar char=""/>
            </a:pPr>
            <a:fld id="{B71A5C11-C9D9-4D49-93AB-054798687720}" type="slidenum">
              <a:rPr lang="en-US" sz="1200">
                <a:solidFill>
                  <a:srgbClr val="000000"/>
                </a:solidFill>
                <a:latin typeface="Tahoma" pitchFamily="34" charset="0"/>
              </a:rPr>
              <a:pPr algn="r" eaLnBrk="1" hangingPunct="1">
                <a:spcBef>
                  <a:spcPts val="300"/>
                </a:spcBef>
                <a:buClr>
                  <a:srgbClr val="99CC00"/>
                </a:buClr>
                <a:buSzPct val="50000"/>
                <a:buFont typeface="Wingdings" pitchFamily="2" charset="2"/>
                <a:buChar char=""/>
              </a:pPr>
              <a:t>44</a:t>
            </a:fld>
            <a:endParaRPr lang="en-US" sz="1200">
              <a:solidFill>
                <a:srgbClr val="000000"/>
              </a:solidFill>
              <a:latin typeface="Tahoma" pitchFamily="34" charset="0"/>
            </a:endParaRPr>
          </a:p>
        </p:txBody>
      </p:sp>
      <p:sp>
        <p:nvSpPr>
          <p:cNvPr id="53252" name="Text Box 1"/>
          <p:cNvSpPr txBox="1">
            <a:spLocks noChangeArrowheads="1"/>
          </p:cNvSpPr>
          <p:nvPr/>
        </p:nvSpPr>
        <p:spPr bwMode="auto">
          <a:xfrm>
            <a:off x="4122057" y="9101137"/>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r" eaLnBrk="1" hangingPunct="1">
              <a:spcBef>
                <a:spcPts val="300"/>
              </a:spcBef>
              <a:buClr>
                <a:srgbClr val="B2B2B2"/>
              </a:buClr>
              <a:buSzPct val="50000"/>
              <a:buFont typeface="Wingdings" pitchFamily="2" charset="2"/>
              <a:buChar char=""/>
            </a:pPr>
            <a:fld id="{4FFAB934-01FC-4297-AF91-DEBDC876BD84}" type="slidenum">
              <a:rPr lang="en-US" sz="1200">
                <a:solidFill>
                  <a:srgbClr val="000000"/>
                </a:solidFill>
                <a:latin typeface="Tahoma" pitchFamily="34" charset="0"/>
              </a:rPr>
              <a:pPr algn="r" eaLnBrk="1" hangingPunct="1">
                <a:spcBef>
                  <a:spcPts val="300"/>
                </a:spcBef>
                <a:buClr>
                  <a:srgbClr val="B2B2B2"/>
                </a:buClr>
                <a:buSzPct val="50000"/>
                <a:buFont typeface="Wingdings" pitchFamily="2" charset="2"/>
                <a:buChar char=""/>
              </a:pPr>
              <a:t>44</a:t>
            </a:fld>
            <a:endParaRPr lang="en-US" sz="1200">
              <a:solidFill>
                <a:srgbClr val="000000"/>
              </a:solidFill>
              <a:latin typeface="Tahoma" pitchFamily="34" charset="0"/>
            </a:endParaRPr>
          </a:p>
        </p:txBody>
      </p:sp>
      <p:sp>
        <p:nvSpPr>
          <p:cNvPr id="53253" name="Text Box 2"/>
          <p:cNvSpPr txBox="1">
            <a:spLocks noChangeArrowheads="1"/>
          </p:cNvSpPr>
          <p:nvPr/>
        </p:nvSpPr>
        <p:spPr bwMode="auto">
          <a:xfrm>
            <a:off x="0" y="9101137"/>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4" name="Text Box 3"/>
          <p:cNvSpPr txBox="1">
            <a:spLocks noChangeArrowheads="1"/>
          </p:cNvSpPr>
          <p:nvPr/>
        </p:nvSpPr>
        <p:spPr bwMode="auto">
          <a:xfrm>
            <a:off x="0" y="0"/>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5" name="Text Box 4"/>
          <p:cNvSpPr txBox="1">
            <a:spLocks noChangeArrowheads="1"/>
          </p:cNvSpPr>
          <p:nvPr/>
        </p:nvSpPr>
        <p:spPr bwMode="auto">
          <a:xfrm>
            <a:off x="4122057" y="0"/>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6" name="Text Box 5"/>
          <p:cNvSpPr txBox="1">
            <a:spLocks noChangeArrowheads="1"/>
          </p:cNvSpPr>
          <p:nvPr/>
        </p:nvSpPr>
        <p:spPr bwMode="auto">
          <a:xfrm>
            <a:off x="2264229" y="718841"/>
            <a:ext cx="2786743" cy="360045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en-US"/>
          </a:p>
        </p:txBody>
      </p:sp>
      <p:sp>
        <p:nvSpPr>
          <p:cNvPr id="53257" name="Rectangle 6"/>
          <p:cNvSpPr>
            <a:spLocks noGrp="1" noChangeArrowheads="1"/>
          </p:cNvSpPr>
          <p:nvPr>
            <p:ph type="body"/>
          </p:nvPr>
        </p:nvSpPr>
        <p:spPr bwMode="auto">
          <a:xfrm>
            <a:off x="986972" y="4600575"/>
            <a:ext cx="5340048" cy="42984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dirty="0">
              <a:latin typeface="Calibri Light" panose="020F0302020204030204" pitchFamily="34" charset="0"/>
            </a:endParaRPr>
          </a:p>
        </p:txBody>
      </p:sp>
    </p:spTree>
    <p:extLst>
      <p:ext uri="{BB962C8B-B14F-4D97-AF65-F5344CB8AC3E}">
        <p14:creationId xmlns:p14="http://schemas.microsoft.com/office/powerpoint/2010/main" val="96877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8"/>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 pos="3619500" algn="l"/>
              </a:tabLst>
              <a:defRPr>
                <a:solidFill>
                  <a:schemeClr val="bg1"/>
                </a:solidFill>
                <a:latin typeface="Arial" charset="0"/>
              </a:defRPr>
            </a:lvl1pPr>
            <a:lvl2pPr marL="742950" indent="-285750" eaLnBrk="0" hangingPunct="0">
              <a:tabLst>
                <a:tab pos="723900" algn="l"/>
                <a:tab pos="1447800" algn="l"/>
                <a:tab pos="2171700" algn="l"/>
                <a:tab pos="2895600" algn="l"/>
                <a:tab pos="3619500" algn="l"/>
              </a:tabLst>
              <a:defRPr>
                <a:solidFill>
                  <a:schemeClr val="bg1"/>
                </a:solidFill>
                <a:latin typeface="Arial" charset="0"/>
              </a:defRPr>
            </a:lvl2pPr>
            <a:lvl3pPr marL="1143000" indent="-228600" eaLnBrk="0" hangingPunct="0">
              <a:tabLst>
                <a:tab pos="723900" algn="l"/>
                <a:tab pos="1447800" algn="l"/>
                <a:tab pos="2171700" algn="l"/>
                <a:tab pos="2895600" algn="l"/>
                <a:tab pos="3619500" algn="l"/>
              </a:tabLst>
              <a:defRPr>
                <a:solidFill>
                  <a:schemeClr val="bg1"/>
                </a:solidFill>
                <a:latin typeface="Arial" charset="0"/>
              </a:defRPr>
            </a:lvl3pPr>
            <a:lvl4pPr marL="1600200" indent="-228600" eaLnBrk="0" hangingPunct="0">
              <a:tabLst>
                <a:tab pos="723900" algn="l"/>
                <a:tab pos="1447800" algn="l"/>
                <a:tab pos="2171700" algn="l"/>
                <a:tab pos="2895600" algn="l"/>
                <a:tab pos="3619500" algn="l"/>
              </a:tabLst>
              <a:defRPr>
                <a:solidFill>
                  <a:schemeClr val="bg1"/>
                </a:solidFill>
                <a:latin typeface="Arial" charset="0"/>
              </a:defRPr>
            </a:lvl4pPr>
            <a:lvl5pPr marL="2057400" indent="-228600" eaLnBrk="0" hangingPunct="0">
              <a:tabLst>
                <a:tab pos="723900" algn="l"/>
                <a:tab pos="1447800" algn="l"/>
                <a:tab pos="2171700" algn="l"/>
                <a:tab pos="2895600" algn="l"/>
                <a:tab pos="36195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9pPr>
          </a:lstStyle>
          <a:p>
            <a:pPr eaLnBrk="1" hangingPunct="1"/>
            <a:fld id="{E950E3F0-7F28-4755-9D8F-22C372752829}" type="slidenum">
              <a:rPr lang="en-US" smtClean="0">
                <a:solidFill>
                  <a:srgbClr val="000000"/>
                </a:solidFill>
                <a:latin typeface="Tahoma" pitchFamily="34" charset="0"/>
              </a:rPr>
              <a:pPr eaLnBrk="1" hangingPunct="1"/>
              <a:t>45</a:t>
            </a:fld>
            <a:endParaRPr lang="en-US">
              <a:solidFill>
                <a:srgbClr val="000000"/>
              </a:solidFill>
              <a:latin typeface="Tahoma" pitchFamily="34" charset="0"/>
            </a:endParaRPr>
          </a:p>
        </p:txBody>
      </p:sp>
      <p:sp>
        <p:nvSpPr>
          <p:cNvPr id="53251" name="Rectangle 8"/>
          <p:cNvSpPr txBox="1">
            <a:spLocks noGrp="1" noChangeArrowheads="1"/>
          </p:cNvSpPr>
          <p:nvPr/>
        </p:nvSpPr>
        <p:spPr bwMode="auto">
          <a:xfrm>
            <a:off x="4122057" y="9101138"/>
            <a:ext cx="3190724" cy="49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723900" algn="l"/>
                <a:tab pos="1447800" algn="l"/>
                <a:tab pos="2171700" algn="l"/>
                <a:tab pos="2895600" algn="l"/>
                <a:tab pos="3619500" algn="l"/>
              </a:tabLst>
              <a:defRPr>
                <a:solidFill>
                  <a:schemeClr val="bg1"/>
                </a:solidFill>
                <a:latin typeface="Arial" charset="0"/>
              </a:defRPr>
            </a:lvl1pPr>
            <a:lvl2pPr marL="742950" indent="-285750" eaLnBrk="0" hangingPunct="0">
              <a:tabLst>
                <a:tab pos="723900" algn="l"/>
                <a:tab pos="1447800" algn="l"/>
                <a:tab pos="2171700" algn="l"/>
                <a:tab pos="2895600" algn="l"/>
                <a:tab pos="3619500" algn="l"/>
              </a:tabLst>
              <a:defRPr>
                <a:solidFill>
                  <a:schemeClr val="bg1"/>
                </a:solidFill>
                <a:latin typeface="Arial" charset="0"/>
              </a:defRPr>
            </a:lvl2pPr>
            <a:lvl3pPr marL="1143000" indent="-228600" eaLnBrk="0" hangingPunct="0">
              <a:tabLst>
                <a:tab pos="723900" algn="l"/>
                <a:tab pos="1447800" algn="l"/>
                <a:tab pos="2171700" algn="l"/>
                <a:tab pos="2895600" algn="l"/>
                <a:tab pos="3619500" algn="l"/>
              </a:tabLst>
              <a:defRPr>
                <a:solidFill>
                  <a:schemeClr val="bg1"/>
                </a:solidFill>
                <a:latin typeface="Arial" charset="0"/>
              </a:defRPr>
            </a:lvl3pPr>
            <a:lvl4pPr marL="1600200" indent="-228600" eaLnBrk="0" hangingPunct="0">
              <a:tabLst>
                <a:tab pos="723900" algn="l"/>
                <a:tab pos="1447800" algn="l"/>
                <a:tab pos="2171700" algn="l"/>
                <a:tab pos="2895600" algn="l"/>
                <a:tab pos="3619500" algn="l"/>
              </a:tabLst>
              <a:defRPr>
                <a:solidFill>
                  <a:schemeClr val="bg1"/>
                </a:solidFill>
                <a:latin typeface="Arial" charset="0"/>
              </a:defRPr>
            </a:lvl4pPr>
            <a:lvl5pPr marL="2057400" indent="-228600" eaLnBrk="0" hangingPunct="0">
              <a:tabLst>
                <a:tab pos="723900" algn="l"/>
                <a:tab pos="1447800" algn="l"/>
                <a:tab pos="2171700" algn="l"/>
                <a:tab pos="2895600" algn="l"/>
                <a:tab pos="36195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723900" algn="l"/>
                <a:tab pos="1447800" algn="l"/>
                <a:tab pos="2171700" algn="l"/>
                <a:tab pos="2895600" algn="l"/>
                <a:tab pos="3619500" algn="l"/>
              </a:tabLst>
              <a:defRPr>
                <a:solidFill>
                  <a:schemeClr val="bg1"/>
                </a:solidFill>
                <a:latin typeface="Arial" charset="0"/>
              </a:defRPr>
            </a:lvl9pPr>
          </a:lstStyle>
          <a:p>
            <a:pPr algn="r" eaLnBrk="1" hangingPunct="1">
              <a:spcBef>
                <a:spcPts val="300"/>
              </a:spcBef>
              <a:buClr>
                <a:srgbClr val="99CC00"/>
              </a:buClr>
              <a:buSzPct val="50000"/>
              <a:buFont typeface="Wingdings" pitchFamily="2" charset="2"/>
              <a:buChar char=""/>
            </a:pPr>
            <a:fld id="{B71A5C11-C9D9-4D49-93AB-054798687720}" type="slidenum">
              <a:rPr lang="en-US" sz="1200">
                <a:solidFill>
                  <a:srgbClr val="000000"/>
                </a:solidFill>
                <a:latin typeface="Tahoma" pitchFamily="34" charset="0"/>
              </a:rPr>
              <a:pPr algn="r" eaLnBrk="1" hangingPunct="1">
                <a:spcBef>
                  <a:spcPts val="300"/>
                </a:spcBef>
                <a:buClr>
                  <a:srgbClr val="99CC00"/>
                </a:buClr>
                <a:buSzPct val="50000"/>
                <a:buFont typeface="Wingdings" pitchFamily="2" charset="2"/>
                <a:buChar char=""/>
              </a:pPr>
              <a:t>45</a:t>
            </a:fld>
            <a:endParaRPr lang="en-US" sz="1200">
              <a:solidFill>
                <a:srgbClr val="000000"/>
              </a:solidFill>
              <a:latin typeface="Tahoma" pitchFamily="34" charset="0"/>
            </a:endParaRPr>
          </a:p>
        </p:txBody>
      </p:sp>
      <p:sp>
        <p:nvSpPr>
          <p:cNvPr id="53252" name="Text Box 1"/>
          <p:cNvSpPr txBox="1">
            <a:spLocks noChangeArrowheads="1"/>
          </p:cNvSpPr>
          <p:nvPr/>
        </p:nvSpPr>
        <p:spPr bwMode="auto">
          <a:xfrm>
            <a:off x="4122057" y="9101137"/>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r" eaLnBrk="1" hangingPunct="1">
              <a:spcBef>
                <a:spcPts val="300"/>
              </a:spcBef>
              <a:buClr>
                <a:srgbClr val="B2B2B2"/>
              </a:buClr>
              <a:buSzPct val="50000"/>
              <a:buFont typeface="Wingdings" pitchFamily="2" charset="2"/>
              <a:buChar char=""/>
            </a:pPr>
            <a:fld id="{4FFAB934-01FC-4297-AF91-DEBDC876BD84}" type="slidenum">
              <a:rPr lang="en-US" sz="1200">
                <a:solidFill>
                  <a:srgbClr val="000000"/>
                </a:solidFill>
                <a:latin typeface="Tahoma" pitchFamily="34" charset="0"/>
              </a:rPr>
              <a:pPr algn="r" eaLnBrk="1" hangingPunct="1">
                <a:spcBef>
                  <a:spcPts val="300"/>
                </a:spcBef>
                <a:buClr>
                  <a:srgbClr val="B2B2B2"/>
                </a:buClr>
                <a:buSzPct val="50000"/>
                <a:buFont typeface="Wingdings" pitchFamily="2" charset="2"/>
                <a:buChar char=""/>
              </a:pPr>
              <a:t>45</a:t>
            </a:fld>
            <a:endParaRPr lang="en-US" sz="1200">
              <a:solidFill>
                <a:srgbClr val="000000"/>
              </a:solidFill>
              <a:latin typeface="Tahoma" pitchFamily="34" charset="0"/>
            </a:endParaRPr>
          </a:p>
        </p:txBody>
      </p:sp>
      <p:sp>
        <p:nvSpPr>
          <p:cNvPr id="53253" name="Text Box 2"/>
          <p:cNvSpPr txBox="1">
            <a:spLocks noChangeArrowheads="1"/>
          </p:cNvSpPr>
          <p:nvPr/>
        </p:nvSpPr>
        <p:spPr bwMode="auto">
          <a:xfrm>
            <a:off x="0" y="9101137"/>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4" name="Text Box 3"/>
          <p:cNvSpPr txBox="1">
            <a:spLocks noChangeArrowheads="1"/>
          </p:cNvSpPr>
          <p:nvPr/>
        </p:nvSpPr>
        <p:spPr bwMode="auto">
          <a:xfrm>
            <a:off x="0" y="0"/>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5" name="Text Box 4"/>
          <p:cNvSpPr txBox="1">
            <a:spLocks noChangeArrowheads="1"/>
          </p:cNvSpPr>
          <p:nvPr/>
        </p:nvSpPr>
        <p:spPr bwMode="auto">
          <a:xfrm>
            <a:off x="4122057" y="0"/>
            <a:ext cx="319314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algn="r" eaLnBrk="1" hangingPunct="1">
              <a:spcBef>
                <a:spcPts val="300"/>
              </a:spcBef>
              <a:buClr>
                <a:srgbClr val="B2B2B2"/>
              </a:buClr>
              <a:buSzPct val="50000"/>
              <a:buFont typeface="Wingdings" pitchFamily="2" charset="2"/>
              <a:buChar char=""/>
            </a:pPr>
            <a:endParaRPr lang="en-US" sz="1200">
              <a:solidFill>
                <a:srgbClr val="000000"/>
              </a:solidFill>
              <a:latin typeface="Tahoma" pitchFamily="34" charset="0"/>
            </a:endParaRPr>
          </a:p>
        </p:txBody>
      </p:sp>
      <p:sp>
        <p:nvSpPr>
          <p:cNvPr id="53256" name="Text Box 5"/>
          <p:cNvSpPr txBox="1">
            <a:spLocks noChangeArrowheads="1"/>
          </p:cNvSpPr>
          <p:nvPr/>
        </p:nvSpPr>
        <p:spPr bwMode="auto">
          <a:xfrm>
            <a:off x="2264229" y="718841"/>
            <a:ext cx="2786743" cy="360045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bg1"/>
                </a:solidFill>
                <a:latin typeface="Arial" charset="0"/>
              </a:defRPr>
            </a:lvl1pPr>
            <a:lvl2pPr marL="742950" indent="-285750" eaLnBrk="0" hangingPunct="0">
              <a:defRPr>
                <a:solidFill>
                  <a:schemeClr val="bg1"/>
                </a:solidFill>
                <a:latin typeface="Arial" charset="0"/>
              </a:defRPr>
            </a:lvl2pPr>
            <a:lvl3pPr marL="1143000" indent="-228600" eaLnBrk="0" hangingPunct="0">
              <a:defRPr>
                <a:solidFill>
                  <a:schemeClr val="bg1"/>
                </a:solidFill>
                <a:latin typeface="Arial" charset="0"/>
              </a:defRPr>
            </a:lvl3pPr>
            <a:lvl4pPr marL="1600200" indent="-228600" eaLnBrk="0" hangingPunct="0">
              <a:defRPr>
                <a:solidFill>
                  <a:schemeClr val="bg1"/>
                </a:solidFill>
                <a:latin typeface="Arial" charset="0"/>
              </a:defRPr>
            </a:lvl4pPr>
            <a:lvl5pPr marL="2057400" indent="-228600" eaLnBrk="0" hangingPunct="0">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defRPr>
                <a:solidFill>
                  <a:schemeClr val="bg1"/>
                </a:solidFill>
                <a:latin typeface="Arial" charset="0"/>
              </a:defRPr>
            </a:lvl9pPr>
          </a:lstStyle>
          <a:p>
            <a:pPr eaLnBrk="1" hangingPunct="1"/>
            <a:endParaRPr lang="en-US"/>
          </a:p>
        </p:txBody>
      </p:sp>
      <p:sp>
        <p:nvSpPr>
          <p:cNvPr id="53257" name="Rectangle 6"/>
          <p:cNvSpPr>
            <a:spLocks noGrp="1" noChangeArrowheads="1"/>
          </p:cNvSpPr>
          <p:nvPr>
            <p:ph type="body"/>
          </p:nvPr>
        </p:nvSpPr>
        <p:spPr bwMode="auto">
          <a:xfrm>
            <a:off x="986972" y="4600575"/>
            <a:ext cx="5340048" cy="42984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dirty="0">
              <a:latin typeface="Calibri Light" panose="020F0302020204030204" pitchFamily="34" charset="0"/>
            </a:endParaRPr>
          </a:p>
        </p:txBody>
      </p:sp>
    </p:spTree>
    <p:extLst>
      <p:ext uri="{BB962C8B-B14F-4D97-AF65-F5344CB8AC3E}">
        <p14:creationId xmlns:p14="http://schemas.microsoft.com/office/powerpoint/2010/main" val="365218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58</a:t>
            </a:fld>
            <a:endParaRPr lang="en-US"/>
          </a:p>
        </p:txBody>
      </p:sp>
    </p:spTree>
    <p:extLst>
      <p:ext uri="{BB962C8B-B14F-4D97-AF65-F5344CB8AC3E}">
        <p14:creationId xmlns:p14="http://schemas.microsoft.com/office/powerpoint/2010/main" val="935859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4913B-4F70-4FB5-3F70-15E5308297AD}"/>
            </a:ext>
          </a:extLst>
        </p:cNvPr>
        <p:cNvGrpSpPr/>
        <p:nvPr/>
      </p:nvGrpSpPr>
      <p:grpSpPr>
        <a:xfrm>
          <a:off x="0" y="0"/>
          <a:ext cx="0" cy="0"/>
          <a:chOff x="0" y="0"/>
          <a:chExt cx="0" cy="0"/>
        </a:xfrm>
      </p:grpSpPr>
      <p:sp>
        <p:nvSpPr>
          <p:cNvPr id="38914" name="Rectangle 7">
            <a:extLst>
              <a:ext uri="{FF2B5EF4-FFF2-40B4-BE49-F238E27FC236}">
                <a16:creationId xmlns:a16="http://schemas.microsoft.com/office/drawing/2014/main" id="{FFAF1CD1-5ABE-E86C-C414-D2E3066E04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C6AE6C45-A6CE-4206-BD3B-94C861CF4FBB}" type="slidenum">
              <a:rPr lang="en-US" sz="1400" b="0" smtClean="0">
                <a:solidFill>
                  <a:schemeClr val="tx1"/>
                </a:solidFill>
              </a:rPr>
              <a:pPr eaLnBrk="1" hangingPunct="1"/>
              <a:t>59</a:t>
            </a:fld>
            <a:endParaRPr lang="en-US" sz="1400" b="0">
              <a:solidFill>
                <a:schemeClr val="tx1"/>
              </a:solidFill>
            </a:endParaRPr>
          </a:p>
        </p:txBody>
      </p:sp>
      <p:sp>
        <p:nvSpPr>
          <p:cNvPr id="38915" name="Rectangle 2">
            <a:extLst>
              <a:ext uri="{FF2B5EF4-FFF2-40B4-BE49-F238E27FC236}">
                <a16:creationId xmlns:a16="http://schemas.microsoft.com/office/drawing/2014/main" id="{C12DCD9D-8975-F327-2F37-AA35FBC00994}"/>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CEEB568-C2F8-F1E1-21F1-5FEDBE0477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02689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C9BC3-D932-F926-75BF-E41353DA463D}"/>
            </a:ext>
          </a:extLst>
        </p:cNvPr>
        <p:cNvGrpSpPr/>
        <p:nvPr/>
      </p:nvGrpSpPr>
      <p:grpSpPr>
        <a:xfrm>
          <a:off x="0" y="0"/>
          <a:ext cx="0" cy="0"/>
          <a:chOff x="0" y="0"/>
          <a:chExt cx="0" cy="0"/>
        </a:xfrm>
      </p:grpSpPr>
      <p:sp>
        <p:nvSpPr>
          <p:cNvPr id="38914" name="Rectangle 7">
            <a:extLst>
              <a:ext uri="{FF2B5EF4-FFF2-40B4-BE49-F238E27FC236}">
                <a16:creationId xmlns:a16="http://schemas.microsoft.com/office/drawing/2014/main" id="{61ED3D4E-8E42-5871-1BBB-4FCE0602F5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C6AE6C45-A6CE-4206-BD3B-94C861CF4FBB}" type="slidenum">
              <a:rPr lang="en-US" sz="1400" b="0" smtClean="0">
                <a:solidFill>
                  <a:schemeClr val="tx1"/>
                </a:solidFill>
              </a:rPr>
              <a:pPr eaLnBrk="1" hangingPunct="1"/>
              <a:t>60</a:t>
            </a:fld>
            <a:endParaRPr lang="en-US" sz="1400" b="0">
              <a:solidFill>
                <a:schemeClr val="tx1"/>
              </a:solidFill>
            </a:endParaRPr>
          </a:p>
        </p:txBody>
      </p:sp>
      <p:sp>
        <p:nvSpPr>
          <p:cNvPr id="38915" name="Rectangle 2">
            <a:extLst>
              <a:ext uri="{FF2B5EF4-FFF2-40B4-BE49-F238E27FC236}">
                <a16:creationId xmlns:a16="http://schemas.microsoft.com/office/drawing/2014/main" id="{233A20A3-55D4-4101-5427-50259EE4DE40}"/>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980A4D7-8541-3AD0-DEDE-5F88FB5AE7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5531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C6AE6C45-A6CE-4206-BD3B-94C861CF4FBB}" type="slidenum">
              <a:rPr lang="en-US" sz="1400" b="0" smtClean="0">
                <a:solidFill>
                  <a:schemeClr val="tx1"/>
                </a:solidFill>
              </a:rPr>
              <a:pPr eaLnBrk="1" hangingPunct="1"/>
              <a:t>61</a:t>
            </a:fld>
            <a:endParaRPr lang="en-US" sz="1400" b="0">
              <a:solidFill>
                <a:schemeClr val="tx1"/>
              </a:solidFill>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55868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2691-E01B-CEAE-1361-73DD08499286}"/>
            </a:ext>
          </a:extLst>
        </p:cNvPr>
        <p:cNvGrpSpPr/>
        <p:nvPr/>
      </p:nvGrpSpPr>
      <p:grpSpPr>
        <a:xfrm>
          <a:off x="0" y="0"/>
          <a:ext cx="0" cy="0"/>
          <a:chOff x="0" y="0"/>
          <a:chExt cx="0" cy="0"/>
        </a:xfrm>
      </p:grpSpPr>
      <p:sp>
        <p:nvSpPr>
          <p:cNvPr id="38914" name="Rectangle 7">
            <a:extLst>
              <a:ext uri="{FF2B5EF4-FFF2-40B4-BE49-F238E27FC236}">
                <a16:creationId xmlns:a16="http://schemas.microsoft.com/office/drawing/2014/main" id="{A12D7D9B-EB4C-7A99-7926-2224B3C078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C6AE6C45-A6CE-4206-BD3B-94C861CF4FBB}" type="slidenum">
              <a:rPr lang="en-US" sz="1400" b="0" smtClean="0">
                <a:solidFill>
                  <a:schemeClr val="tx1"/>
                </a:solidFill>
              </a:rPr>
              <a:pPr eaLnBrk="1" hangingPunct="1"/>
              <a:t>62</a:t>
            </a:fld>
            <a:endParaRPr lang="en-US" sz="1400" b="0">
              <a:solidFill>
                <a:schemeClr val="tx1"/>
              </a:solidFill>
            </a:endParaRPr>
          </a:p>
        </p:txBody>
      </p:sp>
      <p:sp>
        <p:nvSpPr>
          <p:cNvPr id="38915" name="Rectangle 2">
            <a:extLst>
              <a:ext uri="{FF2B5EF4-FFF2-40B4-BE49-F238E27FC236}">
                <a16:creationId xmlns:a16="http://schemas.microsoft.com/office/drawing/2014/main" id="{B17FF4D2-69BB-75BB-88AF-1B0670EC1F55}"/>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5871651-32E3-9E90-92D7-29D54083A7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929849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A69DABE6-44B1-4455-914F-8EBA9E5F31D0}" type="slidenum">
              <a:rPr lang="en-US" sz="1400" b="0" smtClean="0">
                <a:solidFill>
                  <a:schemeClr val="tx1"/>
                </a:solidFill>
              </a:rPr>
              <a:pPr eaLnBrk="1" hangingPunct="1"/>
              <a:t>68</a:t>
            </a:fld>
            <a:endParaRPr lang="en-US" sz="1400" b="0">
              <a:solidFill>
                <a:schemeClr val="tx1"/>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967632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94E63-4F8D-3951-50B0-EBF90ADB41D5}"/>
            </a:ext>
          </a:extLst>
        </p:cNvPr>
        <p:cNvGrpSpPr/>
        <p:nvPr/>
      </p:nvGrpSpPr>
      <p:grpSpPr>
        <a:xfrm>
          <a:off x="0" y="0"/>
          <a:ext cx="0" cy="0"/>
          <a:chOff x="0" y="0"/>
          <a:chExt cx="0" cy="0"/>
        </a:xfrm>
      </p:grpSpPr>
      <p:sp>
        <p:nvSpPr>
          <p:cNvPr id="46082" name="Rectangle 7">
            <a:extLst>
              <a:ext uri="{FF2B5EF4-FFF2-40B4-BE49-F238E27FC236}">
                <a16:creationId xmlns:a16="http://schemas.microsoft.com/office/drawing/2014/main" id="{17E4AF6B-F38A-0790-C0D2-F5AE776C1B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A69DABE6-44B1-4455-914F-8EBA9E5F31D0}" type="slidenum">
              <a:rPr lang="en-US" sz="1400" b="0" smtClean="0">
                <a:solidFill>
                  <a:schemeClr val="tx1"/>
                </a:solidFill>
              </a:rPr>
              <a:pPr eaLnBrk="1" hangingPunct="1"/>
              <a:t>69</a:t>
            </a:fld>
            <a:endParaRPr lang="en-US" sz="1400" b="0">
              <a:solidFill>
                <a:schemeClr val="tx1"/>
              </a:solidFill>
            </a:endParaRPr>
          </a:p>
        </p:txBody>
      </p:sp>
      <p:sp>
        <p:nvSpPr>
          <p:cNvPr id="46083" name="Rectangle 2">
            <a:extLst>
              <a:ext uri="{FF2B5EF4-FFF2-40B4-BE49-F238E27FC236}">
                <a16:creationId xmlns:a16="http://schemas.microsoft.com/office/drawing/2014/main" id="{343D69C1-AC03-D42F-A43A-B665C8EF7F91}"/>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83CF2EA-3DA6-128D-394F-FB4C931A0B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45214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A3705F22-E8F5-4B4A-83E6-4BFBD0634E4A}" type="slidenum">
              <a:rPr lang="en-US" sz="1400" b="0" smtClean="0">
                <a:solidFill>
                  <a:schemeClr val="tx1"/>
                </a:solidFill>
              </a:rPr>
              <a:pPr eaLnBrk="1" hangingPunct="1"/>
              <a:t>70</a:t>
            </a:fld>
            <a:endParaRPr lang="en-US" sz="1400" b="0">
              <a:solidFill>
                <a:schemeClr val="tx1"/>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24831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Over the past few years, I have designed several backscatter and beyond backscatter systems that precisely overcome these critical challenges that have limited the widespread deployment of backscatter on IoT devices. </a:t>
            </a:r>
          </a:p>
          <a:p>
            <a:pPr algn="just">
              <a:lnSpc>
                <a:spcPct val="107000"/>
              </a:lnSpc>
              <a:spcAft>
                <a:spcPts val="800"/>
              </a:spcAft>
            </a:pP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 research vision that I have pursued and would like to pursue as a faculty member is to enable a massive deployment of IoT devices by bridging the energy asymmetry between sensing, computation and communication blocks by designing novel platforms and communication mechanisms. I am going to describe some of my research contributions next.</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2</a:t>
            </a:fld>
            <a:endParaRPr lang="en-US"/>
          </a:p>
        </p:txBody>
      </p:sp>
    </p:spTree>
    <p:extLst>
      <p:ext uri="{BB962C8B-B14F-4D97-AF65-F5344CB8AC3E}">
        <p14:creationId xmlns:p14="http://schemas.microsoft.com/office/powerpoint/2010/main" val="695599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EE65E979-0BF1-4657-95CC-FE2BCC2FEFAC}" type="slidenum">
              <a:rPr lang="en-US" sz="1400" b="0" smtClean="0">
                <a:solidFill>
                  <a:schemeClr val="tx1"/>
                </a:solidFill>
              </a:rPr>
              <a:pPr eaLnBrk="1" hangingPunct="1"/>
              <a:t>72</a:t>
            </a:fld>
            <a:endParaRPr lang="en-US" sz="1400" b="0">
              <a:solidFill>
                <a:schemeClr val="tx1"/>
              </a:solidFill>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323651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DA6B9AD0-79F2-43CC-B896-6D3E20E0B814}" type="slidenum">
              <a:rPr lang="en-US" sz="1400" b="0" smtClean="0">
                <a:solidFill>
                  <a:schemeClr val="tx1"/>
                </a:solidFill>
                <a:latin typeface="Calibri Light" panose="020F0302020204030204" pitchFamily="34" charset="0"/>
              </a:rPr>
              <a:pPr eaLnBrk="1" hangingPunct="1"/>
              <a:t>75</a:t>
            </a:fld>
            <a:endParaRPr lang="en-US" sz="1400" b="0" dirty="0">
              <a:solidFill>
                <a:schemeClr val="tx1"/>
              </a:solidFill>
              <a:latin typeface="Calibri Light" panose="020F030202020403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61347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77</a:t>
            </a:fld>
            <a:endParaRPr lang="en-US"/>
          </a:p>
        </p:txBody>
      </p:sp>
    </p:spTree>
    <p:extLst>
      <p:ext uri="{BB962C8B-B14F-4D97-AF65-F5344CB8AC3E}">
        <p14:creationId xmlns:p14="http://schemas.microsoft.com/office/powerpoint/2010/main" val="1008586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8298DB5F-4F88-40CF-8EFC-9946E85B51D3}" type="slidenum">
              <a:rPr lang="en-US" sz="1400" b="0" smtClean="0">
                <a:solidFill>
                  <a:schemeClr val="tx1"/>
                </a:solidFill>
                <a:latin typeface="Calibri Light" panose="020F0302020204030204" pitchFamily="34" charset="0"/>
              </a:rPr>
              <a:pPr eaLnBrk="1" hangingPunct="1"/>
              <a:t>78</a:t>
            </a:fld>
            <a:endParaRPr lang="en-US" sz="1400" b="0" dirty="0">
              <a:solidFill>
                <a:schemeClr val="tx1"/>
              </a:solidFill>
              <a:latin typeface="Calibri Light" panose="020F030202020403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65763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BE5144C9-957A-4A30-8F13-3BA208AFCBAF}" type="slidenum">
              <a:rPr lang="en-US" sz="1400" b="0" smtClean="0">
                <a:solidFill>
                  <a:schemeClr val="tx1"/>
                </a:solidFill>
                <a:latin typeface="Calibri Light" panose="020F0302020204030204" pitchFamily="34" charset="0"/>
              </a:rPr>
              <a:pPr eaLnBrk="1" hangingPunct="1"/>
              <a:t>82</a:t>
            </a:fld>
            <a:endParaRPr lang="en-US" sz="1400" b="0" dirty="0">
              <a:solidFill>
                <a:schemeClr val="tx1"/>
              </a:solidFill>
              <a:latin typeface="Calibri Light" panose="020F0302020204030204" pitchFamily="34"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77139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634DE946-B2D5-4FC6-8A13-6C2209D9327E}" type="slidenum">
              <a:rPr lang="en-US" sz="1400" b="0" smtClean="0">
                <a:solidFill>
                  <a:schemeClr val="tx1"/>
                </a:solidFill>
                <a:latin typeface="Calibri Light" panose="020F0302020204030204" pitchFamily="34" charset="0"/>
              </a:rPr>
              <a:pPr eaLnBrk="1" hangingPunct="1"/>
              <a:t>83</a:t>
            </a:fld>
            <a:endParaRPr lang="en-US" sz="1400" b="0" dirty="0">
              <a:solidFill>
                <a:schemeClr val="tx1"/>
              </a:solidFill>
              <a:latin typeface="Calibri Light" panose="020F030202020403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27038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0D8A8-9467-930C-18FD-506BB2D17934}"/>
            </a:ext>
          </a:extLst>
        </p:cNvPr>
        <p:cNvGrpSpPr/>
        <p:nvPr/>
      </p:nvGrpSpPr>
      <p:grpSpPr>
        <a:xfrm>
          <a:off x="0" y="0"/>
          <a:ext cx="0" cy="0"/>
          <a:chOff x="0" y="0"/>
          <a:chExt cx="0" cy="0"/>
        </a:xfrm>
      </p:grpSpPr>
      <p:sp>
        <p:nvSpPr>
          <p:cNvPr id="50178" name="Rectangle 7">
            <a:extLst>
              <a:ext uri="{FF2B5EF4-FFF2-40B4-BE49-F238E27FC236}">
                <a16:creationId xmlns:a16="http://schemas.microsoft.com/office/drawing/2014/main" id="{AA4CA996-3245-BEAA-1A0A-6080D4C092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634DE946-B2D5-4FC6-8A13-6C2209D9327E}" type="slidenum">
              <a:rPr lang="en-US" sz="1400" b="0" smtClean="0">
                <a:solidFill>
                  <a:schemeClr val="tx1"/>
                </a:solidFill>
                <a:latin typeface="Calibri Light" panose="020F0302020204030204" pitchFamily="34" charset="0"/>
              </a:rPr>
              <a:pPr eaLnBrk="1" hangingPunct="1"/>
              <a:t>84</a:t>
            </a:fld>
            <a:endParaRPr lang="en-US" sz="1400" b="0" dirty="0">
              <a:solidFill>
                <a:schemeClr val="tx1"/>
              </a:solidFill>
              <a:latin typeface="Calibri Light" panose="020F0302020204030204" pitchFamily="34" charset="0"/>
            </a:endParaRPr>
          </a:p>
        </p:txBody>
      </p:sp>
      <p:sp>
        <p:nvSpPr>
          <p:cNvPr id="50179" name="Rectangle 2">
            <a:extLst>
              <a:ext uri="{FF2B5EF4-FFF2-40B4-BE49-F238E27FC236}">
                <a16:creationId xmlns:a16="http://schemas.microsoft.com/office/drawing/2014/main" id="{305370AB-F5FF-B718-B053-8DD8CF8BD16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23476C9-DC0E-B954-28AF-E061234E8F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674489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D3D9220D-EA24-41A2-B5B8-BA91ED96D410}" type="slidenum">
              <a:rPr lang="en-US" sz="1400" b="0" smtClean="0">
                <a:solidFill>
                  <a:schemeClr val="tx1"/>
                </a:solidFill>
                <a:latin typeface="Calibri Light" panose="020F0302020204030204" pitchFamily="34" charset="0"/>
              </a:rPr>
              <a:pPr eaLnBrk="1" hangingPunct="1"/>
              <a:t>86</a:t>
            </a:fld>
            <a:endParaRPr lang="en-US" sz="1400" b="0" dirty="0">
              <a:solidFill>
                <a:schemeClr val="tx1"/>
              </a:solidFill>
              <a:latin typeface="Calibri Light" panose="020F030202020403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3636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2904B66D-49C2-4860-90B5-540A115CA497}" type="slidenum">
              <a:rPr lang="en-US" sz="1400" b="0" smtClean="0">
                <a:solidFill>
                  <a:schemeClr val="tx1"/>
                </a:solidFill>
                <a:latin typeface="Calibri Light" panose="020F0302020204030204" pitchFamily="34" charset="0"/>
              </a:rPr>
              <a:pPr eaLnBrk="1" hangingPunct="1"/>
              <a:t>90</a:t>
            </a:fld>
            <a:endParaRPr lang="en-US" sz="1400" b="0" dirty="0">
              <a:solidFill>
                <a:schemeClr val="tx1"/>
              </a:solidFill>
              <a:latin typeface="Calibri Light" panose="020F030202020403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154167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96" charset="0"/>
              </a:defRPr>
            </a:lvl1pPr>
            <a:lvl2pPr marL="742950" indent="-285750" defTabSz="966788" eaLnBrk="0" hangingPunct="0">
              <a:defRPr sz="2400" b="1">
                <a:solidFill>
                  <a:srgbClr val="FFCC99"/>
                </a:solidFill>
                <a:latin typeface="Times New Roman" pitchFamily="-96" charset="0"/>
              </a:defRPr>
            </a:lvl2pPr>
            <a:lvl3pPr marL="1143000" indent="-228600" defTabSz="966788" eaLnBrk="0" hangingPunct="0">
              <a:defRPr sz="2400" b="1">
                <a:solidFill>
                  <a:srgbClr val="FFCC99"/>
                </a:solidFill>
                <a:latin typeface="Times New Roman" pitchFamily="-96" charset="0"/>
              </a:defRPr>
            </a:lvl3pPr>
            <a:lvl4pPr marL="1600200" indent="-228600" defTabSz="966788" eaLnBrk="0" hangingPunct="0">
              <a:defRPr sz="2400" b="1">
                <a:solidFill>
                  <a:srgbClr val="FFCC99"/>
                </a:solidFill>
                <a:latin typeface="Times New Roman" pitchFamily="-96" charset="0"/>
              </a:defRPr>
            </a:lvl4pPr>
            <a:lvl5pPr marL="2057400" indent="-228600" defTabSz="966788" eaLnBrk="0" hangingPunct="0">
              <a:defRPr sz="2400" b="1">
                <a:solidFill>
                  <a:srgbClr val="FFCC99"/>
                </a:solidFill>
                <a:latin typeface="Times New Roman" pitchFamily="-96" charset="0"/>
              </a:defRPr>
            </a:lvl5pPr>
            <a:lvl6pPr marL="2514600" indent="-228600" defTabSz="966788" eaLnBrk="0" fontAlgn="base" hangingPunct="0">
              <a:spcBef>
                <a:spcPct val="0"/>
              </a:spcBef>
              <a:spcAft>
                <a:spcPct val="0"/>
              </a:spcAft>
              <a:defRPr sz="2400" b="1">
                <a:solidFill>
                  <a:srgbClr val="FFCC99"/>
                </a:solidFill>
                <a:latin typeface="Times New Roman" pitchFamily="-96" charset="0"/>
              </a:defRPr>
            </a:lvl6pPr>
            <a:lvl7pPr marL="2971800" indent="-228600" defTabSz="966788" eaLnBrk="0" fontAlgn="base" hangingPunct="0">
              <a:spcBef>
                <a:spcPct val="0"/>
              </a:spcBef>
              <a:spcAft>
                <a:spcPct val="0"/>
              </a:spcAft>
              <a:defRPr sz="2400" b="1">
                <a:solidFill>
                  <a:srgbClr val="FFCC99"/>
                </a:solidFill>
                <a:latin typeface="Times New Roman" pitchFamily="-96" charset="0"/>
              </a:defRPr>
            </a:lvl7pPr>
            <a:lvl8pPr marL="3429000" indent="-228600" defTabSz="966788" eaLnBrk="0" fontAlgn="base" hangingPunct="0">
              <a:spcBef>
                <a:spcPct val="0"/>
              </a:spcBef>
              <a:spcAft>
                <a:spcPct val="0"/>
              </a:spcAft>
              <a:defRPr sz="2400" b="1">
                <a:solidFill>
                  <a:srgbClr val="FFCC99"/>
                </a:solidFill>
                <a:latin typeface="Times New Roman" pitchFamily="-96" charset="0"/>
              </a:defRPr>
            </a:lvl8pPr>
            <a:lvl9pPr marL="3886200" indent="-228600" defTabSz="966788" eaLnBrk="0" fontAlgn="base" hangingPunct="0">
              <a:spcBef>
                <a:spcPct val="0"/>
              </a:spcBef>
              <a:spcAft>
                <a:spcPct val="0"/>
              </a:spcAft>
              <a:defRPr sz="2400" b="1">
                <a:solidFill>
                  <a:srgbClr val="FFCC99"/>
                </a:solidFill>
                <a:latin typeface="Times New Roman" pitchFamily="-96" charset="0"/>
              </a:defRPr>
            </a:lvl9pPr>
          </a:lstStyle>
          <a:p>
            <a:pPr eaLnBrk="1" hangingPunct="1"/>
            <a:fld id="{2904B66D-49C2-4860-90B5-540A115CA497}" type="slidenum">
              <a:rPr lang="en-US" sz="1400" b="0" smtClean="0">
                <a:solidFill>
                  <a:schemeClr val="tx1"/>
                </a:solidFill>
                <a:latin typeface="Calibri Light" panose="020F0302020204030204" pitchFamily="34" charset="0"/>
              </a:rPr>
              <a:pPr eaLnBrk="1" hangingPunct="1"/>
              <a:t>91</a:t>
            </a:fld>
            <a:endParaRPr lang="en-US" sz="1400" b="0" dirty="0">
              <a:solidFill>
                <a:schemeClr val="tx1"/>
              </a:solidFill>
              <a:latin typeface="Calibri Light" panose="020F030202020403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1225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Over the past few years, I have designed several backscatter and beyond backscatter systems that precisely overcome these critical challenges that have limited the widespread deployment of backscatter on IoT devices. </a:t>
            </a:r>
          </a:p>
          <a:p>
            <a:pPr algn="just">
              <a:lnSpc>
                <a:spcPct val="107000"/>
              </a:lnSpc>
              <a:spcAft>
                <a:spcPts val="800"/>
              </a:spcAft>
            </a:pP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 research vision that I have pursued and would like to pursue as a faculty member is to enable a massive deployment of IoT devices by bridging the energy asymmetry between sensing, computation and communication blocks by designing novel platforms and communication mechanisms. I am going to describe some of my research contributions next.</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6</a:t>
            </a:fld>
            <a:endParaRPr lang="en-US"/>
          </a:p>
        </p:txBody>
      </p:sp>
    </p:spTree>
    <p:extLst>
      <p:ext uri="{BB962C8B-B14F-4D97-AF65-F5344CB8AC3E}">
        <p14:creationId xmlns:p14="http://schemas.microsoft.com/office/powerpoint/2010/main" val="4248084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94</a:t>
            </a:fld>
            <a:endParaRPr lang="en-US"/>
          </a:p>
        </p:txBody>
      </p:sp>
    </p:spTree>
    <p:extLst>
      <p:ext uri="{BB962C8B-B14F-4D97-AF65-F5344CB8AC3E}">
        <p14:creationId xmlns:p14="http://schemas.microsoft.com/office/powerpoint/2010/main" val="466578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97</a:t>
            </a:fld>
            <a:endParaRPr lang="en-US"/>
          </a:p>
        </p:txBody>
      </p:sp>
    </p:spTree>
    <p:extLst>
      <p:ext uri="{BB962C8B-B14F-4D97-AF65-F5344CB8AC3E}">
        <p14:creationId xmlns:p14="http://schemas.microsoft.com/office/powerpoint/2010/main" val="229212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Thank you for inviting me to give this talk</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In this talk, I will present a pathway that can enable us to make wireless embedded systems ubiquitous. I will describe my previous research efforts that tackle the critical challenges that limit the growth of wireless embedded systems. These are related to the growing energy asymmetry that exists between sensing, computation and communication blocks on these platforms.</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Finally, I will conclude my talk by covering the research agenda that I would like to work on as a faculty member.</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sz="8800" b="1" dirty="0"/>
          </a:p>
        </p:txBody>
      </p:sp>
      <p:sp>
        <p:nvSpPr>
          <p:cNvPr id="4" name="Slide Number Placeholder 3"/>
          <p:cNvSpPr>
            <a:spLocks noGrp="1"/>
          </p:cNvSpPr>
          <p:nvPr>
            <p:ph type="sldNum" sz="quarter" idx="10"/>
          </p:nvPr>
        </p:nvSpPr>
        <p:spPr/>
        <p:txBody>
          <a:bodyPr/>
          <a:lstStyle/>
          <a:p>
            <a:fld id="{3075746C-E621-8E4B-8CC0-3BE97110A356}" type="slidenum">
              <a:rPr lang="en-US" smtClean="0"/>
              <a:t>104</a:t>
            </a:fld>
            <a:endParaRPr lang="en-US"/>
          </a:p>
        </p:txBody>
      </p:sp>
    </p:spTree>
    <p:extLst>
      <p:ext uri="{BB962C8B-B14F-4D97-AF65-F5344CB8AC3E}">
        <p14:creationId xmlns:p14="http://schemas.microsoft.com/office/powerpoint/2010/main" val="46526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lnSpc>
                <a:spcPct val="107000"/>
              </a:lnSpc>
              <a:spcAft>
                <a:spcPts val="800"/>
              </a:spcAft>
              <a:buFont typeface="Arial" panose="020B0604020202020204" pitchFamily="34" charset="0"/>
              <a:buChar char="•"/>
            </a:pPr>
            <a:r>
              <a:rPr lang="en-SE" sz="1800" dirty="0">
                <a:effectLst/>
                <a:latin typeface="Calibri" panose="020F0502020204030204" pitchFamily="34" charset="0"/>
                <a:ea typeface="Calibri" panose="020F0502020204030204" pitchFamily="34" charset="0"/>
                <a:cs typeface="Times New Roman" panose="02020603050405020304" pitchFamily="18" charset="0"/>
              </a:rPr>
              <a:t>Let’s start the background story from LiFi</a:t>
            </a:r>
          </a:p>
          <a:p>
            <a:pPr marL="285750" indent="-285750" algn="just">
              <a:lnSpc>
                <a:spcPct val="107000"/>
              </a:lnSpc>
              <a:spcAft>
                <a:spcPts val="800"/>
              </a:spcAft>
              <a:buFont typeface="Arial" panose="020B0604020202020204" pitchFamily="34" charset="0"/>
              <a:buChar char="•"/>
            </a:pPr>
            <a:r>
              <a:rPr lang="en-SE" sz="1800" dirty="0">
                <a:effectLst/>
                <a:latin typeface="Calibri" panose="020F0502020204030204" pitchFamily="34" charset="0"/>
                <a:ea typeface="Calibri" panose="020F0502020204030204" pitchFamily="34" charset="0"/>
                <a:cs typeface="Times New Roman" panose="02020603050405020304" pitchFamily="18" charset="0"/>
              </a:rPr>
              <a:t>Light fidelity is a wireless technology that uses visible light for data transmission. The information is modulated on the light signal according to the baseband signal.</a:t>
            </a:r>
          </a:p>
          <a:p>
            <a:pPr marL="285750" indent="-285750" algn="just">
              <a:lnSpc>
                <a:spcPct val="107000"/>
              </a:lnSpc>
              <a:spcAft>
                <a:spcPts val="800"/>
              </a:spcAft>
              <a:buFont typeface="Arial" panose="020B0604020202020204" pitchFamily="34" charset="0"/>
              <a:buChar char="•"/>
            </a:pPr>
            <a:r>
              <a:rPr lang="en-SE" sz="1800" dirty="0">
                <a:effectLst/>
                <a:latin typeface="Calibri" panose="020F0502020204030204" pitchFamily="34" charset="0"/>
                <a:ea typeface="Calibri" panose="020F0502020204030204" pitchFamily="34" charset="0"/>
                <a:cs typeface="Times New Roman" panose="02020603050405020304" pitchFamily="18" charset="0"/>
              </a:rPr>
              <a:t>LiFi offers advantages, such as using a different part of the specturm other than crowded RF electromagnetic signal</a:t>
            </a:r>
          </a:p>
          <a:p>
            <a:pPr marL="285750" indent="-285750" algn="just">
              <a:lnSpc>
                <a:spcPct val="107000"/>
              </a:lnSpc>
              <a:spcAft>
                <a:spcPts val="800"/>
              </a:spcAft>
              <a:buFont typeface="Arial" panose="020B0604020202020204" pitchFamily="34" charset="0"/>
              <a:buChar char="•"/>
            </a:pPr>
            <a:r>
              <a:rPr lang="en-SE" sz="1800" dirty="0">
                <a:effectLst/>
                <a:latin typeface="Calibri" panose="020F0502020204030204" pitchFamily="34" charset="0"/>
                <a:ea typeface="Calibri" panose="020F0502020204030204" pitchFamily="34" charset="0"/>
                <a:cs typeface="Times New Roman" panose="02020603050405020304" pitchFamily="18" charset="0"/>
              </a:rPr>
              <a:t>In addtion, it simultaneously provide, illumination, energy and communication</a:t>
            </a:r>
          </a:p>
          <a:p>
            <a:pPr marL="285750" indent="-285750" algn="just">
              <a:lnSpc>
                <a:spcPct val="107000"/>
              </a:lnSpc>
              <a:spcAft>
                <a:spcPts val="800"/>
              </a:spcAft>
              <a:buFont typeface="Arial" panose="020B0604020202020204" pitchFamily="34" charset="0"/>
              <a:buChar char="•"/>
            </a:pPr>
            <a:r>
              <a:rPr lang="en-SE" sz="1800" dirty="0">
                <a:effectLst/>
                <a:latin typeface="Calibri" panose="020F0502020204030204" pitchFamily="34" charset="0"/>
                <a:ea typeface="Calibri" panose="020F0502020204030204" pitchFamily="34" charset="0"/>
                <a:cs typeface="Times New Roman" panose="02020603050405020304" pitchFamily="18" charset="0"/>
              </a:rPr>
              <a:t>Which makes it a good candidate for IoT connectivity.</a:t>
            </a:r>
          </a:p>
        </p:txBody>
      </p:sp>
      <p:sp>
        <p:nvSpPr>
          <p:cNvPr id="4" name="Slide Number Placeholder 3"/>
          <p:cNvSpPr>
            <a:spLocks noGrp="1"/>
          </p:cNvSpPr>
          <p:nvPr>
            <p:ph type="sldNum" sz="quarter" idx="10"/>
          </p:nvPr>
        </p:nvSpPr>
        <p:spPr/>
        <p:txBody>
          <a:bodyPr/>
          <a:lstStyle/>
          <a:p>
            <a:fld id="{3075746C-E621-8E4B-8CC0-3BE97110A356}" type="slidenum">
              <a:rPr lang="en-US" smtClean="0"/>
              <a:t>7</a:t>
            </a:fld>
            <a:endParaRPr lang="en-US"/>
          </a:p>
        </p:txBody>
      </p:sp>
    </p:spTree>
    <p:extLst>
      <p:ext uri="{BB962C8B-B14F-4D97-AF65-F5344CB8AC3E}">
        <p14:creationId xmlns:p14="http://schemas.microsoft.com/office/powerpoint/2010/main" val="4093087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Light signal can not propagate through physical spaces. Things like walls, floors, metals block light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considering privacy, this is an advantage. However for IoT applications, it limits the scenarios where sensors located in places with poor light propagation.</a:t>
            </a:r>
          </a:p>
        </p:txBody>
      </p:sp>
      <p:sp>
        <p:nvSpPr>
          <p:cNvPr id="4" name="Slide Number Placeholder 3"/>
          <p:cNvSpPr>
            <a:spLocks noGrp="1"/>
          </p:cNvSpPr>
          <p:nvPr>
            <p:ph type="sldNum" sz="quarter" idx="10"/>
          </p:nvPr>
        </p:nvSpPr>
        <p:spPr/>
        <p:txBody>
          <a:bodyPr/>
          <a:lstStyle/>
          <a:p>
            <a:fld id="{3075746C-E621-8E4B-8CC0-3BE97110A356}" type="slidenum">
              <a:rPr lang="en-US" smtClean="0"/>
              <a:t>8</a:t>
            </a:fld>
            <a:endParaRPr lang="en-US"/>
          </a:p>
        </p:txBody>
      </p:sp>
    </p:spTree>
    <p:extLst>
      <p:ext uri="{BB962C8B-B14F-4D97-AF65-F5344CB8AC3E}">
        <p14:creationId xmlns:p14="http://schemas.microsoft.com/office/powerpoint/2010/main" val="3579108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Over the past few years, I have designed several backscatter and beyond backscatter systems that precisely overcome these critical challenges that have limited the widespread deployment of backscatter on IoT devices. </a:t>
            </a:r>
          </a:p>
          <a:p>
            <a:pPr algn="just">
              <a:lnSpc>
                <a:spcPct val="107000"/>
              </a:lnSpc>
              <a:spcAft>
                <a:spcPts val="800"/>
              </a:spcAft>
            </a:pP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 research vision that I have pursued and would like to pursue as a faculty member is to enable a massive deployment of IoT devices by bridging the energy asymmetry between sensing, computation and communication blocks by designing novel platforms and communication mechanisms. I am going to describe some of my research contributions next.</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13</a:t>
            </a:fld>
            <a:endParaRPr lang="en-US"/>
          </a:p>
        </p:txBody>
      </p:sp>
    </p:spTree>
    <p:extLst>
      <p:ext uri="{BB962C8B-B14F-4D97-AF65-F5344CB8AC3E}">
        <p14:creationId xmlns:p14="http://schemas.microsoft.com/office/powerpoint/2010/main" val="568360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Over the past few years, I have designed several backscatter and beyond backscatter systems that precisely overcome these critical challenges that have limited the widespread deployment of backscatter on IoT devices. </a:t>
            </a:r>
          </a:p>
          <a:p>
            <a:pPr algn="just">
              <a:lnSpc>
                <a:spcPct val="107000"/>
              </a:lnSpc>
              <a:spcAft>
                <a:spcPts val="800"/>
              </a:spcAft>
            </a:pP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The research vision that I have pursued and would like to pursue as a faculty member is to enable a massive deployment of IoT devices by bridging the energy asymmetry between sensing, computation and communication blocks by designing novel platforms and communication mechanisms. I am going to describe some of my research contributions next.</a:t>
            </a:r>
            <a:endParaRPr lang="en-SE"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30</a:t>
            </a:fld>
            <a:endParaRPr lang="en-US"/>
          </a:p>
        </p:txBody>
      </p:sp>
    </p:spTree>
    <p:extLst>
      <p:ext uri="{BB962C8B-B14F-4D97-AF65-F5344CB8AC3E}">
        <p14:creationId xmlns:p14="http://schemas.microsoft.com/office/powerpoint/2010/main" val="68781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b="1">
                <a:solidFill>
                  <a:srgbClr val="FFCC99"/>
                </a:solidFill>
                <a:latin typeface="Times New Roman" pitchFamily="18" charset="0"/>
              </a:defRPr>
            </a:lvl1pPr>
            <a:lvl2pPr marL="742950" indent="-285750" defTabSz="966788" eaLnBrk="0" hangingPunct="0">
              <a:defRPr sz="2400" b="1">
                <a:solidFill>
                  <a:srgbClr val="FFCC99"/>
                </a:solidFill>
                <a:latin typeface="Times New Roman" pitchFamily="18" charset="0"/>
              </a:defRPr>
            </a:lvl2pPr>
            <a:lvl3pPr marL="1143000" indent="-228600" defTabSz="966788" eaLnBrk="0" hangingPunct="0">
              <a:defRPr sz="2400" b="1">
                <a:solidFill>
                  <a:srgbClr val="FFCC99"/>
                </a:solidFill>
                <a:latin typeface="Times New Roman" pitchFamily="18" charset="0"/>
              </a:defRPr>
            </a:lvl3pPr>
            <a:lvl4pPr marL="1600200" indent="-228600" defTabSz="966788" eaLnBrk="0" hangingPunct="0">
              <a:defRPr sz="2400" b="1">
                <a:solidFill>
                  <a:srgbClr val="FFCC99"/>
                </a:solidFill>
                <a:latin typeface="Times New Roman" pitchFamily="18" charset="0"/>
              </a:defRPr>
            </a:lvl4pPr>
            <a:lvl5pPr marL="2057400" indent="-228600" defTabSz="966788" eaLnBrk="0" hangingPunct="0">
              <a:defRPr sz="2400" b="1">
                <a:solidFill>
                  <a:srgbClr val="FFCC99"/>
                </a:solidFill>
                <a:latin typeface="Times New Roman" pitchFamily="18" charset="0"/>
              </a:defRPr>
            </a:lvl5pPr>
            <a:lvl6pPr marL="2514600" indent="-228600" defTabSz="966788" eaLnBrk="0" fontAlgn="base" hangingPunct="0">
              <a:spcBef>
                <a:spcPct val="0"/>
              </a:spcBef>
              <a:spcAft>
                <a:spcPct val="0"/>
              </a:spcAft>
              <a:defRPr sz="2400" b="1">
                <a:solidFill>
                  <a:srgbClr val="FFCC99"/>
                </a:solidFill>
                <a:latin typeface="Times New Roman" pitchFamily="18" charset="0"/>
              </a:defRPr>
            </a:lvl6pPr>
            <a:lvl7pPr marL="2971800" indent="-228600" defTabSz="966788" eaLnBrk="0" fontAlgn="base" hangingPunct="0">
              <a:spcBef>
                <a:spcPct val="0"/>
              </a:spcBef>
              <a:spcAft>
                <a:spcPct val="0"/>
              </a:spcAft>
              <a:defRPr sz="2400" b="1">
                <a:solidFill>
                  <a:srgbClr val="FFCC99"/>
                </a:solidFill>
                <a:latin typeface="Times New Roman" pitchFamily="18" charset="0"/>
              </a:defRPr>
            </a:lvl7pPr>
            <a:lvl8pPr marL="3429000" indent="-228600" defTabSz="966788" eaLnBrk="0" fontAlgn="base" hangingPunct="0">
              <a:spcBef>
                <a:spcPct val="0"/>
              </a:spcBef>
              <a:spcAft>
                <a:spcPct val="0"/>
              </a:spcAft>
              <a:defRPr sz="2400" b="1">
                <a:solidFill>
                  <a:srgbClr val="FFCC99"/>
                </a:solidFill>
                <a:latin typeface="Times New Roman" pitchFamily="18" charset="0"/>
              </a:defRPr>
            </a:lvl8pPr>
            <a:lvl9pPr marL="3886200" indent="-228600" defTabSz="966788" eaLnBrk="0" fontAlgn="base" hangingPunct="0">
              <a:spcBef>
                <a:spcPct val="0"/>
              </a:spcBef>
              <a:spcAft>
                <a:spcPct val="0"/>
              </a:spcAft>
              <a:defRPr sz="2400" b="1">
                <a:solidFill>
                  <a:srgbClr val="FFCC99"/>
                </a:solidFill>
                <a:latin typeface="Times New Roman" pitchFamily="18" charset="0"/>
              </a:defRPr>
            </a:lvl9pPr>
          </a:lstStyle>
          <a:p>
            <a:pPr eaLnBrk="1" hangingPunct="1"/>
            <a:fld id="{1B3E45F2-686C-4509-AAF7-ECB859BF958A}" type="slidenum">
              <a:rPr lang="en-US" sz="1400" b="0" smtClean="0">
                <a:solidFill>
                  <a:schemeClr val="tx1"/>
                </a:solidFill>
              </a:rPr>
              <a:pPr eaLnBrk="1" hangingPunct="1"/>
              <a:t>35</a:t>
            </a:fld>
            <a:endParaRPr lang="en-US" sz="1400" b="0">
              <a:solidFill>
                <a:schemeClr val="tx1"/>
              </a:solidFill>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73449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3075746C-E621-8E4B-8CC0-3BE97110A356}" type="slidenum">
              <a:rPr lang="en-US" smtClean="0"/>
              <a:t>36</a:t>
            </a:fld>
            <a:endParaRPr lang="en-US"/>
          </a:p>
        </p:txBody>
      </p:sp>
    </p:spTree>
    <p:extLst>
      <p:ext uri="{BB962C8B-B14F-4D97-AF65-F5344CB8AC3E}">
        <p14:creationId xmlns:p14="http://schemas.microsoft.com/office/powerpoint/2010/main" val="275827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21D8D-B81A-F044-A9F7-1892C8D933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sv-SE"/>
          </a:p>
        </p:txBody>
      </p:sp>
      <p:sp>
        <p:nvSpPr>
          <p:cNvPr id="3" name="Subtitle 2">
            <a:extLst>
              <a:ext uri="{FF2B5EF4-FFF2-40B4-BE49-F238E27FC236}">
                <a16:creationId xmlns:a16="http://schemas.microsoft.com/office/drawing/2014/main" id="{871A6DB6-BA9D-FE49-85AA-7E381AC860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sv-SE"/>
          </a:p>
        </p:txBody>
      </p:sp>
      <p:sp>
        <p:nvSpPr>
          <p:cNvPr id="4" name="Date Placeholder 3">
            <a:extLst>
              <a:ext uri="{FF2B5EF4-FFF2-40B4-BE49-F238E27FC236}">
                <a16:creationId xmlns:a16="http://schemas.microsoft.com/office/drawing/2014/main" id="{4D0700B2-4298-A948-8860-B9E72DF32214}"/>
              </a:ext>
            </a:extLst>
          </p:cNvPr>
          <p:cNvSpPr>
            <a:spLocks noGrp="1"/>
          </p:cNvSpPr>
          <p:nvPr>
            <p:ph type="dt" sz="half" idx="10"/>
          </p:nvPr>
        </p:nvSpPr>
        <p:spPr/>
        <p:txBody>
          <a:bodyPr/>
          <a:lstStyle/>
          <a:p>
            <a:fld id="{F1FF0504-1F77-4746-9284-EB245119CF97}" type="datetime1">
              <a:rPr lang="sv-SE" smtClean="0"/>
              <a:t>2025-03-04</a:t>
            </a:fld>
            <a:endParaRPr lang="sv-SE"/>
          </a:p>
        </p:txBody>
      </p:sp>
      <p:sp>
        <p:nvSpPr>
          <p:cNvPr id="5" name="Footer Placeholder 4">
            <a:extLst>
              <a:ext uri="{FF2B5EF4-FFF2-40B4-BE49-F238E27FC236}">
                <a16:creationId xmlns:a16="http://schemas.microsoft.com/office/drawing/2014/main" id="{A7A70969-7238-7D44-BE93-76C09D8D3B78}"/>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8D222DDE-F5B8-2A43-845B-138DB4E027B4}"/>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2430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E754-A609-214C-B8F6-79F94B8E941B}"/>
              </a:ext>
            </a:extLst>
          </p:cNvPr>
          <p:cNvSpPr>
            <a:spLocks noGrp="1"/>
          </p:cNvSpPr>
          <p:nvPr>
            <p:ph type="title"/>
          </p:nvPr>
        </p:nvSpPr>
        <p:spPr/>
        <p:txBody>
          <a:bodyPr/>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403113D1-2C64-9C40-915D-1112C0CCB3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E6F81DF-9877-AA44-A585-D6D38AC66498}"/>
              </a:ext>
            </a:extLst>
          </p:cNvPr>
          <p:cNvSpPr>
            <a:spLocks noGrp="1"/>
          </p:cNvSpPr>
          <p:nvPr>
            <p:ph type="dt" sz="half" idx="10"/>
          </p:nvPr>
        </p:nvSpPr>
        <p:spPr/>
        <p:txBody>
          <a:bodyPr/>
          <a:lstStyle/>
          <a:p>
            <a:fld id="{B8E4AAE7-4F75-47CE-8993-CA4E3E156413}" type="datetime1">
              <a:rPr lang="sv-SE" smtClean="0"/>
              <a:t>2025-03-04</a:t>
            </a:fld>
            <a:endParaRPr lang="sv-SE"/>
          </a:p>
        </p:txBody>
      </p:sp>
      <p:sp>
        <p:nvSpPr>
          <p:cNvPr id="5" name="Footer Placeholder 4">
            <a:extLst>
              <a:ext uri="{FF2B5EF4-FFF2-40B4-BE49-F238E27FC236}">
                <a16:creationId xmlns:a16="http://schemas.microsoft.com/office/drawing/2014/main" id="{B6D8C8BD-A508-C649-8DE5-41F6254C3EFF}"/>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1DC9FB52-64AB-5245-B2DE-A1CDDF57821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274436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3CAE43-1C87-9E43-9A35-0A8EC51F09D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sv-SE"/>
          </a:p>
        </p:txBody>
      </p:sp>
      <p:sp>
        <p:nvSpPr>
          <p:cNvPr id="3" name="Vertical Text Placeholder 2">
            <a:extLst>
              <a:ext uri="{FF2B5EF4-FFF2-40B4-BE49-F238E27FC236}">
                <a16:creationId xmlns:a16="http://schemas.microsoft.com/office/drawing/2014/main" id="{142C51FE-3B80-694F-A68D-B19C4EFB2DD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ADF93014-238E-7248-B59D-6E6FF6A2BFA4}"/>
              </a:ext>
            </a:extLst>
          </p:cNvPr>
          <p:cNvSpPr>
            <a:spLocks noGrp="1"/>
          </p:cNvSpPr>
          <p:nvPr>
            <p:ph type="dt" sz="half" idx="10"/>
          </p:nvPr>
        </p:nvSpPr>
        <p:spPr/>
        <p:txBody>
          <a:bodyPr/>
          <a:lstStyle/>
          <a:p>
            <a:fld id="{76E78D2F-C449-4C7C-9333-84C01FB7568D}" type="datetime1">
              <a:rPr lang="sv-SE" smtClean="0"/>
              <a:t>2025-03-04</a:t>
            </a:fld>
            <a:endParaRPr lang="sv-SE"/>
          </a:p>
        </p:txBody>
      </p:sp>
      <p:sp>
        <p:nvSpPr>
          <p:cNvPr id="5" name="Footer Placeholder 4">
            <a:extLst>
              <a:ext uri="{FF2B5EF4-FFF2-40B4-BE49-F238E27FC236}">
                <a16:creationId xmlns:a16="http://schemas.microsoft.com/office/drawing/2014/main" id="{445803A0-7636-FC4C-8EB3-AFF383645D72}"/>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CB32DA3C-801A-864F-B858-64B6551D4E1E}"/>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02935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131D-C728-F34A-850F-C494964B68F8}"/>
              </a:ext>
            </a:extLst>
          </p:cNvPr>
          <p:cNvSpPr>
            <a:spLocks noGrp="1"/>
          </p:cNvSpPr>
          <p:nvPr>
            <p:ph type="title"/>
          </p:nvPr>
        </p:nvSpPr>
        <p:spPr/>
        <p:txBody>
          <a:bodyPr>
            <a:normAutofit/>
          </a:bodyPr>
          <a:lstStyle>
            <a:lvl1pPr>
              <a:defRPr sz="4000">
                <a:latin typeface="+mn-lt"/>
              </a:defRPr>
            </a:lvl1pPr>
          </a:lstStyle>
          <a:p>
            <a:r>
              <a:rPr lang="en-GB" dirty="0"/>
              <a:t>Click to edit Master title style</a:t>
            </a:r>
            <a:endParaRPr lang="sv-SE" dirty="0"/>
          </a:p>
        </p:txBody>
      </p:sp>
      <p:sp>
        <p:nvSpPr>
          <p:cNvPr id="3" name="Content Placeholder 2">
            <a:extLst>
              <a:ext uri="{FF2B5EF4-FFF2-40B4-BE49-F238E27FC236}">
                <a16:creationId xmlns:a16="http://schemas.microsoft.com/office/drawing/2014/main" id="{0E915FAE-C498-5F42-9013-24499AFB0294}"/>
              </a:ext>
            </a:extLst>
          </p:cNvPr>
          <p:cNvSpPr>
            <a:spLocks noGrp="1"/>
          </p:cNvSpPr>
          <p:nvPr>
            <p:ph idx="1"/>
          </p:nvPr>
        </p:nvSpPr>
        <p:spPr/>
        <p:txBody>
          <a:bodyPr/>
          <a:lstStyle>
            <a:lvl1pPr>
              <a:defRPr>
                <a:latin typeface="+mj-lt"/>
              </a:defRPr>
            </a:lvl1pPr>
            <a:lvl2pPr>
              <a:defRPr>
                <a:latin typeface="+mj-lt"/>
              </a:defRPr>
            </a:lvl2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sv-SE" dirty="0"/>
          </a:p>
        </p:txBody>
      </p:sp>
      <p:sp>
        <p:nvSpPr>
          <p:cNvPr id="4" name="Date Placeholder 3">
            <a:extLst>
              <a:ext uri="{FF2B5EF4-FFF2-40B4-BE49-F238E27FC236}">
                <a16:creationId xmlns:a16="http://schemas.microsoft.com/office/drawing/2014/main" id="{93C5D13D-3C8A-424D-845B-6D6E717FD2BD}"/>
              </a:ext>
            </a:extLst>
          </p:cNvPr>
          <p:cNvSpPr>
            <a:spLocks noGrp="1"/>
          </p:cNvSpPr>
          <p:nvPr>
            <p:ph type="dt" sz="half" idx="10"/>
          </p:nvPr>
        </p:nvSpPr>
        <p:spPr/>
        <p:txBody>
          <a:bodyPr/>
          <a:lstStyle/>
          <a:p>
            <a:fld id="{35890D81-9E74-4920-91BA-8BD47836CBB8}" type="datetime1">
              <a:rPr lang="sv-SE" smtClean="0"/>
              <a:t>2025-03-04</a:t>
            </a:fld>
            <a:endParaRPr lang="sv-SE"/>
          </a:p>
        </p:txBody>
      </p:sp>
      <p:sp>
        <p:nvSpPr>
          <p:cNvPr id="5" name="Footer Placeholder 4">
            <a:extLst>
              <a:ext uri="{FF2B5EF4-FFF2-40B4-BE49-F238E27FC236}">
                <a16:creationId xmlns:a16="http://schemas.microsoft.com/office/drawing/2014/main" id="{A0BB9688-D3F3-8F45-AB3B-13ACE359C052}"/>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B4D55ADB-00AD-CE49-ADA6-DCF8CE0A3A1D}"/>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108830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6C4B-A05F-F44D-A483-822DE013737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sv-SE"/>
          </a:p>
        </p:txBody>
      </p:sp>
      <p:sp>
        <p:nvSpPr>
          <p:cNvPr id="3" name="Text Placeholder 2">
            <a:extLst>
              <a:ext uri="{FF2B5EF4-FFF2-40B4-BE49-F238E27FC236}">
                <a16:creationId xmlns:a16="http://schemas.microsoft.com/office/drawing/2014/main" id="{FFB0F4B5-0E8D-8246-9997-A447009C26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FB69D5-C498-9F4A-B2E5-EB75E7BA4F63}"/>
              </a:ext>
            </a:extLst>
          </p:cNvPr>
          <p:cNvSpPr>
            <a:spLocks noGrp="1"/>
          </p:cNvSpPr>
          <p:nvPr>
            <p:ph type="dt" sz="half" idx="10"/>
          </p:nvPr>
        </p:nvSpPr>
        <p:spPr/>
        <p:txBody>
          <a:bodyPr/>
          <a:lstStyle/>
          <a:p>
            <a:fld id="{629CF59E-F9A8-45AD-BF04-FFC34345DD7A}" type="datetime1">
              <a:rPr lang="sv-SE" smtClean="0"/>
              <a:t>2025-03-04</a:t>
            </a:fld>
            <a:endParaRPr lang="sv-SE"/>
          </a:p>
        </p:txBody>
      </p:sp>
      <p:sp>
        <p:nvSpPr>
          <p:cNvPr id="5" name="Footer Placeholder 4">
            <a:extLst>
              <a:ext uri="{FF2B5EF4-FFF2-40B4-BE49-F238E27FC236}">
                <a16:creationId xmlns:a16="http://schemas.microsoft.com/office/drawing/2014/main" id="{CEE5D3C3-B626-F842-8394-8B677FF30CC4}"/>
              </a:ext>
            </a:extLst>
          </p:cNvPr>
          <p:cNvSpPr>
            <a:spLocks noGrp="1"/>
          </p:cNvSpPr>
          <p:nvPr>
            <p:ph type="ftr" sz="quarter" idx="11"/>
          </p:nvPr>
        </p:nvSpPr>
        <p:spPr/>
        <p:txBody>
          <a:bodyPr/>
          <a:lstStyle>
            <a:lvl1pPr>
              <a:defRPr sz="1600"/>
            </a:lvl1pPr>
          </a:lstStyle>
          <a:p>
            <a:r>
              <a:rPr lang="sv-SE" dirty="0"/>
              <a:t>ambujv@berkeley.edu</a:t>
            </a:r>
          </a:p>
        </p:txBody>
      </p:sp>
      <p:sp>
        <p:nvSpPr>
          <p:cNvPr id="6" name="Slide Number Placeholder 5">
            <a:extLst>
              <a:ext uri="{FF2B5EF4-FFF2-40B4-BE49-F238E27FC236}">
                <a16:creationId xmlns:a16="http://schemas.microsoft.com/office/drawing/2014/main" id="{3964FC98-6B46-4044-AF14-C47A6E69DCDC}"/>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26557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1BE2-8816-4744-9456-935CCB79AFE3}"/>
              </a:ext>
            </a:extLst>
          </p:cNvPr>
          <p:cNvSpPr>
            <a:spLocks noGrp="1"/>
          </p:cNvSpPr>
          <p:nvPr>
            <p:ph type="title"/>
          </p:nvPr>
        </p:nvSpPr>
        <p:spPr/>
        <p:txBody>
          <a:bodyPr/>
          <a:lstStyle/>
          <a:p>
            <a:r>
              <a:rPr lang="en-GB"/>
              <a:t>Click to edit Master title style</a:t>
            </a:r>
            <a:endParaRPr lang="sv-SE"/>
          </a:p>
        </p:txBody>
      </p:sp>
      <p:sp>
        <p:nvSpPr>
          <p:cNvPr id="3" name="Content Placeholder 2">
            <a:extLst>
              <a:ext uri="{FF2B5EF4-FFF2-40B4-BE49-F238E27FC236}">
                <a16:creationId xmlns:a16="http://schemas.microsoft.com/office/drawing/2014/main" id="{C85968FA-E42F-C44F-A843-AD42ECC70FB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Content Placeholder 3">
            <a:extLst>
              <a:ext uri="{FF2B5EF4-FFF2-40B4-BE49-F238E27FC236}">
                <a16:creationId xmlns:a16="http://schemas.microsoft.com/office/drawing/2014/main" id="{2C4456BA-9694-7640-BE5C-B9BD678E0EE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Date Placeholder 4">
            <a:extLst>
              <a:ext uri="{FF2B5EF4-FFF2-40B4-BE49-F238E27FC236}">
                <a16:creationId xmlns:a16="http://schemas.microsoft.com/office/drawing/2014/main" id="{ED705163-785E-584E-944F-0A288E88E367}"/>
              </a:ext>
            </a:extLst>
          </p:cNvPr>
          <p:cNvSpPr>
            <a:spLocks noGrp="1"/>
          </p:cNvSpPr>
          <p:nvPr>
            <p:ph type="dt" sz="half" idx="10"/>
          </p:nvPr>
        </p:nvSpPr>
        <p:spPr/>
        <p:txBody>
          <a:bodyPr/>
          <a:lstStyle/>
          <a:p>
            <a:fld id="{AB3E296F-6E2F-4943-941A-67423902EE89}" type="datetime1">
              <a:rPr lang="sv-SE" smtClean="0"/>
              <a:t>2025-03-04</a:t>
            </a:fld>
            <a:endParaRPr lang="sv-SE"/>
          </a:p>
        </p:txBody>
      </p:sp>
      <p:sp>
        <p:nvSpPr>
          <p:cNvPr id="6" name="Footer Placeholder 5">
            <a:extLst>
              <a:ext uri="{FF2B5EF4-FFF2-40B4-BE49-F238E27FC236}">
                <a16:creationId xmlns:a16="http://schemas.microsoft.com/office/drawing/2014/main" id="{80964741-0439-A941-A719-A48735C6E13E}"/>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4912FAA6-4735-A24C-AF1A-38B354B2A1E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2396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A5FE-9F5E-104C-89BA-0561481E3B92}"/>
              </a:ext>
            </a:extLst>
          </p:cNvPr>
          <p:cNvSpPr>
            <a:spLocks noGrp="1"/>
          </p:cNvSpPr>
          <p:nvPr>
            <p:ph type="title"/>
          </p:nvPr>
        </p:nvSpPr>
        <p:spPr>
          <a:xfrm>
            <a:off x="839788" y="365125"/>
            <a:ext cx="10515600" cy="1325563"/>
          </a:xfrm>
        </p:spPr>
        <p:txBody>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A6EED72-1836-2E4E-96AB-8FDA78311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D67EC4-55CE-934C-84DE-59B6C5B73F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5" name="Text Placeholder 4">
            <a:extLst>
              <a:ext uri="{FF2B5EF4-FFF2-40B4-BE49-F238E27FC236}">
                <a16:creationId xmlns:a16="http://schemas.microsoft.com/office/drawing/2014/main" id="{763BCE47-188E-8D43-B543-01E8A77EA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B47F51-7CB8-A547-89FA-06E9FCA085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7" name="Date Placeholder 6">
            <a:extLst>
              <a:ext uri="{FF2B5EF4-FFF2-40B4-BE49-F238E27FC236}">
                <a16:creationId xmlns:a16="http://schemas.microsoft.com/office/drawing/2014/main" id="{72CE7DC6-6F15-5746-8717-FB6F9F1480ED}"/>
              </a:ext>
            </a:extLst>
          </p:cNvPr>
          <p:cNvSpPr>
            <a:spLocks noGrp="1"/>
          </p:cNvSpPr>
          <p:nvPr>
            <p:ph type="dt" sz="half" idx="10"/>
          </p:nvPr>
        </p:nvSpPr>
        <p:spPr/>
        <p:txBody>
          <a:bodyPr/>
          <a:lstStyle/>
          <a:p>
            <a:fld id="{D65B0AFC-9D35-47DE-8D04-7562DE15629D}" type="datetime1">
              <a:rPr lang="sv-SE" smtClean="0"/>
              <a:t>2025-03-04</a:t>
            </a:fld>
            <a:endParaRPr lang="sv-SE"/>
          </a:p>
        </p:txBody>
      </p:sp>
      <p:sp>
        <p:nvSpPr>
          <p:cNvPr id="8" name="Footer Placeholder 7">
            <a:extLst>
              <a:ext uri="{FF2B5EF4-FFF2-40B4-BE49-F238E27FC236}">
                <a16:creationId xmlns:a16="http://schemas.microsoft.com/office/drawing/2014/main" id="{FD9ED5B4-35EB-8944-A1D9-9569F6BF3FB4}"/>
              </a:ext>
            </a:extLst>
          </p:cNvPr>
          <p:cNvSpPr>
            <a:spLocks noGrp="1"/>
          </p:cNvSpPr>
          <p:nvPr>
            <p:ph type="ftr" sz="quarter" idx="11"/>
          </p:nvPr>
        </p:nvSpPr>
        <p:spPr/>
        <p:txBody>
          <a:bodyPr/>
          <a:lstStyle>
            <a:lvl1pPr>
              <a:defRPr sz="1600"/>
            </a:lvl1pPr>
          </a:lstStyle>
          <a:p>
            <a:r>
              <a:rPr lang="sv-SE" dirty="0"/>
              <a:t>ambujv@berkeley.edu</a:t>
            </a:r>
          </a:p>
        </p:txBody>
      </p:sp>
      <p:sp>
        <p:nvSpPr>
          <p:cNvPr id="9" name="Slide Number Placeholder 8">
            <a:extLst>
              <a:ext uri="{FF2B5EF4-FFF2-40B4-BE49-F238E27FC236}">
                <a16:creationId xmlns:a16="http://schemas.microsoft.com/office/drawing/2014/main" id="{E7E6F6E6-7F81-3A49-8B5A-C75A2A275845}"/>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15994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0CCC-58A6-7B43-A715-5465C79948DD}"/>
              </a:ext>
            </a:extLst>
          </p:cNvPr>
          <p:cNvSpPr>
            <a:spLocks noGrp="1"/>
          </p:cNvSpPr>
          <p:nvPr>
            <p:ph type="title"/>
          </p:nvPr>
        </p:nvSpPr>
        <p:spPr/>
        <p:txBody>
          <a:bodyPr/>
          <a:lstStyle/>
          <a:p>
            <a:r>
              <a:rPr lang="en-GB"/>
              <a:t>Click to edit Master title style</a:t>
            </a:r>
            <a:endParaRPr lang="sv-SE"/>
          </a:p>
        </p:txBody>
      </p:sp>
      <p:sp>
        <p:nvSpPr>
          <p:cNvPr id="3" name="Date Placeholder 2">
            <a:extLst>
              <a:ext uri="{FF2B5EF4-FFF2-40B4-BE49-F238E27FC236}">
                <a16:creationId xmlns:a16="http://schemas.microsoft.com/office/drawing/2014/main" id="{35BCD7BE-FAFC-2746-A853-EDD1B4C8A8CC}"/>
              </a:ext>
            </a:extLst>
          </p:cNvPr>
          <p:cNvSpPr>
            <a:spLocks noGrp="1"/>
          </p:cNvSpPr>
          <p:nvPr>
            <p:ph type="dt" sz="half" idx="10"/>
          </p:nvPr>
        </p:nvSpPr>
        <p:spPr/>
        <p:txBody>
          <a:bodyPr/>
          <a:lstStyle/>
          <a:p>
            <a:fld id="{CDC05281-08AA-4C72-B250-2DE743C64599}" type="datetime1">
              <a:rPr lang="sv-SE" smtClean="0"/>
              <a:t>2025-03-04</a:t>
            </a:fld>
            <a:endParaRPr lang="sv-SE"/>
          </a:p>
        </p:txBody>
      </p:sp>
      <p:sp>
        <p:nvSpPr>
          <p:cNvPr id="4" name="Footer Placeholder 3">
            <a:extLst>
              <a:ext uri="{FF2B5EF4-FFF2-40B4-BE49-F238E27FC236}">
                <a16:creationId xmlns:a16="http://schemas.microsoft.com/office/drawing/2014/main" id="{57B7BFD8-C2EB-2642-93E8-3741A1387966}"/>
              </a:ext>
            </a:extLst>
          </p:cNvPr>
          <p:cNvSpPr>
            <a:spLocks noGrp="1"/>
          </p:cNvSpPr>
          <p:nvPr>
            <p:ph type="ftr" sz="quarter" idx="11"/>
          </p:nvPr>
        </p:nvSpPr>
        <p:spPr/>
        <p:txBody>
          <a:bodyPr/>
          <a:lstStyle>
            <a:lvl1pPr>
              <a:defRPr sz="1600"/>
            </a:lvl1pPr>
          </a:lstStyle>
          <a:p>
            <a:r>
              <a:rPr lang="sv-SE" dirty="0"/>
              <a:t>ambujv@berkeley.edu</a:t>
            </a:r>
          </a:p>
        </p:txBody>
      </p:sp>
      <p:sp>
        <p:nvSpPr>
          <p:cNvPr id="5" name="Slide Number Placeholder 4">
            <a:extLst>
              <a:ext uri="{FF2B5EF4-FFF2-40B4-BE49-F238E27FC236}">
                <a16:creationId xmlns:a16="http://schemas.microsoft.com/office/drawing/2014/main" id="{CECF28AB-124E-5841-96BD-21ECECF42B8A}"/>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1200477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8AD6F-F80D-3D4D-BFD8-3412B4207368}"/>
              </a:ext>
            </a:extLst>
          </p:cNvPr>
          <p:cNvSpPr>
            <a:spLocks noGrp="1"/>
          </p:cNvSpPr>
          <p:nvPr>
            <p:ph type="dt" sz="half" idx="10"/>
          </p:nvPr>
        </p:nvSpPr>
        <p:spPr/>
        <p:txBody>
          <a:bodyPr/>
          <a:lstStyle/>
          <a:p>
            <a:fld id="{00B2CF90-6E92-44FD-8245-32D6D58EEF14}" type="datetime1">
              <a:rPr lang="sv-SE" smtClean="0"/>
              <a:t>2025-03-04</a:t>
            </a:fld>
            <a:endParaRPr lang="sv-SE"/>
          </a:p>
        </p:txBody>
      </p:sp>
      <p:sp>
        <p:nvSpPr>
          <p:cNvPr id="3" name="Footer Placeholder 2">
            <a:extLst>
              <a:ext uri="{FF2B5EF4-FFF2-40B4-BE49-F238E27FC236}">
                <a16:creationId xmlns:a16="http://schemas.microsoft.com/office/drawing/2014/main" id="{941D8A43-65E2-1749-9F02-724EEF333E28}"/>
              </a:ext>
            </a:extLst>
          </p:cNvPr>
          <p:cNvSpPr>
            <a:spLocks noGrp="1"/>
          </p:cNvSpPr>
          <p:nvPr>
            <p:ph type="ftr" sz="quarter" idx="11"/>
          </p:nvPr>
        </p:nvSpPr>
        <p:spPr/>
        <p:txBody>
          <a:bodyPr/>
          <a:lstStyle>
            <a:lvl1pPr>
              <a:defRPr sz="1600"/>
            </a:lvl1pPr>
          </a:lstStyle>
          <a:p>
            <a:r>
              <a:rPr lang="sv-SE" dirty="0"/>
              <a:t>ambujv@berkeley.edu</a:t>
            </a:r>
          </a:p>
        </p:txBody>
      </p:sp>
      <p:sp>
        <p:nvSpPr>
          <p:cNvPr id="4" name="Slide Number Placeholder 3">
            <a:extLst>
              <a:ext uri="{FF2B5EF4-FFF2-40B4-BE49-F238E27FC236}">
                <a16:creationId xmlns:a16="http://schemas.microsoft.com/office/drawing/2014/main" id="{12C24CC1-AAA7-7647-8B5F-F38F68457200}"/>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0095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874B-B46B-F746-BC0F-C565DDBA73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Content Placeholder 2">
            <a:extLst>
              <a:ext uri="{FF2B5EF4-FFF2-40B4-BE49-F238E27FC236}">
                <a16:creationId xmlns:a16="http://schemas.microsoft.com/office/drawing/2014/main" id="{E03E06BD-75F9-B446-A018-EDF49AE98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Text Placeholder 3">
            <a:extLst>
              <a:ext uri="{FF2B5EF4-FFF2-40B4-BE49-F238E27FC236}">
                <a16:creationId xmlns:a16="http://schemas.microsoft.com/office/drawing/2014/main" id="{57529EEB-CB90-334E-B637-AAAC392FD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87789-4183-4544-96C0-BF53F174ADA8}"/>
              </a:ext>
            </a:extLst>
          </p:cNvPr>
          <p:cNvSpPr>
            <a:spLocks noGrp="1"/>
          </p:cNvSpPr>
          <p:nvPr>
            <p:ph type="dt" sz="half" idx="10"/>
          </p:nvPr>
        </p:nvSpPr>
        <p:spPr/>
        <p:txBody>
          <a:bodyPr/>
          <a:lstStyle/>
          <a:p>
            <a:fld id="{D2E5A4AD-6130-4B7E-9316-59D70B71516C}" type="datetime1">
              <a:rPr lang="sv-SE" smtClean="0"/>
              <a:t>2025-03-04</a:t>
            </a:fld>
            <a:endParaRPr lang="sv-SE"/>
          </a:p>
        </p:txBody>
      </p:sp>
      <p:sp>
        <p:nvSpPr>
          <p:cNvPr id="6" name="Footer Placeholder 5">
            <a:extLst>
              <a:ext uri="{FF2B5EF4-FFF2-40B4-BE49-F238E27FC236}">
                <a16:creationId xmlns:a16="http://schemas.microsoft.com/office/drawing/2014/main" id="{65311638-F5F0-254C-AEAD-5FDF68AC9013}"/>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5D861172-38D6-0C42-BF5A-D1F5C4CDD31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337996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6143-8AD1-384B-9E09-E36CAF09D65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sv-SE"/>
          </a:p>
        </p:txBody>
      </p:sp>
      <p:sp>
        <p:nvSpPr>
          <p:cNvPr id="3" name="Picture Placeholder 2">
            <a:extLst>
              <a:ext uri="{FF2B5EF4-FFF2-40B4-BE49-F238E27FC236}">
                <a16:creationId xmlns:a16="http://schemas.microsoft.com/office/drawing/2014/main" id="{A2117B9A-58EB-774C-8E3E-34CB79E97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1B3BC705-2E77-CD4A-896C-DA3D48460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A0D0FF-2EDB-DF46-9060-404438C06D76}"/>
              </a:ext>
            </a:extLst>
          </p:cNvPr>
          <p:cNvSpPr>
            <a:spLocks noGrp="1"/>
          </p:cNvSpPr>
          <p:nvPr>
            <p:ph type="dt" sz="half" idx="10"/>
          </p:nvPr>
        </p:nvSpPr>
        <p:spPr/>
        <p:txBody>
          <a:bodyPr/>
          <a:lstStyle/>
          <a:p>
            <a:fld id="{3050D939-7D75-4473-85E9-EAA55A48004C}" type="datetime1">
              <a:rPr lang="sv-SE" smtClean="0"/>
              <a:t>2025-03-04</a:t>
            </a:fld>
            <a:endParaRPr lang="sv-SE"/>
          </a:p>
        </p:txBody>
      </p:sp>
      <p:sp>
        <p:nvSpPr>
          <p:cNvPr id="6" name="Footer Placeholder 5">
            <a:extLst>
              <a:ext uri="{FF2B5EF4-FFF2-40B4-BE49-F238E27FC236}">
                <a16:creationId xmlns:a16="http://schemas.microsoft.com/office/drawing/2014/main" id="{5CF7FCC4-D106-1A42-9D2E-36CC6E582D4B}"/>
              </a:ext>
            </a:extLst>
          </p:cNvPr>
          <p:cNvSpPr>
            <a:spLocks noGrp="1"/>
          </p:cNvSpPr>
          <p:nvPr>
            <p:ph type="ftr" sz="quarter" idx="11"/>
          </p:nvPr>
        </p:nvSpPr>
        <p:spPr/>
        <p:txBody>
          <a:bodyPr/>
          <a:lstStyle>
            <a:lvl1pPr>
              <a:defRPr sz="1600"/>
            </a:lvl1pPr>
          </a:lstStyle>
          <a:p>
            <a:r>
              <a:rPr lang="sv-SE" dirty="0"/>
              <a:t>ambujv@berkeley.edu</a:t>
            </a:r>
          </a:p>
        </p:txBody>
      </p:sp>
      <p:sp>
        <p:nvSpPr>
          <p:cNvPr id="7" name="Slide Number Placeholder 6">
            <a:extLst>
              <a:ext uri="{FF2B5EF4-FFF2-40B4-BE49-F238E27FC236}">
                <a16:creationId xmlns:a16="http://schemas.microsoft.com/office/drawing/2014/main" id="{7DB6790D-9981-F24F-85F6-5132D2764186}"/>
              </a:ext>
            </a:extLst>
          </p:cNvPr>
          <p:cNvSpPr>
            <a:spLocks noGrp="1"/>
          </p:cNvSpPr>
          <p:nvPr>
            <p:ph type="sldNum" sz="quarter" idx="12"/>
          </p:nvPr>
        </p:nvSpPr>
        <p:spPr/>
        <p:txBody>
          <a:bodyPr/>
          <a:lstStyle>
            <a:lvl1pPr>
              <a:defRPr sz="1600"/>
            </a:lvl1pPr>
          </a:lstStyle>
          <a:p>
            <a:fld id="{687B7451-1438-CB4A-8106-82A64F1C7D7B}" type="slidenum">
              <a:rPr lang="sv-SE" smtClean="0"/>
              <a:pPr/>
              <a:t>‹#›</a:t>
            </a:fld>
            <a:endParaRPr lang="sv-SE" dirty="0"/>
          </a:p>
        </p:txBody>
      </p:sp>
    </p:spTree>
    <p:extLst>
      <p:ext uri="{BB962C8B-B14F-4D97-AF65-F5344CB8AC3E}">
        <p14:creationId xmlns:p14="http://schemas.microsoft.com/office/powerpoint/2010/main" val="414555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A60990-C9C0-2946-817E-7880E9A44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sv-SE"/>
          </a:p>
        </p:txBody>
      </p:sp>
      <p:sp>
        <p:nvSpPr>
          <p:cNvPr id="3" name="Text Placeholder 2">
            <a:extLst>
              <a:ext uri="{FF2B5EF4-FFF2-40B4-BE49-F238E27FC236}">
                <a16:creationId xmlns:a16="http://schemas.microsoft.com/office/drawing/2014/main" id="{BF6BDD58-72AB-A845-91D3-7083F407F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Date Placeholder 3">
            <a:extLst>
              <a:ext uri="{FF2B5EF4-FFF2-40B4-BE49-F238E27FC236}">
                <a16:creationId xmlns:a16="http://schemas.microsoft.com/office/drawing/2014/main" id="{3DEEDAA8-551F-D14B-95E3-2C4655D881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97477F-BAC6-416F-AEAF-A2B58818030B}" type="datetime1">
              <a:rPr lang="sv-SE" smtClean="0"/>
              <a:t>2025-03-04</a:t>
            </a:fld>
            <a:endParaRPr lang="sv-SE"/>
          </a:p>
        </p:txBody>
      </p:sp>
      <p:sp>
        <p:nvSpPr>
          <p:cNvPr id="5" name="Footer Placeholder 4">
            <a:extLst>
              <a:ext uri="{FF2B5EF4-FFF2-40B4-BE49-F238E27FC236}">
                <a16:creationId xmlns:a16="http://schemas.microsoft.com/office/drawing/2014/main" id="{DCBE7EE4-8B77-8048-AD76-092D4F0ECB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v-SE"/>
              <a:t>ambujv@berkeley.edu</a:t>
            </a:r>
          </a:p>
        </p:txBody>
      </p:sp>
      <p:sp>
        <p:nvSpPr>
          <p:cNvPr id="6" name="Slide Number Placeholder 5">
            <a:extLst>
              <a:ext uri="{FF2B5EF4-FFF2-40B4-BE49-F238E27FC236}">
                <a16:creationId xmlns:a16="http://schemas.microsoft.com/office/drawing/2014/main" id="{21332DB7-1245-884F-A8A8-E8E778EC6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B7451-1438-CB4A-8106-82A64F1C7D7B}" type="slidenum">
              <a:rPr lang="sv-SE" smtClean="0"/>
              <a:t>‹#›</a:t>
            </a:fld>
            <a:endParaRPr lang="sv-SE"/>
          </a:p>
        </p:txBody>
      </p:sp>
    </p:spTree>
    <p:extLst>
      <p:ext uri="{BB962C8B-B14F-4D97-AF65-F5344CB8AC3E}">
        <p14:creationId xmlns:p14="http://schemas.microsoft.com/office/powerpoint/2010/main" val="200673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hyperlink" Target="mailto:ambujv@nus.edu.sg"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dirty="0">
                <a:effectLst/>
                <a:latin typeface="+mn-lt"/>
              </a:rPr>
              <a:t>Wireless Networking</a:t>
            </a:r>
            <a:endParaRPr lang="en-US" sz="62500" dirty="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dirty="0">
                <a:latin typeface="+mj-lt"/>
              </a:rPr>
              <a:t>Ambuj Varshney</a:t>
            </a:r>
          </a:p>
          <a:p>
            <a:r>
              <a:rPr lang="en-US" sz="2800" dirty="0">
                <a:latin typeface="+mj-lt"/>
                <a:hlinkClick r:id="rId3"/>
              </a:rPr>
              <a:t>ambujv@nus.edu.sg</a:t>
            </a:r>
            <a:endParaRPr lang="en-US" sz="2800" dirty="0">
              <a:latin typeface="+mj-lt"/>
            </a:endParaRPr>
          </a:p>
          <a:p>
            <a:r>
              <a:rPr lang="en-US" dirty="0">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dirty="0">
              <a:latin typeface="+mn-lt"/>
            </a:endParaRPr>
          </a:p>
        </p:txBody>
      </p:sp>
    </p:spTree>
    <p:extLst>
      <p:ext uri="{BB962C8B-B14F-4D97-AF65-F5344CB8AC3E}">
        <p14:creationId xmlns:p14="http://schemas.microsoft.com/office/powerpoint/2010/main" val="2762166050"/>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42FB0-97FB-3000-A529-94DF1D74C75A}"/>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2938A86D-22C5-D2C1-EBCF-691F9D33E05D}"/>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98F514EE-7344-41D0-0C74-4F8EF2217A47}"/>
              </a:ext>
            </a:extLst>
          </p:cNvPr>
          <p:cNvSpPr>
            <a:spLocks noGrp="1"/>
          </p:cNvSpPr>
          <p:nvPr>
            <p:ph type="sldNum" sz="quarter" idx="12"/>
          </p:nvPr>
        </p:nvSpPr>
        <p:spPr/>
        <p:txBody>
          <a:bodyPr/>
          <a:lstStyle/>
          <a:p>
            <a:fld id="{69E57DC2-970A-4B3E-BB1C-7A09969E49DF}" type="slidenum">
              <a:rPr lang="en-US" smtClean="0"/>
              <a:t>10</a:t>
            </a:fld>
            <a:endParaRPr lang="en-US" dirty="0"/>
          </a:p>
        </p:txBody>
      </p:sp>
      <p:sp>
        <p:nvSpPr>
          <p:cNvPr id="4" name="Content Placeholder 3">
            <a:extLst>
              <a:ext uri="{FF2B5EF4-FFF2-40B4-BE49-F238E27FC236}">
                <a16:creationId xmlns:a16="http://schemas.microsoft.com/office/drawing/2014/main" id="{50A8C66E-65E5-E41C-9FDC-EA08848AE087}"/>
              </a:ext>
            </a:extLst>
          </p:cNvPr>
          <p:cNvSpPr>
            <a:spLocks noGrp="1"/>
          </p:cNvSpPr>
          <p:nvPr>
            <p:ph idx="1"/>
          </p:nvPr>
        </p:nvSpPr>
        <p:spPr>
          <a:xfrm>
            <a:off x="566490" y="1502518"/>
            <a:ext cx="11204596" cy="4689991"/>
          </a:xfrm>
        </p:spPr>
        <p:txBody>
          <a:bodyPr/>
          <a:lstStyle/>
          <a:p>
            <a:r>
              <a:rPr lang="en-SG" dirty="0"/>
              <a:t>Consider a </a:t>
            </a:r>
            <a:r>
              <a:rPr lang="en-SG" b="1" dirty="0"/>
              <a:t>battery-powered IoT sensor</a:t>
            </a:r>
            <a:r>
              <a:rPr lang="en-SG" dirty="0"/>
              <a:t> node that periodically transmits environmental data to a gateway. Its radio operates in four different states with distinct current consumptions: </a:t>
            </a:r>
          </a:p>
          <a:p>
            <a:endParaRPr lang="en-SG" dirty="0"/>
          </a:p>
          <a:p>
            <a:pPr lvl="1"/>
            <a:r>
              <a:rPr lang="en-SG" dirty="0"/>
              <a:t>Transmit (Tx) 25 mA</a:t>
            </a:r>
          </a:p>
          <a:p>
            <a:pPr lvl="1"/>
            <a:r>
              <a:rPr lang="en-SG" dirty="0"/>
              <a:t>Receive (Rx) 20 mA</a:t>
            </a:r>
          </a:p>
          <a:p>
            <a:pPr lvl="1"/>
            <a:r>
              <a:rPr lang="en-SG" dirty="0"/>
              <a:t>Idle Listening 2 mA</a:t>
            </a:r>
          </a:p>
          <a:p>
            <a:pPr lvl="1"/>
            <a:r>
              <a:rPr lang="en-SG" dirty="0"/>
              <a:t>Sleep 0.01 mA (10 µA)</a:t>
            </a:r>
          </a:p>
          <a:p>
            <a:endParaRPr lang="en-SG" dirty="0"/>
          </a:p>
          <a:p>
            <a:endParaRPr lang="en-US" dirty="0"/>
          </a:p>
        </p:txBody>
      </p:sp>
    </p:spTree>
    <p:extLst>
      <p:ext uri="{BB962C8B-B14F-4D97-AF65-F5344CB8AC3E}">
        <p14:creationId xmlns:p14="http://schemas.microsoft.com/office/powerpoint/2010/main" val="30084856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1312985" y="256420"/>
            <a:ext cx="8669215" cy="95958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100</a:t>
            </a:fld>
            <a:endParaRPr lang="en-US"/>
          </a:p>
        </p:txBody>
      </p:sp>
      <p:pic>
        <p:nvPicPr>
          <p:cNvPr id="6" name="Picture 5">
            <a:extLst>
              <a:ext uri="{FF2B5EF4-FFF2-40B4-BE49-F238E27FC236}">
                <a16:creationId xmlns:a16="http://schemas.microsoft.com/office/drawing/2014/main" id="{D352A0A0-C6CA-4520-BD28-AEF3B7C8FA08}"/>
              </a:ext>
            </a:extLst>
          </p:cNvPr>
          <p:cNvPicPr>
            <a:picLocks noChangeAspect="1"/>
          </p:cNvPicPr>
          <p:nvPr/>
        </p:nvPicPr>
        <p:blipFill rotWithShape="1">
          <a:blip r:embed="rId2"/>
          <a:srcRect l="11149" t="9178" r="9320" b="9008"/>
          <a:stretch/>
        </p:blipFill>
        <p:spPr>
          <a:xfrm>
            <a:off x="2286339" y="1295400"/>
            <a:ext cx="7193280" cy="4981553"/>
          </a:xfrm>
          <a:prstGeom prst="rect">
            <a:avLst/>
          </a:prstGeom>
        </p:spPr>
      </p:pic>
    </p:spTree>
    <p:extLst>
      <p:ext uri="{BB962C8B-B14F-4D97-AF65-F5344CB8AC3E}">
        <p14:creationId xmlns:p14="http://schemas.microsoft.com/office/powerpoint/2010/main" val="333133845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773723" y="0"/>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101</a:t>
            </a:fld>
            <a:endParaRPr lang="en-US"/>
          </a:p>
        </p:txBody>
      </p:sp>
      <p:pic>
        <p:nvPicPr>
          <p:cNvPr id="7" name="Picture 6">
            <a:extLst>
              <a:ext uri="{FF2B5EF4-FFF2-40B4-BE49-F238E27FC236}">
                <a16:creationId xmlns:a16="http://schemas.microsoft.com/office/drawing/2014/main" id="{49D3C8BA-044E-4D04-A1BB-4B672701DDFF}"/>
              </a:ext>
            </a:extLst>
          </p:cNvPr>
          <p:cNvPicPr>
            <a:picLocks noChangeAspect="1"/>
          </p:cNvPicPr>
          <p:nvPr/>
        </p:nvPicPr>
        <p:blipFill rotWithShape="1">
          <a:blip r:embed="rId2"/>
          <a:srcRect l="12859" t="13355" r="9502" b="10045"/>
          <a:stretch/>
        </p:blipFill>
        <p:spPr>
          <a:xfrm>
            <a:off x="2537208" y="914399"/>
            <a:ext cx="7153426" cy="5009461"/>
          </a:xfrm>
          <a:prstGeom prst="rect">
            <a:avLst/>
          </a:prstGeom>
        </p:spPr>
      </p:pic>
    </p:spTree>
    <p:extLst>
      <p:ext uri="{BB962C8B-B14F-4D97-AF65-F5344CB8AC3E}">
        <p14:creationId xmlns:p14="http://schemas.microsoft.com/office/powerpoint/2010/main" val="338348278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E92C609-36F4-4627-99C9-A87AEC92608B}"/>
              </a:ext>
            </a:extLst>
          </p:cNvPr>
          <p:cNvPicPr>
            <a:picLocks noChangeAspect="1"/>
          </p:cNvPicPr>
          <p:nvPr/>
        </p:nvPicPr>
        <p:blipFill>
          <a:blip r:embed="rId2"/>
          <a:stretch>
            <a:fillRect/>
          </a:stretch>
        </p:blipFill>
        <p:spPr>
          <a:xfrm>
            <a:off x="2212699" y="656844"/>
            <a:ext cx="7601861" cy="5383982"/>
          </a:xfrm>
          <a:prstGeom prst="rect">
            <a:avLst/>
          </a:prstGeom>
        </p:spPr>
      </p:pic>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838200" y="-74491"/>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102</a:t>
            </a:fld>
            <a:endParaRPr lang="en-US"/>
          </a:p>
        </p:txBody>
      </p:sp>
    </p:spTree>
    <p:extLst>
      <p:ext uri="{BB962C8B-B14F-4D97-AF65-F5344CB8AC3E}">
        <p14:creationId xmlns:p14="http://schemas.microsoft.com/office/powerpoint/2010/main" val="42736555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4F2DFA-8A80-4256-B787-064BADA79BEC}"/>
              </a:ext>
            </a:extLst>
          </p:cNvPr>
          <p:cNvPicPr>
            <a:picLocks noChangeAspect="1"/>
          </p:cNvPicPr>
          <p:nvPr/>
        </p:nvPicPr>
        <p:blipFill rotWithShape="1">
          <a:blip r:embed="rId2"/>
          <a:srcRect b="1717"/>
          <a:stretch/>
        </p:blipFill>
        <p:spPr>
          <a:xfrm>
            <a:off x="1774319" y="780417"/>
            <a:ext cx="9259441" cy="6077584"/>
          </a:xfrm>
          <a:prstGeom prst="rect">
            <a:avLst/>
          </a:prstGeom>
        </p:spPr>
      </p:pic>
      <p:sp>
        <p:nvSpPr>
          <p:cNvPr id="2" name="Title 1">
            <a:extLst>
              <a:ext uri="{FF2B5EF4-FFF2-40B4-BE49-F238E27FC236}">
                <a16:creationId xmlns:a16="http://schemas.microsoft.com/office/drawing/2014/main" id="{1C6F6A12-0A69-4E61-B3EB-946562BCCA22}"/>
              </a:ext>
            </a:extLst>
          </p:cNvPr>
          <p:cNvSpPr>
            <a:spLocks noGrp="1"/>
          </p:cNvSpPr>
          <p:nvPr>
            <p:ph type="title"/>
          </p:nvPr>
        </p:nvSpPr>
        <p:spPr>
          <a:xfrm>
            <a:off x="838200" y="-80352"/>
            <a:ext cx="10515600" cy="1325563"/>
          </a:xfrm>
        </p:spPr>
        <p:txBody>
          <a:bodyPr/>
          <a:lstStyle/>
          <a:p>
            <a:r>
              <a:rPr lang="en-US" dirty="0"/>
              <a:t>Fast packet propagation in Glossy</a:t>
            </a:r>
          </a:p>
        </p:txBody>
      </p:sp>
      <p:sp>
        <p:nvSpPr>
          <p:cNvPr id="4" name="Slide Number Placeholder 3">
            <a:extLst>
              <a:ext uri="{FF2B5EF4-FFF2-40B4-BE49-F238E27FC236}">
                <a16:creationId xmlns:a16="http://schemas.microsoft.com/office/drawing/2014/main" id="{0D83BA2A-8F7A-4653-A0EE-0B5D0F35F215}"/>
              </a:ext>
            </a:extLst>
          </p:cNvPr>
          <p:cNvSpPr>
            <a:spLocks noGrp="1"/>
          </p:cNvSpPr>
          <p:nvPr>
            <p:ph type="sldNum" sz="quarter" idx="12"/>
          </p:nvPr>
        </p:nvSpPr>
        <p:spPr/>
        <p:txBody>
          <a:bodyPr/>
          <a:lstStyle/>
          <a:p>
            <a:fld id="{0778C724-3839-4D76-A707-B4C23905D055}" type="slidenum">
              <a:rPr lang="en-US" smtClean="0"/>
              <a:t>103</a:t>
            </a:fld>
            <a:endParaRPr lang="en-US"/>
          </a:p>
        </p:txBody>
      </p:sp>
    </p:spTree>
    <p:extLst>
      <p:ext uri="{BB962C8B-B14F-4D97-AF65-F5344CB8AC3E}">
        <p14:creationId xmlns:p14="http://schemas.microsoft.com/office/powerpoint/2010/main" val="30504245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4373" y="1994565"/>
            <a:ext cx="8003247" cy="1509963"/>
          </a:xfrm>
        </p:spPr>
        <p:txBody>
          <a:bodyPr>
            <a:normAutofit fontScale="90000"/>
          </a:bodyPr>
          <a:lstStyle/>
          <a:p>
            <a:r>
              <a:rPr lang="en-GB" sz="8000" u="none" strike="noStrike" dirty="0">
                <a:effectLst/>
                <a:latin typeface="+mn-lt"/>
              </a:rPr>
              <a:t>Wireless Networking</a:t>
            </a:r>
            <a:endParaRPr lang="en-US" sz="62500" dirty="0">
              <a:latin typeface="+mn-lt"/>
            </a:endParaRPr>
          </a:p>
        </p:txBody>
      </p:sp>
      <p:sp>
        <p:nvSpPr>
          <p:cNvPr id="3" name="Subtitle 2"/>
          <p:cNvSpPr>
            <a:spLocks noGrp="1"/>
          </p:cNvSpPr>
          <p:nvPr>
            <p:ph type="subTitle" idx="1"/>
          </p:nvPr>
        </p:nvSpPr>
        <p:spPr>
          <a:xfrm>
            <a:off x="2994648" y="4039445"/>
            <a:ext cx="6202696" cy="2229859"/>
          </a:xfrm>
        </p:spPr>
        <p:txBody>
          <a:bodyPr>
            <a:normAutofit/>
          </a:bodyPr>
          <a:lstStyle/>
          <a:p>
            <a:r>
              <a:rPr lang="en-US" sz="4800" dirty="0">
                <a:latin typeface="+mj-lt"/>
              </a:rPr>
              <a:t>Ambuj Varshney</a:t>
            </a:r>
          </a:p>
          <a:p>
            <a:r>
              <a:rPr lang="en-US" sz="2800" dirty="0">
                <a:latin typeface="+mj-lt"/>
                <a:hlinkClick r:id="rId3"/>
              </a:rPr>
              <a:t>ambujv@nus.edu.sg</a:t>
            </a:r>
            <a:endParaRPr lang="en-US" sz="2800" dirty="0">
              <a:latin typeface="+mj-lt"/>
            </a:endParaRPr>
          </a:p>
          <a:p>
            <a:r>
              <a:rPr lang="en-US" dirty="0">
                <a:latin typeface="+mj-lt"/>
              </a:rPr>
              <a:t> </a:t>
            </a:r>
          </a:p>
        </p:txBody>
      </p:sp>
      <p:sp>
        <p:nvSpPr>
          <p:cNvPr id="8" name="Slide Number Placeholder 7">
            <a:extLst>
              <a:ext uri="{FF2B5EF4-FFF2-40B4-BE49-F238E27FC236}">
                <a16:creationId xmlns:a16="http://schemas.microsoft.com/office/drawing/2014/main" id="{5BDF4DBD-F86A-48EC-B4BE-E9B66CFF2E04}"/>
              </a:ext>
            </a:extLst>
          </p:cNvPr>
          <p:cNvSpPr>
            <a:spLocks noGrp="1"/>
          </p:cNvSpPr>
          <p:nvPr>
            <p:ph type="sldNum" sz="quarter" idx="12"/>
          </p:nvPr>
        </p:nvSpPr>
        <p:spPr/>
        <p:txBody>
          <a:bodyPr/>
          <a:lstStyle/>
          <a:p>
            <a:fld id="{687B7451-1438-CB4A-8106-82A64F1C7D7B}" type="slidenum">
              <a:rPr lang="sv-SE" smtClean="0"/>
              <a:t>104</a:t>
            </a:fld>
            <a:endParaRPr lang="sv-SE"/>
          </a:p>
        </p:txBody>
      </p:sp>
      <p:pic>
        <p:nvPicPr>
          <p:cNvPr id="7" name="Picture 6" descr="Logo, company name&#10;&#10;Description automatically generated">
            <a:extLst>
              <a:ext uri="{FF2B5EF4-FFF2-40B4-BE49-F238E27FC236}">
                <a16:creationId xmlns:a16="http://schemas.microsoft.com/office/drawing/2014/main" id="{7820BC9A-65F8-C5DC-AC87-8B4EAD88B94B}"/>
              </a:ext>
            </a:extLst>
          </p:cNvPr>
          <p:cNvPicPr>
            <a:picLocks noChangeAspect="1"/>
          </p:cNvPicPr>
          <p:nvPr/>
        </p:nvPicPr>
        <p:blipFill>
          <a:blip r:embed="rId4"/>
          <a:stretch>
            <a:fillRect/>
          </a:stretch>
        </p:blipFill>
        <p:spPr>
          <a:xfrm>
            <a:off x="10760068" y="5241576"/>
            <a:ext cx="1187463" cy="1566945"/>
          </a:xfrm>
          <a:prstGeom prst="rect">
            <a:avLst/>
          </a:prstGeom>
        </p:spPr>
      </p:pic>
      <p:sp>
        <p:nvSpPr>
          <p:cNvPr id="4" name="Title 1">
            <a:extLst>
              <a:ext uri="{FF2B5EF4-FFF2-40B4-BE49-F238E27FC236}">
                <a16:creationId xmlns:a16="http://schemas.microsoft.com/office/drawing/2014/main" id="{831862D1-FE66-F2B3-6774-3511C03148E6}"/>
              </a:ext>
            </a:extLst>
          </p:cNvPr>
          <p:cNvSpPr txBox="1">
            <a:spLocks/>
          </p:cNvSpPr>
          <p:nvPr/>
        </p:nvSpPr>
        <p:spPr>
          <a:xfrm>
            <a:off x="1374826" y="2232965"/>
            <a:ext cx="9442345" cy="1509963"/>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52100" dirty="0">
              <a:latin typeface="+mn-lt"/>
            </a:endParaRPr>
          </a:p>
        </p:txBody>
      </p:sp>
    </p:spTree>
    <p:extLst>
      <p:ext uri="{BB962C8B-B14F-4D97-AF65-F5344CB8AC3E}">
        <p14:creationId xmlns:p14="http://schemas.microsoft.com/office/powerpoint/2010/main" val="1926413466"/>
      </p:ext>
    </p:extLst>
  </p:cSld>
  <p:clrMapOvr>
    <a:masterClrMapping/>
  </p:clrMapOvr>
  <mc:AlternateContent xmlns:mc="http://schemas.openxmlformats.org/markup-compatibility/2006" xmlns:p14="http://schemas.microsoft.com/office/powerpoint/2010/main">
    <mc:Choice Requires="p14">
      <p:transition spd="slow" p14:dur="2000" advTm="32263"/>
    </mc:Choice>
    <mc:Fallback xmlns="">
      <p:transition spd="slow" advTm="322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60E3-E0BB-09BD-CAE2-5F4E0A9F0179}"/>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EC9ADC25-BD5F-28E8-1AA2-4E059937F326}"/>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0BB5D076-8832-165B-B325-631CEE1E2327}"/>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4" name="Content Placeholder 3">
            <a:extLst>
              <a:ext uri="{FF2B5EF4-FFF2-40B4-BE49-F238E27FC236}">
                <a16:creationId xmlns:a16="http://schemas.microsoft.com/office/drawing/2014/main" id="{73B062D7-BAAD-9A4D-EFA5-B4B2E4B426D2}"/>
              </a:ext>
            </a:extLst>
          </p:cNvPr>
          <p:cNvSpPr>
            <a:spLocks noGrp="1"/>
          </p:cNvSpPr>
          <p:nvPr>
            <p:ph idx="1"/>
          </p:nvPr>
        </p:nvSpPr>
        <p:spPr>
          <a:xfrm>
            <a:off x="566490" y="1502518"/>
            <a:ext cx="11204596" cy="4689991"/>
          </a:xfrm>
        </p:spPr>
        <p:txBody>
          <a:bodyPr/>
          <a:lstStyle/>
          <a:p>
            <a:pPr marL="0" indent="0">
              <a:buNone/>
            </a:pPr>
            <a:r>
              <a:rPr lang="en-SG" b="1" dirty="0"/>
              <a:t>Transmission cycle</a:t>
            </a:r>
            <a:r>
              <a:rPr lang="en-SG" dirty="0"/>
              <a:t> (occurs every </a:t>
            </a:r>
            <a:r>
              <a:rPr lang="en-SG" b="1" dirty="0"/>
              <a:t>60 seconds</a:t>
            </a:r>
            <a:r>
              <a:rPr lang="en-SG" dirty="0"/>
              <a:t>):</a:t>
            </a:r>
          </a:p>
          <a:p>
            <a:r>
              <a:rPr lang="en-SG" b="1" dirty="0"/>
              <a:t>Transmit data packet</a:t>
            </a:r>
            <a:r>
              <a:rPr lang="en-SG" dirty="0"/>
              <a:t>: </a:t>
            </a:r>
            <a:r>
              <a:rPr lang="en-SG" b="1" dirty="0"/>
              <a:t>100 </a:t>
            </a:r>
            <a:r>
              <a:rPr lang="en-SG" b="1" dirty="0" err="1"/>
              <a:t>ms</a:t>
            </a:r>
            <a:endParaRPr lang="en-SG" b="1" dirty="0"/>
          </a:p>
          <a:p>
            <a:r>
              <a:rPr lang="en-SG" dirty="0"/>
              <a:t> Immediately after transmission, wait in </a:t>
            </a:r>
            <a:r>
              <a:rPr lang="en-SG" b="1" dirty="0"/>
              <a:t>Receive state</a:t>
            </a:r>
            <a:r>
              <a:rPr lang="en-SG" dirty="0"/>
              <a:t> for ACK: </a:t>
            </a:r>
            <a:r>
              <a:rPr lang="en-SG" b="1" dirty="0"/>
              <a:t>50 </a:t>
            </a:r>
            <a:r>
              <a:rPr lang="en-SG" b="1" dirty="0" err="1"/>
              <a:t>ms</a:t>
            </a:r>
            <a:endParaRPr lang="en-SG" dirty="0"/>
          </a:p>
          <a:p>
            <a:r>
              <a:rPr lang="en-SG" dirty="0"/>
              <a:t>The node periodically checks the channel (</a:t>
            </a:r>
            <a:r>
              <a:rPr lang="en-SG" b="1" dirty="0"/>
              <a:t>Idle Listening</a:t>
            </a:r>
            <a:r>
              <a:rPr lang="en-SG" dirty="0"/>
              <a:t>) every </a:t>
            </a:r>
            <a:r>
              <a:rPr lang="en-SG" b="1" dirty="0"/>
              <a:t>5 seconds</a:t>
            </a:r>
            <a:r>
              <a:rPr lang="en-SG" dirty="0"/>
              <a:t> for a duration of </a:t>
            </a:r>
            <a:r>
              <a:rPr lang="en-SG" b="1" dirty="0"/>
              <a:t>20 </a:t>
            </a:r>
            <a:r>
              <a:rPr lang="en-SG" b="1" dirty="0" err="1"/>
              <a:t>ms</a:t>
            </a:r>
            <a:r>
              <a:rPr lang="en-SG" dirty="0"/>
              <a:t>.</a:t>
            </a:r>
          </a:p>
          <a:p>
            <a:r>
              <a:rPr lang="en-SG" dirty="0"/>
              <a:t>For the rest of the cycle time, the node remains in </a:t>
            </a:r>
            <a:r>
              <a:rPr lang="en-SG" b="1" dirty="0"/>
              <a:t>Sleep mode</a:t>
            </a:r>
            <a:r>
              <a:rPr lang="en-SG" dirty="0"/>
              <a:t>.</a:t>
            </a:r>
          </a:p>
          <a:p>
            <a:pPr marL="0" indent="0">
              <a:buNone/>
            </a:pPr>
            <a:r>
              <a:rPr lang="en-SG" dirty="0"/>
              <a:t> </a:t>
            </a:r>
          </a:p>
          <a:p>
            <a:pPr marL="0" indent="0">
              <a:buNone/>
            </a:pPr>
            <a:r>
              <a:rPr lang="en-SG" b="1" dirty="0"/>
              <a:t>Battery</a:t>
            </a:r>
            <a:r>
              <a:rPr lang="en-SG" dirty="0"/>
              <a:t>:</a:t>
            </a:r>
          </a:p>
          <a:p>
            <a:pPr marL="0" indent="0">
              <a:buNone/>
            </a:pPr>
            <a:r>
              <a:rPr lang="en-SG" dirty="0"/>
              <a:t>• Capacity clearly stated as </a:t>
            </a:r>
            <a:r>
              <a:rPr lang="en-SG" b="1" dirty="0"/>
              <a:t>600 </a:t>
            </a:r>
            <a:r>
              <a:rPr lang="en-SG" b="1" dirty="0" err="1"/>
              <a:t>mAh</a:t>
            </a:r>
            <a:r>
              <a:rPr lang="en-SG" dirty="0"/>
              <a:t> (typical CR2450 coin cell).</a:t>
            </a:r>
          </a:p>
          <a:p>
            <a:endParaRPr lang="en-SG" dirty="0"/>
          </a:p>
          <a:p>
            <a:endParaRPr lang="en-US" dirty="0"/>
          </a:p>
        </p:txBody>
      </p:sp>
    </p:spTree>
    <p:extLst>
      <p:ext uri="{BB962C8B-B14F-4D97-AF65-F5344CB8AC3E}">
        <p14:creationId xmlns:p14="http://schemas.microsoft.com/office/powerpoint/2010/main" val="335845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D7497-9971-0D40-2026-83EF4027D747}"/>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4103B325-DC60-98A0-5CCE-F4176A180727}"/>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6427A7CC-711B-50BB-911B-9EAACE4599B3}"/>
              </a:ext>
            </a:extLst>
          </p:cNvPr>
          <p:cNvSpPr>
            <a:spLocks noGrp="1"/>
          </p:cNvSpPr>
          <p:nvPr>
            <p:ph type="sldNum" sz="quarter" idx="12"/>
          </p:nvPr>
        </p:nvSpPr>
        <p:spPr/>
        <p:txBody>
          <a:bodyPr/>
          <a:lstStyle/>
          <a:p>
            <a:fld id="{69E57DC2-970A-4B3E-BB1C-7A09969E49DF}" type="slidenum">
              <a:rPr lang="en-US" smtClean="0"/>
              <a:t>12</a:t>
            </a:fld>
            <a:endParaRPr lang="en-US" dirty="0"/>
          </a:p>
        </p:txBody>
      </p:sp>
      <p:sp>
        <p:nvSpPr>
          <p:cNvPr id="4" name="Content Placeholder 3">
            <a:extLst>
              <a:ext uri="{FF2B5EF4-FFF2-40B4-BE49-F238E27FC236}">
                <a16:creationId xmlns:a16="http://schemas.microsoft.com/office/drawing/2014/main" id="{B1E42EB5-1ACA-2B5D-A964-1ECA66D87D65}"/>
              </a:ext>
            </a:extLst>
          </p:cNvPr>
          <p:cNvSpPr>
            <a:spLocks noGrp="1"/>
          </p:cNvSpPr>
          <p:nvPr>
            <p:ph idx="1"/>
          </p:nvPr>
        </p:nvSpPr>
        <p:spPr>
          <a:xfrm>
            <a:off x="697119" y="1660564"/>
            <a:ext cx="10943338" cy="2635665"/>
          </a:xfrm>
        </p:spPr>
        <p:txBody>
          <a:bodyPr/>
          <a:lstStyle/>
          <a:p>
            <a:pPr marL="0" indent="0">
              <a:buNone/>
            </a:pPr>
            <a:r>
              <a:rPr lang="en-SG" dirty="0"/>
              <a:t>1. </a:t>
            </a:r>
            <a:r>
              <a:rPr lang="en-SG" b="1" dirty="0"/>
              <a:t>Calculate average current </a:t>
            </a:r>
            <a:r>
              <a:rPr lang="en-SG" dirty="0"/>
              <a:t>of the node over one full 60-second cycle</a:t>
            </a:r>
          </a:p>
          <a:p>
            <a:pPr marL="0" indent="0">
              <a:buNone/>
            </a:pPr>
            <a:r>
              <a:rPr lang="en-SG" dirty="0"/>
              <a:t>2. </a:t>
            </a:r>
            <a:r>
              <a:rPr lang="en-SG" b="1" dirty="0"/>
              <a:t>Estimate battery life</a:t>
            </a:r>
            <a:r>
              <a:rPr lang="en-SG" dirty="0"/>
              <a:t> in days, given the average current you calculate</a:t>
            </a:r>
          </a:p>
          <a:p>
            <a:pPr marL="0" indent="0">
              <a:buNone/>
            </a:pPr>
            <a:r>
              <a:rPr lang="en-SG" dirty="0"/>
              <a:t>3. Clearly evaluate how reducing the Idle Listening interval frequency (e.g., sampling every 10 s instead of every 5 s) affects battery life</a:t>
            </a:r>
          </a:p>
          <a:p>
            <a:endParaRPr lang="en-SG" dirty="0"/>
          </a:p>
          <a:p>
            <a:endParaRPr lang="en-US" dirty="0"/>
          </a:p>
        </p:txBody>
      </p:sp>
    </p:spTree>
    <p:extLst>
      <p:ext uri="{BB962C8B-B14F-4D97-AF65-F5344CB8AC3E}">
        <p14:creationId xmlns:p14="http://schemas.microsoft.com/office/powerpoint/2010/main" val="3712976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3139" y="3166339"/>
            <a:ext cx="6905722" cy="1258094"/>
          </a:xfrm>
        </p:spPr>
        <p:txBody>
          <a:bodyPr>
            <a:normAutofit/>
          </a:bodyPr>
          <a:lstStyle/>
          <a:p>
            <a:pPr marL="0" indent="0" algn="ctr">
              <a:buNone/>
            </a:pPr>
            <a:r>
              <a:rPr lang="en-US" sz="4800" dirty="0"/>
              <a:t>Communication Layers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13</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69410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4B45-370E-4AF6-BD10-25EB3F725C64}"/>
              </a:ext>
            </a:extLst>
          </p:cNvPr>
          <p:cNvSpPr>
            <a:spLocks noGrp="1"/>
          </p:cNvSpPr>
          <p:nvPr>
            <p:ph type="title"/>
          </p:nvPr>
        </p:nvSpPr>
        <p:spPr/>
        <p:txBody>
          <a:bodyPr>
            <a:normAutofit/>
          </a:bodyPr>
          <a:lstStyle/>
          <a:p>
            <a:r>
              <a:rPr lang="en-US" sz="4000" dirty="0">
                <a:latin typeface="+mn-lt"/>
              </a:rPr>
              <a:t>Introduction to communication layers</a:t>
            </a:r>
          </a:p>
        </p:txBody>
      </p:sp>
      <p:sp>
        <p:nvSpPr>
          <p:cNvPr id="3" name="Content Placeholder 2">
            <a:extLst>
              <a:ext uri="{FF2B5EF4-FFF2-40B4-BE49-F238E27FC236}">
                <a16:creationId xmlns:a16="http://schemas.microsoft.com/office/drawing/2014/main" id="{D72A8503-F41A-4802-8352-3D75259A6F30}"/>
              </a:ext>
            </a:extLst>
          </p:cNvPr>
          <p:cNvSpPr>
            <a:spLocks noGrp="1"/>
          </p:cNvSpPr>
          <p:nvPr>
            <p:ph idx="1"/>
          </p:nvPr>
        </p:nvSpPr>
        <p:spPr>
          <a:xfrm>
            <a:off x="838200" y="1734344"/>
            <a:ext cx="10998200" cy="3389312"/>
          </a:xfrm>
        </p:spPr>
        <p:txBody>
          <a:bodyPr/>
          <a:lstStyle/>
          <a:p>
            <a:pPr algn="just"/>
            <a:r>
              <a:rPr lang="en-SG" dirty="0"/>
              <a:t>Communication between computing devices involves a structured set of procedures known as </a:t>
            </a:r>
            <a:r>
              <a:rPr lang="en-SG" b="1" dirty="0"/>
              <a:t>communication layers</a:t>
            </a:r>
            <a:r>
              <a:rPr lang="en-SG" dirty="0"/>
              <a:t>. These layers define how data travels from one system to another across networks. A standardized approach to networking ensures interoperability, efficiency, and reliability</a:t>
            </a:r>
          </a:p>
          <a:p>
            <a:pPr algn="just"/>
            <a:endParaRPr lang="en-SG" dirty="0"/>
          </a:p>
          <a:p>
            <a:pPr algn="just"/>
            <a:r>
              <a:rPr lang="en-SG" dirty="0"/>
              <a:t>A commonly used model is OSI or Open System Interconnection which divides the communication procedures into various different layers</a:t>
            </a:r>
          </a:p>
          <a:p>
            <a:endParaRPr lang="en-US" dirty="0"/>
          </a:p>
        </p:txBody>
      </p:sp>
      <p:sp>
        <p:nvSpPr>
          <p:cNvPr id="4" name="Slide Number Placeholder 3">
            <a:extLst>
              <a:ext uri="{FF2B5EF4-FFF2-40B4-BE49-F238E27FC236}">
                <a16:creationId xmlns:a16="http://schemas.microsoft.com/office/drawing/2014/main" id="{8CC07876-FBFC-4AE5-9766-D9560F9930F9}"/>
              </a:ext>
            </a:extLst>
          </p:cNvPr>
          <p:cNvSpPr>
            <a:spLocks noGrp="1"/>
          </p:cNvSpPr>
          <p:nvPr>
            <p:ph type="sldNum" sz="quarter" idx="12"/>
          </p:nvPr>
        </p:nvSpPr>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89327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BCC9B-2F3D-16EA-876A-0F9B26253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CEFAC-2A21-991A-C301-3A9D4D62C4BB}"/>
              </a:ext>
            </a:extLst>
          </p:cNvPr>
          <p:cNvSpPr>
            <a:spLocks noGrp="1"/>
          </p:cNvSpPr>
          <p:nvPr>
            <p:ph type="title"/>
          </p:nvPr>
        </p:nvSpPr>
        <p:spPr/>
        <p:txBody>
          <a:bodyPr>
            <a:normAutofit/>
          </a:bodyPr>
          <a:lstStyle/>
          <a:p>
            <a:r>
              <a:rPr lang="en-US" sz="4000" dirty="0">
                <a:latin typeface="+mn-lt"/>
              </a:rPr>
              <a:t>Why have a layered approach to communication?</a:t>
            </a:r>
          </a:p>
        </p:txBody>
      </p:sp>
      <p:sp>
        <p:nvSpPr>
          <p:cNvPr id="3" name="Content Placeholder 2">
            <a:extLst>
              <a:ext uri="{FF2B5EF4-FFF2-40B4-BE49-F238E27FC236}">
                <a16:creationId xmlns:a16="http://schemas.microsoft.com/office/drawing/2014/main" id="{6DCDD3A8-DC19-3387-AF55-20DE0112A9BD}"/>
              </a:ext>
            </a:extLst>
          </p:cNvPr>
          <p:cNvSpPr>
            <a:spLocks noGrp="1"/>
          </p:cNvSpPr>
          <p:nvPr>
            <p:ph idx="1"/>
          </p:nvPr>
        </p:nvSpPr>
        <p:spPr>
          <a:xfrm>
            <a:off x="838200" y="1690688"/>
            <a:ext cx="10926418" cy="4458321"/>
          </a:xfrm>
        </p:spPr>
        <p:txBody>
          <a:bodyPr>
            <a:normAutofit/>
          </a:bodyPr>
          <a:lstStyle/>
          <a:p>
            <a:pPr marL="0" indent="0">
              <a:buNone/>
            </a:pPr>
            <a:r>
              <a:rPr lang="en-SG" dirty="0"/>
              <a:t>• </a:t>
            </a:r>
            <a:r>
              <a:rPr lang="en-SG" b="1" dirty="0"/>
              <a:t>Simplifies complexity:</a:t>
            </a:r>
            <a:r>
              <a:rPr lang="en-SG" dirty="0"/>
              <a:t> Each layer focuses on specific functions</a:t>
            </a:r>
          </a:p>
          <a:p>
            <a:pPr marL="0" indent="0">
              <a:buNone/>
            </a:pPr>
            <a:endParaRPr lang="en-SG" dirty="0"/>
          </a:p>
          <a:p>
            <a:pPr marL="0" indent="0">
              <a:buNone/>
            </a:pPr>
            <a:r>
              <a:rPr lang="en-SG" dirty="0"/>
              <a:t>• </a:t>
            </a:r>
            <a:r>
              <a:rPr lang="en-SG" b="1" dirty="0"/>
              <a:t>Facilitates interoperability:</a:t>
            </a:r>
            <a:r>
              <a:rPr lang="en-SG" dirty="0"/>
              <a:t> Layers are standardized and interoperable between different systems</a:t>
            </a:r>
          </a:p>
          <a:p>
            <a:pPr marL="0" indent="0">
              <a:buNone/>
            </a:pPr>
            <a:endParaRPr lang="en-SG" dirty="0"/>
          </a:p>
          <a:p>
            <a:pPr marL="0" indent="0">
              <a:buNone/>
            </a:pPr>
            <a:r>
              <a:rPr lang="en-SG" dirty="0"/>
              <a:t>• </a:t>
            </a:r>
            <a:r>
              <a:rPr lang="en-SG" b="1" dirty="0"/>
              <a:t>Allows easier troubleshooting:</a:t>
            </a:r>
            <a:r>
              <a:rPr lang="en-SG" dirty="0"/>
              <a:t> Issues are isolated within a specific layer</a:t>
            </a:r>
          </a:p>
          <a:p>
            <a:pPr marL="0" indent="0">
              <a:buNone/>
            </a:pPr>
            <a:endParaRPr lang="en-SG" dirty="0"/>
          </a:p>
          <a:p>
            <a:pPr marL="0" indent="0">
              <a:buNone/>
            </a:pPr>
            <a:r>
              <a:rPr lang="en-SG" dirty="0"/>
              <a:t>• </a:t>
            </a:r>
            <a:r>
              <a:rPr lang="en-SG" b="1" dirty="0"/>
              <a:t>Promotes modularity:</a:t>
            </a:r>
            <a:r>
              <a:rPr lang="en-SG" dirty="0"/>
              <a:t> Layers can evolve independently without impacting the entire system</a:t>
            </a:r>
          </a:p>
          <a:p>
            <a:endParaRPr lang="en-US" dirty="0"/>
          </a:p>
        </p:txBody>
      </p:sp>
      <p:sp>
        <p:nvSpPr>
          <p:cNvPr id="4" name="Slide Number Placeholder 3">
            <a:extLst>
              <a:ext uri="{FF2B5EF4-FFF2-40B4-BE49-F238E27FC236}">
                <a16:creationId xmlns:a16="http://schemas.microsoft.com/office/drawing/2014/main" id="{9DBF1B2E-0743-0578-57E0-A083B7D3FF92}"/>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928234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838200" y="1855787"/>
            <a:ext cx="10515600" cy="4351338"/>
          </a:xfrm>
        </p:spPr>
        <p:txBody>
          <a:bodyPr>
            <a:normAutofit/>
          </a:bodyPr>
          <a:lstStyle/>
          <a:p>
            <a:pPr marL="0" indent="0">
              <a:buNone/>
            </a:pPr>
            <a:r>
              <a:rPr lang="en-US" dirty="0"/>
              <a:t>OSI model divides communication tasks into seven different layers</a:t>
            </a:r>
          </a:p>
          <a:p>
            <a:pPr marL="0" indent="0">
              <a:buNone/>
            </a:pPr>
            <a:endParaRPr lang="en-US" dirty="0">
              <a:latin typeface="+mj-lt"/>
            </a:endParaRPr>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16</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92BC2339-5A96-487D-8070-4FC238FEED6D}"/>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684896" y="2436582"/>
            <a:ext cx="3705853" cy="4284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83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31D1D-C740-7BF3-6C3D-CFF7FD58F2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ACB1F-B5F7-C6C3-ABEE-2EB47000CD84}"/>
              </a:ext>
            </a:extLst>
          </p:cNvPr>
          <p:cNvSpPr>
            <a:spLocks noGrp="1"/>
          </p:cNvSpPr>
          <p:nvPr>
            <p:ph type="title"/>
          </p:nvPr>
        </p:nvSpPr>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1AFF86EE-C554-0D82-A0D4-CAAEA4263EC2}"/>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endParaRPr lang="en-US" dirty="0"/>
          </a:p>
        </p:txBody>
      </p:sp>
      <p:sp>
        <p:nvSpPr>
          <p:cNvPr id="4" name="Slide Number Placeholder 3">
            <a:extLst>
              <a:ext uri="{FF2B5EF4-FFF2-40B4-BE49-F238E27FC236}">
                <a16:creationId xmlns:a16="http://schemas.microsoft.com/office/drawing/2014/main" id="{22592272-692D-C906-86F6-6EFDF30B851B}"/>
              </a:ext>
            </a:extLst>
          </p:cNvPr>
          <p:cNvSpPr>
            <a:spLocks noGrp="1"/>
          </p:cNvSpPr>
          <p:nvPr>
            <p:ph type="sldNum" sz="quarter" idx="12"/>
          </p:nvPr>
        </p:nvSpPr>
        <p:spPr/>
        <p:txBody>
          <a:bodyPr/>
          <a:lstStyle/>
          <a:p>
            <a:fld id="{0778C724-3839-4D76-A707-B4C23905D055}" type="slidenum">
              <a:rPr lang="en-US" smtClean="0"/>
              <a:t>17</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F13A5C8A-04B1-536A-6BFB-122AA90C24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677705" y="3449196"/>
            <a:ext cx="2514295" cy="290715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0442A586-3815-D707-8BBB-D8694C82F7DC}"/>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1. </a:t>
            </a:r>
            <a:r>
              <a:rPr lang="en-SG" b="1" dirty="0"/>
              <a:t>Application Layer:</a:t>
            </a:r>
            <a:r>
              <a:rPr lang="en-SG" dirty="0"/>
              <a:t> Interacts with user applications (e.g., HTTP, FTP, email protocols)</a:t>
            </a:r>
          </a:p>
          <a:p>
            <a:pPr marL="0" indent="0">
              <a:buNone/>
            </a:pPr>
            <a:r>
              <a:rPr lang="en-SG" dirty="0"/>
              <a:t>2. </a:t>
            </a:r>
            <a:r>
              <a:rPr lang="en-SG" b="1" dirty="0"/>
              <a:t>Presentation Layer:</a:t>
            </a:r>
            <a:r>
              <a:rPr lang="en-SG" dirty="0"/>
              <a:t> Formats or translates data into an appropriate form (e.g., encryption/decryption, data compression)</a:t>
            </a:r>
          </a:p>
          <a:p>
            <a:pPr marL="0" indent="0">
              <a:buNone/>
            </a:pPr>
            <a:r>
              <a:rPr lang="en-SG" dirty="0"/>
              <a:t>3. </a:t>
            </a:r>
            <a:r>
              <a:rPr lang="en-SG" b="1" dirty="0"/>
              <a:t>Session Layer:</a:t>
            </a:r>
            <a:r>
              <a:rPr lang="en-SG" dirty="0"/>
              <a:t> Manages communication sessions between applications (establishes, maintains, and terminates sessions)</a:t>
            </a:r>
          </a:p>
        </p:txBody>
      </p:sp>
    </p:spTree>
    <p:extLst>
      <p:ext uri="{BB962C8B-B14F-4D97-AF65-F5344CB8AC3E}">
        <p14:creationId xmlns:p14="http://schemas.microsoft.com/office/powerpoint/2010/main" val="180028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06D86-2FBC-F4FA-9383-2C90F2249C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D149D-E8EC-F583-C165-795480B589B5}"/>
              </a:ext>
            </a:extLst>
          </p:cNvPr>
          <p:cNvSpPr>
            <a:spLocks noGrp="1"/>
          </p:cNvSpPr>
          <p:nvPr>
            <p:ph type="title"/>
          </p:nvPr>
        </p:nvSpPr>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16FEA255-F954-EB84-50EA-075CD7DC715D}"/>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endParaRPr lang="en-US" dirty="0"/>
          </a:p>
        </p:txBody>
      </p:sp>
      <p:sp>
        <p:nvSpPr>
          <p:cNvPr id="4" name="Slide Number Placeholder 3">
            <a:extLst>
              <a:ext uri="{FF2B5EF4-FFF2-40B4-BE49-F238E27FC236}">
                <a16:creationId xmlns:a16="http://schemas.microsoft.com/office/drawing/2014/main" id="{4CB36E48-1D92-6D1B-B25A-4D9CFB2EA3F0}"/>
              </a:ext>
            </a:extLst>
          </p:cNvPr>
          <p:cNvSpPr>
            <a:spLocks noGrp="1"/>
          </p:cNvSpPr>
          <p:nvPr>
            <p:ph type="sldNum" sz="quarter" idx="12"/>
          </p:nvPr>
        </p:nvSpPr>
        <p:spPr/>
        <p:txBody>
          <a:bodyPr/>
          <a:lstStyle/>
          <a:p>
            <a:fld id="{0778C724-3839-4D76-A707-B4C23905D055}" type="slidenum">
              <a:rPr lang="en-US" smtClean="0"/>
              <a:t>18</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7ADC86C4-7FB1-29BF-119D-2A191209644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677705" y="3449196"/>
            <a:ext cx="2514295" cy="290715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E2D53A95-C811-987B-A310-F37A8595D0A0}"/>
              </a:ext>
            </a:extLst>
          </p:cNvPr>
          <p:cNvSpPr txBox="1">
            <a:spLocks/>
          </p:cNvSpPr>
          <p:nvPr/>
        </p:nvSpPr>
        <p:spPr>
          <a:xfrm>
            <a:off x="838199" y="1690688"/>
            <a:ext cx="10982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The Transport Layer ensures efficient communication between endpoints:</a:t>
            </a:r>
          </a:p>
          <a:p>
            <a:pPr marL="0" indent="0">
              <a:buNone/>
            </a:pPr>
            <a:endParaRPr lang="en-SG" dirty="0"/>
          </a:p>
          <a:p>
            <a:pPr marL="0" indent="0">
              <a:buNone/>
            </a:pPr>
            <a:endParaRPr lang="en-SG" dirty="0"/>
          </a:p>
        </p:txBody>
      </p:sp>
    </p:spTree>
    <p:extLst>
      <p:ext uri="{BB962C8B-B14F-4D97-AF65-F5344CB8AC3E}">
        <p14:creationId xmlns:p14="http://schemas.microsoft.com/office/powerpoint/2010/main" val="341409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8825F-BC8E-CEBE-202A-A6EABFF94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B1BC8-D5CD-41A0-798B-C0B1D011A5F2}"/>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C38A1A59-5A61-3A1E-61B9-75B2C64EDB54}"/>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16BACF3B-7593-E607-1482-AD7226EBE359}"/>
              </a:ext>
            </a:extLst>
          </p:cNvPr>
          <p:cNvSpPr>
            <a:spLocks noGrp="1"/>
          </p:cNvSpPr>
          <p:nvPr>
            <p:ph type="sldNum" sz="quarter" idx="12"/>
          </p:nvPr>
        </p:nvSpPr>
        <p:spPr/>
        <p:txBody>
          <a:bodyPr/>
          <a:lstStyle/>
          <a:p>
            <a:fld id="{0778C724-3839-4D76-A707-B4C23905D055}" type="slidenum">
              <a:rPr lang="en-US" smtClean="0"/>
              <a:t>19</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7E07B5EF-1FF0-75AE-8164-EC950A6E479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267122" y="4394268"/>
            <a:ext cx="1616765" cy="18693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32BB10D1-8B1B-A513-8B98-23F5820012FF}"/>
              </a:ext>
            </a:extLst>
          </p:cNvPr>
          <p:cNvSpPr txBox="1">
            <a:spLocks/>
          </p:cNvSpPr>
          <p:nvPr/>
        </p:nvSpPr>
        <p:spPr>
          <a:xfrm>
            <a:off x="400878" y="1529039"/>
            <a:ext cx="10982739" cy="50307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The Transport Layer ensures efficient communication between endpoints:</a:t>
            </a:r>
          </a:p>
          <a:p>
            <a:pPr marL="0" indent="0">
              <a:buNone/>
            </a:pPr>
            <a:endParaRPr lang="en-SG" dirty="0"/>
          </a:p>
          <a:p>
            <a:pPr marL="0" indent="0">
              <a:buNone/>
            </a:pPr>
            <a:r>
              <a:rPr lang="en-SG" b="1" dirty="0"/>
              <a:t>TCP (Transmission Control Protocol):</a:t>
            </a:r>
            <a:endParaRPr lang="en-SG" dirty="0"/>
          </a:p>
          <a:p>
            <a:pPr marL="0" indent="0">
              <a:buNone/>
            </a:pPr>
            <a:r>
              <a:rPr lang="en-SG" dirty="0"/>
              <a:t>• Connection-oriented</a:t>
            </a:r>
          </a:p>
          <a:p>
            <a:pPr marL="0" indent="0">
              <a:buNone/>
            </a:pPr>
            <a:r>
              <a:rPr lang="en-SG" dirty="0"/>
              <a:t>• Guarantees data integrity through acknowledgments and retransmission</a:t>
            </a:r>
          </a:p>
          <a:p>
            <a:pPr marL="0" indent="0">
              <a:buNone/>
            </a:pPr>
            <a:r>
              <a:rPr lang="en-SG" dirty="0"/>
              <a:t>• Ideal for email, file transfers, web browsing</a:t>
            </a:r>
          </a:p>
          <a:p>
            <a:pPr marL="0" indent="0">
              <a:buNone/>
            </a:pPr>
            <a:endParaRPr lang="en-SG" b="1" dirty="0"/>
          </a:p>
          <a:p>
            <a:pPr marL="0" indent="0">
              <a:buNone/>
            </a:pPr>
            <a:r>
              <a:rPr lang="en-SG" b="1" dirty="0"/>
              <a:t>UDP (User Datagram Protocol):</a:t>
            </a:r>
            <a:endParaRPr lang="en-SG" dirty="0"/>
          </a:p>
          <a:p>
            <a:pPr marL="0" indent="0">
              <a:buNone/>
            </a:pPr>
            <a:r>
              <a:rPr lang="en-SG" dirty="0"/>
              <a:t>• Connectionless, fast delivery without guaranteed delivery or order</a:t>
            </a:r>
          </a:p>
          <a:p>
            <a:pPr marL="0" indent="0">
              <a:buNone/>
            </a:pPr>
            <a:r>
              <a:rPr lang="en-SG" dirty="0"/>
              <a:t>• Ideal for streaming media or gaming applications</a:t>
            </a:r>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6177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793" y="3166339"/>
            <a:ext cx="11218414" cy="1258094"/>
          </a:xfrm>
        </p:spPr>
        <p:txBody>
          <a:bodyPr>
            <a:normAutofit/>
          </a:bodyPr>
          <a:lstStyle/>
          <a:p>
            <a:pPr marL="0" indent="0" algn="ctr">
              <a:buNone/>
            </a:pPr>
            <a:r>
              <a:rPr lang="en-US" sz="4800" dirty="0"/>
              <a:t>Backscatter Like Transmission Mechanisms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2</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84451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18944-7386-2E2E-A937-AFD0F4F70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0AF1B-182E-C43D-F31A-28EADD835514}"/>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9A4EB6EA-B9BA-A945-DBBE-F1216C5F3F02}"/>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8DD05D87-D326-D212-1F05-46B8DF3E21CB}"/>
              </a:ext>
            </a:extLst>
          </p:cNvPr>
          <p:cNvSpPr>
            <a:spLocks noGrp="1"/>
          </p:cNvSpPr>
          <p:nvPr>
            <p:ph type="sldNum" sz="quarter" idx="12"/>
          </p:nvPr>
        </p:nvSpPr>
        <p:spPr/>
        <p:txBody>
          <a:bodyPr/>
          <a:lstStyle/>
          <a:p>
            <a:fld id="{0778C724-3839-4D76-A707-B4C23905D055}" type="slidenum">
              <a:rPr lang="en-US" smtClean="0"/>
              <a:t>20</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D842C521-5BD1-0443-E498-4958A8E28BCA}"/>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267122" y="4394268"/>
            <a:ext cx="1616765" cy="18693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5EC6ADAB-396C-16D1-2D45-275F1C6B9E7C}"/>
              </a:ext>
            </a:extLst>
          </p:cNvPr>
          <p:cNvSpPr txBox="1">
            <a:spLocks/>
          </p:cNvSpPr>
          <p:nvPr/>
        </p:nvSpPr>
        <p:spPr>
          <a:xfrm>
            <a:off x="400878" y="1529039"/>
            <a:ext cx="10982739" cy="50307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The Transport Layer ensures efficient communication between endpoints:</a:t>
            </a:r>
          </a:p>
          <a:p>
            <a:pPr marL="0" indent="0">
              <a:buNone/>
            </a:pPr>
            <a:endParaRPr lang="en-SG" dirty="0"/>
          </a:p>
          <a:p>
            <a:pPr marL="0" indent="0">
              <a:buNone/>
            </a:pPr>
            <a:r>
              <a:rPr lang="en-SG" b="1" dirty="0"/>
              <a:t>TCP (Transmission Control Protocol):</a:t>
            </a:r>
            <a:endParaRPr lang="en-SG" dirty="0"/>
          </a:p>
          <a:p>
            <a:pPr marL="0" indent="0">
              <a:buNone/>
            </a:pPr>
            <a:r>
              <a:rPr lang="en-SG" dirty="0"/>
              <a:t>• Connection-oriented</a:t>
            </a:r>
          </a:p>
          <a:p>
            <a:pPr marL="0" indent="0">
              <a:buNone/>
            </a:pPr>
            <a:r>
              <a:rPr lang="en-SG" dirty="0"/>
              <a:t>• Guarantees data integrity through acknowledgments and retransmission</a:t>
            </a:r>
          </a:p>
          <a:p>
            <a:pPr marL="0" indent="0">
              <a:buNone/>
            </a:pPr>
            <a:r>
              <a:rPr lang="en-SG" dirty="0"/>
              <a:t>• Ideal for email, file transfers, web browsing</a:t>
            </a:r>
          </a:p>
          <a:p>
            <a:pPr marL="0" indent="0">
              <a:buNone/>
            </a:pPr>
            <a:endParaRPr lang="en-SG" b="1" dirty="0"/>
          </a:p>
          <a:p>
            <a:pPr marL="0" indent="0">
              <a:buNone/>
            </a:pPr>
            <a:r>
              <a:rPr lang="en-SG" b="1" dirty="0"/>
              <a:t>UDP (User Datagram Protocol):</a:t>
            </a:r>
            <a:endParaRPr lang="en-SG" dirty="0"/>
          </a:p>
          <a:p>
            <a:pPr marL="0" indent="0">
              <a:buNone/>
            </a:pPr>
            <a:r>
              <a:rPr lang="en-SG" dirty="0"/>
              <a:t>• Connectionless, fast delivery without guaranteed delivery or order</a:t>
            </a:r>
          </a:p>
          <a:p>
            <a:pPr marL="0" indent="0">
              <a:buNone/>
            </a:pPr>
            <a:r>
              <a:rPr lang="en-SG" dirty="0"/>
              <a:t>• Ideal for streaming media or gaming applications</a:t>
            </a:r>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83170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2559D-9FB8-79E5-DDC9-77D9C80F0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48128-0B8C-E2A0-A6A1-24833412E556}"/>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765E577B-8AF1-20EB-3214-E0353D6C7185}"/>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9AA902BF-24CF-3877-FD07-F23ECBCF8BB0}"/>
              </a:ext>
            </a:extLst>
          </p:cNvPr>
          <p:cNvSpPr>
            <a:spLocks noGrp="1"/>
          </p:cNvSpPr>
          <p:nvPr>
            <p:ph type="sldNum" sz="quarter" idx="12"/>
          </p:nvPr>
        </p:nvSpPr>
        <p:spPr/>
        <p:txBody>
          <a:bodyPr/>
          <a:lstStyle/>
          <a:p>
            <a:fld id="{0778C724-3839-4D76-A707-B4C23905D055}" type="slidenum">
              <a:rPr lang="en-US" smtClean="0"/>
              <a:t>21</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4E5DCD94-8684-5A7E-4DA0-853A7AC2455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267122" y="4394268"/>
            <a:ext cx="1616765" cy="18693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F0A8C03D-213F-2825-F03E-5EE0C954246C}"/>
              </a:ext>
            </a:extLst>
          </p:cNvPr>
          <p:cNvSpPr txBox="1">
            <a:spLocks/>
          </p:cNvSpPr>
          <p:nvPr/>
        </p:nvSpPr>
        <p:spPr>
          <a:xfrm>
            <a:off x="400878" y="1529039"/>
            <a:ext cx="11483009" cy="503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Network Layer determines how data moves through interconnected networks:</a:t>
            </a:r>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326825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DAD4-3D11-D4ED-E652-384ACEAF4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5B07E-3A20-168D-539D-DD7C8EACDF07}"/>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5F08CB75-2101-B0A8-B7FE-67FC7A3E372C}"/>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04CA2786-C9F9-CFEE-4458-538B123A2804}"/>
              </a:ext>
            </a:extLst>
          </p:cNvPr>
          <p:cNvSpPr>
            <a:spLocks noGrp="1"/>
          </p:cNvSpPr>
          <p:nvPr>
            <p:ph type="sldNum" sz="quarter" idx="12"/>
          </p:nvPr>
        </p:nvSpPr>
        <p:spPr/>
        <p:txBody>
          <a:bodyPr/>
          <a:lstStyle/>
          <a:p>
            <a:fld id="{0778C724-3839-4D76-A707-B4C23905D055}" type="slidenum">
              <a:rPr lang="en-US" smtClean="0"/>
              <a:t>22</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1ADD6A4B-24AC-E8F7-95E6-30AEC8437D2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0267122" y="4394268"/>
            <a:ext cx="1616765" cy="186938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0AEBECD6-7B8F-19E0-7363-C9FA0FDA31D3}"/>
              </a:ext>
            </a:extLst>
          </p:cNvPr>
          <p:cNvSpPr txBox="1">
            <a:spLocks/>
          </p:cNvSpPr>
          <p:nvPr/>
        </p:nvSpPr>
        <p:spPr>
          <a:xfrm>
            <a:off x="400878" y="1529039"/>
            <a:ext cx="11483009" cy="5030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Network Layer determines how data moves through interconnected networks:</a:t>
            </a:r>
          </a:p>
          <a:p>
            <a:pPr marL="0" indent="0">
              <a:buNone/>
            </a:pPr>
            <a:endParaRPr lang="en-SG" dirty="0"/>
          </a:p>
          <a:p>
            <a:pPr marL="0" indent="0">
              <a:buNone/>
            </a:pPr>
            <a:endParaRPr lang="en-SG" dirty="0"/>
          </a:p>
          <a:p>
            <a:pPr marL="0" indent="0">
              <a:buNone/>
            </a:pPr>
            <a:r>
              <a:rPr lang="en-SG" b="1" dirty="0"/>
              <a:t>IP (Internet Protocol):</a:t>
            </a:r>
            <a:endParaRPr lang="en-SG" dirty="0"/>
          </a:p>
          <a:p>
            <a:pPr marL="0" indent="0">
              <a:buNone/>
            </a:pPr>
            <a:r>
              <a:rPr lang="en-SG" dirty="0"/>
              <a:t>• Assigns unique addresses (IP addresses) to devices</a:t>
            </a:r>
          </a:p>
          <a:p>
            <a:pPr marL="0" indent="0">
              <a:buNone/>
            </a:pPr>
            <a:r>
              <a:rPr lang="en-SG" dirty="0"/>
              <a:t>• Routes packets efficiently from source to destination</a:t>
            </a:r>
          </a:p>
          <a:p>
            <a:pPr marL="0" indent="0">
              <a:buNone/>
            </a:pPr>
            <a:r>
              <a:rPr lang="en-SG" dirty="0"/>
              <a:t>• Supports both IPv4 (32-bit addresses) and IPv6 (128-bit addresses)</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34249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D3671-0C27-0D47-3ACA-7679F058D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1493C-37E8-078E-40C9-63CDFA0429EC}"/>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ACE746A5-687D-C18B-4135-08697C48B487}"/>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08B62AE1-4918-73C7-C8E5-525E778F0386}"/>
              </a:ext>
            </a:extLst>
          </p:cNvPr>
          <p:cNvSpPr>
            <a:spLocks noGrp="1"/>
          </p:cNvSpPr>
          <p:nvPr>
            <p:ph type="sldNum" sz="quarter" idx="12"/>
          </p:nvPr>
        </p:nvSpPr>
        <p:spPr/>
        <p:txBody>
          <a:bodyPr/>
          <a:lstStyle/>
          <a:p>
            <a:fld id="{0778C724-3839-4D76-A707-B4C23905D055}" type="slidenum">
              <a:rPr lang="en-US" smtClean="0"/>
              <a:t>23</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2AEED3FD-7EB8-1A92-3F94-6BC64B774CC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825948" y="2957755"/>
            <a:ext cx="2965174" cy="34284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6A9A64E0-BED1-CE8E-CBA9-3BD885F0DD48}"/>
              </a:ext>
            </a:extLst>
          </p:cNvPr>
          <p:cNvSpPr txBox="1">
            <a:spLocks/>
          </p:cNvSpPr>
          <p:nvPr/>
        </p:nvSpPr>
        <p:spPr>
          <a:xfrm>
            <a:off x="400878" y="1346476"/>
            <a:ext cx="11483009" cy="551152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Data Link Layer is responsible for packaging data into frames, managing direct communication between adjacent network devices, handling error detection and correction, and coordinating access to shared media (e.g., Ethernet, </a:t>
            </a:r>
            <a:r>
              <a:rPr lang="en-SG" dirty="0" err="1"/>
              <a:t>WiFi</a:t>
            </a:r>
            <a:r>
              <a:rPr lang="en-SG" dirty="0"/>
              <a:t>)</a:t>
            </a:r>
            <a:endParaRPr lang="en-SG" b="1" dirty="0"/>
          </a:p>
          <a:p>
            <a:pPr marL="0" indent="0">
              <a:buNone/>
            </a:pPr>
            <a:r>
              <a:rPr lang="en-SG" b="1" dirty="0"/>
              <a:t>Core functions of data link layer are as follows:</a:t>
            </a:r>
          </a:p>
          <a:p>
            <a:pPr marL="0" indent="0">
              <a:buNone/>
            </a:pPr>
            <a:r>
              <a:rPr lang="en-SG" b="1" dirty="0"/>
              <a:t>Framing:</a:t>
            </a:r>
            <a:endParaRPr lang="en-SG" dirty="0"/>
          </a:p>
          <a:p>
            <a:pPr marL="0" indent="0">
              <a:buNone/>
            </a:pPr>
            <a:r>
              <a:rPr lang="en-SG" dirty="0"/>
              <a:t>• Groups bits into structured “frames”.</a:t>
            </a:r>
          </a:p>
          <a:p>
            <a:pPr marL="0" indent="0">
              <a:buNone/>
            </a:pPr>
            <a:r>
              <a:rPr lang="en-SG" dirty="0"/>
              <a:t>• Adds headers and trailers for addressing and error-checking</a:t>
            </a:r>
          </a:p>
          <a:p>
            <a:pPr marL="0" indent="0">
              <a:buNone/>
            </a:pPr>
            <a:r>
              <a:rPr lang="en-SG" b="1" dirty="0"/>
              <a:t>Logical Link Control (LLC):</a:t>
            </a:r>
            <a:endParaRPr lang="en-SG" dirty="0"/>
          </a:p>
          <a:p>
            <a:pPr marL="0" indent="0">
              <a:buNone/>
            </a:pPr>
            <a:r>
              <a:rPr lang="en-SG" dirty="0"/>
              <a:t>• Manages communication flow between sender and receiver</a:t>
            </a:r>
          </a:p>
          <a:p>
            <a:pPr marL="0" indent="0">
              <a:buNone/>
            </a:pPr>
            <a:r>
              <a:rPr lang="en-SG" dirty="0"/>
              <a:t>• Handles error detection, correction, and acknowledgments</a:t>
            </a:r>
          </a:p>
          <a:p>
            <a:pPr marL="0" indent="0">
              <a:buNone/>
            </a:pPr>
            <a:r>
              <a:rPr lang="en-SG" b="1" dirty="0"/>
              <a:t>Media Access Control (MAC):</a:t>
            </a:r>
            <a:endParaRPr lang="en-SG" dirty="0"/>
          </a:p>
          <a:p>
            <a:pPr marL="0" indent="0">
              <a:buNone/>
            </a:pPr>
            <a:r>
              <a:rPr lang="en-SG" dirty="0"/>
              <a:t>• Regulates device access to shared media (wired or wireless)</a:t>
            </a:r>
          </a:p>
          <a:p>
            <a:pPr marL="0" indent="0">
              <a:buNone/>
            </a:pPr>
            <a:r>
              <a:rPr lang="en-SG" dirty="0"/>
              <a:t>• Ensures orderly transmission of data</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3799205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D87D-71E2-AA8D-2619-25DFB7759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3883A-F960-325B-DC57-EEEAFDD7B913}"/>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4E6BC931-3E28-7A25-63C5-805F75B1D55E}"/>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2551AF0D-3FCE-1500-755D-2FC547392734}"/>
              </a:ext>
            </a:extLst>
          </p:cNvPr>
          <p:cNvSpPr>
            <a:spLocks noGrp="1"/>
          </p:cNvSpPr>
          <p:nvPr>
            <p:ph type="sldNum" sz="quarter" idx="12"/>
          </p:nvPr>
        </p:nvSpPr>
        <p:spPr/>
        <p:txBody>
          <a:bodyPr/>
          <a:lstStyle/>
          <a:p>
            <a:fld id="{0778C724-3839-4D76-A707-B4C23905D055}" type="slidenum">
              <a:rPr lang="en-US" smtClean="0"/>
              <a:t>24</a:t>
            </a:fld>
            <a:endParaRPr lang="en-US"/>
          </a:p>
        </p:txBody>
      </p:sp>
      <p:pic>
        <p:nvPicPr>
          <p:cNvPr id="5" name="Picture 2" descr="https://fthmb.tqn.com/FJRd1u3NJuT-4w3EoA3Pf7HVX9E=/768x0/filters:no_upscale()/Osi-model-jb.svg-57f7b9af3df78c690f6305e8.png">
            <a:extLst>
              <a:ext uri="{FF2B5EF4-FFF2-40B4-BE49-F238E27FC236}">
                <a16:creationId xmlns:a16="http://schemas.microsoft.com/office/drawing/2014/main" id="{97A344FE-66B5-77B5-00D2-60442347323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825948" y="2957755"/>
            <a:ext cx="2965174" cy="34284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14">
            <a:extLst>
              <a:ext uri="{FF2B5EF4-FFF2-40B4-BE49-F238E27FC236}">
                <a16:creationId xmlns:a16="http://schemas.microsoft.com/office/drawing/2014/main" id="{E6A36036-5B4B-C5AD-887C-A17D59BAEEB8}"/>
              </a:ext>
            </a:extLst>
          </p:cNvPr>
          <p:cNvSpPr txBox="1">
            <a:spLocks/>
          </p:cNvSpPr>
          <p:nvPr/>
        </p:nvSpPr>
        <p:spPr>
          <a:xfrm>
            <a:off x="400878" y="1346476"/>
            <a:ext cx="11483009" cy="55115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Data Link Layer is responsible for packaging data into frames, managing direct communication between adjacent network devices, handling error detection and correction, and coordinating access to shared media (e.g., Ethernet, </a:t>
            </a:r>
            <a:r>
              <a:rPr lang="en-SG" dirty="0" err="1"/>
              <a:t>WiFi</a:t>
            </a:r>
            <a:r>
              <a:rPr lang="en-SG" dirty="0"/>
              <a:t>)</a:t>
            </a:r>
            <a:endParaRPr lang="en-SG" b="1" dirty="0"/>
          </a:p>
          <a:p>
            <a:pPr marL="0" indent="0">
              <a:buNone/>
            </a:pPr>
            <a:endParaRPr lang="en-SG" dirty="0"/>
          </a:p>
          <a:p>
            <a:pPr marL="0" indent="0">
              <a:buNone/>
            </a:pPr>
            <a:r>
              <a:rPr lang="en-SG" dirty="0"/>
              <a:t>What are some examples of Data-link protocols?</a:t>
            </a:r>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236560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31E8F-AAE7-FC41-61DA-17C96DDAB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C2C7D-3F76-56BF-16A8-EDE2892464A0}"/>
              </a:ext>
            </a:extLst>
          </p:cNvPr>
          <p:cNvSpPr>
            <a:spLocks noGrp="1"/>
          </p:cNvSpPr>
          <p:nvPr>
            <p:ph type="title"/>
          </p:nvPr>
        </p:nvSpPr>
        <p:spPr>
          <a:xfrm>
            <a:off x="400878" y="331995"/>
            <a:ext cx="10515600" cy="1325563"/>
          </a:xfrm>
        </p:spPr>
        <p:txBody>
          <a:bodyPr>
            <a:normAutofit/>
          </a:bodyPr>
          <a:lstStyle/>
          <a:p>
            <a:r>
              <a:rPr lang="en-US" dirty="0"/>
              <a:t>Open System Interconnection Model</a:t>
            </a:r>
            <a:endParaRPr lang="en-US" sz="4000" dirty="0"/>
          </a:p>
        </p:txBody>
      </p:sp>
      <p:sp>
        <p:nvSpPr>
          <p:cNvPr id="3" name="Content Placeholder 2">
            <a:extLst>
              <a:ext uri="{FF2B5EF4-FFF2-40B4-BE49-F238E27FC236}">
                <a16:creationId xmlns:a16="http://schemas.microsoft.com/office/drawing/2014/main" id="{21ED767B-1B3E-C5A7-E31E-6F8C48762080}"/>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F38692DC-B36F-9E45-C437-34E4B09B54A4}"/>
              </a:ext>
            </a:extLst>
          </p:cNvPr>
          <p:cNvSpPr>
            <a:spLocks noGrp="1"/>
          </p:cNvSpPr>
          <p:nvPr>
            <p:ph type="sldNum" sz="quarter" idx="12"/>
          </p:nvPr>
        </p:nvSpPr>
        <p:spPr/>
        <p:txBody>
          <a:bodyPr/>
          <a:lstStyle/>
          <a:p>
            <a:fld id="{0778C724-3839-4D76-A707-B4C23905D055}" type="slidenum">
              <a:rPr lang="en-US" smtClean="0"/>
              <a:t>25</a:t>
            </a:fld>
            <a:endParaRPr lang="en-US"/>
          </a:p>
        </p:txBody>
      </p:sp>
      <p:sp>
        <p:nvSpPr>
          <p:cNvPr id="6" name="Content Placeholder 14">
            <a:extLst>
              <a:ext uri="{FF2B5EF4-FFF2-40B4-BE49-F238E27FC236}">
                <a16:creationId xmlns:a16="http://schemas.microsoft.com/office/drawing/2014/main" id="{5EB877D3-30D7-C44D-BD84-EFA4764927EB}"/>
              </a:ext>
            </a:extLst>
          </p:cNvPr>
          <p:cNvSpPr txBox="1">
            <a:spLocks/>
          </p:cNvSpPr>
          <p:nvPr/>
        </p:nvSpPr>
        <p:spPr>
          <a:xfrm>
            <a:off x="400878" y="1346476"/>
            <a:ext cx="11579087" cy="5374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Data Link Layer is responsible for packaging data into frames, managing direct communication between adjacent network devices, handling error detection and correction, and coordinating access to shared media (e.g., Ethernet, </a:t>
            </a:r>
            <a:r>
              <a:rPr lang="en-SG" dirty="0" err="1"/>
              <a:t>WiFi</a:t>
            </a:r>
            <a:r>
              <a:rPr lang="en-SG" dirty="0"/>
              <a:t>)</a:t>
            </a:r>
          </a:p>
          <a:p>
            <a:pPr marL="0" indent="0">
              <a:buNone/>
            </a:pPr>
            <a:endParaRPr lang="en-SG" dirty="0"/>
          </a:p>
          <a:p>
            <a:pPr marL="0" indent="0">
              <a:buNone/>
            </a:pPr>
            <a:r>
              <a:rPr lang="en-SG" dirty="0"/>
              <a:t>What are some examples of Data-link protocols?</a:t>
            </a:r>
          </a:p>
          <a:p>
            <a:pPr marL="0" indent="0">
              <a:buNone/>
            </a:pPr>
            <a:r>
              <a:rPr lang="en-SG" dirty="0"/>
              <a:t>• </a:t>
            </a:r>
            <a:r>
              <a:rPr lang="en-SG" b="1" dirty="0"/>
              <a:t>Ethernet</a:t>
            </a:r>
            <a:r>
              <a:rPr lang="en-SG" dirty="0"/>
              <a:t> defines how devices format data into frames for wired local networks, managing frame structure, addressing, and media access (MAC).</a:t>
            </a:r>
          </a:p>
          <a:p>
            <a:pPr marL="0" indent="0">
              <a:buNone/>
            </a:pPr>
            <a:r>
              <a:rPr lang="en-SG" dirty="0"/>
              <a:t>• </a:t>
            </a:r>
            <a:r>
              <a:rPr lang="en-SG" b="1" dirty="0" err="1"/>
              <a:t>WiFi</a:t>
            </a:r>
            <a:r>
              <a:rPr lang="en-SG" b="1" dirty="0"/>
              <a:t> (IEEE 802.11)</a:t>
            </a:r>
            <a:r>
              <a:rPr lang="en-SG" dirty="0"/>
              <a:t> protocols similarly manage framing, addressing, error detection, and media access for wireless communication.</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064101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99074-43C9-676B-5E88-0B282E3E1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56501-F1D1-96B5-219E-1C55DF1CDF93}"/>
              </a:ext>
            </a:extLst>
          </p:cNvPr>
          <p:cNvSpPr>
            <a:spLocks noGrp="1"/>
          </p:cNvSpPr>
          <p:nvPr>
            <p:ph type="title"/>
          </p:nvPr>
        </p:nvSpPr>
        <p:spPr>
          <a:xfrm>
            <a:off x="400878" y="331995"/>
            <a:ext cx="10515600" cy="1325563"/>
          </a:xfrm>
        </p:spPr>
        <p:txBody>
          <a:bodyPr>
            <a:normAutofit/>
          </a:bodyPr>
          <a:lstStyle/>
          <a:p>
            <a:r>
              <a:rPr lang="en-SG" b="1" dirty="0">
                <a:latin typeface="+mj-lt"/>
              </a:rPr>
              <a:t>Data Link Layer – Framing Data</a:t>
            </a:r>
            <a:endParaRPr lang="en-SG" dirty="0">
              <a:latin typeface="+mj-lt"/>
            </a:endParaRPr>
          </a:p>
        </p:txBody>
      </p:sp>
      <p:sp>
        <p:nvSpPr>
          <p:cNvPr id="3" name="Content Placeholder 2">
            <a:extLst>
              <a:ext uri="{FF2B5EF4-FFF2-40B4-BE49-F238E27FC236}">
                <a16:creationId xmlns:a16="http://schemas.microsoft.com/office/drawing/2014/main" id="{A9C500E9-E411-7357-025F-7ECB4584A43A}"/>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2FE66F5F-2A89-EC00-2449-C9F639F18912}"/>
              </a:ext>
            </a:extLst>
          </p:cNvPr>
          <p:cNvSpPr>
            <a:spLocks noGrp="1"/>
          </p:cNvSpPr>
          <p:nvPr>
            <p:ph type="sldNum" sz="quarter" idx="12"/>
          </p:nvPr>
        </p:nvSpPr>
        <p:spPr/>
        <p:txBody>
          <a:bodyPr/>
          <a:lstStyle/>
          <a:p>
            <a:fld id="{0778C724-3839-4D76-A707-B4C23905D055}" type="slidenum">
              <a:rPr lang="en-US" smtClean="0"/>
              <a:t>26</a:t>
            </a:fld>
            <a:endParaRPr lang="en-US"/>
          </a:p>
        </p:txBody>
      </p:sp>
      <p:sp>
        <p:nvSpPr>
          <p:cNvPr id="6" name="Content Placeholder 14">
            <a:extLst>
              <a:ext uri="{FF2B5EF4-FFF2-40B4-BE49-F238E27FC236}">
                <a16:creationId xmlns:a16="http://schemas.microsoft.com/office/drawing/2014/main" id="{EB7DBBBD-7F02-436F-5B7A-3FE2E3AE808B}"/>
              </a:ext>
            </a:extLst>
          </p:cNvPr>
          <p:cNvSpPr txBox="1">
            <a:spLocks/>
          </p:cNvSpPr>
          <p:nvPr/>
        </p:nvSpPr>
        <p:spPr>
          <a:xfrm>
            <a:off x="400878" y="1541946"/>
            <a:ext cx="11390243" cy="517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SG" dirty="0"/>
              <a:t>Converts arbitrary streams of data bits into structured frames</a:t>
            </a:r>
          </a:p>
          <a:p>
            <a:pPr marL="0" indent="0">
              <a:buNone/>
            </a:pPr>
            <a:r>
              <a:rPr lang="en-SG" dirty="0"/>
              <a:t>• Frame includes headers with addressing, control, error-checking information</a:t>
            </a:r>
          </a:p>
          <a:p>
            <a:pPr marL="0" indent="0">
              <a:buNone/>
            </a:pPr>
            <a:r>
              <a:rPr lang="en-SG" dirty="0"/>
              <a:t>• Ensures data integrity through checksums (CRC - Cyclic Redundancy Check)</a:t>
            </a:r>
          </a:p>
          <a:p>
            <a:pPr marL="0" indent="0">
              <a:buNone/>
            </a:pPr>
            <a:endParaRPr lang="en-SG" dirty="0"/>
          </a:p>
          <a:p>
            <a:pPr marL="0" indent="0">
              <a:buNone/>
            </a:pPr>
            <a:r>
              <a:rPr lang="en-SG" b="1" dirty="0"/>
              <a:t>Typical Ethernet Frame Structure:</a:t>
            </a:r>
          </a:p>
          <a:p>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graphicFrame>
        <p:nvGraphicFramePr>
          <p:cNvPr id="7" name="Table 6">
            <a:extLst>
              <a:ext uri="{FF2B5EF4-FFF2-40B4-BE49-F238E27FC236}">
                <a16:creationId xmlns:a16="http://schemas.microsoft.com/office/drawing/2014/main" id="{13C81537-472F-220C-B419-DA92C39EBEAF}"/>
              </a:ext>
            </a:extLst>
          </p:cNvPr>
          <p:cNvGraphicFramePr>
            <a:graphicFrameLocks noGrp="1"/>
          </p:cNvGraphicFramePr>
          <p:nvPr>
            <p:extLst>
              <p:ext uri="{D42A27DB-BD31-4B8C-83A1-F6EECF244321}">
                <p14:modId xmlns:p14="http://schemas.microsoft.com/office/powerpoint/2010/main" val="3034783149"/>
              </p:ext>
            </p:extLst>
          </p:nvPr>
        </p:nvGraphicFramePr>
        <p:xfrm>
          <a:off x="733289" y="4592268"/>
          <a:ext cx="11057832" cy="723786"/>
        </p:xfrm>
        <a:graphic>
          <a:graphicData uri="http://schemas.openxmlformats.org/drawingml/2006/table">
            <a:tbl>
              <a:tblPr firstRow="1" bandRow="1">
                <a:tableStyleId>{5C22544A-7EE6-4342-B048-85BDC9FD1C3A}</a:tableStyleId>
              </a:tblPr>
              <a:tblGrid>
                <a:gridCol w="1842972">
                  <a:extLst>
                    <a:ext uri="{9D8B030D-6E8A-4147-A177-3AD203B41FA5}">
                      <a16:colId xmlns:a16="http://schemas.microsoft.com/office/drawing/2014/main" val="4152059926"/>
                    </a:ext>
                  </a:extLst>
                </a:gridCol>
                <a:gridCol w="1842972">
                  <a:extLst>
                    <a:ext uri="{9D8B030D-6E8A-4147-A177-3AD203B41FA5}">
                      <a16:colId xmlns:a16="http://schemas.microsoft.com/office/drawing/2014/main" val="2274020328"/>
                    </a:ext>
                  </a:extLst>
                </a:gridCol>
                <a:gridCol w="1842972">
                  <a:extLst>
                    <a:ext uri="{9D8B030D-6E8A-4147-A177-3AD203B41FA5}">
                      <a16:colId xmlns:a16="http://schemas.microsoft.com/office/drawing/2014/main" val="3097326276"/>
                    </a:ext>
                  </a:extLst>
                </a:gridCol>
                <a:gridCol w="1842972">
                  <a:extLst>
                    <a:ext uri="{9D8B030D-6E8A-4147-A177-3AD203B41FA5}">
                      <a16:colId xmlns:a16="http://schemas.microsoft.com/office/drawing/2014/main" val="2399260955"/>
                    </a:ext>
                  </a:extLst>
                </a:gridCol>
                <a:gridCol w="1842972">
                  <a:extLst>
                    <a:ext uri="{9D8B030D-6E8A-4147-A177-3AD203B41FA5}">
                      <a16:colId xmlns:a16="http://schemas.microsoft.com/office/drawing/2014/main" val="2225611996"/>
                    </a:ext>
                  </a:extLst>
                </a:gridCol>
                <a:gridCol w="1842972">
                  <a:extLst>
                    <a:ext uri="{9D8B030D-6E8A-4147-A177-3AD203B41FA5}">
                      <a16:colId xmlns:a16="http://schemas.microsoft.com/office/drawing/2014/main" val="4189582032"/>
                    </a:ext>
                  </a:extLst>
                </a:gridCol>
              </a:tblGrid>
              <a:tr h="723786">
                <a:tc>
                  <a:txBody>
                    <a:bodyPr/>
                    <a:lstStyle/>
                    <a:p>
                      <a:r>
                        <a:rPr lang="en-US" dirty="0"/>
                        <a:t>Preamble</a:t>
                      </a:r>
                    </a:p>
                  </a:txBody>
                  <a:tcPr/>
                </a:tc>
                <a:tc>
                  <a:txBody>
                    <a:bodyPr/>
                    <a:lstStyle/>
                    <a:p>
                      <a:r>
                        <a:rPr lang="en-US" dirty="0"/>
                        <a:t>Destination Address</a:t>
                      </a:r>
                    </a:p>
                  </a:txBody>
                  <a:tcPr/>
                </a:tc>
                <a:tc>
                  <a:txBody>
                    <a:bodyPr/>
                    <a:lstStyle/>
                    <a:p>
                      <a:r>
                        <a:rPr lang="en-US" dirty="0"/>
                        <a:t>Source </a:t>
                      </a:r>
                    </a:p>
                    <a:p>
                      <a:r>
                        <a:rPr lang="en-US" dirty="0"/>
                        <a:t>Address</a:t>
                      </a:r>
                    </a:p>
                  </a:txBody>
                  <a:tcPr/>
                </a:tc>
                <a:tc>
                  <a:txBody>
                    <a:bodyPr/>
                    <a:lstStyle/>
                    <a:p>
                      <a:r>
                        <a:rPr lang="en-US" dirty="0"/>
                        <a:t>Type/Length</a:t>
                      </a:r>
                    </a:p>
                  </a:txBody>
                  <a:tcPr/>
                </a:tc>
                <a:tc>
                  <a:txBody>
                    <a:bodyPr/>
                    <a:lstStyle/>
                    <a:p>
                      <a:r>
                        <a:rPr lang="en-US" dirty="0"/>
                        <a:t>Data</a:t>
                      </a:r>
                    </a:p>
                  </a:txBody>
                  <a:tcPr/>
                </a:tc>
                <a:tc>
                  <a:txBody>
                    <a:bodyPr/>
                    <a:lstStyle/>
                    <a:p>
                      <a:r>
                        <a:rPr lang="en-US" dirty="0"/>
                        <a:t>CRC</a:t>
                      </a:r>
                    </a:p>
                  </a:txBody>
                  <a:tcPr/>
                </a:tc>
                <a:extLst>
                  <a:ext uri="{0D108BD9-81ED-4DB2-BD59-A6C34878D82A}">
                    <a16:rowId xmlns:a16="http://schemas.microsoft.com/office/drawing/2014/main" val="2345345342"/>
                  </a:ext>
                </a:extLst>
              </a:tr>
            </a:tbl>
          </a:graphicData>
        </a:graphic>
      </p:graphicFrame>
    </p:spTree>
    <p:extLst>
      <p:ext uri="{BB962C8B-B14F-4D97-AF65-F5344CB8AC3E}">
        <p14:creationId xmlns:p14="http://schemas.microsoft.com/office/powerpoint/2010/main" val="3082798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B936-2193-8BAA-A72C-AFEC0A303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3C0E2-E7A1-1265-0BF9-22C2355DE7A1}"/>
              </a:ext>
            </a:extLst>
          </p:cNvPr>
          <p:cNvSpPr>
            <a:spLocks noGrp="1"/>
          </p:cNvSpPr>
          <p:nvPr>
            <p:ph type="title"/>
          </p:nvPr>
        </p:nvSpPr>
        <p:spPr>
          <a:xfrm>
            <a:off x="400878" y="331995"/>
            <a:ext cx="10515600" cy="1325563"/>
          </a:xfrm>
        </p:spPr>
        <p:txBody>
          <a:bodyPr>
            <a:normAutofit/>
          </a:bodyPr>
          <a:lstStyle/>
          <a:p>
            <a:r>
              <a:rPr lang="en-SG" b="1" dirty="0">
                <a:latin typeface="+mj-lt"/>
              </a:rPr>
              <a:t>Data Link Layer - Wireless Considerations</a:t>
            </a:r>
            <a:endParaRPr lang="en-SG" dirty="0">
              <a:latin typeface="+mj-lt"/>
            </a:endParaRPr>
          </a:p>
        </p:txBody>
      </p:sp>
      <p:sp>
        <p:nvSpPr>
          <p:cNvPr id="3" name="Content Placeholder 2">
            <a:extLst>
              <a:ext uri="{FF2B5EF4-FFF2-40B4-BE49-F238E27FC236}">
                <a16:creationId xmlns:a16="http://schemas.microsoft.com/office/drawing/2014/main" id="{2E8373AB-BD20-959E-B660-67C4DAA363D1}"/>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33A4EED4-6422-5C44-93E6-F74D01B6BCD7}"/>
              </a:ext>
            </a:extLst>
          </p:cNvPr>
          <p:cNvSpPr>
            <a:spLocks noGrp="1"/>
          </p:cNvSpPr>
          <p:nvPr>
            <p:ph type="sldNum" sz="quarter" idx="12"/>
          </p:nvPr>
        </p:nvSpPr>
        <p:spPr/>
        <p:txBody>
          <a:bodyPr/>
          <a:lstStyle/>
          <a:p>
            <a:fld id="{0778C724-3839-4D76-A707-B4C23905D055}" type="slidenum">
              <a:rPr lang="en-US" smtClean="0"/>
              <a:t>27</a:t>
            </a:fld>
            <a:endParaRPr lang="en-US"/>
          </a:p>
        </p:txBody>
      </p:sp>
      <p:sp>
        <p:nvSpPr>
          <p:cNvPr id="6" name="Content Placeholder 14">
            <a:extLst>
              <a:ext uri="{FF2B5EF4-FFF2-40B4-BE49-F238E27FC236}">
                <a16:creationId xmlns:a16="http://schemas.microsoft.com/office/drawing/2014/main" id="{87ED44F8-3A77-7A0A-BC76-5DCFAE74D9A9}"/>
              </a:ext>
            </a:extLst>
          </p:cNvPr>
          <p:cNvSpPr txBox="1">
            <a:spLocks/>
          </p:cNvSpPr>
          <p:nvPr/>
        </p:nvSpPr>
        <p:spPr>
          <a:xfrm>
            <a:off x="400878" y="1541946"/>
            <a:ext cx="11390243" cy="517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Wireless communication introduces unique challenges:</a:t>
            </a:r>
          </a:p>
          <a:p>
            <a:pPr marL="0" indent="0">
              <a:buNone/>
            </a:pPr>
            <a:endParaRPr lang="en-SG" dirty="0"/>
          </a:p>
          <a:p>
            <a:pPr marL="0" indent="0">
              <a:buNone/>
            </a:pPr>
            <a:r>
              <a:rPr lang="en-SG" dirty="0"/>
              <a:t>• </a:t>
            </a:r>
            <a:r>
              <a:rPr lang="en-SG" b="1" dirty="0"/>
              <a:t>Robustness:</a:t>
            </a:r>
            <a:endParaRPr lang="en-SG" dirty="0"/>
          </a:p>
          <a:p>
            <a:pPr marL="457200" lvl="1" indent="0">
              <a:buNone/>
            </a:pPr>
            <a:r>
              <a:rPr lang="en-SG" dirty="0"/>
              <a:t>• Frames require additional control data to handle physical layer variations (e.g., varying signal strength and interference)</a:t>
            </a:r>
          </a:p>
          <a:p>
            <a:pPr marL="457200" lvl="1" indent="0">
              <a:buNone/>
            </a:pPr>
            <a:r>
              <a:rPr lang="en-SG" dirty="0"/>
              <a:t>• Different modulation rates might be used for different packet segments (headers     might be transmitted at lower rates to enhance reliability)</a:t>
            </a:r>
          </a:p>
          <a:p>
            <a:pPr marL="457200" lvl="1" indent="0">
              <a:buNone/>
            </a:pPr>
            <a:endParaRPr lang="en-SG" dirty="0"/>
          </a:p>
          <a:p>
            <a:pPr marL="0" indent="0">
              <a:buNone/>
            </a:pPr>
            <a:r>
              <a:rPr lang="en-SG" dirty="0"/>
              <a:t>• </a:t>
            </a:r>
            <a:r>
              <a:rPr lang="en-SG" b="1" dirty="0"/>
              <a:t>Explicit Routing Information:</a:t>
            </a:r>
            <a:endParaRPr lang="en-SG" dirty="0"/>
          </a:p>
          <a:p>
            <a:pPr marL="457200" lvl="1" indent="0">
              <a:buNone/>
            </a:pPr>
            <a:r>
              <a:rPr lang="en-SG" dirty="0"/>
              <a:t>• Supports multi-hop wireless networks (e.g., mesh networks)</a:t>
            </a:r>
          </a:p>
          <a:p>
            <a:pPr marL="457200" lvl="1" indent="0">
              <a:buNone/>
            </a:pPr>
            <a:r>
              <a:rPr lang="en-SG" dirty="0"/>
              <a:t>• Ensures packets follow a defined route for optimal reliability</a:t>
            </a:r>
          </a:p>
          <a:p>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949463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9DFD8-57E0-64CC-07DA-3367C4A6E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7D3DD-ABD6-9E82-AE7D-340EA2BE2408}"/>
              </a:ext>
            </a:extLst>
          </p:cNvPr>
          <p:cNvSpPr>
            <a:spLocks noGrp="1"/>
          </p:cNvSpPr>
          <p:nvPr>
            <p:ph type="title"/>
          </p:nvPr>
        </p:nvSpPr>
        <p:spPr>
          <a:xfrm>
            <a:off x="400878" y="331995"/>
            <a:ext cx="11390242" cy="1358693"/>
          </a:xfrm>
        </p:spPr>
        <p:txBody>
          <a:bodyPr>
            <a:noAutofit/>
          </a:bodyPr>
          <a:lstStyle/>
          <a:p>
            <a:r>
              <a:rPr lang="en-SG" b="1" dirty="0">
                <a:latin typeface="+mj-lt"/>
              </a:rPr>
              <a:t>Data Link Layer - Error  Detection and Recovery</a:t>
            </a:r>
            <a:br>
              <a:rPr lang="en-SG" dirty="0">
                <a:latin typeface="+mj-lt"/>
              </a:rPr>
            </a:br>
            <a:endParaRPr lang="en-SG" dirty="0">
              <a:latin typeface="+mj-lt"/>
            </a:endParaRPr>
          </a:p>
        </p:txBody>
      </p:sp>
      <p:sp>
        <p:nvSpPr>
          <p:cNvPr id="3" name="Content Placeholder 2">
            <a:extLst>
              <a:ext uri="{FF2B5EF4-FFF2-40B4-BE49-F238E27FC236}">
                <a16:creationId xmlns:a16="http://schemas.microsoft.com/office/drawing/2014/main" id="{143A2B30-6FA6-122E-12B8-FA7F05F8B134}"/>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9B41E655-E01D-2B8D-9B21-72B4DDDB8E1E}"/>
              </a:ext>
            </a:extLst>
          </p:cNvPr>
          <p:cNvSpPr>
            <a:spLocks noGrp="1"/>
          </p:cNvSpPr>
          <p:nvPr>
            <p:ph type="sldNum" sz="quarter" idx="12"/>
          </p:nvPr>
        </p:nvSpPr>
        <p:spPr/>
        <p:txBody>
          <a:bodyPr/>
          <a:lstStyle/>
          <a:p>
            <a:fld id="{0778C724-3839-4D76-A707-B4C23905D055}" type="slidenum">
              <a:rPr lang="en-US" smtClean="0"/>
              <a:t>28</a:t>
            </a:fld>
            <a:endParaRPr lang="en-US"/>
          </a:p>
        </p:txBody>
      </p:sp>
      <p:sp>
        <p:nvSpPr>
          <p:cNvPr id="6" name="Content Placeholder 14">
            <a:extLst>
              <a:ext uri="{FF2B5EF4-FFF2-40B4-BE49-F238E27FC236}">
                <a16:creationId xmlns:a16="http://schemas.microsoft.com/office/drawing/2014/main" id="{347DC2BA-A077-7E62-7E93-0E030D0516F6}"/>
              </a:ext>
            </a:extLst>
          </p:cNvPr>
          <p:cNvSpPr txBox="1">
            <a:spLocks/>
          </p:cNvSpPr>
          <p:nvPr/>
        </p:nvSpPr>
        <p:spPr>
          <a:xfrm>
            <a:off x="400878" y="1346476"/>
            <a:ext cx="11390243" cy="517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Effective communication requires identifying, managing transmission errors:</a:t>
            </a:r>
          </a:p>
          <a:p>
            <a:r>
              <a:rPr lang="en-SG" b="1" dirty="0"/>
              <a:t>Error Detection:</a:t>
            </a:r>
            <a:endParaRPr lang="en-SG" dirty="0"/>
          </a:p>
          <a:p>
            <a:pPr marL="457200" lvl="1" indent="0">
              <a:buNone/>
            </a:pPr>
            <a:r>
              <a:rPr lang="en-SG" dirty="0"/>
              <a:t>• Techniques such as CRC and checksums</a:t>
            </a:r>
          </a:p>
          <a:p>
            <a:pPr marL="457200" lvl="1" indent="0">
              <a:buNone/>
            </a:pPr>
            <a:r>
              <a:rPr lang="en-SG" dirty="0"/>
              <a:t>• Quickly identifies corrupted data for retransmission</a:t>
            </a:r>
          </a:p>
          <a:p>
            <a:pPr marL="0" indent="0">
              <a:buNone/>
            </a:pPr>
            <a:r>
              <a:rPr lang="en-SG" dirty="0"/>
              <a:t>• </a:t>
            </a:r>
            <a:r>
              <a:rPr lang="en-SG" b="1" dirty="0"/>
              <a:t>Error Recovery:</a:t>
            </a:r>
            <a:endParaRPr lang="en-SG" dirty="0"/>
          </a:p>
          <a:p>
            <a:pPr marL="457200" lvl="1" indent="0">
              <a:buNone/>
            </a:pPr>
            <a:r>
              <a:rPr lang="en-SG" dirty="0"/>
              <a:t>• Automatic Repeat Request (ARQ) mechanisms</a:t>
            </a:r>
          </a:p>
          <a:p>
            <a:pPr marL="457200" lvl="1" indent="0">
              <a:buNone/>
            </a:pPr>
            <a:r>
              <a:rPr lang="en-SG" dirty="0"/>
              <a:t>• Retransmits corrupted data or missing packets</a:t>
            </a:r>
          </a:p>
          <a:p>
            <a:pPr marL="457200" lvl="1" indent="0">
              <a:buNone/>
            </a:pPr>
            <a:endParaRPr lang="en-SG" dirty="0"/>
          </a:p>
          <a:p>
            <a:pPr marL="0" indent="0">
              <a:buNone/>
            </a:pPr>
            <a:r>
              <a:rPr lang="en-SG" dirty="0"/>
              <a:t>• </a:t>
            </a:r>
            <a:r>
              <a:rPr lang="en-SG" b="1" dirty="0"/>
              <a:t>Significance for Wireless:</a:t>
            </a:r>
            <a:endParaRPr lang="en-SG" dirty="0"/>
          </a:p>
          <a:p>
            <a:pPr marL="457200" lvl="1" indent="0">
              <a:buNone/>
            </a:pPr>
            <a:r>
              <a:rPr lang="en-SG" dirty="0"/>
              <a:t>• Wireless communication experiences higher error rates due to environmental factors</a:t>
            </a:r>
          </a:p>
          <a:p>
            <a:pPr marL="457200" lvl="1" indent="0">
              <a:buNone/>
            </a:pPr>
            <a:r>
              <a:rPr lang="en-SG" dirty="0"/>
              <a:t>• Efficient recovery strategies are essential to reduce costly retransmissions</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35564059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27DCF-72A2-A450-3D5F-6C9D5B4804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BDB6A-8E50-8925-BA50-6D75E6E0A7D5}"/>
              </a:ext>
            </a:extLst>
          </p:cNvPr>
          <p:cNvSpPr>
            <a:spLocks noGrp="1"/>
          </p:cNvSpPr>
          <p:nvPr>
            <p:ph type="title"/>
          </p:nvPr>
        </p:nvSpPr>
        <p:spPr>
          <a:xfrm>
            <a:off x="400878" y="331995"/>
            <a:ext cx="11390242" cy="1358693"/>
          </a:xfrm>
        </p:spPr>
        <p:txBody>
          <a:bodyPr>
            <a:noAutofit/>
          </a:bodyPr>
          <a:lstStyle/>
          <a:p>
            <a:r>
              <a:rPr lang="en-SG" b="1" dirty="0">
                <a:latin typeface="+mj-lt"/>
              </a:rPr>
              <a:t>Data Link Layer – Medium Access Control</a:t>
            </a:r>
            <a:br>
              <a:rPr lang="en-SG" dirty="0">
                <a:latin typeface="+mj-lt"/>
              </a:rPr>
            </a:br>
            <a:endParaRPr lang="en-SG" dirty="0">
              <a:latin typeface="+mj-lt"/>
            </a:endParaRPr>
          </a:p>
        </p:txBody>
      </p:sp>
      <p:sp>
        <p:nvSpPr>
          <p:cNvPr id="3" name="Content Placeholder 2">
            <a:extLst>
              <a:ext uri="{FF2B5EF4-FFF2-40B4-BE49-F238E27FC236}">
                <a16:creationId xmlns:a16="http://schemas.microsoft.com/office/drawing/2014/main" id="{87D777EC-575E-35FC-C3DB-2B54BDEA047E}"/>
              </a:ext>
            </a:extLst>
          </p:cNvPr>
          <p:cNvSpPr>
            <a:spLocks noGrp="1"/>
          </p:cNvSpPr>
          <p:nvPr>
            <p:ph idx="1"/>
          </p:nvPr>
        </p:nvSpPr>
        <p:spPr>
          <a:xfrm>
            <a:off x="838200" y="1690688"/>
            <a:ext cx="10515600" cy="4351338"/>
          </a:xfrm>
        </p:spPr>
        <p:txBody>
          <a:bodyPr>
            <a:normAutofit/>
          </a:bodyPr>
          <a:lstStyle/>
          <a:p>
            <a:pPr marL="0" indent="0">
              <a:buNone/>
            </a:pPr>
            <a:endParaRPr lang="en-US" dirty="0">
              <a:latin typeface="+mj-lt"/>
            </a:endParaRPr>
          </a:p>
          <a:p>
            <a:pPr marL="0" indent="0">
              <a:buNone/>
            </a:pPr>
            <a:endParaRPr lang="en-US" dirty="0"/>
          </a:p>
        </p:txBody>
      </p:sp>
      <p:sp>
        <p:nvSpPr>
          <p:cNvPr id="4" name="Slide Number Placeholder 3">
            <a:extLst>
              <a:ext uri="{FF2B5EF4-FFF2-40B4-BE49-F238E27FC236}">
                <a16:creationId xmlns:a16="http://schemas.microsoft.com/office/drawing/2014/main" id="{5BC138E0-FD23-E1EE-D421-B85A48792D5F}"/>
              </a:ext>
            </a:extLst>
          </p:cNvPr>
          <p:cNvSpPr>
            <a:spLocks noGrp="1"/>
          </p:cNvSpPr>
          <p:nvPr>
            <p:ph type="sldNum" sz="quarter" idx="12"/>
          </p:nvPr>
        </p:nvSpPr>
        <p:spPr/>
        <p:txBody>
          <a:bodyPr/>
          <a:lstStyle/>
          <a:p>
            <a:fld id="{0778C724-3839-4D76-A707-B4C23905D055}" type="slidenum">
              <a:rPr lang="en-US" smtClean="0"/>
              <a:t>29</a:t>
            </a:fld>
            <a:endParaRPr lang="en-US"/>
          </a:p>
        </p:txBody>
      </p:sp>
      <p:sp>
        <p:nvSpPr>
          <p:cNvPr id="6" name="Content Placeholder 14">
            <a:extLst>
              <a:ext uri="{FF2B5EF4-FFF2-40B4-BE49-F238E27FC236}">
                <a16:creationId xmlns:a16="http://schemas.microsoft.com/office/drawing/2014/main" id="{46C17E5A-61EF-963E-77B4-85996FE215C1}"/>
              </a:ext>
            </a:extLst>
          </p:cNvPr>
          <p:cNvSpPr txBox="1">
            <a:spLocks/>
          </p:cNvSpPr>
          <p:nvPr/>
        </p:nvSpPr>
        <p:spPr>
          <a:xfrm>
            <a:off x="400878" y="1346476"/>
            <a:ext cx="11552583" cy="5179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SG" dirty="0"/>
              <a:t>MAC protocols handle device access to shared communication channels to prevent collisions and ensure efficient utilization:</a:t>
            </a:r>
          </a:p>
          <a:p>
            <a:pPr marL="0" indent="0">
              <a:buNone/>
            </a:pPr>
            <a:endParaRPr lang="en-SG" dirty="0"/>
          </a:p>
          <a:p>
            <a:pPr marL="0" indent="0">
              <a:buNone/>
            </a:pPr>
            <a:endParaRPr lang="en-SG" dirty="0"/>
          </a:p>
          <a:p>
            <a:pPr marL="0" indent="0">
              <a:buNone/>
            </a:pPr>
            <a:r>
              <a:rPr lang="en-SG" b="1" dirty="0"/>
              <a:t>Why MAC is essential:</a:t>
            </a:r>
            <a:endParaRPr lang="en-SG" dirty="0"/>
          </a:p>
          <a:p>
            <a:pPr marL="457200" lvl="1" indent="0">
              <a:buNone/>
            </a:pPr>
            <a:r>
              <a:rPr lang="en-SG" dirty="0"/>
              <a:t>• In wired Ethernet, MAC ensures orderly data transmission on a shared cable</a:t>
            </a:r>
          </a:p>
          <a:p>
            <a:pPr marL="457200" lvl="1" indent="0">
              <a:buNone/>
            </a:pPr>
            <a:r>
              <a:rPr lang="en-SG" dirty="0"/>
              <a:t>• In wireless, MAC protocols coordinate transmissions to avoid interference and collisions</a:t>
            </a:r>
          </a:p>
          <a:p>
            <a:pPr marL="0" indent="0">
              <a:buNone/>
            </a:pPr>
            <a:endParaRPr lang="en-SG" dirty="0"/>
          </a:p>
          <a:p>
            <a:pPr marL="0" indent="0">
              <a:buNone/>
            </a:pPr>
            <a:endParaRPr lang="en-SG" dirty="0"/>
          </a:p>
          <a:p>
            <a:pPr marL="0" indent="0">
              <a:buNone/>
            </a:pPr>
            <a:endParaRPr lang="en-SG" dirty="0"/>
          </a:p>
          <a:p>
            <a:pPr marL="0" indent="0">
              <a:buNone/>
            </a:pPr>
            <a:endParaRPr lang="en-SG" dirty="0"/>
          </a:p>
          <a:p>
            <a:pPr marL="0" indent="0">
              <a:buNone/>
            </a:pPr>
            <a:endParaRPr lang="en-SG" dirty="0"/>
          </a:p>
        </p:txBody>
      </p:sp>
    </p:spTree>
    <p:extLst>
      <p:ext uri="{BB962C8B-B14F-4D97-AF65-F5344CB8AC3E}">
        <p14:creationId xmlns:p14="http://schemas.microsoft.com/office/powerpoint/2010/main" val="139833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E7C7-DCB5-4E5B-BCA4-A2EABADA6D7F}"/>
              </a:ext>
            </a:extLst>
          </p:cNvPr>
          <p:cNvSpPr>
            <a:spLocks noGrp="1"/>
          </p:cNvSpPr>
          <p:nvPr>
            <p:ph type="title"/>
          </p:nvPr>
        </p:nvSpPr>
        <p:spPr>
          <a:xfrm>
            <a:off x="538843" y="133956"/>
            <a:ext cx="10515600" cy="1325563"/>
          </a:xfrm>
        </p:spPr>
        <p:txBody>
          <a:bodyPr/>
          <a:lstStyle/>
          <a:p>
            <a:r>
              <a:rPr lang="en-US" dirty="0">
                <a:latin typeface="+mn-lt"/>
              </a:rPr>
              <a:t>What communication modality do these use?</a:t>
            </a:r>
          </a:p>
        </p:txBody>
      </p:sp>
      <p:sp>
        <p:nvSpPr>
          <p:cNvPr id="4" name="Slide Number Placeholder 3">
            <a:extLst>
              <a:ext uri="{FF2B5EF4-FFF2-40B4-BE49-F238E27FC236}">
                <a16:creationId xmlns:a16="http://schemas.microsoft.com/office/drawing/2014/main" id="{5281E72C-867C-4989-AD47-E032F0D98246}"/>
              </a:ext>
            </a:extLst>
          </p:cNvPr>
          <p:cNvSpPr>
            <a:spLocks noGrp="1"/>
          </p:cNvSpPr>
          <p:nvPr>
            <p:ph type="sldNum" sz="quarter" idx="12"/>
          </p:nvPr>
        </p:nvSpPr>
        <p:spPr/>
        <p:txBody>
          <a:bodyPr/>
          <a:lstStyle/>
          <a:p>
            <a:fld id="{0778C724-3839-4D76-A707-B4C23905D055}" type="slidenum">
              <a:rPr lang="en-US" smtClean="0"/>
              <a:t>3</a:t>
            </a:fld>
            <a:endParaRPr lang="en-US"/>
          </a:p>
        </p:txBody>
      </p:sp>
      <p:pic>
        <p:nvPicPr>
          <p:cNvPr id="10" name="Picture 9" descr="A close-up of a phone and credit cards&#10;&#10;Description automatically generated">
            <a:extLst>
              <a:ext uri="{FF2B5EF4-FFF2-40B4-BE49-F238E27FC236}">
                <a16:creationId xmlns:a16="http://schemas.microsoft.com/office/drawing/2014/main" id="{63E72FA1-BAD1-5009-5F34-518741DCAEAA}"/>
              </a:ext>
            </a:extLst>
          </p:cNvPr>
          <p:cNvPicPr>
            <a:picLocks noChangeAspect="1"/>
          </p:cNvPicPr>
          <p:nvPr/>
        </p:nvPicPr>
        <p:blipFill>
          <a:blip r:embed="rId2"/>
          <a:stretch>
            <a:fillRect/>
          </a:stretch>
        </p:blipFill>
        <p:spPr>
          <a:xfrm>
            <a:off x="7384864" y="2769430"/>
            <a:ext cx="4358679" cy="2833141"/>
          </a:xfrm>
          <a:prstGeom prst="rect">
            <a:avLst/>
          </a:prstGeom>
        </p:spPr>
      </p:pic>
      <p:pic>
        <p:nvPicPr>
          <p:cNvPr id="12" name="Picture 11" descr="A close-up of a device&#10;&#10;Description automatically generated">
            <a:extLst>
              <a:ext uri="{FF2B5EF4-FFF2-40B4-BE49-F238E27FC236}">
                <a16:creationId xmlns:a16="http://schemas.microsoft.com/office/drawing/2014/main" id="{C5D0F177-0DB2-5657-6CB4-760BEF45D997}"/>
              </a:ext>
            </a:extLst>
          </p:cNvPr>
          <p:cNvPicPr>
            <a:picLocks noChangeAspect="1"/>
          </p:cNvPicPr>
          <p:nvPr/>
        </p:nvPicPr>
        <p:blipFill>
          <a:blip r:embed="rId3"/>
          <a:stretch>
            <a:fillRect/>
          </a:stretch>
        </p:blipFill>
        <p:spPr>
          <a:xfrm>
            <a:off x="838201" y="3192903"/>
            <a:ext cx="1986197" cy="1986197"/>
          </a:xfrm>
          <a:prstGeom prst="rect">
            <a:avLst/>
          </a:prstGeom>
        </p:spPr>
      </p:pic>
      <p:pic>
        <p:nvPicPr>
          <p:cNvPr id="14" name="Picture 13" descr="X-ray of a dog&#10;&#10;Description automatically generated">
            <a:extLst>
              <a:ext uri="{FF2B5EF4-FFF2-40B4-BE49-F238E27FC236}">
                <a16:creationId xmlns:a16="http://schemas.microsoft.com/office/drawing/2014/main" id="{7AE9A003-7F5F-8D16-6763-58D1ACEA29C1}"/>
              </a:ext>
            </a:extLst>
          </p:cNvPr>
          <p:cNvPicPr>
            <a:picLocks noChangeAspect="1"/>
          </p:cNvPicPr>
          <p:nvPr/>
        </p:nvPicPr>
        <p:blipFill>
          <a:blip r:embed="rId4"/>
          <a:stretch>
            <a:fillRect/>
          </a:stretch>
        </p:blipFill>
        <p:spPr>
          <a:xfrm>
            <a:off x="3620065" y="3429000"/>
            <a:ext cx="2969131" cy="2035092"/>
          </a:xfrm>
          <a:prstGeom prst="rect">
            <a:avLst/>
          </a:prstGeom>
        </p:spPr>
      </p:pic>
    </p:spTree>
    <p:extLst>
      <p:ext uri="{BB962C8B-B14F-4D97-AF65-F5344CB8AC3E}">
        <p14:creationId xmlns:p14="http://schemas.microsoft.com/office/powerpoint/2010/main" val="2075188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2269" y="3166338"/>
            <a:ext cx="5967461" cy="2088049"/>
          </a:xfrm>
        </p:spPr>
        <p:txBody>
          <a:bodyPr>
            <a:normAutofit/>
          </a:bodyPr>
          <a:lstStyle/>
          <a:p>
            <a:pPr marL="0" indent="0" algn="ctr">
              <a:buNone/>
            </a:pPr>
            <a:r>
              <a:rPr lang="en-US" sz="4800" dirty="0"/>
              <a:t>Need for Medium Access Control</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30</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428081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4B340-7DE2-4264-993D-6A80168D0784}"/>
              </a:ext>
            </a:extLst>
          </p:cNvPr>
          <p:cNvSpPr>
            <a:spLocks noGrp="1"/>
          </p:cNvSpPr>
          <p:nvPr>
            <p:ph type="title"/>
          </p:nvPr>
        </p:nvSpPr>
        <p:spPr>
          <a:xfrm>
            <a:off x="397565" y="155505"/>
            <a:ext cx="10515600" cy="1325563"/>
          </a:xfrm>
        </p:spPr>
        <p:txBody>
          <a:bodyPr/>
          <a:lstStyle/>
          <a:p>
            <a:r>
              <a:rPr lang="en-US" dirty="0"/>
              <a:t>Medium access control for wireless is hard</a:t>
            </a:r>
          </a:p>
        </p:txBody>
      </p:sp>
      <p:sp>
        <p:nvSpPr>
          <p:cNvPr id="3" name="Content Placeholder 2">
            <a:extLst>
              <a:ext uri="{FF2B5EF4-FFF2-40B4-BE49-F238E27FC236}">
                <a16:creationId xmlns:a16="http://schemas.microsoft.com/office/drawing/2014/main" id="{A8DDD507-5729-4EE7-8461-0A5A43F88411}"/>
              </a:ext>
            </a:extLst>
          </p:cNvPr>
          <p:cNvSpPr>
            <a:spLocks noGrp="1"/>
          </p:cNvSpPr>
          <p:nvPr>
            <p:ph idx="1"/>
          </p:nvPr>
        </p:nvSpPr>
        <p:spPr>
          <a:xfrm>
            <a:off x="397565" y="1227069"/>
            <a:ext cx="10956236" cy="5376931"/>
          </a:xfrm>
        </p:spPr>
        <p:txBody>
          <a:bodyPr>
            <a:normAutofit/>
          </a:bodyPr>
          <a:lstStyle/>
          <a:p>
            <a:r>
              <a:rPr lang="en-US" dirty="0">
                <a:latin typeface="+mj-lt"/>
              </a:rPr>
              <a:t>Wired networks are constant, reliable, and physically isolated</a:t>
            </a:r>
          </a:p>
          <a:p>
            <a:pPr lvl="1"/>
            <a:r>
              <a:rPr lang="en-US" dirty="0">
                <a:latin typeface="+mj-lt"/>
              </a:rPr>
              <a:t>Ethernet has the same throughput minute-to-minute</a:t>
            </a:r>
          </a:p>
          <a:p>
            <a:pPr lvl="1"/>
            <a:r>
              <a:rPr lang="en-US" dirty="0">
                <a:latin typeface="+mj-lt"/>
              </a:rPr>
              <a:t>Bits sent through Ethernet or USB are (usually) received</a:t>
            </a:r>
          </a:p>
          <a:p>
            <a:pPr lvl="1"/>
            <a:endParaRPr lang="en-US" dirty="0">
              <a:latin typeface="+mj-lt"/>
            </a:endParaRPr>
          </a:p>
          <a:p>
            <a:r>
              <a:rPr lang="en-SG" dirty="0"/>
              <a:t>Lack of wires introduces variability, unreliability, and vulnerability to interference compared to wired communication</a:t>
            </a:r>
          </a:p>
          <a:p>
            <a:endParaRPr lang="en-US" dirty="0">
              <a:latin typeface="+mj-lt"/>
            </a:endParaRPr>
          </a:p>
          <a:p>
            <a:r>
              <a:rPr lang="en-US" dirty="0">
                <a:latin typeface="+mj-lt"/>
              </a:rPr>
              <a:t>Wireless networks are variable, error-prone, and shared</a:t>
            </a:r>
          </a:p>
          <a:p>
            <a:pPr lvl="1"/>
            <a:r>
              <a:rPr lang="en-US" dirty="0" err="1">
                <a:latin typeface="+mj-lt"/>
              </a:rPr>
              <a:t>WiFi</a:t>
            </a:r>
            <a:r>
              <a:rPr lang="en-US" dirty="0">
                <a:latin typeface="+mj-lt"/>
              </a:rPr>
              <a:t> throughput changes based on location and walls</a:t>
            </a:r>
          </a:p>
          <a:p>
            <a:pPr lvl="1"/>
            <a:r>
              <a:rPr lang="en-US" dirty="0">
                <a:latin typeface="+mj-lt"/>
              </a:rPr>
              <a:t>Signals from nearby devices interfere with your signals</a:t>
            </a:r>
          </a:p>
          <a:p>
            <a:pPr lvl="1"/>
            <a:r>
              <a:rPr lang="en-US" dirty="0">
                <a:latin typeface="+mj-lt"/>
              </a:rPr>
              <a:t>Individual bits might flip or never be heard at all</a:t>
            </a:r>
          </a:p>
          <a:p>
            <a:pPr lvl="1"/>
            <a:r>
              <a:rPr lang="en-SG" dirty="0"/>
              <a:t>Wireless signals degrade with distance, obstacles, and interferences</a:t>
            </a:r>
            <a:endParaRPr lang="en-US" dirty="0">
              <a:latin typeface="+mj-lt"/>
            </a:endParaRP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4BDD5EF0-45E5-434E-AD45-E7099296C936}"/>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2504276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60FE-28CB-4440-838D-05C9D9A7B773}"/>
              </a:ext>
            </a:extLst>
          </p:cNvPr>
          <p:cNvSpPr>
            <a:spLocks noGrp="1"/>
          </p:cNvSpPr>
          <p:nvPr>
            <p:ph type="title"/>
          </p:nvPr>
        </p:nvSpPr>
        <p:spPr>
          <a:xfrm>
            <a:off x="907563" y="169065"/>
            <a:ext cx="10515600" cy="1325563"/>
          </a:xfrm>
        </p:spPr>
        <p:txBody>
          <a:bodyPr/>
          <a:lstStyle/>
          <a:p>
            <a:r>
              <a:rPr lang="en-US" dirty="0"/>
              <a:t>Wireless is a shared medium</a:t>
            </a:r>
          </a:p>
        </p:txBody>
      </p:sp>
      <p:sp>
        <p:nvSpPr>
          <p:cNvPr id="3" name="Content Placeholder 2">
            <a:extLst>
              <a:ext uri="{FF2B5EF4-FFF2-40B4-BE49-F238E27FC236}">
                <a16:creationId xmlns:a16="http://schemas.microsoft.com/office/drawing/2014/main" id="{76F1FFE2-CDFD-46B4-811F-4E9FF191BA25}"/>
              </a:ext>
            </a:extLst>
          </p:cNvPr>
          <p:cNvSpPr>
            <a:spLocks noGrp="1"/>
          </p:cNvSpPr>
          <p:nvPr>
            <p:ph idx="1"/>
          </p:nvPr>
        </p:nvSpPr>
        <p:spPr>
          <a:xfrm>
            <a:off x="843549" y="1303814"/>
            <a:ext cx="6757401" cy="5554186"/>
          </a:xfrm>
        </p:spPr>
        <p:txBody>
          <a:bodyPr>
            <a:normAutofit/>
          </a:bodyPr>
          <a:lstStyle/>
          <a:p>
            <a:r>
              <a:rPr lang="en-US" dirty="0"/>
              <a:t>Wired communication has signals confined to a conductor</a:t>
            </a:r>
          </a:p>
          <a:p>
            <a:pPr lvl="1"/>
            <a:r>
              <a:rPr lang="en-US" dirty="0">
                <a:latin typeface="+mj-lt"/>
              </a:rPr>
              <a:t>Copper or fiber</a:t>
            </a:r>
          </a:p>
          <a:p>
            <a:pPr lvl="1"/>
            <a:r>
              <a:rPr lang="en-US" dirty="0">
                <a:latin typeface="+mj-lt"/>
              </a:rPr>
              <a:t>Guides energy to destination</a:t>
            </a:r>
          </a:p>
          <a:p>
            <a:pPr lvl="1"/>
            <a:r>
              <a:rPr lang="en-US" dirty="0">
                <a:latin typeface="+mj-lt"/>
              </a:rPr>
              <a:t>Protects signal from interference</a:t>
            </a:r>
          </a:p>
          <a:p>
            <a:r>
              <a:rPr lang="en-US" dirty="0"/>
              <a:t>Wireless communication is inherently broadcast in nature</a:t>
            </a:r>
          </a:p>
          <a:p>
            <a:pPr lvl="1"/>
            <a:r>
              <a:rPr lang="en-US" dirty="0">
                <a:latin typeface="+mj-lt"/>
              </a:rPr>
              <a:t>Energy is distributed in space</a:t>
            </a:r>
          </a:p>
          <a:p>
            <a:pPr lvl="1"/>
            <a:r>
              <a:rPr lang="en-SG" dirty="0"/>
              <a:t>Because signals are broadcast, interference and collisions are significant issues</a:t>
            </a:r>
            <a:endParaRPr lang="en-US" dirty="0">
              <a:latin typeface="+mj-lt"/>
            </a:endParaRPr>
          </a:p>
          <a:p>
            <a:pPr lvl="1"/>
            <a:r>
              <a:rPr lang="en-US" dirty="0">
                <a:latin typeface="+mj-lt"/>
              </a:rPr>
              <a:t>Signals also must compete with other signals in same frequency band</a:t>
            </a:r>
          </a:p>
          <a:p>
            <a:pPr lvl="1"/>
            <a:r>
              <a:rPr lang="en-SG" dirty="0"/>
              <a:t>Broadcast nature also raises privacy and security considerations</a:t>
            </a:r>
          </a:p>
          <a:p>
            <a:pPr lvl="1"/>
            <a:endParaRPr lang="en-US" dirty="0">
              <a:latin typeface="+mj-lt"/>
            </a:endParaRPr>
          </a:p>
        </p:txBody>
      </p:sp>
      <p:sp>
        <p:nvSpPr>
          <p:cNvPr id="4" name="Slide Number Placeholder 3">
            <a:extLst>
              <a:ext uri="{FF2B5EF4-FFF2-40B4-BE49-F238E27FC236}">
                <a16:creationId xmlns:a16="http://schemas.microsoft.com/office/drawing/2014/main" id="{4649FE36-2701-4E81-BDAD-DA1372DA50E8}"/>
              </a:ext>
            </a:extLst>
          </p:cNvPr>
          <p:cNvSpPr>
            <a:spLocks noGrp="1"/>
          </p:cNvSpPr>
          <p:nvPr>
            <p:ph type="sldNum" sz="quarter" idx="12"/>
          </p:nvPr>
        </p:nvSpPr>
        <p:spPr/>
        <p:txBody>
          <a:bodyPr/>
          <a:lstStyle/>
          <a:p>
            <a:fld id="{0778C724-3839-4D76-A707-B4C23905D055}" type="slidenum">
              <a:rPr lang="en-US" smtClean="0"/>
              <a:t>32</a:t>
            </a:fld>
            <a:endParaRPr lang="en-US"/>
          </a:p>
        </p:txBody>
      </p:sp>
      <p:cxnSp>
        <p:nvCxnSpPr>
          <p:cNvPr id="6" name="Straight Connector 5">
            <a:extLst>
              <a:ext uri="{FF2B5EF4-FFF2-40B4-BE49-F238E27FC236}">
                <a16:creationId xmlns:a16="http://schemas.microsoft.com/office/drawing/2014/main" id="{E3C1A283-D517-4619-8552-1D4B154F9C2D}"/>
              </a:ext>
            </a:extLst>
          </p:cNvPr>
          <p:cNvCxnSpPr/>
          <p:nvPr/>
        </p:nvCxnSpPr>
        <p:spPr>
          <a:xfrm>
            <a:off x="7683500" y="1549400"/>
            <a:ext cx="26924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Pentagon 7">
            <a:extLst>
              <a:ext uri="{FF2B5EF4-FFF2-40B4-BE49-F238E27FC236}">
                <a16:creationId xmlns:a16="http://schemas.microsoft.com/office/drawing/2014/main" id="{2C6A1587-724F-436E-9FFA-E1285FEFC43D}"/>
              </a:ext>
            </a:extLst>
          </p:cNvPr>
          <p:cNvSpPr/>
          <p:nvPr/>
        </p:nvSpPr>
        <p:spPr>
          <a:xfrm>
            <a:off x="7518400" y="1384300"/>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entagon 9">
            <a:extLst>
              <a:ext uri="{FF2B5EF4-FFF2-40B4-BE49-F238E27FC236}">
                <a16:creationId xmlns:a16="http://schemas.microsoft.com/office/drawing/2014/main" id="{922FFFE1-3399-4AB6-8810-527C57289EA3}"/>
              </a:ext>
            </a:extLst>
          </p:cNvPr>
          <p:cNvSpPr/>
          <p:nvPr/>
        </p:nvSpPr>
        <p:spPr>
          <a:xfrm>
            <a:off x="10185400" y="1384299"/>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entagon 10">
            <a:extLst>
              <a:ext uri="{FF2B5EF4-FFF2-40B4-BE49-F238E27FC236}">
                <a16:creationId xmlns:a16="http://schemas.microsoft.com/office/drawing/2014/main" id="{938AB7B4-66D3-4E6B-81D6-22C68A42321F}"/>
              </a:ext>
            </a:extLst>
          </p:cNvPr>
          <p:cNvSpPr/>
          <p:nvPr/>
        </p:nvSpPr>
        <p:spPr>
          <a:xfrm>
            <a:off x="8534399" y="4254500"/>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entagon 11">
            <a:extLst>
              <a:ext uri="{FF2B5EF4-FFF2-40B4-BE49-F238E27FC236}">
                <a16:creationId xmlns:a16="http://schemas.microsoft.com/office/drawing/2014/main" id="{9E2381B6-4078-4711-BF18-33421A1C1F94}"/>
              </a:ext>
            </a:extLst>
          </p:cNvPr>
          <p:cNvSpPr/>
          <p:nvPr/>
        </p:nvSpPr>
        <p:spPr>
          <a:xfrm>
            <a:off x="9372600" y="4800599"/>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4348FFF-9AD4-4EE7-B04A-0EF302D78A63}"/>
              </a:ext>
            </a:extLst>
          </p:cNvPr>
          <p:cNvSpPr/>
          <p:nvPr/>
        </p:nvSpPr>
        <p:spPr>
          <a:xfrm>
            <a:off x="7629524" y="3155948"/>
            <a:ext cx="2527302" cy="2527302"/>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5E69078-922F-482B-8A06-7A206B0DC49C}"/>
              </a:ext>
            </a:extLst>
          </p:cNvPr>
          <p:cNvSpPr/>
          <p:nvPr/>
        </p:nvSpPr>
        <p:spPr>
          <a:xfrm>
            <a:off x="8864598" y="3755293"/>
            <a:ext cx="2527302" cy="2527302"/>
          </a:xfrm>
          <a:prstGeom prst="ellipse">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271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4B82-B16C-48FB-AAB0-F370F67CD529}"/>
              </a:ext>
            </a:extLst>
          </p:cNvPr>
          <p:cNvSpPr>
            <a:spLocks noGrp="1"/>
          </p:cNvSpPr>
          <p:nvPr>
            <p:ph type="title"/>
          </p:nvPr>
        </p:nvSpPr>
        <p:spPr/>
        <p:txBody>
          <a:bodyPr/>
          <a:lstStyle/>
          <a:p>
            <a:r>
              <a:rPr lang="en-US" dirty="0"/>
              <a:t>Increasing network capacity is challenging</a:t>
            </a:r>
          </a:p>
        </p:txBody>
      </p:sp>
      <p:sp>
        <p:nvSpPr>
          <p:cNvPr id="3" name="Content Placeholder 2">
            <a:extLst>
              <a:ext uri="{FF2B5EF4-FFF2-40B4-BE49-F238E27FC236}">
                <a16:creationId xmlns:a16="http://schemas.microsoft.com/office/drawing/2014/main" id="{7724C4CE-494D-42CD-A1F9-D6DBADE1AFBC}"/>
              </a:ext>
            </a:extLst>
          </p:cNvPr>
          <p:cNvSpPr>
            <a:spLocks noGrp="1"/>
          </p:cNvSpPr>
          <p:nvPr>
            <p:ph idx="1"/>
          </p:nvPr>
        </p:nvSpPr>
        <p:spPr>
          <a:xfrm>
            <a:off x="838200" y="1873249"/>
            <a:ext cx="6220665" cy="5029200"/>
          </a:xfrm>
        </p:spPr>
        <p:txBody>
          <a:bodyPr/>
          <a:lstStyle/>
          <a:p>
            <a:r>
              <a:rPr lang="en-US" dirty="0">
                <a:latin typeface="+mj-lt"/>
              </a:rPr>
              <a:t>Wired networks just add more wires</a:t>
            </a:r>
          </a:p>
          <a:p>
            <a:pPr lvl="1"/>
            <a:r>
              <a:rPr lang="en-US" dirty="0">
                <a:latin typeface="+mj-lt"/>
              </a:rPr>
              <a:t>Buses are many signals in parallel to send more data</a:t>
            </a:r>
          </a:p>
          <a:p>
            <a:pPr lvl="1"/>
            <a:endParaRPr lang="en-US" dirty="0">
              <a:latin typeface="+mj-lt"/>
            </a:endParaRPr>
          </a:p>
          <a:p>
            <a:r>
              <a:rPr lang="en-US" dirty="0">
                <a:latin typeface="+mj-lt"/>
              </a:rPr>
              <a:t>Wireless networks are harder</a:t>
            </a:r>
          </a:p>
          <a:p>
            <a:pPr lvl="1"/>
            <a:r>
              <a:rPr lang="en-US" dirty="0">
                <a:latin typeface="+mj-lt"/>
              </a:rPr>
              <a:t>Adding more links increases interference</a:t>
            </a:r>
          </a:p>
          <a:p>
            <a:pPr lvl="1"/>
            <a:r>
              <a:rPr lang="en-US" dirty="0">
                <a:latin typeface="+mj-lt"/>
              </a:rPr>
              <a:t>Need to expand to different frequencies</a:t>
            </a:r>
          </a:p>
        </p:txBody>
      </p:sp>
      <p:sp>
        <p:nvSpPr>
          <p:cNvPr id="4" name="Slide Number Placeholder 3">
            <a:extLst>
              <a:ext uri="{FF2B5EF4-FFF2-40B4-BE49-F238E27FC236}">
                <a16:creationId xmlns:a16="http://schemas.microsoft.com/office/drawing/2014/main" id="{A0A979A5-22F7-4A8D-BD3A-E730D7BF904A}"/>
              </a:ext>
            </a:extLst>
          </p:cNvPr>
          <p:cNvSpPr>
            <a:spLocks noGrp="1"/>
          </p:cNvSpPr>
          <p:nvPr>
            <p:ph type="sldNum" sz="quarter" idx="12"/>
          </p:nvPr>
        </p:nvSpPr>
        <p:spPr/>
        <p:txBody>
          <a:bodyPr/>
          <a:lstStyle/>
          <a:p>
            <a:fld id="{0778C724-3839-4D76-A707-B4C23905D055}" type="slidenum">
              <a:rPr lang="en-US" smtClean="0"/>
              <a:t>33</a:t>
            </a:fld>
            <a:endParaRPr lang="en-US"/>
          </a:p>
        </p:txBody>
      </p:sp>
      <p:cxnSp>
        <p:nvCxnSpPr>
          <p:cNvPr id="5" name="Straight Connector 4">
            <a:extLst>
              <a:ext uri="{FF2B5EF4-FFF2-40B4-BE49-F238E27FC236}">
                <a16:creationId xmlns:a16="http://schemas.microsoft.com/office/drawing/2014/main" id="{161C4690-812F-48C7-BB55-92618BC97260}"/>
              </a:ext>
            </a:extLst>
          </p:cNvPr>
          <p:cNvCxnSpPr/>
          <p:nvPr/>
        </p:nvCxnSpPr>
        <p:spPr>
          <a:xfrm>
            <a:off x="7683500" y="1549400"/>
            <a:ext cx="26924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Pentagon 5">
            <a:extLst>
              <a:ext uri="{FF2B5EF4-FFF2-40B4-BE49-F238E27FC236}">
                <a16:creationId xmlns:a16="http://schemas.microsoft.com/office/drawing/2014/main" id="{B64F43A3-F744-4A01-9945-F38CE56B3B0B}"/>
              </a:ext>
            </a:extLst>
          </p:cNvPr>
          <p:cNvSpPr/>
          <p:nvPr/>
        </p:nvSpPr>
        <p:spPr>
          <a:xfrm>
            <a:off x="7518400" y="1384300"/>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D0774D27-F0BF-43E3-A5BA-2A22A1079F79}"/>
              </a:ext>
            </a:extLst>
          </p:cNvPr>
          <p:cNvSpPr/>
          <p:nvPr/>
        </p:nvSpPr>
        <p:spPr>
          <a:xfrm>
            <a:off x="10185400" y="1384299"/>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entagon 7">
            <a:extLst>
              <a:ext uri="{FF2B5EF4-FFF2-40B4-BE49-F238E27FC236}">
                <a16:creationId xmlns:a16="http://schemas.microsoft.com/office/drawing/2014/main" id="{94A22F05-3901-4F63-BA24-C68941349781}"/>
              </a:ext>
            </a:extLst>
          </p:cNvPr>
          <p:cNvSpPr/>
          <p:nvPr/>
        </p:nvSpPr>
        <p:spPr>
          <a:xfrm>
            <a:off x="8782052" y="4016377"/>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F31FCFFD-47C2-42A8-A617-008DECEF6664}"/>
              </a:ext>
            </a:extLst>
          </p:cNvPr>
          <p:cNvSpPr/>
          <p:nvPr/>
        </p:nvSpPr>
        <p:spPr>
          <a:xfrm>
            <a:off x="9620253" y="4562476"/>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970A4D-3B90-4371-B968-8C7A3353B922}"/>
              </a:ext>
            </a:extLst>
          </p:cNvPr>
          <p:cNvSpPr/>
          <p:nvPr/>
        </p:nvSpPr>
        <p:spPr>
          <a:xfrm>
            <a:off x="7683500" y="2917825"/>
            <a:ext cx="2527302" cy="2527302"/>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959A410-D0BD-4D1E-BD15-B749399D7CBC}"/>
              </a:ext>
            </a:extLst>
          </p:cNvPr>
          <p:cNvSpPr/>
          <p:nvPr/>
        </p:nvSpPr>
        <p:spPr>
          <a:xfrm>
            <a:off x="8528051" y="3463924"/>
            <a:ext cx="2527302" cy="2527302"/>
          </a:xfrm>
          <a:prstGeom prst="ellipse">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80F0CA6-1887-4C66-9C85-A9C353A3C4A1}"/>
              </a:ext>
            </a:extLst>
          </p:cNvPr>
          <p:cNvCxnSpPr/>
          <p:nvPr/>
        </p:nvCxnSpPr>
        <p:spPr>
          <a:xfrm>
            <a:off x="7683500" y="1997073"/>
            <a:ext cx="269240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Pentagon 12">
            <a:extLst>
              <a:ext uri="{FF2B5EF4-FFF2-40B4-BE49-F238E27FC236}">
                <a16:creationId xmlns:a16="http://schemas.microsoft.com/office/drawing/2014/main" id="{B9668871-0FE2-4BA4-9D1F-E42D8A8CB484}"/>
              </a:ext>
            </a:extLst>
          </p:cNvPr>
          <p:cNvSpPr/>
          <p:nvPr/>
        </p:nvSpPr>
        <p:spPr>
          <a:xfrm>
            <a:off x="7518400" y="1831973"/>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entagon 13">
            <a:extLst>
              <a:ext uri="{FF2B5EF4-FFF2-40B4-BE49-F238E27FC236}">
                <a16:creationId xmlns:a16="http://schemas.microsoft.com/office/drawing/2014/main" id="{0BC3E339-C843-4D95-992A-B4095307352C}"/>
              </a:ext>
            </a:extLst>
          </p:cNvPr>
          <p:cNvSpPr/>
          <p:nvPr/>
        </p:nvSpPr>
        <p:spPr>
          <a:xfrm>
            <a:off x="10185400" y="1831972"/>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entagon 14">
            <a:extLst>
              <a:ext uri="{FF2B5EF4-FFF2-40B4-BE49-F238E27FC236}">
                <a16:creationId xmlns:a16="http://schemas.microsoft.com/office/drawing/2014/main" id="{FB33D325-3489-4D19-96D9-CE1AC8570588}"/>
              </a:ext>
            </a:extLst>
          </p:cNvPr>
          <p:cNvSpPr/>
          <p:nvPr/>
        </p:nvSpPr>
        <p:spPr>
          <a:xfrm>
            <a:off x="8451853" y="4387849"/>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5">
            <a:extLst>
              <a:ext uri="{FF2B5EF4-FFF2-40B4-BE49-F238E27FC236}">
                <a16:creationId xmlns:a16="http://schemas.microsoft.com/office/drawing/2014/main" id="{2574B13D-B502-4BD0-A29C-4E7D009A9860}"/>
              </a:ext>
            </a:extLst>
          </p:cNvPr>
          <p:cNvSpPr/>
          <p:nvPr/>
        </p:nvSpPr>
        <p:spPr>
          <a:xfrm>
            <a:off x="9290054" y="4933948"/>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1119E40-7165-4C76-8B32-67C3857C2EF7}"/>
              </a:ext>
            </a:extLst>
          </p:cNvPr>
          <p:cNvSpPr/>
          <p:nvPr/>
        </p:nvSpPr>
        <p:spPr>
          <a:xfrm>
            <a:off x="7353301" y="3289297"/>
            <a:ext cx="2527302" cy="2527302"/>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48959DF-A4A1-4A99-B208-F3DEE389D6D1}"/>
              </a:ext>
            </a:extLst>
          </p:cNvPr>
          <p:cNvSpPr/>
          <p:nvPr/>
        </p:nvSpPr>
        <p:spPr>
          <a:xfrm>
            <a:off x="8197852" y="3835396"/>
            <a:ext cx="2527302" cy="2527302"/>
          </a:xfrm>
          <a:prstGeom prst="ellipse">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00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7ECB-763B-4D68-803F-A17C5D957AA3}"/>
              </a:ext>
            </a:extLst>
          </p:cNvPr>
          <p:cNvSpPr>
            <a:spLocks noGrp="1"/>
          </p:cNvSpPr>
          <p:nvPr>
            <p:ph type="title"/>
          </p:nvPr>
        </p:nvSpPr>
        <p:spPr/>
        <p:txBody>
          <a:bodyPr/>
          <a:lstStyle/>
          <a:p>
            <a:r>
              <a:rPr lang="en-US" dirty="0"/>
              <a:t>Analogy: wireless medium as acoustic</a:t>
            </a:r>
          </a:p>
        </p:txBody>
      </p:sp>
      <p:sp>
        <p:nvSpPr>
          <p:cNvPr id="3" name="Content Placeholder 2">
            <a:extLst>
              <a:ext uri="{FF2B5EF4-FFF2-40B4-BE49-F238E27FC236}">
                <a16:creationId xmlns:a16="http://schemas.microsoft.com/office/drawing/2014/main" id="{D0A045EC-0ECF-4924-81F8-C7E03D2F2C7B}"/>
              </a:ext>
            </a:extLst>
          </p:cNvPr>
          <p:cNvSpPr>
            <a:spLocks noGrp="1"/>
          </p:cNvSpPr>
          <p:nvPr>
            <p:ph idx="1"/>
          </p:nvPr>
        </p:nvSpPr>
        <p:spPr>
          <a:xfrm>
            <a:off x="838200" y="1690688"/>
            <a:ext cx="11013831" cy="4665662"/>
          </a:xfrm>
        </p:spPr>
        <p:txBody>
          <a:bodyPr>
            <a:noAutofit/>
          </a:bodyPr>
          <a:lstStyle/>
          <a:p>
            <a:r>
              <a:rPr lang="en-US" dirty="0">
                <a:latin typeface="+mj-lt"/>
              </a:rPr>
              <a:t>How do we determine who gets to speak?</a:t>
            </a:r>
          </a:p>
          <a:p>
            <a:pPr lvl="1"/>
            <a:r>
              <a:rPr lang="en-SG" dirty="0"/>
              <a:t>If two or more devices transmit simultaneously, their signals overlap, and the communication fails</a:t>
            </a:r>
          </a:p>
          <a:p>
            <a:pPr lvl="1"/>
            <a:endParaRPr lang="en-US" sz="2800" dirty="0">
              <a:latin typeface="+mj-lt"/>
            </a:endParaRPr>
          </a:p>
          <a:p>
            <a:r>
              <a:rPr lang="en-US" dirty="0">
                <a:latin typeface="+mj-lt"/>
              </a:rPr>
              <a:t>Eye contact (or raise hand) -&gt; out-of-band communication</a:t>
            </a:r>
          </a:p>
          <a:p>
            <a:r>
              <a:rPr lang="en-SG" dirty="0"/>
              <a:t>Waiting for silence before speaking </a:t>
            </a:r>
            <a:r>
              <a:rPr lang="en-US" dirty="0">
                <a:latin typeface="+mj-lt"/>
              </a:rPr>
              <a:t>-&gt; carrier sense multiple access</a:t>
            </a:r>
          </a:p>
          <a:p>
            <a:r>
              <a:rPr lang="en-SG" dirty="0"/>
              <a:t>Having pre-scheduled speaker turns </a:t>
            </a:r>
            <a:r>
              <a:rPr lang="en-US" dirty="0">
                <a:latin typeface="+mj-lt"/>
              </a:rPr>
              <a:t>-&gt; time division multiple access</a:t>
            </a:r>
          </a:p>
          <a:p>
            <a:r>
              <a:rPr lang="en-US" dirty="0">
                <a:latin typeface="+mj-lt"/>
              </a:rPr>
              <a:t>Just speak and hope it works -&gt; ALOHA</a:t>
            </a:r>
          </a:p>
          <a:p>
            <a:r>
              <a:rPr lang="en-US" dirty="0">
                <a:latin typeface="+mj-lt"/>
              </a:rPr>
              <a:t>Everybody sing at different tones -&gt; frequency division multiple access</a:t>
            </a:r>
            <a:br>
              <a:rPr lang="en-US" dirty="0">
                <a:latin typeface="+mj-lt"/>
              </a:rPr>
            </a:br>
            <a:r>
              <a:rPr lang="en-US" dirty="0">
                <a:latin typeface="+mj-lt"/>
              </a:rPr>
              <a:t>(stretching the metaphor)</a:t>
            </a:r>
          </a:p>
          <a:p>
            <a:endParaRPr lang="en-US" dirty="0">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699AA909-912C-428D-AA02-A0E63A13223D}"/>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1764582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867393" y="329540"/>
            <a:ext cx="10515600" cy="1325563"/>
          </a:xfrm>
        </p:spPr>
        <p:txBody>
          <a:bodyPr/>
          <a:lstStyle/>
          <a:p>
            <a:pPr eaLnBrk="1" hangingPunct="1"/>
            <a:r>
              <a:rPr lang="en-US" dirty="0"/>
              <a:t>Wireless: Medium and multiple access challenge</a:t>
            </a:r>
            <a:endParaRPr lang="en-US" sz="3200" dirty="0"/>
          </a:p>
        </p:txBody>
      </p:sp>
      <p:sp>
        <p:nvSpPr>
          <p:cNvPr id="10244" name="Rectangle 3"/>
          <p:cNvSpPr>
            <a:spLocks noGrp="1" noChangeArrowheads="1"/>
          </p:cNvSpPr>
          <p:nvPr>
            <p:ph idx="1"/>
          </p:nvPr>
        </p:nvSpPr>
        <p:spPr>
          <a:xfrm>
            <a:off x="708808" y="4834059"/>
            <a:ext cx="10960430" cy="1539867"/>
          </a:xfrm>
        </p:spPr>
        <p:txBody>
          <a:bodyPr>
            <a:normAutofit/>
          </a:bodyPr>
          <a:lstStyle/>
          <a:p>
            <a:pPr eaLnBrk="1" hangingPunct="1">
              <a:lnSpc>
                <a:spcPct val="90000"/>
              </a:lnSpc>
            </a:pPr>
            <a:r>
              <a:rPr lang="en-US" b="1" dirty="0">
                <a:latin typeface="+mj-lt"/>
              </a:rPr>
              <a:t>Problem: </a:t>
            </a:r>
            <a:r>
              <a:rPr lang="en-US" dirty="0">
                <a:latin typeface="+mj-lt"/>
              </a:rPr>
              <a:t>Multiple radio transmitters want to access a common channel</a:t>
            </a:r>
          </a:p>
          <a:p>
            <a:pPr lvl="1" eaLnBrk="1" hangingPunct="1">
              <a:lnSpc>
                <a:spcPct val="90000"/>
              </a:lnSpc>
            </a:pPr>
            <a:r>
              <a:rPr lang="en-US" dirty="0">
                <a:latin typeface="+mj-lt"/>
              </a:rPr>
              <a:t>How to coordinate access for these radio transmitters ?</a:t>
            </a:r>
          </a:p>
          <a:p>
            <a:pPr lvl="1"/>
            <a:r>
              <a:rPr lang="en-SG" dirty="0"/>
              <a:t>MAC protocols ensure orderly, efficient sharing of limited wireless bandwidth</a:t>
            </a:r>
          </a:p>
          <a:p>
            <a:pPr lvl="1" eaLnBrk="1" hangingPunct="1">
              <a:lnSpc>
                <a:spcPct val="90000"/>
              </a:lnSpc>
            </a:pPr>
            <a:endParaRPr lang="en-US" dirty="0"/>
          </a:p>
        </p:txBody>
      </p:sp>
      <p:sp>
        <p:nvSpPr>
          <p:cNvPr id="10245" name="AutoShape 4"/>
          <p:cNvSpPr>
            <a:spLocks noChangeArrowheads="1"/>
          </p:cNvSpPr>
          <p:nvPr/>
        </p:nvSpPr>
        <p:spPr bwMode="auto">
          <a:xfrm>
            <a:off x="3886200" y="2895600"/>
            <a:ext cx="762000" cy="990600"/>
          </a:xfrm>
          <a:prstGeom prst="upArrowCallout">
            <a:avLst>
              <a:gd name="adj1" fmla="val 25000"/>
              <a:gd name="adj2" fmla="val 25000"/>
              <a:gd name="adj3" fmla="val 21667"/>
              <a:gd name="adj4" fmla="val 66667"/>
            </a:avLst>
          </a:prstGeom>
          <a:solidFill>
            <a:schemeClr val="accent1"/>
          </a:solidFill>
          <a:ln w="9525">
            <a:solidFill>
              <a:schemeClr val="tx1"/>
            </a:solidFill>
            <a:miter lim="800000"/>
            <a:headEnd/>
            <a:tailEnd/>
          </a:ln>
        </p:spPr>
        <p:txBody>
          <a:bodyPr wrap="none" anchor="ctr"/>
          <a:lstStyle/>
          <a:p>
            <a:endParaRPr lang="en-SG"/>
          </a:p>
        </p:txBody>
      </p:sp>
      <p:sp>
        <p:nvSpPr>
          <p:cNvPr id="10246" name="AutoShape 5"/>
          <p:cNvSpPr>
            <a:spLocks noChangeArrowheads="1"/>
          </p:cNvSpPr>
          <p:nvPr/>
        </p:nvSpPr>
        <p:spPr bwMode="auto">
          <a:xfrm>
            <a:off x="5029200" y="2895600"/>
            <a:ext cx="762000" cy="990600"/>
          </a:xfrm>
          <a:prstGeom prst="upArrowCallout">
            <a:avLst>
              <a:gd name="adj1" fmla="val 25000"/>
              <a:gd name="adj2" fmla="val 25000"/>
              <a:gd name="adj3" fmla="val 21667"/>
              <a:gd name="adj4" fmla="val 66667"/>
            </a:avLst>
          </a:prstGeom>
          <a:solidFill>
            <a:schemeClr val="accent1"/>
          </a:solidFill>
          <a:ln w="9525">
            <a:solidFill>
              <a:schemeClr val="tx1"/>
            </a:solidFill>
            <a:miter lim="800000"/>
            <a:headEnd/>
            <a:tailEnd/>
          </a:ln>
        </p:spPr>
        <p:txBody>
          <a:bodyPr wrap="none" anchor="ctr"/>
          <a:lstStyle/>
          <a:p>
            <a:endParaRPr lang="en-SG"/>
          </a:p>
        </p:txBody>
      </p:sp>
      <p:sp>
        <p:nvSpPr>
          <p:cNvPr id="10247" name="AutoShape 6"/>
          <p:cNvSpPr>
            <a:spLocks noChangeArrowheads="1"/>
          </p:cNvSpPr>
          <p:nvPr/>
        </p:nvSpPr>
        <p:spPr bwMode="auto">
          <a:xfrm>
            <a:off x="2667000" y="2895600"/>
            <a:ext cx="762000" cy="990600"/>
          </a:xfrm>
          <a:prstGeom prst="upArrowCallout">
            <a:avLst>
              <a:gd name="adj1" fmla="val 25000"/>
              <a:gd name="adj2" fmla="val 25000"/>
              <a:gd name="adj3" fmla="val 21667"/>
              <a:gd name="adj4" fmla="val 66667"/>
            </a:avLst>
          </a:prstGeom>
          <a:solidFill>
            <a:schemeClr val="accent1"/>
          </a:solidFill>
          <a:ln w="9525">
            <a:solidFill>
              <a:schemeClr val="tx1"/>
            </a:solidFill>
            <a:miter lim="800000"/>
            <a:headEnd/>
            <a:tailEnd/>
          </a:ln>
        </p:spPr>
        <p:txBody>
          <a:bodyPr wrap="none" anchor="ctr"/>
          <a:lstStyle/>
          <a:p>
            <a:endParaRPr lang="en-SG"/>
          </a:p>
        </p:txBody>
      </p:sp>
      <p:sp>
        <p:nvSpPr>
          <p:cNvPr id="10248" name="AutoShape 7"/>
          <p:cNvSpPr>
            <a:spLocks noChangeArrowheads="1"/>
          </p:cNvSpPr>
          <p:nvPr/>
        </p:nvSpPr>
        <p:spPr bwMode="auto">
          <a:xfrm>
            <a:off x="6019800" y="2895600"/>
            <a:ext cx="762000" cy="990600"/>
          </a:xfrm>
          <a:prstGeom prst="upArrowCallout">
            <a:avLst>
              <a:gd name="adj1" fmla="val 25000"/>
              <a:gd name="adj2" fmla="val 25000"/>
              <a:gd name="adj3" fmla="val 21667"/>
              <a:gd name="adj4" fmla="val 66667"/>
            </a:avLst>
          </a:prstGeom>
          <a:solidFill>
            <a:schemeClr val="accent1"/>
          </a:solidFill>
          <a:ln w="9525">
            <a:solidFill>
              <a:schemeClr val="tx1"/>
            </a:solidFill>
            <a:miter lim="800000"/>
            <a:headEnd/>
            <a:tailEnd/>
          </a:ln>
        </p:spPr>
        <p:txBody>
          <a:bodyPr wrap="none" anchor="ctr"/>
          <a:lstStyle/>
          <a:p>
            <a:endParaRPr lang="en-SG"/>
          </a:p>
        </p:txBody>
      </p:sp>
      <p:sp>
        <p:nvSpPr>
          <p:cNvPr id="10249" name="AutoShape 8"/>
          <p:cNvSpPr>
            <a:spLocks noChangeArrowheads="1"/>
          </p:cNvSpPr>
          <p:nvPr/>
        </p:nvSpPr>
        <p:spPr bwMode="auto">
          <a:xfrm>
            <a:off x="8229600" y="2895600"/>
            <a:ext cx="762000" cy="990600"/>
          </a:xfrm>
          <a:prstGeom prst="upArrowCallout">
            <a:avLst>
              <a:gd name="adj1" fmla="val 25000"/>
              <a:gd name="adj2" fmla="val 25000"/>
              <a:gd name="adj3" fmla="val 21667"/>
              <a:gd name="adj4" fmla="val 66667"/>
            </a:avLst>
          </a:prstGeom>
          <a:solidFill>
            <a:schemeClr val="accent1"/>
          </a:solidFill>
          <a:ln w="9525">
            <a:solidFill>
              <a:schemeClr val="tx1"/>
            </a:solidFill>
            <a:miter lim="800000"/>
            <a:headEnd/>
            <a:tailEnd/>
          </a:ln>
        </p:spPr>
        <p:txBody>
          <a:bodyPr wrap="none" anchor="ctr"/>
          <a:lstStyle/>
          <a:p>
            <a:endParaRPr lang="en-SG"/>
          </a:p>
        </p:txBody>
      </p:sp>
      <p:sp>
        <p:nvSpPr>
          <p:cNvPr id="10250" name="Line 9"/>
          <p:cNvSpPr>
            <a:spLocks noChangeShapeType="1"/>
          </p:cNvSpPr>
          <p:nvPr/>
        </p:nvSpPr>
        <p:spPr bwMode="auto">
          <a:xfrm>
            <a:off x="6934200" y="3581400"/>
            <a:ext cx="1143000"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45834" name="AutoShape 10"/>
          <p:cNvSpPr>
            <a:spLocks noChangeArrowheads="1"/>
          </p:cNvSpPr>
          <p:nvPr/>
        </p:nvSpPr>
        <p:spPr bwMode="auto">
          <a:xfrm>
            <a:off x="2895600" y="1676400"/>
            <a:ext cx="5638800" cy="1143000"/>
          </a:xfrm>
          <a:prstGeom prst="lightningBolt">
            <a:avLst/>
          </a:prstGeom>
          <a:solidFill>
            <a:schemeClr val="folHlink"/>
          </a:solidFill>
          <a:ln w="9525">
            <a:solidFill>
              <a:schemeClr val="folHlink"/>
            </a:solidFill>
            <a:miter lim="800000"/>
            <a:headEnd/>
            <a:tailEnd/>
          </a:ln>
        </p:spPr>
        <p:txBody>
          <a:bodyPr wrap="none" anchor="ctr"/>
          <a:lstStyle/>
          <a:p>
            <a:endParaRPr lang="en-SG"/>
          </a:p>
        </p:txBody>
      </p:sp>
      <p:sp>
        <p:nvSpPr>
          <p:cNvPr id="845835" name="AutoShape 11"/>
          <p:cNvSpPr>
            <a:spLocks noChangeArrowheads="1"/>
          </p:cNvSpPr>
          <p:nvPr/>
        </p:nvSpPr>
        <p:spPr bwMode="auto">
          <a:xfrm flipH="1">
            <a:off x="4191000" y="1600200"/>
            <a:ext cx="4648200" cy="1219200"/>
          </a:xfrm>
          <a:prstGeom prst="lightningBolt">
            <a:avLst/>
          </a:prstGeom>
          <a:solidFill>
            <a:schemeClr val="hlink"/>
          </a:solidFill>
          <a:ln w="9525">
            <a:solidFill>
              <a:schemeClr val="tx1"/>
            </a:solidFill>
            <a:miter lim="800000"/>
            <a:headEnd/>
            <a:tailEnd/>
          </a:ln>
        </p:spPr>
        <p:txBody>
          <a:bodyPr wrap="none" anchor="ctr"/>
          <a:lstStyle/>
          <a:p>
            <a:pPr algn="ctr" eaLnBrk="0" hangingPunct="0"/>
            <a:endParaRPr lang="en-US">
              <a:solidFill>
                <a:schemeClr val="hlink"/>
              </a:solidFill>
              <a:latin typeface="Tahoma" pitchFamily="34" charset="0"/>
            </a:endParaRPr>
          </a:p>
        </p:txBody>
      </p:sp>
      <p:sp>
        <p:nvSpPr>
          <p:cNvPr id="2" name="Slide Number Placeholder 1"/>
          <p:cNvSpPr>
            <a:spLocks noGrp="1"/>
          </p:cNvSpPr>
          <p:nvPr>
            <p:ph type="sldNum" sz="quarter" idx="12"/>
          </p:nvPr>
        </p:nvSpPr>
        <p:spPr/>
        <p:txBody>
          <a:bodyPr/>
          <a:lstStyle/>
          <a:p>
            <a:fld id="{69E57DC2-970A-4B3E-BB1C-7A09969E49DF}" type="slidenum">
              <a:rPr lang="en-US" smtClean="0"/>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5834"/>
                                        </p:tgtEl>
                                        <p:attrNameLst>
                                          <p:attrName>style.visibility</p:attrName>
                                        </p:attrNameLst>
                                      </p:cBhvr>
                                      <p:to>
                                        <p:strVal val="visible"/>
                                      </p:to>
                                    </p:set>
                                    <p:animEffect transition="in" filter="blinds(horizontal)">
                                      <p:cBhvr>
                                        <p:cTn id="7" dur="500"/>
                                        <p:tgtEl>
                                          <p:spTgt spid="845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5835"/>
                                        </p:tgtEl>
                                        <p:attrNameLst>
                                          <p:attrName>style.visibility</p:attrName>
                                        </p:attrNameLst>
                                      </p:cBhvr>
                                      <p:to>
                                        <p:strVal val="visible"/>
                                      </p:to>
                                    </p:set>
                                    <p:animEffect transition="in" filter="blinds(horizontal)">
                                      <p:cBhvr>
                                        <p:cTn id="12" dur="500"/>
                                        <p:tgtEl>
                                          <p:spTgt spid="845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5834" grpId="0" animBg="1"/>
      <p:bldP spid="8458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Channelization Protocols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36</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289175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1371-FD6E-4435-BCBC-20F445E37B1D}"/>
              </a:ext>
            </a:extLst>
          </p:cNvPr>
          <p:cNvSpPr>
            <a:spLocks noGrp="1"/>
          </p:cNvSpPr>
          <p:nvPr>
            <p:ph type="title"/>
          </p:nvPr>
        </p:nvSpPr>
        <p:spPr>
          <a:xfrm>
            <a:off x="596978" y="264148"/>
            <a:ext cx="10515600" cy="1325563"/>
          </a:xfrm>
        </p:spPr>
        <p:txBody>
          <a:bodyPr/>
          <a:lstStyle/>
          <a:p>
            <a:r>
              <a:rPr lang="en-US" dirty="0"/>
              <a:t>FDMA – Frequency Division Multiple Access</a:t>
            </a:r>
          </a:p>
        </p:txBody>
      </p:sp>
      <p:sp>
        <p:nvSpPr>
          <p:cNvPr id="3" name="Content Placeholder 2">
            <a:extLst>
              <a:ext uri="{FF2B5EF4-FFF2-40B4-BE49-F238E27FC236}">
                <a16:creationId xmlns:a16="http://schemas.microsoft.com/office/drawing/2014/main" id="{D51FE777-C03C-48E6-BAC6-BF144C1F4E11}"/>
              </a:ext>
            </a:extLst>
          </p:cNvPr>
          <p:cNvSpPr>
            <a:spLocks noGrp="1"/>
          </p:cNvSpPr>
          <p:nvPr>
            <p:ph idx="1"/>
          </p:nvPr>
        </p:nvSpPr>
        <p:spPr>
          <a:xfrm>
            <a:off x="596978" y="1505865"/>
            <a:ext cx="10998044" cy="4351338"/>
          </a:xfrm>
        </p:spPr>
        <p:txBody>
          <a:bodyPr>
            <a:noAutofit/>
          </a:bodyPr>
          <a:lstStyle/>
          <a:p>
            <a:r>
              <a:rPr lang="en-US" dirty="0">
                <a:latin typeface="+mj-lt"/>
              </a:rPr>
              <a:t>Separate transmissions by placing them at different frequencies</a:t>
            </a:r>
          </a:p>
          <a:p>
            <a:r>
              <a:rPr lang="en-US" sz="2400" dirty="0"/>
              <a:t>Channel:</a:t>
            </a:r>
          </a:p>
          <a:p>
            <a:endParaRPr lang="en-US" sz="2400" dirty="0"/>
          </a:p>
          <a:p>
            <a:r>
              <a:rPr lang="en-US" dirty="0">
                <a:latin typeface="+mj-lt"/>
              </a:rPr>
              <a:t>Technically, each device can use  a separate, fixed frequency</a:t>
            </a:r>
          </a:p>
          <a:p>
            <a:pPr lvl="1"/>
            <a:r>
              <a:rPr lang="en-US" sz="2800" dirty="0">
                <a:latin typeface="+mj-lt"/>
              </a:rPr>
              <a:t>One example can be walkie-talkies</a:t>
            </a:r>
          </a:p>
          <a:p>
            <a:pPr lvl="1"/>
            <a:r>
              <a:rPr lang="en-US" sz="2800" dirty="0"/>
              <a:t>What are disadvantages of giving every device own frequency?</a:t>
            </a:r>
            <a:endParaRPr lang="en-US" sz="2800" dirty="0">
              <a:latin typeface="+mj-lt"/>
            </a:endParaRPr>
          </a:p>
          <a:p>
            <a:endParaRPr lang="en-US" dirty="0">
              <a:latin typeface="+mj-lt"/>
            </a:endParaRPr>
          </a:p>
          <a:p>
            <a:r>
              <a:rPr lang="en-US" dirty="0">
                <a:latin typeface="+mj-lt"/>
              </a:rPr>
              <a:t>Conceptually, how RF channels work</a:t>
            </a:r>
          </a:p>
          <a:p>
            <a:pPr lvl="1"/>
            <a:r>
              <a:rPr lang="en-US" sz="2800" dirty="0" err="1">
                <a:latin typeface="+mj-lt"/>
              </a:rPr>
              <a:t>WiFi</a:t>
            </a:r>
            <a:r>
              <a:rPr lang="en-US" sz="2800" dirty="0">
                <a:latin typeface="+mj-lt"/>
              </a:rPr>
              <a:t> networks pick different bands</a:t>
            </a:r>
          </a:p>
          <a:p>
            <a:pPr lvl="1"/>
            <a:r>
              <a:rPr lang="en-US" sz="2800" dirty="0">
                <a:latin typeface="+mj-lt"/>
              </a:rPr>
              <a:t>802.15.4 picks a channel to communicate on</a:t>
            </a:r>
          </a:p>
        </p:txBody>
      </p:sp>
      <p:sp>
        <p:nvSpPr>
          <p:cNvPr id="4" name="Slide Number Placeholder 3">
            <a:extLst>
              <a:ext uri="{FF2B5EF4-FFF2-40B4-BE49-F238E27FC236}">
                <a16:creationId xmlns:a16="http://schemas.microsoft.com/office/drawing/2014/main" id="{D79C1DC1-6E50-4237-AF70-609176F98010}"/>
              </a:ext>
            </a:extLst>
          </p:cNvPr>
          <p:cNvSpPr>
            <a:spLocks noGrp="1"/>
          </p:cNvSpPr>
          <p:nvPr>
            <p:ph type="sldNum" sz="quarter" idx="12"/>
          </p:nvPr>
        </p:nvSpPr>
        <p:spPr/>
        <p:txBody>
          <a:bodyPr/>
          <a:lstStyle/>
          <a:p>
            <a:fld id="{0778C724-3839-4D76-A707-B4C23905D055}" type="slidenum">
              <a:rPr lang="en-US" smtClean="0"/>
              <a:t>37</a:t>
            </a:fld>
            <a:endParaRPr lang="en-US"/>
          </a:p>
        </p:txBody>
      </p:sp>
      <p:pic>
        <p:nvPicPr>
          <p:cNvPr id="5" name="Picture 2">
            <a:extLst>
              <a:ext uri="{FF2B5EF4-FFF2-40B4-BE49-F238E27FC236}">
                <a16:creationId xmlns:a16="http://schemas.microsoft.com/office/drawing/2014/main" id="{5EDCB78C-80ED-4A30-BA27-723D427A3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9839" y="4339480"/>
            <a:ext cx="3345183" cy="1694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023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1371-FD6E-4435-BCBC-20F445E37B1D}"/>
              </a:ext>
            </a:extLst>
          </p:cNvPr>
          <p:cNvSpPr>
            <a:spLocks noGrp="1"/>
          </p:cNvSpPr>
          <p:nvPr>
            <p:ph type="title"/>
          </p:nvPr>
        </p:nvSpPr>
        <p:spPr>
          <a:xfrm>
            <a:off x="596978" y="264148"/>
            <a:ext cx="10515600" cy="1325563"/>
          </a:xfrm>
        </p:spPr>
        <p:txBody>
          <a:bodyPr/>
          <a:lstStyle/>
          <a:p>
            <a:r>
              <a:rPr lang="en-US" dirty="0"/>
              <a:t>FDMA – Frequency Division Multiple Access</a:t>
            </a:r>
          </a:p>
        </p:txBody>
      </p:sp>
      <p:sp>
        <p:nvSpPr>
          <p:cNvPr id="3" name="Content Placeholder 2">
            <a:extLst>
              <a:ext uri="{FF2B5EF4-FFF2-40B4-BE49-F238E27FC236}">
                <a16:creationId xmlns:a16="http://schemas.microsoft.com/office/drawing/2014/main" id="{D51FE777-C03C-48E6-BAC6-BF144C1F4E11}"/>
              </a:ext>
            </a:extLst>
          </p:cNvPr>
          <p:cNvSpPr>
            <a:spLocks noGrp="1"/>
          </p:cNvSpPr>
          <p:nvPr>
            <p:ph idx="1"/>
          </p:nvPr>
        </p:nvSpPr>
        <p:spPr>
          <a:xfrm>
            <a:off x="706160" y="1589711"/>
            <a:ext cx="11385756" cy="3898648"/>
          </a:xfrm>
        </p:spPr>
        <p:txBody>
          <a:bodyPr>
            <a:noAutofit/>
          </a:bodyPr>
          <a:lstStyle/>
          <a:p>
            <a:r>
              <a:rPr lang="en-US" dirty="0">
                <a:latin typeface="+mj-lt"/>
              </a:rPr>
              <a:t>Separate wireless transmissions by placing them at different frequencies</a:t>
            </a:r>
          </a:p>
          <a:p>
            <a:r>
              <a:rPr lang="en-US" b="1" dirty="0"/>
              <a:t>Channel:</a:t>
            </a:r>
          </a:p>
          <a:p>
            <a:endParaRPr lang="en-US" sz="2400" dirty="0"/>
          </a:p>
          <a:p>
            <a:r>
              <a:rPr lang="en-US" dirty="0">
                <a:latin typeface="+mj-lt"/>
              </a:rPr>
              <a:t>Technically, each device can use  a separate, fixed frequency</a:t>
            </a:r>
          </a:p>
          <a:p>
            <a:pPr lvl="1"/>
            <a:r>
              <a:rPr lang="en-US" sz="2800" dirty="0">
                <a:latin typeface="+mj-lt"/>
              </a:rPr>
              <a:t>One example can be walkie-talkies (mostly separate)</a:t>
            </a:r>
          </a:p>
          <a:p>
            <a:pPr lvl="1"/>
            <a:r>
              <a:rPr lang="en-US" sz="2800" dirty="0"/>
              <a:t>What are disadvantages of giving every device own frequency?</a:t>
            </a:r>
            <a:endParaRPr lang="en-US" sz="2800" dirty="0">
              <a:latin typeface="+mj-lt"/>
            </a:endParaRPr>
          </a:p>
          <a:p>
            <a:endParaRPr lang="en-US" dirty="0">
              <a:latin typeface="+mj-lt"/>
            </a:endParaRPr>
          </a:p>
        </p:txBody>
      </p:sp>
      <p:sp>
        <p:nvSpPr>
          <p:cNvPr id="4" name="Slide Number Placeholder 3">
            <a:extLst>
              <a:ext uri="{FF2B5EF4-FFF2-40B4-BE49-F238E27FC236}">
                <a16:creationId xmlns:a16="http://schemas.microsoft.com/office/drawing/2014/main" id="{D79C1DC1-6E50-4237-AF70-609176F98010}"/>
              </a:ext>
            </a:extLst>
          </p:cNvPr>
          <p:cNvSpPr>
            <a:spLocks noGrp="1"/>
          </p:cNvSpPr>
          <p:nvPr>
            <p:ph type="sldNum" sz="quarter" idx="12"/>
          </p:nvPr>
        </p:nvSpPr>
        <p:spPr/>
        <p:txBody>
          <a:bodyPr/>
          <a:lstStyle/>
          <a:p>
            <a:fld id="{0778C724-3839-4D76-A707-B4C23905D055}" type="slidenum">
              <a:rPr lang="en-US" smtClean="0"/>
              <a:t>38</a:t>
            </a:fld>
            <a:endParaRPr lang="en-US"/>
          </a:p>
        </p:txBody>
      </p:sp>
    </p:spTree>
    <p:extLst>
      <p:ext uri="{BB962C8B-B14F-4D97-AF65-F5344CB8AC3E}">
        <p14:creationId xmlns:p14="http://schemas.microsoft.com/office/powerpoint/2010/main" val="3040096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58" y="322943"/>
            <a:ext cx="10167256" cy="1485900"/>
          </a:xfrm>
        </p:spPr>
        <p:txBody>
          <a:bodyPr/>
          <a:lstStyle/>
          <a:p>
            <a:r>
              <a:rPr lang="en-US" dirty="0"/>
              <a:t>Wireless communication over multiple channels</a:t>
            </a:r>
          </a:p>
        </p:txBody>
      </p:sp>
      <p:sp>
        <p:nvSpPr>
          <p:cNvPr id="3" name="Content Placeholder 2"/>
          <p:cNvSpPr>
            <a:spLocks noGrp="1"/>
          </p:cNvSpPr>
          <p:nvPr>
            <p:ph idx="1"/>
          </p:nvPr>
        </p:nvSpPr>
        <p:spPr>
          <a:xfrm>
            <a:off x="921658" y="2010229"/>
            <a:ext cx="10268856" cy="4524828"/>
          </a:xfrm>
        </p:spPr>
        <p:txBody>
          <a:bodyPr/>
          <a:lstStyle/>
          <a:p>
            <a:r>
              <a:rPr lang="en-US" dirty="0">
                <a:latin typeface="+mj-lt"/>
              </a:rPr>
              <a:t>Why do we need multiple channel for wireless communication?</a:t>
            </a:r>
          </a:p>
          <a:p>
            <a:pPr lvl="1"/>
            <a:r>
              <a:rPr lang="en-US" dirty="0">
                <a:latin typeface="+mj-lt"/>
              </a:rPr>
              <a:t>Increase throughput</a:t>
            </a:r>
          </a:p>
          <a:p>
            <a:pPr lvl="1"/>
            <a:r>
              <a:rPr lang="en-US" sz="2400" dirty="0">
                <a:latin typeface="+mj-lt"/>
              </a:rPr>
              <a:t>spatial diversity</a:t>
            </a:r>
          </a:p>
          <a:p>
            <a:pPr lvl="1"/>
            <a:r>
              <a:rPr lang="en-US" dirty="0">
                <a:latin typeface="+mj-lt"/>
              </a:rPr>
              <a:t>Increase reliability </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39</a:t>
            </a:fld>
            <a:endParaRPr lang="en-US" dirty="0"/>
          </a:p>
        </p:txBody>
      </p:sp>
    </p:spTree>
    <p:extLst>
      <p:ext uri="{BB962C8B-B14F-4D97-AF65-F5344CB8AC3E}">
        <p14:creationId xmlns:p14="http://schemas.microsoft.com/office/powerpoint/2010/main" val="58361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BE7C7-DCB5-4E5B-BCA4-A2EABADA6D7F}"/>
              </a:ext>
            </a:extLst>
          </p:cNvPr>
          <p:cNvSpPr>
            <a:spLocks noGrp="1"/>
          </p:cNvSpPr>
          <p:nvPr>
            <p:ph type="title"/>
          </p:nvPr>
        </p:nvSpPr>
        <p:spPr>
          <a:xfrm>
            <a:off x="838200" y="200368"/>
            <a:ext cx="10515600" cy="1325563"/>
          </a:xfrm>
        </p:spPr>
        <p:txBody>
          <a:bodyPr/>
          <a:lstStyle/>
          <a:p>
            <a:r>
              <a:rPr lang="en-US" dirty="0">
                <a:latin typeface="+mn-lt"/>
              </a:rPr>
              <a:t>Communication using inductive coupling</a:t>
            </a:r>
          </a:p>
        </p:txBody>
      </p:sp>
      <p:sp>
        <p:nvSpPr>
          <p:cNvPr id="3" name="Content Placeholder 2">
            <a:extLst>
              <a:ext uri="{FF2B5EF4-FFF2-40B4-BE49-F238E27FC236}">
                <a16:creationId xmlns:a16="http://schemas.microsoft.com/office/drawing/2014/main" id="{6BB397D0-D30B-4905-BC07-D49500C9024A}"/>
              </a:ext>
            </a:extLst>
          </p:cNvPr>
          <p:cNvSpPr>
            <a:spLocks noGrp="1"/>
          </p:cNvSpPr>
          <p:nvPr>
            <p:ph idx="1"/>
          </p:nvPr>
        </p:nvSpPr>
        <p:spPr>
          <a:xfrm>
            <a:off x="538843" y="1411132"/>
            <a:ext cx="5076495" cy="5029200"/>
          </a:xfrm>
        </p:spPr>
        <p:txBody>
          <a:bodyPr>
            <a:normAutofit lnSpcReduction="10000"/>
          </a:bodyPr>
          <a:lstStyle/>
          <a:p>
            <a:r>
              <a:rPr lang="en-US" dirty="0">
                <a:latin typeface="+mj-lt"/>
              </a:rPr>
              <a:t>A shared magnetic field is created between the two devices</a:t>
            </a:r>
          </a:p>
          <a:p>
            <a:pPr lvl="1"/>
            <a:r>
              <a:rPr lang="en-US" dirty="0">
                <a:latin typeface="+mj-lt"/>
              </a:rPr>
              <a:t>Change in current through one device induces current change through the other</a:t>
            </a:r>
          </a:p>
          <a:p>
            <a:pPr lvl="1"/>
            <a:r>
              <a:rPr lang="en-US" dirty="0">
                <a:latin typeface="+mj-lt"/>
              </a:rPr>
              <a:t>Device can vary load to transmit data</a:t>
            </a:r>
          </a:p>
          <a:p>
            <a:pPr marL="457200" lvl="1" indent="0">
              <a:buNone/>
            </a:pPr>
            <a:endParaRPr lang="en-US" dirty="0">
              <a:latin typeface="+mj-lt"/>
            </a:endParaRPr>
          </a:p>
          <a:p>
            <a:r>
              <a:rPr lang="en-US" dirty="0">
                <a:latin typeface="+mj-lt"/>
              </a:rPr>
              <a:t>Very low frequency bands</a:t>
            </a:r>
            <a:br>
              <a:rPr lang="en-US" dirty="0">
                <a:latin typeface="+mj-lt"/>
              </a:rPr>
            </a:br>
            <a:r>
              <a:rPr lang="en-US" dirty="0">
                <a:latin typeface="+mj-lt"/>
              </a:rPr>
              <a:t>(135 </a:t>
            </a:r>
            <a:r>
              <a:rPr lang="en-US" dirty="0" err="1">
                <a:latin typeface="+mj-lt"/>
              </a:rPr>
              <a:t>KHz</a:t>
            </a:r>
            <a:r>
              <a:rPr lang="en-US" dirty="0">
                <a:latin typeface="+mj-lt"/>
              </a:rPr>
              <a:t>, 13.56 MHz)</a:t>
            </a:r>
          </a:p>
          <a:p>
            <a:pPr lvl="1"/>
            <a:r>
              <a:rPr lang="en-US" dirty="0">
                <a:latin typeface="+mj-lt"/>
              </a:rPr>
              <a:t>Transmit through materials including skin</a:t>
            </a:r>
          </a:p>
          <a:p>
            <a:pPr lvl="1"/>
            <a:r>
              <a:rPr lang="en-US" dirty="0">
                <a:latin typeface="+mj-lt"/>
              </a:rPr>
              <a:t>Sensitive to metal</a:t>
            </a:r>
          </a:p>
        </p:txBody>
      </p:sp>
      <p:sp>
        <p:nvSpPr>
          <p:cNvPr id="4" name="Slide Number Placeholder 3">
            <a:extLst>
              <a:ext uri="{FF2B5EF4-FFF2-40B4-BE49-F238E27FC236}">
                <a16:creationId xmlns:a16="http://schemas.microsoft.com/office/drawing/2014/main" id="{5281E72C-867C-4989-AD47-E032F0D98246}"/>
              </a:ext>
            </a:extLst>
          </p:cNvPr>
          <p:cNvSpPr>
            <a:spLocks noGrp="1"/>
          </p:cNvSpPr>
          <p:nvPr>
            <p:ph type="sldNum" sz="quarter" idx="12"/>
          </p:nvPr>
        </p:nvSpPr>
        <p:spPr/>
        <p:txBody>
          <a:bodyPr/>
          <a:lstStyle/>
          <a:p>
            <a:fld id="{0778C724-3839-4D76-A707-B4C23905D055}" type="slidenum">
              <a:rPr lang="en-US" smtClean="0"/>
              <a:t>4</a:t>
            </a:fld>
            <a:endParaRPr lang="en-US"/>
          </a:p>
        </p:txBody>
      </p:sp>
      <p:grpSp>
        <p:nvGrpSpPr>
          <p:cNvPr id="7" name="Group 6">
            <a:extLst>
              <a:ext uri="{FF2B5EF4-FFF2-40B4-BE49-F238E27FC236}">
                <a16:creationId xmlns:a16="http://schemas.microsoft.com/office/drawing/2014/main" id="{950670EC-420B-4805-B780-D8FCC7B57310}"/>
              </a:ext>
            </a:extLst>
          </p:cNvPr>
          <p:cNvGrpSpPr/>
          <p:nvPr/>
        </p:nvGrpSpPr>
        <p:grpSpPr>
          <a:xfrm>
            <a:off x="5684090" y="1868214"/>
            <a:ext cx="5896304" cy="3121572"/>
            <a:chOff x="5684090" y="1868214"/>
            <a:chExt cx="5896304" cy="3121572"/>
          </a:xfrm>
        </p:grpSpPr>
        <p:pic>
          <p:nvPicPr>
            <p:cNvPr id="2050" name="Picture 2">
              <a:extLst>
                <a:ext uri="{FF2B5EF4-FFF2-40B4-BE49-F238E27FC236}">
                  <a16:creationId xmlns:a16="http://schemas.microsoft.com/office/drawing/2014/main" id="{4EA51E0D-9959-46EF-B14E-8202BAD857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264" t="9028" r="7816" b="8613"/>
            <a:stretch/>
          </p:blipFill>
          <p:spPr bwMode="auto">
            <a:xfrm>
              <a:off x="5684090" y="1868214"/>
              <a:ext cx="5896304" cy="312157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10DF7CC-148E-40CF-A27F-F07573D9D1A4}"/>
                </a:ext>
              </a:extLst>
            </p:cNvPr>
            <p:cNvSpPr/>
            <p:nvPr/>
          </p:nvSpPr>
          <p:spPr>
            <a:xfrm>
              <a:off x="7936992" y="4011168"/>
              <a:ext cx="1499616" cy="560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37206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7783" y="533549"/>
            <a:ext cx="7949045" cy="1143000"/>
          </a:xfrm>
        </p:spPr>
        <p:txBody>
          <a:bodyPr>
            <a:normAutofit/>
          </a:bodyPr>
          <a:lstStyle/>
          <a:p>
            <a:r>
              <a:rPr lang="en-US" dirty="0"/>
              <a:t>Multi Channel MAC Protocols</a:t>
            </a:r>
          </a:p>
        </p:txBody>
      </p:sp>
      <p:sp>
        <p:nvSpPr>
          <p:cNvPr id="3" name="Content Placeholder 2"/>
          <p:cNvSpPr>
            <a:spLocks noGrp="1"/>
          </p:cNvSpPr>
          <p:nvPr>
            <p:ph idx="1"/>
          </p:nvPr>
        </p:nvSpPr>
        <p:spPr>
          <a:xfrm>
            <a:off x="1324451" y="1928960"/>
            <a:ext cx="9111320" cy="4427389"/>
          </a:xfrm>
        </p:spPr>
        <p:txBody>
          <a:bodyPr>
            <a:normAutofit/>
          </a:bodyPr>
          <a:lstStyle/>
          <a:p>
            <a:r>
              <a:rPr lang="en-US" sz="2400" dirty="0">
                <a:latin typeface="Calibri Light" panose="020F0302020204030204" pitchFamily="34" charset="0"/>
                <a:cs typeface="Calibri Light" panose="020F0302020204030204" pitchFamily="34" charset="0"/>
              </a:rPr>
              <a:t>Use a control channel:</a:t>
            </a:r>
          </a:p>
          <a:p>
            <a:pPr lvl="1"/>
            <a:r>
              <a:rPr lang="en-US" dirty="0">
                <a:latin typeface="Calibri Light" panose="020F0302020204030204" pitchFamily="34" charset="0"/>
                <a:cs typeface="Calibri Light" panose="020F0302020204030204" pitchFamily="34" charset="0"/>
              </a:rPr>
              <a:t>Use of a default channel and time synchronization for control message exchange</a:t>
            </a:r>
          </a:p>
          <a:p>
            <a:pPr lvl="1"/>
            <a:r>
              <a:rPr lang="en-US" dirty="0">
                <a:latin typeface="Calibri Light" panose="020F0302020204030204" pitchFamily="34" charset="0"/>
                <a:cs typeface="Calibri Light" panose="020F0302020204030204" pitchFamily="34" charset="0"/>
              </a:rPr>
              <a:t>Nodes switch to a different channel for data communication</a:t>
            </a:r>
          </a:p>
          <a:p>
            <a:r>
              <a:rPr lang="en-US" sz="2400" dirty="0">
                <a:latin typeface="Calibri Light" panose="020F0302020204030204" pitchFamily="34" charset="0"/>
                <a:cs typeface="Calibri Light" panose="020F0302020204030204" pitchFamily="34" charset="0"/>
              </a:rPr>
              <a:t>All channels are used for data communication:</a:t>
            </a:r>
          </a:p>
          <a:p>
            <a:pPr lvl="1"/>
            <a:r>
              <a:rPr lang="en-US" dirty="0">
                <a:latin typeface="Calibri Light" panose="020F0302020204030204" pitchFamily="34" charset="0"/>
                <a:cs typeface="Calibri Light" panose="020F0302020204030204" pitchFamily="34" charset="0"/>
              </a:rPr>
              <a:t>Nodes switches to another channel when link quality is bad</a:t>
            </a:r>
          </a:p>
          <a:p>
            <a:pPr lvl="1"/>
            <a:r>
              <a:rPr lang="en-US" dirty="0">
                <a:latin typeface="Calibri Light" panose="020F0302020204030204" pitchFamily="34" charset="0"/>
                <a:cs typeface="Calibri Light" panose="020F0302020204030204" pitchFamily="34" charset="0"/>
              </a:rPr>
              <a:t>How do we find a “good” channel to switch to?</a:t>
            </a:r>
            <a:r>
              <a:rPr lang="en-US" sz="2200" dirty="0">
                <a:latin typeface="Calibri Light" panose="020F0302020204030204" pitchFamily="34" charset="0"/>
                <a:cs typeface="Calibri Light" panose="020F0302020204030204" pitchFamily="34" charset="0"/>
              </a:rPr>
              <a:t> </a:t>
            </a:r>
          </a:p>
          <a:p>
            <a:endParaRPr lang="en-US" sz="2400" dirty="0"/>
          </a:p>
          <a:p>
            <a:pPr lvl="1"/>
            <a:endParaRPr lang="en-US" dirty="0"/>
          </a:p>
          <a:p>
            <a:endParaRPr lang="en-US" sz="1600" dirty="0"/>
          </a:p>
        </p:txBody>
      </p:sp>
      <p:sp>
        <p:nvSpPr>
          <p:cNvPr id="4" name="Slide Number Placeholder 3"/>
          <p:cNvSpPr>
            <a:spLocks noGrp="1"/>
          </p:cNvSpPr>
          <p:nvPr>
            <p:ph type="sldNum" sz="quarter" idx="12"/>
          </p:nvPr>
        </p:nvSpPr>
        <p:spPr/>
        <p:txBody>
          <a:bodyPr/>
          <a:lstStyle/>
          <a:p>
            <a:fld id="{69E57DC2-970A-4B3E-BB1C-7A09969E49DF}" type="slidenum">
              <a:rPr lang="en-US" smtClean="0"/>
              <a:t>40</a:t>
            </a:fld>
            <a:endParaRPr lang="en-US" dirty="0"/>
          </a:p>
        </p:txBody>
      </p:sp>
    </p:spTree>
    <p:extLst>
      <p:ext uri="{BB962C8B-B14F-4D97-AF65-F5344CB8AC3E}">
        <p14:creationId xmlns:p14="http://schemas.microsoft.com/office/powerpoint/2010/main" val="2316490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Wifi</a:t>
            </a:r>
            <a:r>
              <a:rPr lang="en-US" dirty="0"/>
              <a:t> Channels </a:t>
            </a:r>
          </a:p>
        </p:txBody>
      </p:sp>
      <p:pic>
        <p:nvPicPr>
          <p:cNvPr id="1026" name="Picture 2" descr="https://upload.wikimedia.org/wikipedia/commons/thumb/8/8c/2.4_GHz_Wi-Fi_channels_%28802.11b%2Cg_WLAN%29.svg/1700px-2.4_GHz_Wi-Fi_channels_%28802.11b%2Cg_WLAN%29.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1947" y="1600200"/>
            <a:ext cx="7772400" cy="18105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30438" y="3810000"/>
            <a:ext cx="7751618" cy="1446550"/>
          </a:xfrm>
          <a:prstGeom prst="rect">
            <a:avLst/>
          </a:prstGeom>
        </p:spPr>
        <p:txBody>
          <a:bodyPr wrap="square">
            <a:spAutoFit/>
          </a:bodyPr>
          <a:lstStyle/>
          <a:p>
            <a:r>
              <a:rPr lang="en-US" dirty="0"/>
              <a:t>14 channels designated in the 2.4 GHz range spaced 5 MHz apart (with the exception of a 12 MHz spacing before channel 14)</a:t>
            </a:r>
          </a:p>
          <a:p>
            <a:endParaRPr lang="en-US" dirty="0"/>
          </a:p>
          <a:p>
            <a:r>
              <a:rPr lang="en-US" sz="1600" dirty="0"/>
              <a:t>https://en.wikipedia.org/wiki/List_of_WLAN_channels</a:t>
            </a:r>
          </a:p>
          <a:p>
            <a:endParaRPr lang="en-US" dirty="0"/>
          </a:p>
        </p:txBody>
      </p:sp>
      <p:sp>
        <p:nvSpPr>
          <p:cNvPr id="3" name="Slide Number Placeholder 2"/>
          <p:cNvSpPr>
            <a:spLocks noGrp="1"/>
          </p:cNvSpPr>
          <p:nvPr>
            <p:ph type="sldNum" sz="quarter" idx="12"/>
          </p:nvPr>
        </p:nvSpPr>
        <p:spPr/>
        <p:txBody>
          <a:bodyPr/>
          <a:lstStyle/>
          <a:p>
            <a:fld id="{69E57DC2-970A-4B3E-BB1C-7A09969E49DF}" type="slidenum">
              <a:rPr lang="en-US" smtClean="0"/>
              <a:t>41</a:t>
            </a:fld>
            <a:endParaRPr lang="en-US" dirty="0"/>
          </a:p>
        </p:txBody>
      </p:sp>
    </p:spTree>
    <p:extLst>
      <p:ext uri="{BB962C8B-B14F-4D97-AF65-F5344CB8AC3E}">
        <p14:creationId xmlns:p14="http://schemas.microsoft.com/office/powerpoint/2010/main" val="1450612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ZigBee Channels </a:t>
            </a:r>
          </a:p>
        </p:txBody>
      </p:sp>
      <p:pic>
        <p:nvPicPr>
          <p:cNvPr id="6" name="Picture 5"/>
          <p:cNvPicPr>
            <a:picLocks noChangeAspect="1"/>
          </p:cNvPicPr>
          <p:nvPr/>
        </p:nvPicPr>
        <p:blipFill>
          <a:blip r:embed="rId2"/>
          <a:stretch>
            <a:fillRect/>
          </a:stretch>
        </p:blipFill>
        <p:spPr>
          <a:xfrm>
            <a:off x="2084046" y="1219200"/>
            <a:ext cx="8065185" cy="4419600"/>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42</a:t>
            </a:fld>
            <a:endParaRPr lang="en-US" dirty="0"/>
          </a:p>
        </p:txBody>
      </p:sp>
    </p:spTree>
    <p:extLst>
      <p:ext uri="{BB962C8B-B14F-4D97-AF65-F5344CB8AC3E}">
        <p14:creationId xmlns:p14="http://schemas.microsoft.com/office/powerpoint/2010/main" val="3706801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1371-FD6E-4435-BCBC-20F445E37B1D}"/>
              </a:ext>
            </a:extLst>
          </p:cNvPr>
          <p:cNvSpPr>
            <a:spLocks noGrp="1"/>
          </p:cNvSpPr>
          <p:nvPr>
            <p:ph type="title"/>
          </p:nvPr>
        </p:nvSpPr>
        <p:spPr>
          <a:xfrm>
            <a:off x="899908" y="136525"/>
            <a:ext cx="10515600" cy="1325563"/>
          </a:xfrm>
        </p:spPr>
        <p:txBody>
          <a:bodyPr/>
          <a:lstStyle/>
          <a:p>
            <a:r>
              <a:rPr lang="en-US" dirty="0"/>
              <a:t>TDMA – Time Division Multiple Access</a:t>
            </a:r>
          </a:p>
        </p:txBody>
      </p:sp>
      <p:sp>
        <p:nvSpPr>
          <p:cNvPr id="3" name="Content Placeholder 2">
            <a:extLst>
              <a:ext uri="{FF2B5EF4-FFF2-40B4-BE49-F238E27FC236}">
                <a16:creationId xmlns:a16="http://schemas.microsoft.com/office/drawing/2014/main" id="{D51FE777-C03C-48E6-BAC6-BF144C1F4E11}"/>
              </a:ext>
            </a:extLst>
          </p:cNvPr>
          <p:cNvSpPr>
            <a:spLocks noGrp="1"/>
          </p:cNvSpPr>
          <p:nvPr>
            <p:ph idx="1"/>
          </p:nvPr>
        </p:nvSpPr>
        <p:spPr>
          <a:xfrm>
            <a:off x="899908" y="1427328"/>
            <a:ext cx="10515600" cy="4351338"/>
          </a:xfrm>
        </p:spPr>
        <p:txBody>
          <a:bodyPr>
            <a:noAutofit/>
          </a:bodyPr>
          <a:lstStyle/>
          <a:p>
            <a:r>
              <a:rPr lang="en-US" dirty="0">
                <a:latin typeface="+mj-lt"/>
              </a:rPr>
              <a:t>Split transmissions in time</a:t>
            </a:r>
          </a:p>
          <a:p>
            <a:pPr lvl="1"/>
            <a:r>
              <a:rPr lang="en-US" dirty="0">
                <a:latin typeface="+mj-lt"/>
              </a:rPr>
              <a:t>Devices share the same channel</a:t>
            </a:r>
          </a:p>
          <a:p>
            <a:pPr lvl="1"/>
            <a:endParaRPr lang="en-US" sz="2800" dirty="0">
              <a:latin typeface="+mj-lt"/>
            </a:endParaRPr>
          </a:p>
          <a:p>
            <a:r>
              <a:rPr lang="en-US" dirty="0">
                <a:latin typeface="+mj-lt"/>
              </a:rPr>
              <a:t>Splits time into fixed-length windows</a:t>
            </a:r>
          </a:p>
          <a:p>
            <a:pPr lvl="1"/>
            <a:r>
              <a:rPr lang="en-US" dirty="0">
                <a:latin typeface="+mj-lt"/>
              </a:rPr>
              <a:t>Each device is assigned one or more windows</a:t>
            </a:r>
          </a:p>
          <a:p>
            <a:pPr lvl="1"/>
            <a:r>
              <a:rPr lang="en-US" dirty="0">
                <a:latin typeface="+mj-lt"/>
              </a:rPr>
              <a:t>Can build a priority system here with uneven split among devices</a:t>
            </a:r>
          </a:p>
          <a:p>
            <a:pPr lvl="1"/>
            <a:endParaRPr lang="en-US" sz="2800" dirty="0">
              <a:latin typeface="+mj-lt"/>
            </a:endParaRPr>
          </a:p>
          <a:p>
            <a:r>
              <a:rPr lang="en-US" dirty="0">
                <a:latin typeface="+mj-lt"/>
              </a:rPr>
              <a:t>Requires synchronization between devices</a:t>
            </a:r>
          </a:p>
          <a:p>
            <a:pPr lvl="1"/>
            <a:r>
              <a:rPr lang="en-US" dirty="0">
                <a:latin typeface="+mj-lt"/>
              </a:rPr>
              <a:t>Often devices must listen periodically to resynchronize</a:t>
            </a:r>
          </a:p>
          <a:p>
            <a:pPr lvl="1"/>
            <a:r>
              <a:rPr lang="en-US" dirty="0">
                <a:latin typeface="+mj-lt"/>
              </a:rPr>
              <a:t>Less efficient use of slots reduce synchronization</a:t>
            </a:r>
          </a:p>
          <a:p>
            <a:pPr lvl="2"/>
            <a:r>
              <a:rPr lang="en-US" sz="2400" dirty="0">
                <a:latin typeface="+mj-lt"/>
              </a:rPr>
              <a:t>Large guard windows. E.g. 1.5 second slot for a 1 second transmission</a:t>
            </a:r>
          </a:p>
        </p:txBody>
      </p:sp>
      <p:sp>
        <p:nvSpPr>
          <p:cNvPr id="4" name="Slide Number Placeholder 3">
            <a:extLst>
              <a:ext uri="{FF2B5EF4-FFF2-40B4-BE49-F238E27FC236}">
                <a16:creationId xmlns:a16="http://schemas.microsoft.com/office/drawing/2014/main" id="{D79C1DC1-6E50-4237-AF70-609176F98010}"/>
              </a:ext>
            </a:extLst>
          </p:cNvPr>
          <p:cNvSpPr>
            <a:spLocks noGrp="1"/>
          </p:cNvSpPr>
          <p:nvPr>
            <p:ph type="sldNum" sz="quarter" idx="12"/>
          </p:nvPr>
        </p:nvSpPr>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1127216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5067" y="1166912"/>
            <a:ext cx="10507804" cy="501675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rPr>
              <a:t>Consider a 1Mbps channel (1,000,000bits/sec)</a:t>
            </a:r>
          </a:p>
          <a:p>
            <a:pPr marL="342900" indent="-342900">
              <a:buFont typeface="Arial" panose="020B0604020202020204" pitchFamily="34" charset="0"/>
              <a:buChar char="•"/>
            </a:pPr>
            <a:r>
              <a:rPr lang="en-US" sz="2800" dirty="0">
                <a:latin typeface="+mj-lt"/>
              </a:rPr>
              <a:t>Divide channel into 1000 (equal) times slots </a:t>
            </a:r>
          </a:p>
          <a:p>
            <a:pPr marL="342900" indent="-342900">
              <a:buFont typeface="Arial" panose="020B0604020202020204" pitchFamily="34" charset="0"/>
              <a:buChar char="•"/>
            </a:pPr>
            <a:r>
              <a:rPr lang="en-US" sz="2800" dirty="0">
                <a:latin typeface="+mj-lt"/>
              </a:rPr>
              <a:t>Each slot is 1ms, and can transmit 1,000 bits</a:t>
            </a:r>
          </a:p>
          <a:p>
            <a:pPr marL="342900" indent="-342900">
              <a:buFont typeface="Arial" panose="020B0604020202020204" pitchFamily="34" charset="0"/>
              <a:buChar char="•"/>
            </a:pPr>
            <a:endParaRPr lang="en-US" sz="2800" dirty="0">
              <a:latin typeface="+mj-lt"/>
            </a:endParaRPr>
          </a:p>
          <a:p>
            <a:pPr marL="342900" indent="-342900">
              <a:buFont typeface="Arial" panose="020B0604020202020204" pitchFamily="34" charset="0"/>
              <a:buChar char="•"/>
            </a:pPr>
            <a:r>
              <a:rPr lang="en-US" sz="2800" dirty="0">
                <a:latin typeface="+mj-lt"/>
              </a:rPr>
              <a:t>Assign slots to 50 users</a:t>
            </a:r>
          </a:p>
          <a:p>
            <a:pPr marL="800100" lvl="1" indent="-342900">
              <a:buFont typeface="Arial" panose="020B0604020202020204" pitchFamily="34" charset="0"/>
              <a:buChar char="•"/>
            </a:pPr>
            <a:r>
              <a:rPr lang="en-US" sz="2400" dirty="0">
                <a:latin typeface="+mj-lt"/>
              </a:rPr>
              <a:t>Each user transmits every 50 slots/</a:t>
            </a:r>
            <a:r>
              <a:rPr lang="en-US" sz="2400" dirty="0" err="1">
                <a:latin typeface="+mj-lt"/>
              </a:rPr>
              <a:t>ms</a:t>
            </a:r>
            <a:r>
              <a:rPr lang="en-US" sz="2400" dirty="0">
                <a:latin typeface="+mj-lt"/>
              </a:rPr>
              <a:t> and transmit 20 times/slots per second</a:t>
            </a:r>
          </a:p>
          <a:p>
            <a:pPr marL="800100" lvl="1" indent="-342900">
              <a:buFont typeface="Arial" panose="020B0604020202020204" pitchFamily="34" charset="0"/>
              <a:buChar char="•"/>
            </a:pPr>
            <a:r>
              <a:rPr lang="en-US" sz="2400" dirty="0">
                <a:latin typeface="+mj-lt"/>
              </a:rPr>
              <a:t>On average, each user can transmit 20kbps</a:t>
            </a:r>
          </a:p>
          <a:p>
            <a:pPr marL="342900" indent="-342900">
              <a:buFont typeface="Arial" panose="020B0604020202020204" pitchFamily="34" charset="0"/>
              <a:buChar char="•"/>
            </a:pPr>
            <a:endParaRPr lang="en-US" sz="2800" dirty="0">
              <a:latin typeface="+mj-lt"/>
            </a:endParaRPr>
          </a:p>
          <a:p>
            <a:pPr marL="342900" indent="-342900">
              <a:buFont typeface="Arial" panose="020B0604020202020204" pitchFamily="34" charset="0"/>
              <a:buChar char="•"/>
            </a:pPr>
            <a:r>
              <a:rPr lang="en-US" sz="2800" dirty="0">
                <a:latin typeface="+mj-lt"/>
              </a:rPr>
              <a:t>Buffering is needed on both sender and receiver to match the differences in data rates </a:t>
            </a:r>
          </a:p>
          <a:p>
            <a:pPr marL="800100" lvl="1" indent="-342900">
              <a:buFont typeface="Arial" panose="020B0604020202020204" pitchFamily="34" charset="0"/>
              <a:buChar char="•"/>
            </a:pPr>
            <a:r>
              <a:rPr lang="en-US" sz="2400" dirty="0">
                <a:latin typeface="+mj-lt"/>
              </a:rPr>
              <a:t>sender-side: 20kbps -&gt; 1 Mbps</a:t>
            </a:r>
          </a:p>
          <a:p>
            <a:pPr marL="800100" lvl="1" indent="-342900">
              <a:buFont typeface="Arial" panose="020B0604020202020204" pitchFamily="34" charset="0"/>
              <a:buChar char="•"/>
            </a:pPr>
            <a:r>
              <a:rPr lang="en-US" sz="2400" dirty="0">
                <a:latin typeface="+mj-lt"/>
              </a:rPr>
              <a:t>Receiver-side: 1Mbps -&gt; 20kbps</a:t>
            </a:r>
          </a:p>
        </p:txBody>
      </p:sp>
      <p:sp>
        <p:nvSpPr>
          <p:cNvPr id="2" name="Slide Number Placeholder 1"/>
          <p:cNvSpPr>
            <a:spLocks noGrp="1"/>
          </p:cNvSpPr>
          <p:nvPr>
            <p:ph type="sldNum" sz="quarter" idx="12"/>
          </p:nvPr>
        </p:nvSpPr>
        <p:spPr/>
        <p:txBody>
          <a:bodyPr/>
          <a:lstStyle/>
          <a:p>
            <a:fld id="{69E57DC2-970A-4B3E-BB1C-7A09969E49DF}" type="slidenum">
              <a:rPr lang="en-US" smtClean="0"/>
              <a:t>44</a:t>
            </a:fld>
            <a:endParaRPr lang="en-US" dirty="0"/>
          </a:p>
        </p:txBody>
      </p:sp>
      <p:sp>
        <p:nvSpPr>
          <p:cNvPr id="5" name="Rectangle 1">
            <a:extLst>
              <a:ext uri="{FF2B5EF4-FFF2-40B4-BE49-F238E27FC236}">
                <a16:creationId xmlns:a16="http://schemas.microsoft.com/office/drawing/2014/main" id="{98F951D6-F477-24D9-E3E6-E65E4A04E0C8}"/>
              </a:ext>
            </a:extLst>
          </p:cNvPr>
          <p:cNvSpPr>
            <a:spLocks noGrp="1" noChangeArrowheads="1"/>
          </p:cNvSpPr>
          <p:nvPr>
            <p:ph type="title"/>
          </p:nvPr>
        </p:nvSpPr>
        <p:spPr>
          <a:xfrm>
            <a:off x="964888" y="172938"/>
            <a:ext cx="10608162" cy="1190626"/>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SG" dirty="0"/>
              <a:t>TDMA: Time Division Multiple Access</a:t>
            </a:r>
            <a:r>
              <a:rPr lang="ar-SA" dirty="0">
                <a:cs typeface="Arial" charset="0"/>
              </a:rPr>
              <a:t>‏</a:t>
            </a:r>
            <a:endParaRPr lang="en-SG" dirty="0"/>
          </a:p>
        </p:txBody>
      </p:sp>
    </p:spTree>
    <p:extLst>
      <p:ext uri="{BB962C8B-B14F-4D97-AF65-F5344CB8AC3E}">
        <p14:creationId xmlns:p14="http://schemas.microsoft.com/office/powerpoint/2010/main" val="389550905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018950" y="286381"/>
            <a:ext cx="7764462" cy="92868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SG" dirty="0"/>
              <a:t>TDMA vs. FDMA </a:t>
            </a:r>
          </a:p>
        </p:txBody>
      </p:sp>
      <p:grpSp>
        <p:nvGrpSpPr>
          <p:cNvPr id="5" name="Group 4"/>
          <p:cNvGrpSpPr/>
          <p:nvPr/>
        </p:nvGrpSpPr>
        <p:grpSpPr>
          <a:xfrm>
            <a:off x="3876395" y="4340970"/>
            <a:ext cx="4699508" cy="2319274"/>
            <a:chOff x="2366910" y="2744908"/>
            <a:chExt cx="3881477" cy="3017531"/>
          </a:xfrm>
        </p:grpSpPr>
        <p:grpSp>
          <p:nvGrpSpPr>
            <p:cNvPr id="46" name="Group 25"/>
            <p:cNvGrpSpPr>
              <a:grpSpLocks/>
            </p:cNvGrpSpPr>
            <p:nvPr/>
          </p:nvGrpSpPr>
          <p:grpSpPr bwMode="auto">
            <a:xfrm>
              <a:off x="2366910" y="2744909"/>
              <a:ext cx="3881477" cy="3017530"/>
              <a:chOff x="4240" y="1536"/>
              <a:chExt cx="992" cy="1560"/>
            </a:xfrm>
          </p:grpSpPr>
          <p:sp>
            <p:nvSpPr>
              <p:cNvPr id="47" name="Text Box 26"/>
              <p:cNvSpPr txBox="1">
                <a:spLocks noChangeArrowheads="1"/>
              </p:cNvSpPr>
              <p:nvPr/>
            </p:nvSpPr>
            <p:spPr bwMode="auto">
              <a:xfrm>
                <a:off x="4642" y="2784"/>
                <a:ext cx="220" cy="312"/>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sz="2400" dirty="0">
                    <a:solidFill>
                      <a:srgbClr val="000000"/>
                    </a:solidFill>
                    <a:latin typeface="Calibri Light" panose="020F0302020204030204" pitchFamily="34" charset="0"/>
                  </a:rPr>
                  <a:t>Time</a:t>
                </a:r>
              </a:p>
            </p:txBody>
          </p:sp>
          <p:sp>
            <p:nvSpPr>
              <p:cNvPr id="48" name="Rectangle 27"/>
              <p:cNvSpPr>
                <a:spLocks noChangeArrowheads="1"/>
              </p:cNvSpPr>
              <p:nvPr/>
            </p:nvSpPr>
            <p:spPr bwMode="auto">
              <a:xfrm rot="-5400000">
                <a:off x="4176" y="2400"/>
                <a:ext cx="384" cy="192"/>
              </a:xfrm>
              <a:prstGeom prst="rect">
                <a:avLst/>
              </a:prstGeom>
              <a:noFill/>
              <a:ln w="9360">
                <a:solidFill>
                  <a:srgbClr val="000000"/>
                </a:solidFill>
                <a:miter lim="800000"/>
                <a:headEnd/>
                <a:tailEnd/>
              </a:ln>
            </p:spPr>
            <p:txBody>
              <a:bodyPr wrap="none" anchor="ctr"/>
              <a:lstStyle/>
              <a:p>
                <a:endParaRPr lang="en-US"/>
              </a:p>
            </p:txBody>
          </p:sp>
          <p:sp>
            <p:nvSpPr>
              <p:cNvPr id="49" name="Text Box 28"/>
              <p:cNvSpPr txBox="1">
                <a:spLocks noChangeArrowheads="1"/>
              </p:cNvSpPr>
              <p:nvPr/>
            </p:nvSpPr>
            <p:spPr bwMode="auto">
              <a:xfrm rot="16200000">
                <a:off x="3791" y="2093"/>
                <a:ext cx="996" cy="98"/>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sz="2400" dirty="0">
                    <a:solidFill>
                      <a:srgbClr val="000000"/>
                    </a:solidFill>
                    <a:latin typeface="Calibri Light" panose="020F0302020204030204" pitchFamily="34" charset="0"/>
                  </a:rPr>
                  <a:t>Frequency</a:t>
                </a:r>
              </a:p>
            </p:txBody>
          </p:sp>
          <p:sp>
            <p:nvSpPr>
              <p:cNvPr id="50" name="Rectangle 29"/>
              <p:cNvSpPr>
                <a:spLocks noChangeArrowheads="1"/>
              </p:cNvSpPr>
              <p:nvPr/>
            </p:nvSpPr>
            <p:spPr bwMode="auto">
              <a:xfrm rot="-5400000">
                <a:off x="4176" y="1632"/>
                <a:ext cx="384" cy="192"/>
              </a:xfrm>
              <a:prstGeom prst="rect">
                <a:avLst/>
              </a:prstGeom>
              <a:solidFill>
                <a:schemeClr val="bg1"/>
              </a:solidFill>
              <a:ln w="9360">
                <a:solidFill>
                  <a:srgbClr val="000000"/>
                </a:solidFill>
                <a:miter lim="800000"/>
                <a:headEnd/>
                <a:tailEnd/>
              </a:ln>
            </p:spPr>
            <p:txBody>
              <a:bodyPr wrap="none" anchor="ctr"/>
              <a:lstStyle/>
              <a:p>
                <a:endParaRPr lang="en-US">
                  <a:solidFill>
                    <a:schemeClr val="bg1"/>
                  </a:solidFill>
                </a:endParaRPr>
              </a:p>
            </p:txBody>
          </p:sp>
          <p:sp>
            <p:nvSpPr>
              <p:cNvPr id="51" name="Rectangle 30"/>
              <p:cNvSpPr>
                <a:spLocks noChangeArrowheads="1"/>
              </p:cNvSpPr>
              <p:nvPr/>
            </p:nvSpPr>
            <p:spPr bwMode="auto">
              <a:xfrm rot="-5400000">
                <a:off x="4176" y="2016"/>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Rectangle 31"/>
              <p:cNvSpPr>
                <a:spLocks noChangeArrowheads="1"/>
              </p:cNvSpPr>
              <p:nvPr/>
            </p:nvSpPr>
            <p:spPr bwMode="auto">
              <a:xfrm rot="-5400000">
                <a:off x="4368" y="2400"/>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3" name="Rectangle 32"/>
              <p:cNvSpPr>
                <a:spLocks noChangeArrowheads="1"/>
              </p:cNvSpPr>
              <p:nvPr/>
            </p:nvSpPr>
            <p:spPr bwMode="auto">
              <a:xfrm rot="-5400000">
                <a:off x="4368" y="1632"/>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4" name="Rectangle 33"/>
              <p:cNvSpPr>
                <a:spLocks noChangeArrowheads="1"/>
              </p:cNvSpPr>
              <p:nvPr/>
            </p:nvSpPr>
            <p:spPr bwMode="auto">
              <a:xfrm rot="-5400000">
                <a:off x="4368" y="2016"/>
                <a:ext cx="384" cy="192"/>
              </a:xfrm>
              <a:prstGeom prst="rect">
                <a:avLst/>
              </a:prstGeom>
              <a:noFill/>
              <a:ln w="9360">
                <a:solidFill>
                  <a:srgbClr val="000000"/>
                </a:solidFill>
                <a:miter lim="800000"/>
                <a:headEnd/>
                <a:tailEnd/>
              </a:ln>
            </p:spPr>
            <p:txBody>
              <a:bodyPr wrap="none" anchor="ctr"/>
              <a:lstStyle/>
              <a:p>
                <a:endParaRPr lang="en-US"/>
              </a:p>
            </p:txBody>
          </p:sp>
          <p:sp>
            <p:nvSpPr>
              <p:cNvPr id="55" name="Rectangle 34"/>
              <p:cNvSpPr>
                <a:spLocks noChangeArrowheads="1"/>
              </p:cNvSpPr>
              <p:nvPr/>
            </p:nvSpPr>
            <p:spPr bwMode="auto">
              <a:xfrm rot="-5400000">
                <a:off x="4560" y="2400"/>
                <a:ext cx="384" cy="192"/>
              </a:xfrm>
              <a:prstGeom prst="rect">
                <a:avLst/>
              </a:prstGeom>
              <a:noFill/>
              <a:ln w="9360">
                <a:solidFill>
                  <a:srgbClr val="000000"/>
                </a:solidFill>
                <a:miter lim="800000"/>
                <a:headEnd/>
                <a:tailEnd/>
              </a:ln>
            </p:spPr>
            <p:txBody>
              <a:bodyPr wrap="none" anchor="ctr"/>
              <a:lstStyle/>
              <a:p>
                <a:endParaRPr lang="en-US"/>
              </a:p>
            </p:txBody>
          </p:sp>
          <p:sp>
            <p:nvSpPr>
              <p:cNvPr id="56" name="Rectangle 35"/>
              <p:cNvSpPr>
                <a:spLocks noChangeArrowheads="1"/>
              </p:cNvSpPr>
              <p:nvPr/>
            </p:nvSpPr>
            <p:spPr bwMode="auto">
              <a:xfrm rot="-5400000">
                <a:off x="4560" y="1632"/>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 name="Rectangle 36"/>
              <p:cNvSpPr>
                <a:spLocks noChangeArrowheads="1"/>
              </p:cNvSpPr>
              <p:nvPr/>
            </p:nvSpPr>
            <p:spPr bwMode="auto">
              <a:xfrm rot="-5400000">
                <a:off x="4560" y="2016"/>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8" name="Rectangle 37"/>
              <p:cNvSpPr>
                <a:spLocks noChangeArrowheads="1"/>
              </p:cNvSpPr>
              <p:nvPr/>
            </p:nvSpPr>
            <p:spPr bwMode="auto">
              <a:xfrm rot="-5400000">
                <a:off x="4752" y="2400"/>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Rectangle 38"/>
              <p:cNvSpPr>
                <a:spLocks noChangeArrowheads="1"/>
              </p:cNvSpPr>
              <p:nvPr/>
            </p:nvSpPr>
            <p:spPr bwMode="auto">
              <a:xfrm rot="-5400000">
                <a:off x="4752" y="1632"/>
                <a:ext cx="384" cy="192"/>
              </a:xfrm>
              <a:prstGeom prst="rect">
                <a:avLst/>
              </a:prstGeom>
              <a:noFill/>
              <a:ln w="9360">
                <a:solidFill>
                  <a:srgbClr val="000000"/>
                </a:solidFill>
                <a:miter lim="800000"/>
                <a:headEnd/>
                <a:tailEnd/>
              </a:ln>
            </p:spPr>
            <p:txBody>
              <a:bodyPr wrap="none" anchor="ctr"/>
              <a:lstStyle/>
              <a:p>
                <a:endParaRPr lang="en-US"/>
              </a:p>
            </p:txBody>
          </p:sp>
          <p:sp>
            <p:nvSpPr>
              <p:cNvPr id="60" name="Rectangle 39"/>
              <p:cNvSpPr>
                <a:spLocks noChangeArrowheads="1"/>
              </p:cNvSpPr>
              <p:nvPr/>
            </p:nvSpPr>
            <p:spPr bwMode="auto">
              <a:xfrm rot="-5400000">
                <a:off x="4752" y="2016"/>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 name="Rectangle 40"/>
              <p:cNvSpPr>
                <a:spLocks noChangeArrowheads="1"/>
              </p:cNvSpPr>
              <p:nvPr/>
            </p:nvSpPr>
            <p:spPr bwMode="auto">
              <a:xfrm rot="-5400000">
                <a:off x="4944" y="2400"/>
                <a:ext cx="384" cy="192"/>
              </a:xfrm>
              <a:prstGeom prst="rect">
                <a:avLst/>
              </a:prstGeom>
              <a:noFill/>
              <a:ln w="9360">
                <a:solidFill>
                  <a:srgbClr val="000000"/>
                </a:solidFill>
                <a:miter lim="800000"/>
                <a:headEnd/>
                <a:tailEnd/>
              </a:ln>
            </p:spPr>
            <p:txBody>
              <a:bodyPr wrap="none" anchor="ctr"/>
              <a:lstStyle/>
              <a:p>
                <a:endParaRPr lang="en-US"/>
              </a:p>
            </p:txBody>
          </p:sp>
          <p:sp>
            <p:nvSpPr>
              <p:cNvPr id="62" name="Rectangle 41"/>
              <p:cNvSpPr>
                <a:spLocks noChangeArrowheads="1"/>
              </p:cNvSpPr>
              <p:nvPr/>
            </p:nvSpPr>
            <p:spPr bwMode="auto">
              <a:xfrm rot="-5400000">
                <a:off x="4944" y="1632"/>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Rectangle 42"/>
              <p:cNvSpPr>
                <a:spLocks noChangeArrowheads="1"/>
              </p:cNvSpPr>
              <p:nvPr/>
            </p:nvSpPr>
            <p:spPr bwMode="auto">
              <a:xfrm rot="-5400000">
                <a:off x="4944" y="2016"/>
                <a:ext cx="384"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6" name="Rectangle 5"/>
            <p:cNvSpPr/>
            <p:nvPr/>
          </p:nvSpPr>
          <p:spPr bwMode="auto">
            <a:xfrm>
              <a:off x="2492119" y="2744908"/>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sp>
          <p:nvSpPr>
            <p:cNvPr id="69" name="Rectangle 68"/>
            <p:cNvSpPr/>
            <p:nvPr/>
          </p:nvSpPr>
          <p:spPr bwMode="auto">
            <a:xfrm>
              <a:off x="2509848" y="4241639"/>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sp>
          <p:nvSpPr>
            <p:cNvPr id="70" name="Rectangle 69"/>
            <p:cNvSpPr/>
            <p:nvPr/>
          </p:nvSpPr>
          <p:spPr bwMode="auto">
            <a:xfrm>
              <a:off x="3256350" y="3506909"/>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sp>
          <p:nvSpPr>
            <p:cNvPr id="71" name="Rectangle 70"/>
            <p:cNvSpPr/>
            <p:nvPr/>
          </p:nvSpPr>
          <p:spPr bwMode="auto">
            <a:xfrm>
              <a:off x="4764852" y="4254556"/>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sp>
          <p:nvSpPr>
            <p:cNvPr id="72" name="Rectangle 71"/>
            <p:cNvSpPr/>
            <p:nvPr/>
          </p:nvSpPr>
          <p:spPr bwMode="auto">
            <a:xfrm>
              <a:off x="4750644" y="3506909"/>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sp>
          <p:nvSpPr>
            <p:cNvPr id="73" name="Rectangle 72"/>
            <p:cNvSpPr/>
            <p:nvPr/>
          </p:nvSpPr>
          <p:spPr bwMode="auto">
            <a:xfrm>
              <a:off x="5511354" y="2744909"/>
              <a:ext cx="152575" cy="600657"/>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fontAlgn="base">
                <a:spcBef>
                  <a:spcPct val="0"/>
                </a:spcBef>
                <a:spcAft>
                  <a:spcPct val="0"/>
                </a:spcAft>
              </a:pPr>
              <a:endParaRPr lang="en-US" sz="2400" dirty="0">
                <a:solidFill>
                  <a:srgbClr val="FFCC99"/>
                </a:solidFill>
                <a:latin typeface="Calibri Light" panose="020F0302020204030204" pitchFamily="34" charset="0"/>
              </a:endParaRPr>
            </a:p>
          </p:txBody>
        </p:sp>
      </p:grpSp>
      <p:sp>
        <p:nvSpPr>
          <p:cNvPr id="4" name="Rectangle 3"/>
          <p:cNvSpPr/>
          <p:nvPr/>
        </p:nvSpPr>
        <p:spPr>
          <a:xfrm>
            <a:off x="2225249" y="3616034"/>
            <a:ext cx="8153400" cy="369332"/>
          </a:xfrm>
          <a:prstGeom prst="rect">
            <a:avLst/>
          </a:prstGeom>
        </p:spPr>
        <p:txBody>
          <a:bodyPr wrap="square">
            <a:spAutoFit/>
          </a:bodyPr>
          <a:lstStyle/>
          <a:p>
            <a:r>
              <a:rPr lang="en-SG" dirty="0"/>
              <a:t>In practical systems, TDMA is often combined with FDMA </a:t>
            </a:r>
            <a:endParaRPr lang="en-US" dirty="0"/>
          </a:p>
        </p:txBody>
      </p:sp>
      <p:grpSp>
        <p:nvGrpSpPr>
          <p:cNvPr id="30" name="Group 29"/>
          <p:cNvGrpSpPr/>
          <p:nvPr/>
        </p:nvGrpSpPr>
        <p:grpSpPr>
          <a:xfrm>
            <a:off x="2560911" y="1322521"/>
            <a:ext cx="6654668" cy="2218516"/>
            <a:chOff x="960771" y="1855921"/>
            <a:chExt cx="6585169" cy="3079346"/>
          </a:xfrm>
        </p:grpSpPr>
        <p:sp>
          <p:nvSpPr>
            <p:cNvPr id="31" name="Rectangle 1"/>
            <p:cNvSpPr>
              <a:spLocks noChangeArrowheads="1"/>
            </p:cNvSpPr>
            <p:nvPr/>
          </p:nvSpPr>
          <p:spPr bwMode="auto">
            <a:xfrm>
              <a:off x="1447800" y="27432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 name="Text Box 3"/>
            <p:cNvSpPr txBox="1">
              <a:spLocks noChangeArrowheads="1"/>
            </p:cNvSpPr>
            <p:nvPr/>
          </p:nvSpPr>
          <p:spPr bwMode="auto">
            <a:xfrm rot="16200000">
              <a:off x="342045" y="3003090"/>
              <a:ext cx="1605085" cy="367633"/>
            </a:xfrm>
            <a:prstGeom prst="rect">
              <a:avLst/>
            </a:prstGeom>
            <a:noFill/>
            <a:ln w="9525">
              <a:no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Frequency</a:t>
              </a:r>
            </a:p>
          </p:txBody>
        </p:sp>
        <p:sp>
          <p:nvSpPr>
            <p:cNvPr id="33" name="Text Box 4"/>
            <p:cNvSpPr txBox="1">
              <a:spLocks noChangeArrowheads="1"/>
            </p:cNvSpPr>
            <p:nvPr/>
          </p:nvSpPr>
          <p:spPr bwMode="auto">
            <a:xfrm>
              <a:off x="2062163" y="4419599"/>
              <a:ext cx="654026" cy="515668"/>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Time</a:t>
              </a:r>
            </a:p>
          </p:txBody>
        </p:sp>
        <p:sp>
          <p:nvSpPr>
            <p:cNvPr id="34" name="Rectangle 5"/>
            <p:cNvSpPr>
              <a:spLocks noChangeArrowheads="1"/>
            </p:cNvSpPr>
            <p:nvPr/>
          </p:nvSpPr>
          <p:spPr bwMode="auto">
            <a:xfrm>
              <a:off x="1447800" y="24384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 name="Rectangle 6"/>
            <p:cNvSpPr>
              <a:spLocks noChangeArrowheads="1"/>
            </p:cNvSpPr>
            <p:nvPr/>
          </p:nvSpPr>
          <p:spPr bwMode="auto">
            <a:xfrm>
              <a:off x="1447800" y="2743200"/>
              <a:ext cx="1828800" cy="304800"/>
            </a:xfrm>
            <a:prstGeom prst="rect">
              <a:avLst/>
            </a:prstGeom>
            <a:blipFill dpi="0" rotWithShape="0">
              <a:blip r:embed="rId3"/>
              <a:srcRect/>
              <a:tile tx="0" ty="0" sx="100000" sy="100000" flip="none" algn="tl"/>
            </a:blipFill>
            <a:ln w="9360">
              <a:solidFill>
                <a:srgbClr val="000000"/>
              </a:solidFill>
              <a:miter lim="800000"/>
              <a:headEnd/>
              <a:tailEnd/>
            </a:ln>
          </p:spPr>
          <p:txBody>
            <a:bodyPr wrap="none" anchor="ctr"/>
            <a:lstStyle/>
            <a:p>
              <a:endParaRPr lang="en-US"/>
            </a:p>
          </p:txBody>
        </p:sp>
        <p:sp>
          <p:nvSpPr>
            <p:cNvPr id="36" name="Rectangle 7"/>
            <p:cNvSpPr>
              <a:spLocks noChangeArrowheads="1"/>
            </p:cNvSpPr>
            <p:nvPr/>
          </p:nvSpPr>
          <p:spPr bwMode="auto">
            <a:xfrm>
              <a:off x="1447800" y="30480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Rectangle 8"/>
            <p:cNvSpPr>
              <a:spLocks noChangeArrowheads="1"/>
            </p:cNvSpPr>
            <p:nvPr/>
          </p:nvSpPr>
          <p:spPr bwMode="auto">
            <a:xfrm>
              <a:off x="1447800" y="33528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Rectangle 9"/>
            <p:cNvSpPr>
              <a:spLocks noChangeArrowheads="1"/>
            </p:cNvSpPr>
            <p:nvPr/>
          </p:nvSpPr>
          <p:spPr bwMode="auto">
            <a:xfrm>
              <a:off x="1447800" y="3657600"/>
              <a:ext cx="1828800" cy="304800"/>
            </a:xfrm>
            <a:prstGeom prst="rect">
              <a:avLst/>
            </a:prstGeom>
            <a:blipFill dpi="0" rotWithShape="0">
              <a:blip r:embed="rId3"/>
              <a:srcRect/>
              <a:tile tx="0" ty="0" sx="100000" sy="100000" flip="none" algn="tl"/>
            </a:blipFill>
            <a:ln w="9360">
              <a:solidFill>
                <a:srgbClr val="000000"/>
              </a:solidFill>
              <a:miter lim="800000"/>
              <a:headEnd/>
              <a:tailEnd/>
            </a:ln>
          </p:spPr>
          <p:txBody>
            <a:bodyPr wrap="none" anchor="ctr"/>
            <a:lstStyle/>
            <a:p>
              <a:endParaRPr lang="en-US"/>
            </a:p>
          </p:txBody>
        </p:sp>
        <p:sp>
          <p:nvSpPr>
            <p:cNvPr id="39" name="Rectangle 10"/>
            <p:cNvSpPr>
              <a:spLocks noChangeArrowheads="1"/>
            </p:cNvSpPr>
            <p:nvPr/>
          </p:nvSpPr>
          <p:spPr bwMode="auto">
            <a:xfrm>
              <a:off x="1447800" y="39624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Text Box 14"/>
            <p:cNvSpPr txBox="1">
              <a:spLocks noChangeArrowheads="1"/>
            </p:cNvSpPr>
            <p:nvPr/>
          </p:nvSpPr>
          <p:spPr bwMode="auto">
            <a:xfrm>
              <a:off x="1668463" y="1946276"/>
              <a:ext cx="744569" cy="515668"/>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FDMA</a:t>
              </a:r>
            </a:p>
          </p:txBody>
        </p:sp>
        <p:grpSp>
          <p:nvGrpSpPr>
            <p:cNvPr id="41" name="Group 15"/>
            <p:cNvGrpSpPr>
              <a:grpSpLocks/>
            </p:cNvGrpSpPr>
            <p:nvPr/>
          </p:nvGrpSpPr>
          <p:grpSpPr bwMode="auto">
            <a:xfrm>
              <a:off x="5002986" y="1855921"/>
              <a:ext cx="2542954" cy="2954338"/>
              <a:chOff x="2267" y="1296"/>
              <a:chExt cx="1189" cy="1861"/>
            </a:xfrm>
          </p:grpSpPr>
          <p:sp>
            <p:nvSpPr>
              <p:cNvPr id="43" name="Text Box 16"/>
              <p:cNvSpPr txBox="1">
                <a:spLocks noChangeArrowheads="1"/>
              </p:cNvSpPr>
              <p:nvPr/>
            </p:nvSpPr>
            <p:spPr bwMode="auto">
              <a:xfrm>
                <a:off x="2691" y="2832"/>
                <a:ext cx="306" cy="325"/>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Time</a:t>
                </a:r>
              </a:p>
            </p:txBody>
          </p:sp>
          <p:grpSp>
            <p:nvGrpSpPr>
              <p:cNvPr id="44" name="Group 17"/>
              <p:cNvGrpSpPr>
                <a:grpSpLocks/>
              </p:cNvGrpSpPr>
              <p:nvPr/>
            </p:nvGrpSpPr>
            <p:grpSpPr bwMode="auto">
              <a:xfrm>
                <a:off x="2267" y="1296"/>
                <a:ext cx="1189" cy="1440"/>
                <a:chOff x="2267" y="1296"/>
                <a:chExt cx="1189" cy="1440"/>
              </a:xfrm>
            </p:grpSpPr>
            <p:sp>
              <p:nvSpPr>
                <p:cNvPr id="45" name="Rectangle 18"/>
                <p:cNvSpPr>
                  <a:spLocks noChangeArrowheads="1"/>
                </p:cNvSpPr>
                <p:nvPr/>
              </p:nvSpPr>
              <p:spPr bwMode="auto">
                <a:xfrm rot="-5400000">
                  <a:off x="2016" y="2064"/>
                  <a:ext cx="1152" cy="192"/>
                </a:xfrm>
                <a:prstGeom prst="rect">
                  <a:avLst/>
                </a:prstGeom>
                <a:blipFill dpi="0" rotWithShape="0">
                  <a:blip r:embed="rId3"/>
                  <a:srcRect/>
                  <a:tile tx="0" ty="0" sx="100000" sy="100000" flip="none" algn="tl"/>
                </a:blipFill>
                <a:ln w="9360">
                  <a:solidFill>
                    <a:srgbClr val="000000"/>
                  </a:solidFill>
                  <a:miter lim="800000"/>
                  <a:headEnd/>
                  <a:tailEnd/>
                </a:ln>
              </p:spPr>
              <p:txBody>
                <a:bodyPr wrap="none" anchor="ctr"/>
                <a:lstStyle/>
                <a:p>
                  <a:endParaRPr lang="en-US"/>
                </a:p>
              </p:txBody>
            </p:sp>
            <p:sp>
              <p:nvSpPr>
                <p:cNvPr id="64" name="Rectangle 19"/>
                <p:cNvSpPr>
                  <a:spLocks noChangeArrowheads="1"/>
                </p:cNvSpPr>
                <p:nvPr/>
              </p:nvSpPr>
              <p:spPr bwMode="auto">
                <a:xfrm rot="-5400000">
                  <a:off x="2208" y="2064"/>
                  <a:ext cx="1152"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 name="Rectangle 20"/>
                <p:cNvSpPr>
                  <a:spLocks noChangeArrowheads="1"/>
                </p:cNvSpPr>
                <p:nvPr/>
              </p:nvSpPr>
              <p:spPr bwMode="auto">
                <a:xfrm rot="-5400000">
                  <a:off x="2400" y="2064"/>
                  <a:ext cx="1152"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 name="Rectangle 21"/>
                <p:cNvSpPr>
                  <a:spLocks noChangeArrowheads="1"/>
                </p:cNvSpPr>
                <p:nvPr/>
              </p:nvSpPr>
              <p:spPr bwMode="auto">
                <a:xfrm rot="-5400000">
                  <a:off x="2592" y="2064"/>
                  <a:ext cx="1152" cy="192"/>
                </a:xfrm>
                <a:prstGeom prst="rect">
                  <a:avLst/>
                </a:prstGeom>
                <a:blipFill dpi="0" rotWithShape="0">
                  <a:blip r:embed="rId3"/>
                  <a:srcRect/>
                  <a:tile tx="0" ty="0" sx="100000" sy="100000" flip="none" algn="tl"/>
                </a:blipFill>
                <a:ln w="9360">
                  <a:solidFill>
                    <a:srgbClr val="000000"/>
                  </a:solidFill>
                  <a:miter lim="800000"/>
                  <a:headEnd/>
                  <a:tailEnd/>
                </a:ln>
              </p:spPr>
              <p:txBody>
                <a:bodyPr wrap="none" anchor="ctr"/>
                <a:lstStyle/>
                <a:p>
                  <a:endParaRPr lang="en-US"/>
                </a:p>
              </p:txBody>
            </p:sp>
            <p:sp>
              <p:nvSpPr>
                <p:cNvPr id="67" name="Rectangle 22"/>
                <p:cNvSpPr>
                  <a:spLocks noChangeArrowheads="1"/>
                </p:cNvSpPr>
                <p:nvPr/>
              </p:nvSpPr>
              <p:spPr bwMode="auto">
                <a:xfrm rot="-5400000">
                  <a:off x="2784" y="2064"/>
                  <a:ext cx="1152" cy="192"/>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Text Box 23"/>
                <p:cNvSpPr txBox="1">
                  <a:spLocks noChangeArrowheads="1"/>
                </p:cNvSpPr>
                <p:nvPr/>
              </p:nvSpPr>
              <p:spPr bwMode="auto">
                <a:xfrm rot="16200000">
                  <a:off x="1847" y="2105"/>
                  <a:ext cx="1011" cy="172"/>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Frequency</a:t>
                  </a:r>
                </a:p>
              </p:txBody>
            </p:sp>
            <p:sp>
              <p:nvSpPr>
                <p:cNvPr id="74" name="Text Box 24"/>
                <p:cNvSpPr txBox="1">
                  <a:spLocks noChangeArrowheads="1"/>
                </p:cNvSpPr>
                <p:nvPr/>
              </p:nvSpPr>
              <p:spPr bwMode="auto">
                <a:xfrm>
                  <a:off x="2644" y="1296"/>
                  <a:ext cx="351" cy="325"/>
                </a:xfrm>
                <a:prstGeom prst="rect">
                  <a:avLst/>
                </a:prstGeom>
                <a:noFill/>
                <a:ln w="9360">
                  <a:no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5pPr>
                  <a:lvl6pPr marL="25146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6pPr>
                  <a:lvl7pPr marL="29718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7pPr>
                  <a:lvl8pPr marL="34290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8pPr>
                  <a:lvl9pPr marL="3886200" indent="-228600" defTabSz="457200" eaLnBrk="0" fontAlgn="base" hangingPunct="0">
                    <a:spcBef>
                      <a:spcPct val="0"/>
                    </a:spcBef>
                    <a:spcAft>
                      <a:spcPct val="0"/>
                    </a:spcAft>
                    <a:buClr>
                      <a:srgbClr val="000000"/>
                    </a:buClr>
                    <a:buSzPct val="100000"/>
                    <a:buFont typeface="Arial"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defRPr>
                  </a:lvl9pPr>
                </a:lstStyle>
                <a:p>
                  <a:pPr eaLnBrk="1" hangingPunct="1">
                    <a:buFont typeface="Times New Roman" pitchFamily="18" charset="0"/>
                    <a:buNone/>
                  </a:pPr>
                  <a:r>
                    <a:rPr lang="en-SG" dirty="0">
                      <a:solidFill>
                        <a:srgbClr val="000000"/>
                      </a:solidFill>
                      <a:latin typeface="Calibri Light" panose="020F0302020204030204" pitchFamily="34" charset="0"/>
                    </a:rPr>
                    <a:t>TDMA</a:t>
                  </a:r>
                </a:p>
              </p:txBody>
            </p:sp>
          </p:grpSp>
        </p:grpSp>
        <p:sp>
          <p:nvSpPr>
            <p:cNvPr id="42" name="Rectangle 44"/>
            <p:cNvSpPr>
              <a:spLocks noChangeArrowheads="1"/>
            </p:cNvSpPr>
            <p:nvPr/>
          </p:nvSpPr>
          <p:spPr bwMode="auto">
            <a:xfrm>
              <a:off x="1447800" y="3657600"/>
              <a:ext cx="1828800" cy="3048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fld id="{69E57DC2-970A-4B3E-BB1C-7A09969E49DF}" type="slidenum">
              <a:rPr lang="en-US" smtClean="0"/>
              <a:t>45</a:t>
            </a:fld>
            <a:endParaRPr lang="en-US" dirty="0"/>
          </a:p>
        </p:txBody>
      </p:sp>
    </p:spTree>
    <p:extLst>
      <p:ext uri="{BB962C8B-B14F-4D97-AF65-F5344CB8AC3E}">
        <p14:creationId xmlns:p14="http://schemas.microsoft.com/office/powerpoint/2010/main" val="242324100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054" y="394556"/>
            <a:ext cx="10865745" cy="1586643"/>
          </a:xfrm>
        </p:spPr>
        <p:txBody>
          <a:bodyPr/>
          <a:lstStyle/>
          <a:p>
            <a:r>
              <a:rPr lang="en-US" dirty="0"/>
              <a:t>Orthogonal Frequency Division Multiplexing :OFDM</a:t>
            </a:r>
          </a:p>
        </p:txBody>
      </p:sp>
      <p:sp>
        <p:nvSpPr>
          <p:cNvPr id="3" name="Content Placeholder 2"/>
          <p:cNvSpPr>
            <a:spLocks noGrp="1"/>
          </p:cNvSpPr>
          <p:nvPr>
            <p:ph idx="1"/>
          </p:nvPr>
        </p:nvSpPr>
        <p:spPr>
          <a:xfrm>
            <a:off x="634088" y="1745587"/>
            <a:ext cx="10652862" cy="4812288"/>
          </a:xfrm>
        </p:spPr>
        <p:txBody>
          <a:bodyPr>
            <a:noAutofit/>
          </a:bodyPr>
          <a:lstStyle/>
          <a:p>
            <a:r>
              <a:rPr lang="en-US" dirty="0">
                <a:latin typeface="+mj-lt"/>
              </a:rPr>
              <a:t>In FDM, the entire frequency spectrum is dedicated to carry data from a single source</a:t>
            </a:r>
          </a:p>
          <a:p>
            <a:pPr lvl="1"/>
            <a:r>
              <a:rPr lang="en-US" sz="2800" dirty="0">
                <a:latin typeface="+mj-lt"/>
              </a:rPr>
              <a:t>Example: transmit at 40Mbps over a 20 MHz spectrum</a:t>
            </a:r>
          </a:p>
          <a:p>
            <a:endParaRPr lang="en-US" dirty="0">
              <a:latin typeface="+mj-lt"/>
            </a:endParaRPr>
          </a:p>
          <a:p>
            <a:r>
              <a:rPr lang="en-US" dirty="0">
                <a:latin typeface="+mj-lt"/>
              </a:rPr>
              <a:t>In OFDM, data is divided into many (slower) bit streams and multiple subcarriers (each with smaller spectrum) is used</a:t>
            </a:r>
          </a:p>
          <a:p>
            <a:pPr lvl="1"/>
            <a:r>
              <a:rPr lang="en-US" sz="2800" dirty="0">
                <a:latin typeface="+mj-lt"/>
              </a:rPr>
              <a:t>Example: divide data source into 40 sources, each 1Mbps </a:t>
            </a:r>
          </a:p>
        </p:txBody>
      </p:sp>
      <p:sp>
        <p:nvSpPr>
          <p:cNvPr id="4" name="Slide Number Placeholder 3"/>
          <p:cNvSpPr>
            <a:spLocks noGrp="1"/>
          </p:cNvSpPr>
          <p:nvPr>
            <p:ph type="sldNum" sz="quarter" idx="12"/>
          </p:nvPr>
        </p:nvSpPr>
        <p:spPr/>
        <p:txBody>
          <a:bodyPr/>
          <a:lstStyle/>
          <a:p>
            <a:fld id="{69E57DC2-970A-4B3E-BB1C-7A09969E49DF}" type="slidenum">
              <a:rPr lang="en-US" smtClean="0"/>
              <a:t>46</a:t>
            </a:fld>
            <a:endParaRPr lang="en-US" dirty="0"/>
          </a:p>
        </p:txBody>
      </p:sp>
    </p:spTree>
    <p:extLst>
      <p:ext uri="{BB962C8B-B14F-4D97-AF65-F5344CB8AC3E}">
        <p14:creationId xmlns:p14="http://schemas.microsoft.com/office/powerpoint/2010/main" val="30597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WiFi</a:t>
            </a:r>
            <a:r>
              <a:rPr lang="en-US" dirty="0"/>
              <a:t> Channel Usage</a:t>
            </a:r>
          </a:p>
        </p:txBody>
      </p:sp>
      <p:pic>
        <p:nvPicPr>
          <p:cNvPr id="5" name="Content Placeholder 4"/>
          <p:cNvPicPr>
            <a:picLocks noGrp="1" noChangeAspect="1"/>
          </p:cNvPicPr>
          <p:nvPr>
            <p:ph idx="1"/>
          </p:nvPr>
        </p:nvPicPr>
        <p:blipFill>
          <a:blip r:embed="rId2"/>
          <a:stretch>
            <a:fillRect/>
          </a:stretch>
        </p:blipFill>
        <p:spPr>
          <a:xfrm>
            <a:off x="2150994" y="2080419"/>
            <a:ext cx="8263666" cy="3886200"/>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47</a:t>
            </a:fld>
            <a:endParaRPr lang="en-US" dirty="0"/>
          </a:p>
        </p:txBody>
      </p:sp>
    </p:spTree>
    <p:extLst>
      <p:ext uri="{BB962C8B-B14F-4D97-AF65-F5344CB8AC3E}">
        <p14:creationId xmlns:p14="http://schemas.microsoft.com/office/powerpoint/2010/main" val="1804483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Channel Interference (CTI)</a:t>
            </a:r>
          </a:p>
        </p:txBody>
      </p:sp>
      <p:sp>
        <p:nvSpPr>
          <p:cNvPr id="5" name="Rectangle 4"/>
          <p:cNvSpPr/>
          <p:nvPr/>
        </p:nvSpPr>
        <p:spPr>
          <a:xfrm>
            <a:off x="1453505" y="5713320"/>
            <a:ext cx="10651933" cy="338554"/>
          </a:xfrm>
          <a:prstGeom prst="rect">
            <a:avLst/>
          </a:prstGeom>
        </p:spPr>
        <p:txBody>
          <a:bodyPr wrap="square">
            <a:spAutoFit/>
          </a:bodyPr>
          <a:lstStyle/>
          <a:p>
            <a:r>
              <a:rPr lang="en-US" sz="1600" dirty="0">
                <a:latin typeface="+mj-lt"/>
              </a:rPr>
              <a:t>A. </a:t>
            </a:r>
            <a:r>
              <a:rPr lang="en-US" sz="1600" dirty="0" err="1">
                <a:latin typeface="+mj-lt"/>
              </a:rPr>
              <a:t>Hithnawi</a:t>
            </a:r>
            <a:r>
              <a:rPr lang="en-US" sz="1600" dirty="0">
                <a:latin typeface="+mj-lt"/>
              </a:rPr>
              <a:t>, </a:t>
            </a:r>
            <a:r>
              <a:rPr lang="en-US" sz="1600" dirty="0" err="1">
                <a:latin typeface="+mj-lt"/>
              </a:rPr>
              <a:t>et.al.,TIIM</a:t>
            </a:r>
            <a:r>
              <a:rPr lang="en-US" sz="1600" dirty="0">
                <a:latin typeface="+mj-lt"/>
              </a:rPr>
              <a:t>: Technology-Independent Interference Mitigation for Low-power Wireless Networks, IPSN 2015</a:t>
            </a:r>
          </a:p>
        </p:txBody>
      </p:sp>
      <p:pic>
        <p:nvPicPr>
          <p:cNvPr id="6" name="Picture 5"/>
          <p:cNvPicPr>
            <a:picLocks noChangeAspect="1"/>
          </p:cNvPicPr>
          <p:nvPr/>
        </p:nvPicPr>
        <p:blipFill>
          <a:blip r:embed="rId2"/>
          <a:stretch>
            <a:fillRect/>
          </a:stretch>
        </p:blipFill>
        <p:spPr>
          <a:xfrm>
            <a:off x="6623429" y="2071577"/>
            <a:ext cx="5568571" cy="2484834"/>
          </a:xfrm>
          <a:prstGeom prst="rect">
            <a:avLst/>
          </a:prstGeom>
        </p:spPr>
      </p:pic>
      <p:sp>
        <p:nvSpPr>
          <p:cNvPr id="3" name="Slide Number Placeholder 2"/>
          <p:cNvSpPr>
            <a:spLocks noGrp="1"/>
          </p:cNvSpPr>
          <p:nvPr>
            <p:ph type="sldNum" sz="quarter" idx="12"/>
          </p:nvPr>
        </p:nvSpPr>
        <p:spPr/>
        <p:txBody>
          <a:bodyPr/>
          <a:lstStyle/>
          <a:p>
            <a:fld id="{69E57DC2-970A-4B3E-BB1C-7A09969E49DF}" type="slidenum">
              <a:rPr lang="en-US" smtClean="0"/>
              <a:t>48</a:t>
            </a:fld>
            <a:endParaRPr lang="en-US" dirty="0"/>
          </a:p>
        </p:txBody>
      </p:sp>
      <p:pic>
        <p:nvPicPr>
          <p:cNvPr id="4" name="Content Placeholder 4">
            <a:extLst>
              <a:ext uri="{FF2B5EF4-FFF2-40B4-BE49-F238E27FC236}">
                <a16:creationId xmlns:a16="http://schemas.microsoft.com/office/drawing/2014/main" id="{7CE178A3-8944-E3E7-FF69-1A57180D700E}"/>
              </a:ext>
            </a:extLst>
          </p:cNvPr>
          <p:cNvPicPr>
            <a:picLocks noGrp="1" noChangeAspect="1"/>
          </p:cNvPicPr>
          <p:nvPr>
            <p:ph idx="1"/>
          </p:nvPr>
        </p:nvPicPr>
        <p:blipFill>
          <a:blip r:embed="rId3"/>
          <a:stretch>
            <a:fillRect/>
          </a:stretch>
        </p:blipFill>
        <p:spPr>
          <a:xfrm>
            <a:off x="1453505" y="1871348"/>
            <a:ext cx="4869799" cy="2885292"/>
          </a:xfrm>
          <a:prstGeom prst="rect">
            <a:avLst/>
          </a:prstGeom>
        </p:spPr>
      </p:pic>
    </p:spTree>
    <p:extLst>
      <p:ext uri="{BB962C8B-B14F-4D97-AF65-F5344CB8AC3E}">
        <p14:creationId xmlns:p14="http://schemas.microsoft.com/office/powerpoint/2010/main" val="2620493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20310" y="461875"/>
            <a:ext cx="10833489" cy="838200"/>
          </a:xfrm>
        </p:spPr>
        <p:txBody>
          <a:bodyPr/>
          <a:lstStyle/>
          <a:p>
            <a:pPr eaLnBrk="1" hangingPunct="1"/>
            <a:r>
              <a:rPr lang="en-US" dirty="0"/>
              <a:t>Frequency and Time leads to Spread Spectrum (SS)</a:t>
            </a:r>
          </a:p>
        </p:txBody>
      </p:sp>
      <p:sp>
        <p:nvSpPr>
          <p:cNvPr id="25605" name="Rectangle 3"/>
          <p:cNvSpPr>
            <a:spLocks noGrp="1" noChangeArrowheads="1"/>
          </p:cNvSpPr>
          <p:nvPr>
            <p:ph idx="1"/>
          </p:nvPr>
        </p:nvSpPr>
        <p:spPr>
          <a:xfrm>
            <a:off x="520310" y="1481324"/>
            <a:ext cx="11462257" cy="4593037"/>
          </a:xfrm>
        </p:spPr>
        <p:txBody>
          <a:bodyPr>
            <a:normAutofit/>
          </a:bodyPr>
          <a:lstStyle/>
          <a:p>
            <a:pPr eaLnBrk="1" hangingPunct="1"/>
            <a:r>
              <a:rPr lang="en-US" b="1" dirty="0">
                <a:latin typeface="+mj-lt"/>
              </a:rPr>
              <a:t>Spread-spectrum</a:t>
            </a:r>
            <a:r>
              <a:rPr lang="en-US" dirty="0">
                <a:latin typeface="+mj-lt"/>
              </a:rPr>
              <a:t> techniques are methods by which a signal is deliberately spread in the frequency domain, resulting in a signal with a wider bandwidth</a:t>
            </a:r>
          </a:p>
          <a:p>
            <a:pPr eaLnBrk="1" hangingPunct="1"/>
            <a:r>
              <a:rPr lang="en-US" dirty="0">
                <a:latin typeface="+mj-lt"/>
              </a:rPr>
              <a:t>Such techniques can be used to establish secure communications, increase resistance to natural interference, jamming and to prevent detection </a:t>
            </a:r>
          </a:p>
          <a:p>
            <a:pPr eaLnBrk="1" hangingPunct="1"/>
            <a:r>
              <a:rPr lang="en-US" dirty="0">
                <a:latin typeface="+mj-lt"/>
              </a:rPr>
              <a:t>Concept has been alluded to in 1900s, and applied in some form during WWII</a:t>
            </a:r>
          </a:p>
        </p:txBody>
      </p:sp>
      <p:sp>
        <p:nvSpPr>
          <p:cNvPr id="2" name="Slide Number Placeholder 1"/>
          <p:cNvSpPr>
            <a:spLocks noGrp="1"/>
          </p:cNvSpPr>
          <p:nvPr>
            <p:ph type="sldNum" sz="quarter" idx="12"/>
          </p:nvPr>
        </p:nvSpPr>
        <p:spPr/>
        <p:txBody>
          <a:bodyPr/>
          <a:lstStyle/>
          <a:p>
            <a:fld id="{69E57DC2-970A-4B3E-BB1C-7A09969E49DF}" type="slidenum">
              <a:rPr lang="en-US" smtClean="0"/>
              <a:t>49</a:t>
            </a:fld>
            <a:endParaRPr lang="en-US" dirty="0"/>
          </a:p>
        </p:txBody>
      </p:sp>
      <p:pic>
        <p:nvPicPr>
          <p:cNvPr id="3" name="Picture 2">
            <a:extLst>
              <a:ext uri="{FF2B5EF4-FFF2-40B4-BE49-F238E27FC236}">
                <a16:creationId xmlns:a16="http://schemas.microsoft.com/office/drawing/2014/main" id="{5ED2E031-63F9-1EA4-F68D-F3A4F2C58BD0}"/>
              </a:ext>
            </a:extLst>
          </p:cNvPr>
          <p:cNvPicPr>
            <a:picLocks noChangeAspect="1"/>
          </p:cNvPicPr>
          <p:nvPr/>
        </p:nvPicPr>
        <p:blipFill>
          <a:blip r:embed="rId2"/>
          <a:stretch>
            <a:fillRect/>
          </a:stretch>
        </p:blipFill>
        <p:spPr>
          <a:xfrm>
            <a:off x="838200" y="4046557"/>
            <a:ext cx="6109647" cy="2309793"/>
          </a:xfrm>
          <a:prstGeom prst="rect">
            <a:avLst/>
          </a:prstGeom>
        </p:spPr>
      </p:pic>
      <p:sp>
        <p:nvSpPr>
          <p:cNvPr id="4" name="TextBox 3">
            <a:extLst>
              <a:ext uri="{FF2B5EF4-FFF2-40B4-BE49-F238E27FC236}">
                <a16:creationId xmlns:a16="http://schemas.microsoft.com/office/drawing/2014/main" id="{D31CC429-1788-75D2-1435-68ABF465FAC5}"/>
              </a:ext>
            </a:extLst>
          </p:cNvPr>
          <p:cNvSpPr txBox="1"/>
          <p:nvPr/>
        </p:nvSpPr>
        <p:spPr>
          <a:xfrm>
            <a:off x="6882130" y="4046557"/>
            <a:ext cx="5100437"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Resistant to narrowband interference</a:t>
            </a:r>
          </a:p>
          <a:p>
            <a:pPr marL="342900" indent="-342900">
              <a:buFont typeface="Arial" panose="020B0604020202020204" pitchFamily="34" charset="0"/>
              <a:buChar char="•"/>
            </a:pPr>
            <a:r>
              <a:rPr lang="en-US" sz="2400" dirty="0">
                <a:latin typeface="+mj-lt"/>
              </a:rPr>
              <a:t>Signals are difficult to interpret – appears as if increase in background noise </a:t>
            </a:r>
          </a:p>
          <a:p>
            <a:pPr marL="342900" indent="-342900">
              <a:buFont typeface="Arial" panose="020B0604020202020204" pitchFamily="34" charset="0"/>
              <a:buChar char="•"/>
            </a:pPr>
            <a:r>
              <a:rPr lang="en-US" sz="2400" dirty="0">
                <a:latin typeface="+mj-lt"/>
              </a:rPr>
              <a:t>Can share frequency band with others with minimal interference</a:t>
            </a:r>
          </a:p>
        </p:txBody>
      </p:sp>
    </p:spTree>
    <p:extLst>
      <p:ext uri="{BB962C8B-B14F-4D97-AF65-F5344CB8AC3E}">
        <p14:creationId xmlns:p14="http://schemas.microsoft.com/office/powerpoint/2010/main" val="1825739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blinds(horizontal)">
                                      <p:cBhvr>
                                        <p:cTn id="7" dur="500"/>
                                        <p:tgtEl>
                                          <p:spTgt spid="256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blinds(horizontal)">
                                      <p:cBhvr>
                                        <p:cTn id="12" dur="500"/>
                                        <p:tgtEl>
                                          <p:spTgt spid="2560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5">
                                            <p:txEl>
                                              <p:pRg st="2" end="2"/>
                                            </p:txEl>
                                          </p:spTgt>
                                        </p:tgtEl>
                                        <p:attrNameLst>
                                          <p:attrName>style.visibility</p:attrName>
                                        </p:attrNameLst>
                                      </p:cBhvr>
                                      <p:to>
                                        <p:strVal val="visible"/>
                                      </p:to>
                                    </p:set>
                                    <p:animEffect transition="in" filter="blinds(horizontal)">
                                      <p:cBhvr>
                                        <p:cTn id="17" dur="500"/>
                                        <p:tgtEl>
                                          <p:spTgt spid="256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4C74-71AF-4DE6-95B4-5CC64AB7BA24}"/>
              </a:ext>
            </a:extLst>
          </p:cNvPr>
          <p:cNvSpPr>
            <a:spLocks noGrp="1"/>
          </p:cNvSpPr>
          <p:nvPr>
            <p:ph type="title"/>
          </p:nvPr>
        </p:nvSpPr>
        <p:spPr/>
        <p:txBody>
          <a:bodyPr/>
          <a:lstStyle/>
          <a:p>
            <a:r>
              <a:rPr lang="en-US" dirty="0">
                <a:latin typeface="+mn-lt"/>
              </a:rPr>
              <a:t>Near Field Communication (NFC)</a:t>
            </a:r>
          </a:p>
        </p:txBody>
      </p:sp>
      <p:sp>
        <p:nvSpPr>
          <p:cNvPr id="3" name="Content Placeholder 2">
            <a:extLst>
              <a:ext uri="{FF2B5EF4-FFF2-40B4-BE49-F238E27FC236}">
                <a16:creationId xmlns:a16="http://schemas.microsoft.com/office/drawing/2014/main" id="{76263D50-B969-495D-8CD4-6056A151E8C1}"/>
              </a:ext>
            </a:extLst>
          </p:cNvPr>
          <p:cNvSpPr>
            <a:spLocks noGrp="1"/>
          </p:cNvSpPr>
          <p:nvPr>
            <p:ph idx="1"/>
          </p:nvPr>
        </p:nvSpPr>
        <p:spPr/>
        <p:txBody>
          <a:bodyPr>
            <a:normAutofit lnSpcReduction="10000"/>
          </a:bodyPr>
          <a:lstStyle/>
          <a:p>
            <a:r>
              <a:rPr lang="en-US" dirty="0">
                <a:latin typeface="+mj-lt"/>
              </a:rPr>
              <a:t>Inductive Coupling concept (13.56 MHz)</a:t>
            </a:r>
          </a:p>
          <a:p>
            <a:pPr lvl="1"/>
            <a:r>
              <a:rPr lang="en-US" dirty="0">
                <a:latin typeface="+mj-lt"/>
              </a:rPr>
              <a:t>But attached to a powered and capable device (smartphone)</a:t>
            </a:r>
          </a:p>
          <a:p>
            <a:pPr lvl="1"/>
            <a:r>
              <a:rPr lang="en-US" dirty="0">
                <a:latin typeface="+mj-lt"/>
              </a:rPr>
              <a:t>10-20 cm range max (usually &lt;10)</a:t>
            </a:r>
          </a:p>
          <a:p>
            <a:pPr lvl="1"/>
            <a:endParaRPr lang="en-US" dirty="0">
              <a:latin typeface="+mj-lt"/>
            </a:endParaRPr>
          </a:p>
          <a:p>
            <a:r>
              <a:rPr lang="en-US" dirty="0">
                <a:latin typeface="+mj-lt"/>
              </a:rPr>
              <a:t>Can act as a tag or as a reader</a:t>
            </a:r>
          </a:p>
          <a:p>
            <a:pPr lvl="1"/>
            <a:r>
              <a:rPr lang="en-US" dirty="0">
                <a:latin typeface="+mj-lt"/>
              </a:rPr>
              <a:t>Allows smartphone to power a tag if needed</a:t>
            </a:r>
          </a:p>
          <a:p>
            <a:pPr lvl="1"/>
            <a:r>
              <a:rPr lang="en-US" dirty="0">
                <a:latin typeface="+mj-lt"/>
              </a:rPr>
              <a:t>Alternatively, smartphone could act like a card and respond to a reader</a:t>
            </a:r>
          </a:p>
          <a:p>
            <a:pPr lvl="1"/>
            <a:r>
              <a:rPr lang="en-US" dirty="0">
                <a:latin typeface="+mj-lt"/>
              </a:rPr>
              <a:t>Two smartphones can communicate without power transfer</a:t>
            </a:r>
          </a:p>
          <a:p>
            <a:pPr lvl="1"/>
            <a:endParaRPr lang="en-US" dirty="0">
              <a:latin typeface="+mj-lt"/>
            </a:endParaRPr>
          </a:p>
          <a:p>
            <a:r>
              <a:rPr lang="en-US" dirty="0">
                <a:latin typeface="+mj-lt"/>
              </a:rPr>
              <a:t>Data rate 100-400 kbps!</a:t>
            </a:r>
          </a:p>
          <a:p>
            <a:pPr lvl="1"/>
            <a:r>
              <a:rPr lang="en-US" dirty="0">
                <a:latin typeface="+mj-lt"/>
              </a:rPr>
              <a:t>nRF52840 capable of 100 kbps communication with attached antenna</a:t>
            </a:r>
          </a:p>
        </p:txBody>
      </p:sp>
      <p:sp>
        <p:nvSpPr>
          <p:cNvPr id="4" name="Slide Number Placeholder 3">
            <a:extLst>
              <a:ext uri="{FF2B5EF4-FFF2-40B4-BE49-F238E27FC236}">
                <a16:creationId xmlns:a16="http://schemas.microsoft.com/office/drawing/2014/main" id="{4859C23D-896A-4756-B5B7-72B904DE0A17}"/>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1732676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73707" y="491320"/>
            <a:ext cx="9266830" cy="838200"/>
          </a:xfrm>
        </p:spPr>
        <p:txBody>
          <a:bodyPr/>
          <a:lstStyle/>
          <a:p>
            <a:pPr eaLnBrk="1" hangingPunct="1"/>
            <a:r>
              <a:rPr lang="en-US" dirty="0"/>
              <a:t>Spread spectrum: Frequency Hopping (FH)</a:t>
            </a:r>
          </a:p>
        </p:txBody>
      </p:sp>
      <p:pic>
        <p:nvPicPr>
          <p:cNvPr id="3584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74794" y="1764518"/>
            <a:ext cx="7620000" cy="3763962"/>
          </a:xfrm>
        </p:spPr>
      </p:pic>
      <p:sp>
        <p:nvSpPr>
          <p:cNvPr id="27655" name="Rectangle 7"/>
          <p:cNvSpPr>
            <a:spLocks noChangeArrowheads="1"/>
          </p:cNvSpPr>
          <p:nvPr/>
        </p:nvSpPr>
        <p:spPr bwMode="auto">
          <a:xfrm>
            <a:off x="1173707" y="5958378"/>
            <a:ext cx="102221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Clr>
                <a:srgbClr val="3333CC"/>
              </a:buClr>
              <a:buSzPct val="60000"/>
            </a:pPr>
            <a:r>
              <a:rPr lang="en-US" sz="2400" dirty="0">
                <a:solidFill>
                  <a:srgbClr val="000000"/>
                </a:solidFill>
                <a:latin typeface="+mj-lt"/>
              </a:rPr>
              <a:t> FHSS increase resistance to a) natural interference b) jamming c) detection</a:t>
            </a:r>
            <a:r>
              <a:rPr lang="en-US" sz="2400" dirty="0">
                <a:latin typeface="+mj-lt"/>
              </a:rPr>
              <a:t> </a:t>
            </a:r>
          </a:p>
        </p:txBody>
      </p:sp>
      <p:sp>
        <p:nvSpPr>
          <p:cNvPr id="2" name="Slide Number Placeholder 1"/>
          <p:cNvSpPr>
            <a:spLocks noGrp="1"/>
          </p:cNvSpPr>
          <p:nvPr>
            <p:ph type="sldNum" sz="quarter" idx="12"/>
          </p:nvPr>
        </p:nvSpPr>
        <p:spPr/>
        <p:txBody>
          <a:bodyPr/>
          <a:lstStyle/>
          <a:p>
            <a:fld id="{69E57DC2-970A-4B3E-BB1C-7A09969E49DF}" type="slidenum">
              <a:rPr lang="en-US" smtClean="0"/>
              <a:t>50</a:t>
            </a:fld>
            <a:endParaRPr lang="en-US" dirty="0"/>
          </a:p>
        </p:txBody>
      </p:sp>
    </p:spTree>
    <p:extLst>
      <p:ext uri="{BB962C8B-B14F-4D97-AF65-F5344CB8AC3E}">
        <p14:creationId xmlns:p14="http://schemas.microsoft.com/office/powerpoint/2010/main" val="4032343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blinds(horizontal)">
                                      <p:cBhvr>
                                        <p:cTn id="7"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73707" y="491320"/>
            <a:ext cx="9266830" cy="838200"/>
          </a:xfrm>
        </p:spPr>
        <p:txBody>
          <a:bodyPr/>
          <a:lstStyle/>
          <a:p>
            <a:pPr eaLnBrk="1" hangingPunct="1"/>
            <a:r>
              <a:rPr lang="en-US" dirty="0"/>
              <a:t>Spread spectrum: Frequency Hopping (FH)</a:t>
            </a:r>
          </a:p>
        </p:txBody>
      </p:sp>
      <p:sp>
        <p:nvSpPr>
          <p:cNvPr id="2" name="Slide Number Placeholder 1"/>
          <p:cNvSpPr>
            <a:spLocks noGrp="1"/>
          </p:cNvSpPr>
          <p:nvPr>
            <p:ph type="sldNum" sz="quarter" idx="12"/>
          </p:nvPr>
        </p:nvSpPr>
        <p:spPr/>
        <p:txBody>
          <a:bodyPr/>
          <a:lstStyle/>
          <a:p>
            <a:fld id="{69E57DC2-970A-4B3E-BB1C-7A09969E49DF}" type="slidenum">
              <a:rPr lang="en-US" smtClean="0"/>
              <a:t>51</a:t>
            </a:fld>
            <a:endParaRPr lang="en-US" dirty="0"/>
          </a:p>
        </p:txBody>
      </p:sp>
      <p:sp>
        <p:nvSpPr>
          <p:cNvPr id="4" name="Content Placeholder 3">
            <a:extLst>
              <a:ext uri="{FF2B5EF4-FFF2-40B4-BE49-F238E27FC236}">
                <a16:creationId xmlns:a16="http://schemas.microsoft.com/office/drawing/2014/main" id="{944EE935-F81C-73DD-0609-462D2870B11C}"/>
              </a:ext>
            </a:extLst>
          </p:cNvPr>
          <p:cNvSpPr>
            <a:spLocks noGrp="1"/>
          </p:cNvSpPr>
          <p:nvPr>
            <p:ph idx="1"/>
          </p:nvPr>
        </p:nvSpPr>
        <p:spPr>
          <a:xfrm>
            <a:off x="1173707" y="1798329"/>
            <a:ext cx="10515600" cy="4351338"/>
          </a:xfrm>
        </p:spPr>
        <p:txBody>
          <a:bodyPr/>
          <a:lstStyle/>
          <a:p>
            <a:r>
              <a:rPr lang="en-US" dirty="0"/>
              <a:t>A protocol that we use everyday uses Frequency hopping spread spectrum technique?  </a:t>
            </a:r>
          </a:p>
        </p:txBody>
      </p:sp>
    </p:spTree>
    <p:extLst>
      <p:ext uri="{BB962C8B-B14F-4D97-AF65-F5344CB8AC3E}">
        <p14:creationId xmlns:p14="http://schemas.microsoft.com/office/powerpoint/2010/main" val="3325189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73707" y="491320"/>
            <a:ext cx="9266830" cy="838200"/>
          </a:xfrm>
        </p:spPr>
        <p:txBody>
          <a:bodyPr/>
          <a:lstStyle/>
          <a:p>
            <a:pPr eaLnBrk="1" hangingPunct="1"/>
            <a:r>
              <a:rPr lang="en-US" dirty="0"/>
              <a:t>Spread spectrum: Frequency Hopping (FH)</a:t>
            </a:r>
          </a:p>
        </p:txBody>
      </p:sp>
      <p:sp>
        <p:nvSpPr>
          <p:cNvPr id="2" name="Slide Number Placeholder 1"/>
          <p:cNvSpPr>
            <a:spLocks noGrp="1"/>
          </p:cNvSpPr>
          <p:nvPr>
            <p:ph type="sldNum" sz="quarter" idx="12"/>
          </p:nvPr>
        </p:nvSpPr>
        <p:spPr/>
        <p:txBody>
          <a:bodyPr/>
          <a:lstStyle/>
          <a:p>
            <a:fld id="{69E57DC2-970A-4B3E-BB1C-7A09969E49DF}" type="slidenum">
              <a:rPr lang="en-US" smtClean="0"/>
              <a:t>52</a:t>
            </a:fld>
            <a:endParaRPr lang="en-US" dirty="0"/>
          </a:p>
        </p:txBody>
      </p:sp>
      <p:sp>
        <p:nvSpPr>
          <p:cNvPr id="4" name="Content Placeholder 3">
            <a:extLst>
              <a:ext uri="{FF2B5EF4-FFF2-40B4-BE49-F238E27FC236}">
                <a16:creationId xmlns:a16="http://schemas.microsoft.com/office/drawing/2014/main" id="{944EE935-F81C-73DD-0609-462D2870B11C}"/>
              </a:ext>
            </a:extLst>
          </p:cNvPr>
          <p:cNvSpPr>
            <a:spLocks noGrp="1"/>
          </p:cNvSpPr>
          <p:nvPr>
            <p:ph idx="1"/>
          </p:nvPr>
        </p:nvSpPr>
        <p:spPr>
          <a:xfrm>
            <a:off x="1173707" y="1798329"/>
            <a:ext cx="10515600" cy="4351338"/>
          </a:xfrm>
        </p:spPr>
        <p:txBody>
          <a:bodyPr/>
          <a:lstStyle/>
          <a:p>
            <a:r>
              <a:rPr lang="en-US" dirty="0"/>
              <a:t>A protocol that we use everyday uses Frequency hopping spread spectrum technique? </a:t>
            </a:r>
          </a:p>
          <a:p>
            <a:r>
              <a:rPr lang="en-US" dirty="0"/>
              <a:t>Bluetooth hops between 79 different 1 MHz channels in the band.  </a:t>
            </a:r>
          </a:p>
        </p:txBody>
      </p:sp>
      <p:pic>
        <p:nvPicPr>
          <p:cNvPr id="3" name="Picture 2">
            <a:extLst>
              <a:ext uri="{FF2B5EF4-FFF2-40B4-BE49-F238E27FC236}">
                <a16:creationId xmlns:a16="http://schemas.microsoft.com/office/drawing/2014/main" id="{DA915582-2192-F245-BE48-CB792134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156" y="3429000"/>
            <a:ext cx="5969990" cy="302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9234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46B67-E6EA-2E01-B7F5-F4F43E568939}"/>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E33E6C52-E044-B3DD-D895-0335F578420E}"/>
              </a:ext>
            </a:extLst>
          </p:cNvPr>
          <p:cNvSpPr>
            <a:spLocks noGrp="1"/>
          </p:cNvSpPr>
          <p:nvPr>
            <p:ph type="title"/>
          </p:nvPr>
        </p:nvSpPr>
        <p:spPr>
          <a:xfrm>
            <a:off x="1173707" y="491320"/>
            <a:ext cx="9266830" cy="838200"/>
          </a:xfrm>
        </p:spPr>
        <p:txBody>
          <a:bodyPr/>
          <a:lstStyle/>
          <a:p>
            <a:pPr eaLnBrk="1" hangingPunct="1"/>
            <a:r>
              <a:rPr lang="en-US" dirty="0"/>
              <a:t>Spectral efficiency</a:t>
            </a:r>
          </a:p>
        </p:txBody>
      </p:sp>
      <p:sp>
        <p:nvSpPr>
          <p:cNvPr id="2" name="Slide Number Placeholder 1">
            <a:extLst>
              <a:ext uri="{FF2B5EF4-FFF2-40B4-BE49-F238E27FC236}">
                <a16:creationId xmlns:a16="http://schemas.microsoft.com/office/drawing/2014/main" id="{15C4A4F6-CB55-9F97-C358-6043D7E0D81A}"/>
              </a:ext>
            </a:extLst>
          </p:cNvPr>
          <p:cNvSpPr>
            <a:spLocks noGrp="1"/>
          </p:cNvSpPr>
          <p:nvPr>
            <p:ph type="sldNum" sz="quarter" idx="12"/>
          </p:nvPr>
        </p:nvSpPr>
        <p:spPr/>
        <p:txBody>
          <a:bodyPr/>
          <a:lstStyle/>
          <a:p>
            <a:fld id="{69E57DC2-970A-4B3E-BB1C-7A09969E49DF}" type="slidenum">
              <a:rPr lang="en-US" smtClean="0"/>
              <a:t>53</a:t>
            </a:fld>
            <a:endParaRPr lang="en-US" dirty="0"/>
          </a:p>
        </p:txBody>
      </p:sp>
      <p:sp>
        <p:nvSpPr>
          <p:cNvPr id="4" name="Content Placeholder 3">
            <a:extLst>
              <a:ext uri="{FF2B5EF4-FFF2-40B4-BE49-F238E27FC236}">
                <a16:creationId xmlns:a16="http://schemas.microsoft.com/office/drawing/2014/main" id="{DCE652E9-0062-CE07-5B08-52498279E9B8}"/>
              </a:ext>
            </a:extLst>
          </p:cNvPr>
          <p:cNvSpPr>
            <a:spLocks noGrp="1"/>
          </p:cNvSpPr>
          <p:nvPr>
            <p:ph idx="1"/>
          </p:nvPr>
        </p:nvSpPr>
        <p:spPr>
          <a:xfrm>
            <a:off x="1173707" y="1798329"/>
            <a:ext cx="10515600" cy="4351338"/>
          </a:xfrm>
        </p:spPr>
        <p:txBody>
          <a:bodyPr/>
          <a:lstStyle/>
          <a:p>
            <a:r>
              <a:rPr lang="en-SG" b="1" dirty="0"/>
              <a:t>Spectral efficiency</a:t>
            </a:r>
            <a:r>
              <a:rPr lang="en-SG" dirty="0"/>
              <a:t> (in bits/s/Hz) determines how efficiently devices utilize allocated bandwidth, depending on the modulation scheme </a:t>
            </a:r>
          </a:p>
          <a:p>
            <a:endParaRPr lang="en-SG" dirty="0"/>
          </a:p>
          <a:p>
            <a:r>
              <a:rPr lang="en-SG" dirty="0"/>
              <a:t>Different modulation schemes provide different spectral efficiency:</a:t>
            </a:r>
          </a:p>
          <a:p>
            <a:pPr lvl="1"/>
            <a:r>
              <a:rPr lang="en-SG" b="1" dirty="0"/>
              <a:t>Simple modulation (e.g., FSK)</a:t>
            </a:r>
            <a:r>
              <a:rPr lang="en-SG" dirty="0"/>
              <a:t> ≈ 1 bit/s/Hz.</a:t>
            </a:r>
          </a:p>
          <a:p>
            <a:pPr lvl="1"/>
            <a:r>
              <a:rPr lang="en-SG" b="1" dirty="0"/>
              <a:t>Advanced modulation (e.g., QPSK, QAM)</a:t>
            </a:r>
            <a:r>
              <a:rPr lang="en-SG" dirty="0"/>
              <a:t> higher bits/s/Hz (2–8 bps/Hz).</a:t>
            </a:r>
          </a:p>
          <a:p>
            <a:endParaRPr lang="en-US" dirty="0"/>
          </a:p>
        </p:txBody>
      </p:sp>
    </p:spTree>
    <p:extLst>
      <p:ext uri="{BB962C8B-B14F-4D97-AF65-F5344CB8AC3E}">
        <p14:creationId xmlns:p14="http://schemas.microsoft.com/office/powerpoint/2010/main" val="1510657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4ABEC-9359-21AE-2E01-DC43941B84A7}"/>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61F654E3-B85D-6910-D675-E14E291DBB4D}"/>
              </a:ext>
            </a:extLst>
          </p:cNvPr>
          <p:cNvSpPr>
            <a:spLocks noGrp="1"/>
          </p:cNvSpPr>
          <p:nvPr>
            <p:ph type="title"/>
          </p:nvPr>
        </p:nvSpPr>
        <p:spPr>
          <a:xfrm>
            <a:off x="1173707" y="491320"/>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851CCFD3-825D-6199-E01F-BE9F9FF6AC19}"/>
              </a:ext>
            </a:extLst>
          </p:cNvPr>
          <p:cNvSpPr>
            <a:spLocks noGrp="1"/>
          </p:cNvSpPr>
          <p:nvPr>
            <p:ph type="sldNum" sz="quarter" idx="12"/>
          </p:nvPr>
        </p:nvSpPr>
        <p:spPr/>
        <p:txBody>
          <a:bodyPr/>
          <a:lstStyle/>
          <a:p>
            <a:fld id="{69E57DC2-970A-4B3E-BB1C-7A09969E49DF}" type="slidenum">
              <a:rPr lang="en-US" smtClean="0"/>
              <a:t>54</a:t>
            </a:fld>
            <a:endParaRPr lang="en-US" dirty="0"/>
          </a:p>
        </p:txBody>
      </p:sp>
      <p:sp>
        <p:nvSpPr>
          <p:cNvPr id="4" name="Content Placeholder 3">
            <a:extLst>
              <a:ext uri="{FF2B5EF4-FFF2-40B4-BE49-F238E27FC236}">
                <a16:creationId xmlns:a16="http://schemas.microsoft.com/office/drawing/2014/main" id="{90E049D0-D87E-5920-15D1-4693F8A11801}"/>
              </a:ext>
            </a:extLst>
          </p:cNvPr>
          <p:cNvSpPr>
            <a:spLocks noGrp="1"/>
          </p:cNvSpPr>
          <p:nvPr>
            <p:ph idx="1"/>
          </p:nvPr>
        </p:nvSpPr>
        <p:spPr>
          <a:xfrm>
            <a:off x="1173707" y="1667266"/>
            <a:ext cx="10515600" cy="4351338"/>
          </a:xfrm>
        </p:spPr>
        <p:txBody>
          <a:bodyPr/>
          <a:lstStyle/>
          <a:p>
            <a:r>
              <a:rPr lang="en-SG" b="1" dirty="0"/>
              <a:t>Total available bandwidth</a:t>
            </a:r>
            <a:r>
              <a:rPr lang="en-SG" dirty="0"/>
              <a:t>: </a:t>
            </a:r>
            <a:r>
              <a:rPr lang="en-SG" b="1" dirty="0"/>
              <a:t>500 kHz</a:t>
            </a:r>
            <a:endParaRPr lang="en-SG" dirty="0"/>
          </a:p>
          <a:p>
            <a:endParaRPr lang="en-SG" dirty="0"/>
          </a:p>
          <a:p>
            <a:r>
              <a:rPr lang="en-SG" b="1" dirty="0"/>
              <a:t>4 IoT nodes</a:t>
            </a:r>
            <a:r>
              <a:rPr lang="en-SG" dirty="0"/>
              <a:t>:</a:t>
            </a:r>
          </a:p>
          <a:p>
            <a:pPr marL="457200" lvl="1" indent="0">
              <a:buNone/>
            </a:pPr>
            <a:r>
              <a:rPr lang="en-SG" dirty="0"/>
              <a:t>• Node A and B each need </a:t>
            </a:r>
            <a:r>
              <a:rPr lang="en-SG" b="1" dirty="0"/>
              <a:t>50 kbps</a:t>
            </a:r>
            <a:endParaRPr lang="en-SG" dirty="0"/>
          </a:p>
          <a:p>
            <a:pPr marL="457200" lvl="1" indent="0">
              <a:buNone/>
            </a:pPr>
            <a:r>
              <a:rPr lang="en-SG" dirty="0"/>
              <a:t>• Node C needs </a:t>
            </a:r>
            <a:r>
              <a:rPr lang="en-SG" b="1" dirty="0"/>
              <a:t>100 kbps</a:t>
            </a:r>
            <a:endParaRPr lang="en-SG" dirty="0"/>
          </a:p>
          <a:p>
            <a:pPr marL="457200" lvl="1" indent="0">
              <a:buNone/>
            </a:pPr>
            <a:r>
              <a:rPr lang="en-SG" dirty="0"/>
              <a:t>• Node D needs </a:t>
            </a:r>
            <a:r>
              <a:rPr lang="en-SG" b="1" dirty="0"/>
              <a:t>200 kbps</a:t>
            </a:r>
          </a:p>
          <a:p>
            <a:pPr marL="457200" lvl="1" indent="0">
              <a:buNone/>
            </a:pPr>
            <a:endParaRPr lang="en-SG" dirty="0"/>
          </a:p>
          <a:p>
            <a:r>
              <a:rPr lang="en-SG" dirty="0"/>
              <a:t>The chosen modulation scheme supports a maximum spectral efficiency of </a:t>
            </a:r>
            <a:r>
              <a:rPr lang="en-SG" b="1" dirty="0"/>
              <a:t>1 bit/s/Hz</a:t>
            </a:r>
            <a:r>
              <a:rPr lang="en-SG" dirty="0"/>
              <a:t> (for simplicity), meaning each 1 Hz of bandwidth can carry 1 bit per second.</a:t>
            </a:r>
          </a:p>
          <a:p>
            <a:endParaRPr lang="en-US" dirty="0"/>
          </a:p>
        </p:txBody>
      </p:sp>
    </p:spTree>
    <p:extLst>
      <p:ext uri="{BB962C8B-B14F-4D97-AF65-F5344CB8AC3E}">
        <p14:creationId xmlns:p14="http://schemas.microsoft.com/office/powerpoint/2010/main" val="28813769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C22B-5B81-6EB8-410C-B55A6A626F74}"/>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880562D5-9313-C2D7-CFDC-10973CF0B407}"/>
              </a:ext>
            </a:extLst>
          </p:cNvPr>
          <p:cNvSpPr>
            <a:spLocks noGrp="1"/>
          </p:cNvSpPr>
          <p:nvPr>
            <p:ph type="title"/>
          </p:nvPr>
        </p:nvSpPr>
        <p:spPr>
          <a:xfrm>
            <a:off x="457632" y="503669"/>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0CEF6C79-3429-8E29-6AF9-55B1821CBD0A}"/>
              </a:ext>
            </a:extLst>
          </p:cNvPr>
          <p:cNvSpPr>
            <a:spLocks noGrp="1"/>
          </p:cNvSpPr>
          <p:nvPr>
            <p:ph type="sldNum" sz="quarter" idx="12"/>
          </p:nvPr>
        </p:nvSpPr>
        <p:spPr/>
        <p:txBody>
          <a:bodyPr/>
          <a:lstStyle/>
          <a:p>
            <a:fld id="{69E57DC2-970A-4B3E-BB1C-7A09969E49DF}" type="slidenum">
              <a:rPr lang="en-US" smtClean="0"/>
              <a:t>55</a:t>
            </a:fld>
            <a:endParaRPr lang="en-US" dirty="0"/>
          </a:p>
        </p:txBody>
      </p:sp>
      <p:sp>
        <p:nvSpPr>
          <p:cNvPr id="4" name="Content Placeholder 3">
            <a:extLst>
              <a:ext uri="{FF2B5EF4-FFF2-40B4-BE49-F238E27FC236}">
                <a16:creationId xmlns:a16="http://schemas.microsoft.com/office/drawing/2014/main" id="{2044B857-A270-4F79-81A6-0EAA763333A8}"/>
              </a:ext>
            </a:extLst>
          </p:cNvPr>
          <p:cNvSpPr>
            <a:spLocks noGrp="1"/>
          </p:cNvSpPr>
          <p:nvPr>
            <p:ph idx="1"/>
          </p:nvPr>
        </p:nvSpPr>
        <p:spPr>
          <a:xfrm>
            <a:off x="457632" y="1677596"/>
            <a:ext cx="10698979" cy="4689084"/>
          </a:xfrm>
        </p:spPr>
        <p:txBody>
          <a:bodyPr/>
          <a:lstStyle/>
          <a:p>
            <a:r>
              <a:rPr lang="en-SG" dirty="0"/>
              <a:t>Calculate how much frequency bandwidth each node must be allocated based on the given spectral efficiency (1 bps/Hz)</a:t>
            </a:r>
          </a:p>
          <a:p>
            <a:r>
              <a:rPr lang="en-SG" dirty="0"/>
              <a:t>Verify if the allocated bandwidth fits within available 500 kHz channel</a:t>
            </a:r>
          </a:p>
          <a:p>
            <a:r>
              <a:rPr lang="en-SG" dirty="0"/>
              <a:t>If an additional node (Node E) joins later and requires 200 kbps, clearly evaluate if it’s feasible to accommodate this node</a:t>
            </a:r>
          </a:p>
          <a:p>
            <a:endParaRPr lang="en-US" dirty="0"/>
          </a:p>
        </p:txBody>
      </p:sp>
    </p:spTree>
    <p:extLst>
      <p:ext uri="{BB962C8B-B14F-4D97-AF65-F5344CB8AC3E}">
        <p14:creationId xmlns:p14="http://schemas.microsoft.com/office/powerpoint/2010/main" val="1034141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0CD88-673D-6036-019C-9F7618BEAD46}"/>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3925C9D7-D83B-D735-CC4E-A1108C9BBF47}"/>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D683630C-276A-D5CE-ABD0-93CBEFF74AEA}"/>
              </a:ext>
            </a:extLst>
          </p:cNvPr>
          <p:cNvSpPr>
            <a:spLocks noGrp="1"/>
          </p:cNvSpPr>
          <p:nvPr>
            <p:ph type="sldNum" sz="quarter" idx="12"/>
          </p:nvPr>
        </p:nvSpPr>
        <p:spPr/>
        <p:txBody>
          <a:bodyPr/>
          <a:lstStyle/>
          <a:p>
            <a:fld id="{69E57DC2-970A-4B3E-BB1C-7A09969E49DF}" type="slidenum">
              <a:rPr lang="en-US" smtClean="0"/>
              <a:t>56</a:t>
            </a:fld>
            <a:endParaRPr lang="en-US" dirty="0"/>
          </a:p>
        </p:txBody>
      </p:sp>
      <p:sp>
        <p:nvSpPr>
          <p:cNvPr id="4" name="Content Placeholder 3">
            <a:extLst>
              <a:ext uri="{FF2B5EF4-FFF2-40B4-BE49-F238E27FC236}">
                <a16:creationId xmlns:a16="http://schemas.microsoft.com/office/drawing/2014/main" id="{6949ACEC-A2CD-489F-BB88-61ECE724B31D}"/>
              </a:ext>
            </a:extLst>
          </p:cNvPr>
          <p:cNvSpPr>
            <a:spLocks noGrp="1"/>
          </p:cNvSpPr>
          <p:nvPr>
            <p:ph idx="1"/>
          </p:nvPr>
        </p:nvSpPr>
        <p:spPr>
          <a:xfrm>
            <a:off x="566490" y="1676689"/>
            <a:ext cx="10481264" cy="4689991"/>
          </a:xfrm>
        </p:spPr>
        <p:txBody>
          <a:bodyPr/>
          <a:lstStyle/>
          <a:p>
            <a:r>
              <a:rPr lang="en-SG" dirty="0"/>
              <a:t>A wireless IoT network uses a </a:t>
            </a:r>
            <a:r>
              <a:rPr lang="en-SG" b="1" dirty="0"/>
              <a:t>TDMA-based</a:t>
            </a:r>
            <a:r>
              <a:rPr lang="en-SG" dirty="0"/>
              <a:t> medium access protocol. The network has the following configuration:</a:t>
            </a:r>
          </a:p>
          <a:p>
            <a:pPr lvl="1"/>
            <a:r>
              <a:rPr lang="en-SG" b="1" dirty="0"/>
              <a:t>6 sensor nodes</a:t>
            </a:r>
            <a:endParaRPr lang="en-SG" dirty="0"/>
          </a:p>
          <a:p>
            <a:pPr lvl="1"/>
            <a:r>
              <a:rPr lang="en-SG" dirty="0"/>
              <a:t>Each node periodically transmits a packet lasting exactly </a:t>
            </a:r>
            <a:r>
              <a:rPr lang="en-SG" b="1" dirty="0"/>
              <a:t>5 </a:t>
            </a:r>
            <a:r>
              <a:rPr lang="en-SG" b="1" dirty="0" err="1"/>
              <a:t>ms</a:t>
            </a:r>
            <a:endParaRPr lang="en-SG" dirty="0"/>
          </a:p>
          <a:p>
            <a:pPr lvl="1"/>
            <a:r>
              <a:rPr lang="en-SG" dirty="0"/>
              <a:t>Each node transmit every </a:t>
            </a:r>
            <a:r>
              <a:rPr lang="en-SG" b="1" dirty="0"/>
              <a:t>100 </a:t>
            </a:r>
            <a:r>
              <a:rPr lang="en-SG" b="1" dirty="0" err="1"/>
              <a:t>ms</a:t>
            </a:r>
            <a:r>
              <a:rPr lang="en-SG" dirty="0"/>
              <a:t> (i.e., one packet per node every 100 </a:t>
            </a:r>
            <a:r>
              <a:rPr lang="en-SG" dirty="0" err="1"/>
              <a:t>ms</a:t>
            </a:r>
            <a:r>
              <a:rPr lang="en-SG" dirty="0"/>
              <a:t>).</a:t>
            </a:r>
          </a:p>
          <a:p>
            <a:r>
              <a:rPr lang="en-SG" b="1" dirty="0"/>
              <a:t>Synchronization </a:t>
            </a:r>
            <a:r>
              <a:rPr lang="en-SG" dirty="0"/>
              <a:t>requires adding a </a:t>
            </a:r>
            <a:r>
              <a:rPr lang="en-SG" b="1" dirty="0"/>
              <a:t>guard interval</a:t>
            </a:r>
            <a:r>
              <a:rPr lang="en-SG" dirty="0"/>
              <a:t> of </a:t>
            </a:r>
            <a:r>
              <a:rPr lang="en-SG" b="1" dirty="0"/>
              <a:t>1 </a:t>
            </a:r>
            <a:r>
              <a:rPr lang="en-SG" b="1" dirty="0" err="1"/>
              <a:t>ms</a:t>
            </a:r>
            <a:r>
              <a:rPr lang="en-SG" dirty="0"/>
              <a:t> between adjacent time slots to prevent collisions due to timing inaccuracies.</a:t>
            </a:r>
          </a:p>
          <a:p>
            <a:endParaRPr lang="en-US" dirty="0"/>
          </a:p>
        </p:txBody>
      </p:sp>
    </p:spTree>
    <p:extLst>
      <p:ext uri="{BB962C8B-B14F-4D97-AF65-F5344CB8AC3E}">
        <p14:creationId xmlns:p14="http://schemas.microsoft.com/office/powerpoint/2010/main" val="984594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194C9-D98A-983C-E502-D1930DA584F7}"/>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11DF2E0E-893C-3D3F-875B-6E51D6E0448B}"/>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7350ED86-42BD-9BE2-B5A5-6D59CFE8DA59}"/>
              </a:ext>
            </a:extLst>
          </p:cNvPr>
          <p:cNvSpPr>
            <a:spLocks noGrp="1"/>
          </p:cNvSpPr>
          <p:nvPr>
            <p:ph type="sldNum" sz="quarter" idx="12"/>
          </p:nvPr>
        </p:nvSpPr>
        <p:spPr/>
        <p:txBody>
          <a:bodyPr/>
          <a:lstStyle/>
          <a:p>
            <a:fld id="{69E57DC2-970A-4B3E-BB1C-7A09969E49DF}" type="slidenum">
              <a:rPr lang="en-US" smtClean="0"/>
              <a:t>57</a:t>
            </a:fld>
            <a:endParaRPr lang="en-US" dirty="0"/>
          </a:p>
        </p:txBody>
      </p:sp>
      <p:sp>
        <p:nvSpPr>
          <p:cNvPr id="4" name="Content Placeholder 3">
            <a:extLst>
              <a:ext uri="{FF2B5EF4-FFF2-40B4-BE49-F238E27FC236}">
                <a16:creationId xmlns:a16="http://schemas.microsoft.com/office/drawing/2014/main" id="{B582DE4F-443D-9EEE-256F-AB5B6B74D90B}"/>
              </a:ext>
            </a:extLst>
          </p:cNvPr>
          <p:cNvSpPr>
            <a:spLocks noGrp="1"/>
          </p:cNvSpPr>
          <p:nvPr>
            <p:ph idx="1"/>
          </p:nvPr>
        </p:nvSpPr>
        <p:spPr>
          <a:xfrm>
            <a:off x="566490" y="1676689"/>
            <a:ext cx="11422310" cy="4689991"/>
          </a:xfrm>
        </p:spPr>
        <p:txBody>
          <a:bodyPr>
            <a:normAutofit/>
          </a:bodyPr>
          <a:lstStyle/>
          <a:p>
            <a:pPr marL="0" indent="0">
              <a:buNone/>
            </a:pPr>
            <a:r>
              <a:rPr lang="en-SG" dirty="0"/>
              <a:t>1. </a:t>
            </a:r>
            <a:r>
              <a:rPr lang="en-SG" b="1" dirty="0"/>
              <a:t>Calculate the total TDMA frame duration clearly</a:t>
            </a:r>
            <a:r>
              <a:rPr lang="en-SG" dirty="0"/>
              <a:t>, including guard intervals.</a:t>
            </a:r>
          </a:p>
          <a:p>
            <a:pPr marL="0" indent="0">
              <a:buNone/>
            </a:pPr>
            <a:r>
              <a:rPr lang="en-SG" dirty="0"/>
              <a:t>2. </a:t>
            </a:r>
            <a:r>
              <a:rPr lang="en-SG" b="1" dirty="0"/>
              <a:t>Clearly evaluate channel utilization efficiency</a:t>
            </a:r>
            <a:r>
              <a:rPr lang="en-SG" dirty="0"/>
              <a:t> (actual data transmission time vs. total frame time, including guard intervals).</a:t>
            </a:r>
          </a:p>
          <a:p>
            <a:pPr marL="0" indent="0">
              <a:buNone/>
            </a:pPr>
            <a:r>
              <a:rPr lang="en-SG" dirty="0"/>
              <a:t>3. </a:t>
            </a:r>
            <a:r>
              <a:rPr lang="en-SG" b="1" dirty="0"/>
              <a:t>Determine clearly</a:t>
            </a:r>
            <a:r>
              <a:rPr lang="en-SG" dirty="0"/>
              <a:t> the worst-case </a:t>
            </a:r>
            <a:r>
              <a:rPr lang="en-SG" b="1" dirty="0"/>
              <a:t>latency</a:t>
            </a:r>
            <a:r>
              <a:rPr lang="en-SG" dirty="0"/>
              <a:t> a node experiences from packet generation to successful transmission.</a:t>
            </a:r>
          </a:p>
          <a:p>
            <a:pPr marL="0" indent="0">
              <a:buNone/>
            </a:pPr>
            <a:r>
              <a:rPr lang="en-SG" dirty="0"/>
              <a:t>4. Suppose the synchronization overhead (guard interval) can be reduced from </a:t>
            </a:r>
            <a:r>
              <a:rPr lang="en-SG" b="1" dirty="0"/>
              <a:t>1 </a:t>
            </a:r>
            <a:r>
              <a:rPr lang="en-SG" b="1" dirty="0" err="1"/>
              <a:t>ms</a:t>
            </a:r>
            <a:r>
              <a:rPr lang="en-SG" b="1" dirty="0"/>
              <a:t> to 0.2 </a:t>
            </a:r>
            <a:r>
              <a:rPr lang="en-SG" b="1" dirty="0" err="1"/>
              <a:t>ms</a:t>
            </a:r>
            <a:r>
              <a:rPr lang="en-SG" dirty="0"/>
              <a:t> by using a more accurate synchronization mechanism:</a:t>
            </a:r>
          </a:p>
          <a:p>
            <a:pPr marL="457200" lvl="1" indent="0">
              <a:buNone/>
            </a:pPr>
            <a:r>
              <a:rPr lang="en-SG" dirty="0"/>
              <a:t>• Clearly recalculate channel utilization and latency.</a:t>
            </a:r>
          </a:p>
          <a:p>
            <a:pPr marL="457200" lvl="1" indent="0">
              <a:buNone/>
            </a:pPr>
            <a:r>
              <a:rPr lang="en-SG" dirty="0"/>
              <a:t>• Clearly discuss the trade-offs involved (complexity, cost, energy).</a:t>
            </a:r>
          </a:p>
          <a:p>
            <a:endParaRPr lang="en-US" dirty="0"/>
          </a:p>
        </p:txBody>
      </p:sp>
    </p:spTree>
    <p:extLst>
      <p:ext uri="{BB962C8B-B14F-4D97-AF65-F5344CB8AC3E}">
        <p14:creationId xmlns:p14="http://schemas.microsoft.com/office/powerpoint/2010/main" val="34871515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Random Access Protocols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58</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23902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87200-8646-2303-8BE3-415E810BD805}"/>
            </a:ext>
          </a:extLst>
        </p:cNvPr>
        <p:cNvGrpSpPr/>
        <p:nvPr/>
      </p:nvGrpSpPr>
      <p:grpSpPr>
        <a:xfrm>
          <a:off x="0" y="0"/>
          <a:ext cx="0" cy="0"/>
          <a:chOff x="0" y="0"/>
          <a:chExt cx="0" cy="0"/>
        </a:xfrm>
      </p:grpSpPr>
      <p:sp>
        <p:nvSpPr>
          <p:cNvPr id="13315" name="Rectangle 2">
            <a:extLst>
              <a:ext uri="{FF2B5EF4-FFF2-40B4-BE49-F238E27FC236}">
                <a16:creationId xmlns:a16="http://schemas.microsoft.com/office/drawing/2014/main" id="{5F46D47E-B239-0849-F273-34E0D1982F5F}"/>
              </a:ext>
            </a:extLst>
          </p:cNvPr>
          <p:cNvSpPr>
            <a:spLocks noGrp="1" noChangeArrowheads="1"/>
          </p:cNvSpPr>
          <p:nvPr>
            <p:ph type="title"/>
          </p:nvPr>
        </p:nvSpPr>
        <p:spPr>
          <a:xfrm>
            <a:off x="201461" y="492369"/>
            <a:ext cx="11923891" cy="1055076"/>
          </a:xfrm>
        </p:spPr>
        <p:txBody>
          <a:bodyPr>
            <a:normAutofit/>
          </a:bodyPr>
          <a:lstStyle/>
          <a:p>
            <a:r>
              <a:rPr lang="en-SG" b="1" dirty="0">
                <a:latin typeface="+mj-lt"/>
              </a:rPr>
              <a:t>Why Do We Need Random Access Protocols (RAP)?</a:t>
            </a:r>
            <a:endParaRPr lang="en-SG" dirty="0">
              <a:latin typeface="+mj-lt"/>
            </a:endParaRPr>
          </a:p>
        </p:txBody>
      </p:sp>
      <p:sp>
        <p:nvSpPr>
          <p:cNvPr id="13316" name="Rectangle 3">
            <a:extLst>
              <a:ext uri="{FF2B5EF4-FFF2-40B4-BE49-F238E27FC236}">
                <a16:creationId xmlns:a16="http://schemas.microsoft.com/office/drawing/2014/main" id="{F585C893-4764-846C-DBE4-0E5F0EA9C62D}"/>
              </a:ext>
            </a:extLst>
          </p:cNvPr>
          <p:cNvSpPr>
            <a:spLocks noGrp="1" noChangeArrowheads="1"/>
          </p:cNvSpPr>
          <p:nvPr>
            <p:ph idx="1"/>
          </p:nvPr>
        </p:nvSpPr>
        <p:spPr>
          <a:xfrm>
            <a:off x="66647" y="1547445"/>
            <a:ext cx="12125353" cy="5486400"/>
          </a:xfrm>
        </p:spPr>
        <p:txBody>
          <a:bodyPr>
            <a:normAutofit/>
          </a:bodyPr>
          <a:lstStyle/>
          <a:p>
            <a:pPr marL="0" indent="0">
              <a:buNone/>
            </a:pPr>
            <a:r>
              <a:rPr lang="en-SG" dirty="0"/>
              <a:t>• </a:t>
            </a:r>
            <a:r>
              <a:rPr lang="en-SG" b="1" dirty="0"/>
              <a:t>Networks are increasingly wireless and dynamic:</a:t>
            </a:r>
            <a:endParaRPr lang="en-SG" dirty="0"/>
          </a:p>
          <a:p>
            <a:pPr marL="457200" lvl="1" indent="0">
              <a:buNone/>
            </a:pPr>
            <a:r>
              <a:rPr lang="en-SG" dirty="0"/>
              <a:t>• Rapid proliferation of mobile devices, sensors, and IoT nodes</a:t>
            </a:r>
          </a:p>
          <a:p>
            <a:pPr marL="457200" lvl="1" indent="0">
              <a:buNone/>
            </a:pPr>
            <a:r>
              <a:rPr lang="en-SG" dirty="0"/>
              <a:t>• Devices join or leave networks unpredictably; traffic patterns not always regular/ predictable</a:t>
            </a:r>
          </a:p>
          <a:p>
            <a:pPr marL="0" indent="0">
              <a:buNone/>
            </a:pPr>
            <a:r>
              <a:rPr lang="en-SG" dirty="0"/>
              <a:t>• </a:t>
            </a:r>
            <a:r>
              <a:rPr lang="en-SG" b="1" dirty="0"/>
              <a:t>Fixed scheduling is challenging or impractical:</a:t>
            </a:r>
            <a:endParaRPr lang="en-SG" dirty="0"/>
          </a:p>
          <a:p>
            <a:pPr marL="457200" lvl="1" indent="0">
              <a:buNone/>
            </a:pPr>
            <a:r>
              <a:rPr lang="en-SG" dirty="0"/>
              <a:t>• Pre-allocating transmission slots becomes inefficient when traffic is bursty/unpredictable</a:t>
            </a:r>
          </a:p>
          <a:p>
            <a:pPr marL="457200" lvl="1" indent="0">
              <a:buNone/>
            </a:pPr>
            <a:r>
              <a:rPr lang="en-SG" dirty="0"/>
              <a:t>• Scheduled transmissions waste resources if nothing to send during allocated slots</a:t>
            </a:r>
          </a:p>
          <a:p>
            <a:pPr marL="0" indent="0">
              <a:buNone/>
            </a:pPr>
            <a:r>
              <a:rPr lang="en-SG" dirty="0"/>
              <a:t>• RAPs provide an efficient, lightweight solution for managing sporadic,   unscheduled, low-rate data transmissions</a:t>
            </a:r>
          </a:p>
          <a:p>
            <a:pPr marL="0" indent="0">
              <a:buNone/>
            </a:pPr>
            <a:r>
              <a:rPr lang="en-SG" dirty="0"/>
              <a:t>• </a:t>
            </a:r>
            <a:r>
              <a:rPr lang="en-SG" b="1" dirty="0"/>
              <a:t>Examples of scenarios benefiting from Random Access:</a:t>
            </a:r>
            <a:endParaRPr lang="en-SG" dirty="0"/>
          </a:p>
          <a:p>
            <a:pPr marL="457200" lvl="1" indent="0">
              <a:buNone/>
            </a:pPr>
            <a:r>
              <a:rPr lang="en-SG" dirty="0"/>
              <a:t>• Smart-home IoT sensors sending occasional status updates</a:t>
            </a:r>
          </a:p>
          <a:p>
            <a:pPr marL="457200" lvl="1" indent="0">
              <a:buNone/>
            </a:pPr>
            <a:r>
              <a:rPr lang="en-SG" dirty="0"/>
              <a:t>• Low-power wide-area networks (LPWANs)  in environmental monitoring (e.g., </a:t>
            </a:r>
            <a:r>
              <a:rPr lang="en-SG" dirty="0" err="1"/>
              <a:t>LoRaWAN</a:t>
            </a:r>
            <a:r>
              <a:rPr lang="en-SG" dirty="0"/>
              <a:t>)</a:t>
            </a:r>
          </a:p>
          <a:p>
            <a:pPr lvl="1" eaLnBrk="1" hangingPunct="1"/>
            <a:endParaRPr lang="en-US" dirty="0"/>
          </a:p>
          <a:p>
            <a:pPr lvl="1" eaLnBrk="1" hangingPunct="1"/>
            <a:endParaRPr lang="en-US" dirty="0"/>
          </a:p>
          <a:p>
            <a:pPr eaLnBrk="1" hangingPunct="1"/>
            <a:endParaRPr lang="en-US" dirty="0"/>
          </a:p>
        </p:txBody>
      </p:sp>
      <p:sp>
        <p:nvSpPr>
          <p:cNvPr id="2" name="Slide Number Placeholder 1">
            <a:extLst>
              <a:ext uri="{FF2B5EF4-FFF2-40B4-BE49-F238E27FC236}">
                <a16:creationId xmlns:a16="http://schemas.microsoft.com/office/drawing/2014/main" id="{4EE7FD2A-BA06-3B5D-0025-638C89832EB6}"/>
              </a:ext>
            </a:extLst>
          </p:cNvPr>
          <p:cNvSpPr>
            <a:spLocks noGrp="1"/>
          </p:cNvSpPr>
          <p:nvPr>
            <p:ph type="sldNum" sz="quarter" idx="12"/>
          </p:nvPr>
        </p:nvSpPr>
        <p:spPr/>
        <p:txBody>
          <a:bodyPr/>
          <a:lstStyle/>
          <a:p>
            <a:fld id="{69E57DC2-970A-4B3E-BB1C-7A09969E49DF}" type="slidenum">
              <a:rPr lang="en-US" smtClean="0"/>
              <a:t>59</a:t>
            </a:fld>
            <a:endParaRPr lang="en-US" dirty="0"/>
          </a:p>
        </p:txBody>
      </p:sp>
    </p:spTree>
    <p:extLst>
      <p:ext uri="{BB962C8B-B14F-4D97-AF65-F5344CB8AC3E}">
        <p14:creationId xmlns:p14="http://schemas.microsoft.com/office/powerpoint/2010/main" val="34355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311" y="3111748"/>
            <a:ext cx="11773378" cy="1258094"/>
          </a:xfrm>
        </p:spPr>
        <p:txBody>
          <a:bodyPr>
            <a:normAutofit/>
          </a:bodyPr>
          <a:lstStyle/>
          <a:p>
            <a:pPr marL="0" indent="0" algn="ctr">
              <a:buNone/>
            </a:pPr>
            <a:r>
              <a:rPr lang="en-US" sz="5400" dirty="0">
                <a:latin typeface="+mj-lt"/>
              </a:rPr>
              <a:t>Wireless communication using Light?</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6</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39380226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D0F7-5201-2FEF-33C9-3AE4AE3E635B}"/>
            </a:ext>
          </a:extLst>
        </p:cNvPr>
        <p:cNvGrpSpPr/>
        <p:nvPr/>
      </p:nvGrpSpPr>
      <p:grpSpPr>
        <a:xfrm>
          <a:off x="0" y="0"/>
          <a:ext cx="0" cy="0"/>
          <a:chOff x="0" y="0"/>
          <a:chExt cx="0" cy="0"/>
        </a:xfrm>
      </p:grpSpPr>
      <p:sp>
        <p:nvSpPr>
          <p:cNvPr id="13315" name="Rectangle 2">
            <a:extLst>
              <a:ext uri="{FF2B5EF4-FFF2-40B4-BE49-F238E27FC236}">
                <a16:creationId xmlns:a16="http://schemas.microsoft.com/office/drawing/2014/main" id="{BC106CF8-94EF-06D5-ADE1-ECECE4AD9F39}"/>
              </a:ext>
            </a:extLst>
          </p:cNvPr>
          <p:cNvSpPr>
            <a:spLocks noGrp="1" noChangeArrowheads="1"/>
          </p:cNvSpPr>
          <p:nvPr>
            <p:ph type="title"/>
          </p:nvPr>
        </p:nvSpPr>
        <p:spPr>
          <a:xfrm>
            <a:off x="201461" y="492369"/>
            <a:ext cx="11923891" cy="1055076"/>
          </a:xfrm>
        </p:spPr>
        <p:txBody>
          <a:bodyPr>
            <a:normAutofit/>
          </a:bodyPr>
          <a:lstStyle/>
          <a:p>
            <a:r>
              <a:rPr lang="en-SG" b="1" dirty="0">
                <a:latin typeface="+mj-lt"/>
              </a:rPr>
              <a:t>Analogy to understand Random Access Protocols </a:t>
            </a:r>
            <a:endParaRPr lang="en-SG" dirty="0">
              <a:latin typeface="+mj-lt"/>
            </a:endParaRPr>
          </a:p>
        </p:txBody>
      </p:sp>
      <p:sp>
        <p:nvSpPr>
          <p:cNvPr id="13316" name="Rectangle 3">
            <a:extLst>
              <a:ext uri="{FF2B5EF4-FFF2-40B4-BE49-F238E27FC236}">
                <a16:creationId xmlns:a16="http://schemas.microsoft.com/office/drawing/2014/main" id="{DE4B2CC7-0FE5-6DD0-A411-CA6FF067AA2F}"/>
              </a:ext>
            </a:extLst>
          </p:cNvPr>
          <p:cNvSpPr>
            <a:spLocks noGrp="1" noChangeArrowheads="1"/>
          </p:cNvSpPr>
          <p:nvPr>
            <p:ph idx="1"/>
          </p:nvPr>
        </p:nvSpPr>
        <p:spPr>
          <a:xfrm>
            <a:off x="342137" y="1547445"/>
            <a:ext cx="12125353" cy="5486400"/>
          </a:xfrm>
        </p:spPr>
        <p:txBody>
          <a:bodyPr>
            <a:normAutofit/>
          </a:bodyPr>
          <a:lstStyle/>
          <a:p>
            <a:pPr marL="0" indent="0">
              <a:buNone/>
            </a:pPr>
            <a:r>
              <a:rPr lang="en-SG" dirty="0"/>
              <a:t>Imagine a conversation in a crowded room:</a:t>
            </a:r>
          </a:p>
          <a:p>
            <a:pPr marL="0" indent="0">
              <a:buNone/>
            </a:pPr>
            <a:r>
              <a:rPr lang="en-SG" b="1" dirty="0"/>
              <a:t>Scenario: </a:t>
            </a:r>
            <a:r>
              <a:rPr lang="en-SG" dirty="0"/>
              <a:t>Several people want to speak occasionally, but unpredictably</a:t>
            </a:r>
          </a:p>
          <a:p>
            <a:pPr marL="0" indent="0">
              <a:buNone/>
            </a:pPr>
            <a:endParaRPr lang="en-SG" dirty="0"/>
          </a:p>
          <a:p>
            <a:pPr marL="0" indent="0">
              <a:buNone/>
            </a:pPr>
            <a:r>
              <a:rPr lang="en-SG" dirty="0"/>
              <a:t>• </a:t>
            </a:r>
            <a:r>
              <a:rPr lang="en-SG" b="1" dirty="0"/>
              <a:t>Scheduled speaking</a:t>
            </a:r>
            <a:r>
              <a:rPr lang="en-SG" dirty="0"/>
              <a:t> (like TDMA): Each person has a fixed speaking slot</a:t>
            </a:r>
          </a:p>
          <a:p>
            <a:pPr marL="0" indent="0">
              <a:buNone/>
            </a:pPr>
            <a:r>
              <a:rPr lang="en-SG" i="1" dirty="0"/>
              <a:t>    Issue</a:t>
            </a:r>
            <a:r>
              <a:rPr lang="en-SG" dirty="0"/>
              <a:t>: Wastes time if some people have nothing to say</a:t>
            </a:r>
          </a:p>
          <a:p>
            <a:pPr marL="0" indent="0">
              <a:buNone/>
            </a:pPr>
            <a:endParaRPr lang="en-SG" dirty="0"/>
          </a:p>
          <a:p>
            <a:pPr marL="0" indent="0">
              <a:buNone/>
            </a:pPr>
            <a:r>
              <a:rPr lang="en-SG" dirty="0"/>
              <a:t>• </a:t>
            </a:r>
            <a:r>
              <a:rPr lang="en-SG" b="1" dirty="0"/>
              <a:t>Random speaking</a:t>
            </a:r>
            <a:r>
              <a:rPr lang="en-SG" dirty="0"/>
              <a:t> (like ALOHA):  Speak when needed, and if there’s a collision,    </a:t>
            </a:r>
          </a:p>
          <a:p>
            <a:pPr marL="0" indent="0">
              <a:buNone/>
            </a:pPr>
            <a:r>
              <a:rPr lang="en-SG" dirty="0"/>
              <a:t>    pause and retry after a random interval</a:t>
            </a:r>
          </a:p>
          <a:p>
            <a:pPr marL="0" indent="0">
              <a:buNone/>
            </a:pPr>
            <a:r>
              <a:rPr lang="en-SG" i="1" dirty="0"/>
              <a:t>    Benefit</a:t>
            </a:r>
            <a:r>
              <a:rPr lang="en-SG" dirty="0"/>
              <a:t>: Low overhead, simple, easy to manage with minimal coordination</a:t>
            </a:r>
          </a:p>
          <a:p>
            <a:pPr lvl="1" eaLnBrk="1" hangingPunct="1"/>
            <a:endParaRPr lang="en-US" dirty="0"/>
          </a:p>
          <a:p>
            <a:pPr lvl="1" eaLnBrk="1" hangingPunct="1"/>
            <a:endParaRPr lang="en-US" dirty="0"/>
          </a:p>
          <a:p>
            <a:pPr eaLnBrk="1" hangingPunct="1"/>
            <a:endParaRPr lang="en-US" dirty="0"/>
          </a:p>
        </p:txBody>
      </p:sp>
      <p:sp>
        <p:nvSpPr>
          <p:cNvPr id="2" name="Slide Number Placeholder 1">
            <a:extLst>
              <a:ext uri="{FF2B5EF4-FFF2-40B4-BE49-F238E27FC236}">
                <a16:creationId xmlns:a16="http://schemas.microsoft.com/office/drawing/2014/main" id="{E498D15C-5A43-7767-673A-FE5F69ECFAC8}"/>
              </a:ext>
            </a:extLst>
          </p:cNvPr>
          <p:cNvSpPr>
            <a:spLocks noGrp="1"/>
          </p:cNvSpPr>
          <p:nvPr>
            <p:ph type="sldNum" sz="quarter" idx="12"/>
          </p:nvPr>
        </p:nvSpPr>
        <p:spPr/>
        <p:txBody>
          <a:bodyPr/>
          <a:lstStyle/>
          <a:p>
            <a:fld id="{69E57DC2-970A-4B3E-BB1C-7A09969E49DF}" type="slidenum">
              <a:rPr lang="en-US" smtClean="0"/>
              <a:t>60</a:t>
            </a:fld>
            <a:endParaRPr lang="en-US" dirty="0"/>
          </a:p>
        </p:txBody>
      </p:sp>
    </p:spTree>
    <p:extLst>
      <p:ext uri="{BB962C8B-B14F-4D97-AF65-F5344CB8AC3E}">
        <p14:creationId xmlns:p14="http://schemas.microsoft.com/office/powerpoint/2010/main" val="2521697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92925" y="404447"/>
            <a:ext cx="10916392" cy="914400"/>
          </a:xfrm>
        </p:spPr>
        <p:txBody>
          <a:bodyPr>
            <a:normAutofit/>
          </a:bodyPr>
          <a:lstStyle/>
          <a:p>
            <a:pPr eaLnBrk="1" hangingPunct="1"/>
            <a:r>
              <a:rPr lang="en-US" dirty="0"/>
              <a:t>Random access protocol: Aloha</a:t>
            </a:r>
          </a:p>
        </p:txBody>
      </p:sp>
      <p:sp>
        <p:nvSpPr>
          <p:cNvPr id="13316" name="Rectangle 3"/>
          <p:cNvSpPr>
            <a:spLocks noGrp="1" noChangeArrowheads="1"/>
          </p:cNvSpPr>
          <p:nvPr>
            <p:ph idx="1"/>
          </p:nvPr>
        </p:nvSpPr>
        <p:spPr>
          <a:xfrm>
            <a:off x="292924" y="1482969"/>
            <a:ext cx="11418429" cy="4953000"/>
          </a:xfrm>
        </p:spPr>
        <p:txBody>
          <a:bodyPr>
            <a:normAutofit/>
          </a:bodyPr>
          <a:lstStyle/>
          <a:p>
            <a:pPr marL="0" indent="0">
              <a:buNone/>
            </a:pPr>
            <a:r>
              <a:rPr lang="en-SG" dirty="0"/>
              <a:t>• </a:t>
            </a:r>
            <a:r>
              <a:rPr lang="en-SG" b="1" dirty="0"/>
              <a:t>Origin &amp; Historical Context:</a:t>
            </a:r>
            <a:endParaRPr lang="en-SG" dirty="0"/>
          </a:p>
          <a:p>
            <a:pPr marL="457200" lvl="1" indent="0">
              <a:buNone/>
            </a:pPr>
            <a:r>
              <a:rPr lang="en-SG" dirty="0"/>
              <a:t>• Developed in 1971 at the University of Hawaii by </a:t>
            </a:r>
            <a:r>
              <a:rPr lang="en-SG" b="1" dirty="0"/>
              <a:t>Norman Abramson</a:t>
            </a:r>
            <a:endParaRPr lang="en-SG" dirty="0"/>
          </a:p>
          <a:p>
            <a:pPr marL="457200" lvl="1" indent="0">
              <a:buNone/>
            </a:pPr>
            <a:r>
              <a:rPr lang="en-SG" dirty="0"/>
              <a:t>• Designed originally to connect computers across islands using radio links (</a:t>
            </a:r>
            <a:r>
              <a:rPr lang="en-SG" dirty="0" err="1"/>
              <a:t>ALOHAnet</a:t>
            </a:r>
            <a:r>
              <a:rPr lang="en-SG" dirty="0"/>
              <a:t>)</a:t>
            </a:r>
          </a:p>
          <a:p>
            <a:pPr marL="0" indent="0">
              <a:buNone/>
            </a:pPr>
            <a:r>
              <a:rPr lang="en-SG" dirty="0"/>
              <a:t>• </a:t>
            </a:r>
            <a:r>
              <a:rPr lang="en-SG" b="1" dirty="0"/>
              <a:t>Core Idea (simplicity first):</a:t>
            </a:r>
            <a:endParaRPr lang="en-SG" dirty="0"/>
          </a:p>
          <a:p>
            <a:pPr marL="457200" lvl="1" indent="0">
              <a:buNone/>
            </a:pPr>
            <a:r>
              <a:rPr lang="en-SG" dirty="0"/>
              <a:t>• Devices transmit whenever data is available, without explicit coordination</a:t>
            </a:r>
          </a:p>
          <a:p>
            <a:pPr marL="457200" lvl="1" indent="0">
              <a:buNone/>
            </a:pPr>
            <a:r>
              <a:rPr lang="en-SG" dirty="0"/>
              <a:t>• No prior scheduling or channel sensing; </a:t>
            </a:r>
            <a:r>
              <a:rPr lang="en-SG" b="1" dirty="0"/>
              <a:t>purely random transmissions</a:t>
            </a:r>
          </a:p>
          <a:p>
            <a:pPr marL="457200" lvl="1" indent="0">
              <a:buNone/>
            </a:pPr>
            <a:endParaRPr lang="en-SG" dirty="0"/>
          </a:p>
          <a:p>
            <a:pPr marL="0" indent="0">
              <a:buNone/>
            </a:pPr>
            <a:r>
              <a:rPr lang="en-SG" dirty="0"/>
              <a:t>• </a:t>
            </a:r>
            <a:r>
              <a:rPr lang="en-SG" b="1" dirty="0"/>
              <a:t>Why ALOHA matters historically:</a:t>
            </a:r>
            <a:endParaRPr lang="en-SG" dirty="0"/>
          </a:p>
          <a:p>
            <a:pPr marL="457200" lvl="1" indent="0">
              <a:buNone/>
            </a:pPr>
            <a:r>
              <a:rPr lang="en-SG" dirty="0"/>
              <a:t>• First practical implementation of random access wireless networking</a:t>
            </a:r>
          </a:p>
          <a:p>
            <a:pPr marL="457200" lvl="1" indent="0">
              <a:buNone/>
            </a:pPr>
            <a:r>
              <a:rPr lang="en-SG" dirty="0"/>
              <a:t>• Inspired modern random-access protocols, foundational for today’s wireless systems (BLE, </a:t>
            </a:r>
            <a:r>
              <a:rPr lang="en-SG" dirty="0" err="1"/>
              <a:t>LoRaWAN</a:t>
            </a:r>
            <a:r>
              <a:rPr lang="en-SG" dirty="0"/>
              <a:t>, satellite networks)</a:t>
            </a:r>
          </a:p>
          <a:p>
            <a:pPr lvl="1" eaLnBrk="1" hangingPunct="1"/>
            <a:endParaRPr lang="en-US" dirty="0"/>
          </a:p>
          <a:p>
            <a:pPr lvl="1" eaLnBrk="1" hangingPunct="1"/>
            <a:endParaRPr lang="en-US" dirty="0"/>
          </a:p>
          <a:p>
            <a:pPr eaLnBrk="1" hangingPunct="1"/>
            <a:endParaRPr lang="en-US" dirty="0"/>
          </a:p>
        </p:txBody>
      </p:sp>
      <p:sp>
        <p:nvSpPr>
          <p:cNvPr id="2" name="Slide Number Placeholder 1"/>
          <p:cNvSpPr>
            <a:spLocks noGrp="1"/>
          </p:cNvSpPr>
          <p:nvPr>
            <p:ph type="sldNum" sz="quarter" idx="12"/>
          </p:nvPr>
        </p:nvSpPr>
        <p:spPr/>
        <p:txBody>
          <a:bodyPr/>
          <a:lstStyle/>
          <a:p>
            <a:fld id="{69E57DC2-970A-4B3E-BB1C-7A09969E49DF}" type="slidenum">
              <a:rPr lang="en-US" smtClean="0"/>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4F474-AAB9-D744-EE58-66AB1B809974}"/>
            </a:ext>
          </a:extLst>
        </p:cNvPr>
        <p:cNvGrpSpPr/>
        <p:nvPr/>
      </p:nvGrpSpPr>
      <p:grpSpPr>
        <a:xfrm>
          <a:off x="0" y="0"/>
          <a:ext cx="0" cy="0"/>
          <a:chOff x="0" y="0"/>
          <a:chExt cx="0" cy="0"/>
        </a:xfrm>
      </p:grpSpPr>
      <p:sp>
        <p:nvSpPr>
          <p:cNvPr id="13315" name="Rectangle 2">
            <a:extLst>
              <a:ext uri="{FF2B5EF4-FFF2-40B4-BE49-F238E27FC236}">
                <a16:creationId xmlns:a16="http://schemas.microsoft.com/office/drawing/2014/main" id="{0AE04759-73F9-1391-89B3-095B540A2CFA}"/>
              </a:ext>
            </a:extLst>
          </p:cNvPr>
          <p:cNvSpPr>
            <a:spLocks noGrp="1" noChangeArrowheads="1"/>
          </p:cNvSpPr>
          <p:nvPr>
            <p:ph type="title"/>
          </p:nvPr>
        </p:nvSpPr>
        <p:spPr>
          <a:xfrm>
            <a:off x="292925" y="404447"/>
            <a:ext cx="10916392" cy="914400"/>
          </a:xfrm>
        </p:spPr>
        <p:txBody>
          <a:bodyPr>
            <a:normAutofit/>
          </a:bodyPr>
          <a:lstStyle/>
          <a:p>
            <a:pPr eaLnBrk="1" hangingPunct="1"/>
            <a:r>
              <a:rPr lang="en-US" dirty="0"/>
              <a:t>Random access protocol: Aloha</a:t>
            </a:r>
          </a:p>
        </p:txBody>
      </p:sp>
      <p:sp>
        <p:nvSpPr>
          <p:cNvPr id="13316" name="Rectangle 3">
            <a:extLst>
              <a:ext uri="{FF2B5EF4-FFF2-40B4-BE49-F238E27FC236}">
                <a16:creationId xmlns:a16="http://schemas.microsoft.com/office/drawing/2014/main" id="{E4F62B14-1A88-D6CE-927A-89968573240D}"/>
              </a:ext>
            </a:extLst>
          </p:cNvPr>
          <p:cNvSpPr>
            <a:spLocks noGrp="1" noChangeArrowheads="1"/>
          </p:cNvSpPr>
          <p:nvPr>
            <p:ph idx="1"/>
          </p:nvPr>
        </p:nvSpPr>
        <p:spPr>
          <a:xfrm>
            <a:off x="292924" y="1482969"/>
            <a:ext cx="11418429" cy="4953000"/>
          </a:xfrm>
        </p:spPr>
        <p:txBody>
          <a:bodyPr>
            <a:normAutofit/>
          </a:bodyPr>
          <a:lstStyle/>
          <a:p>
            <a:pPr marL="0" indent="0">
              <a:buNone/>
            </a:pPr>
            <a:r>
              <a:rPr lang="en-SG" b="1" dirty="0"/>
              <a:t>Protocol Rules:</a:t>
            </a:r>
            <a:endParaRPr lang="en-SG" dirty="0"/>
          </a:p>
          <a:p>
            <a:pPr marL="0" indent="0">
              <a:buNone/>
            </a:pPr>
            <a:r>
              <a:rPr lang="en-SG" dirty="0"/>
              <a:t>1. If you have data, </a:t>
            </a:r>
            <a:r>
              <a:rPr lang="en-SG" b="1" dirty="0"/>
              <a:t>transmit immediately</a:t>
            </a:r>
            <a:endParaRPr lang="en-SG" dirty="0"/>
          </a:p>
          <a:p>
            <a:pPr marL="0" indent="0">
              <a:buNone/>
            </a:pPr>
            <a:r>
              <a:rPr lang="en-SG" dirty="0"/>
              <a:t>2. After transmission, wait a certain time to receive acknowledgment (ACK)</a:t>
            </a:r>
          </a:p>
          <a:p>
            <a:pPr marL="0" indent="0">
              <a:buNone/>
            </a:pPr>
            <a:r>
              <a:rPr lang="en-SG" dirty="0"/>
              <a:t>3. If ACK is received, transmission successful; if no ACK, wait a random time interval and retransmit (exponential backoff recommended)</a:t>
            </a:r>
          </a:p>
          <a:p>
            <a:pPr marL="0" indent="0">
              <a:buNone/>
            </a:pPr>
            <a:endParaRPr lang="en-SG" dirty="0"/>
          </a:p>
          <a:p>
            <a:pPr marL="0" indent="0">
              <a:buNone/>
            </a:pPr>
            <a:r>
              <a:rPr lang="en-SG" dirty="0"/>
              <a:t>• </a:t>
            </a:r>
            <a:r>
              <a:rPr lang="en-SG" b="1" dirty="0"/>
              <a:t>Collision Problem:</a:t>
            </a:r>
            <a:endParaRPr lang="en-SG" dirty="0"/>
          </a:p>
          <a:p>
            <a:pPr marL="457200" lvl="1" indent="0">
              <a:buNone/>
            </a:pPr>
            <a:r>
              <a:rPr lang="en-SG" dirty="0"/>
              <a:t>• If two or more nodes transmit simultaneously, </a:t>
            </a:r>
            <a:r>
              <a:rPr lang="en-SG" b="1" dirty="0"/>
              <a:t>collision</a:t>
            </a:r>
            <a:r>
              <a:rPr lang="en-SG" dirty="0"/>
              <a:t> occurs, resulting in lost data</a:t>
            </a:r>
          </a:p>
          <a:p>
            <a:pPr marL="457200" lvl="1" indent="0">
              <a:buNone/>
            </a:pPr>
            <a:r>
              <a:rPr lang="en-SG" dirty="0"/>
              <a:t>• Nodes do not listen before transmitting (no channel sensing)</a:t>
            </a:r>
          </a:p>
          <a:p>
            <a:pPr lvl="1" eaLnBrk="1" hangingPunct="1"/>
            <a:endParaRPr lang="en-US" dirty="0"/>
          </a:p>
          <a:p>
            <a:pPr lvl="1" eaLnBrk="1" hangingPunct="1"/>
            <a:endParaRPr lang="en-US" dirty="0"/>
          </a:p>
          <a:p>
            <a:pPr eaLnBrk="1" hangingPunct="1"/>
            <a:endParaRPr lang="en-US" dirty="0"/>
          </a:p>
        </p:txBody>
      </p:sp>
      <p:sp>
        <p:nvSpPr>
          <p:cNvPr id="2" name="Slide Number Placeholder 1">
            <a:extLst>
              <a:ext uri="{FF2B5EF4-FFF2-40B4-BE49-F238E27FC236}">
                <a16:creationId xmlns:a16="http://schemas.microsoft.com/office/drawing/2014/main" id="{DCB00B23-5EB4-050D-0DA1-3E420A11B686}"/>
              </a:ext>
            </a:extLst>
          </p:cNvPr>
          <p:cNvSpPr>
            <a:spLocks noGrp="1"/>
          </p:cNvSpPr>
          <p:nvPr>
            <p:ph type="sldNum" sz="quarter" idx="12"/>
          </p:nvPr>
        </p:nvSpPr>
        <p:spPr/>
        <p:txBody>
          <a:bodyPr/>
          <a:lstStyle/>
          <a:p>
            <a:fld id="{69E57DC2-970A-4B3E-BB1C-7A09969E49DF}" type="slidenum">
              <a:rPr lang="en-US" smtClean="0"/>
              <a:t>62</a:t>
            </a:fld>
            <a:endParaRPr lang="en-US" dirty="0"/>
          </a:p>
        </p:txBody>
      </p:sp>
    </p:spTree>
    <p:extLst>
      <p:ext uri="{BB962C8B-B14F-4D97-AF65-F5344CB8AC3E}">
        <p14:creationId xmlns:p14="http://schemas.microsoft.com/office/powerpoint/2010/main" val="1426041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E443-E774-4F5C-860F-5622A831A0D1}"/>
              </a:ext>
            </a:extLst>
          </p:cNvPr>
          <p:cNvSpPr>
            <a:spLocks noGrp="1"/>
          </p:cNvSpPr>
          <p:nvPr>
            <p:ph type="title"/>
          </p:nvPr>
        </p:nvSpPr>
        <p:spPr>
          <a:xfrm>
            <a:off x="838200" y="304797"/>
            <a:ext cx="10515600" cy="1325563"/>
          </a:xfrm>
        </p:spPr>
        <p:txBody>
          <a:bodyPr/>
          <a:lstStyle/>
          <a:p>
            <a:r>
              <a:rPr lang="en-US" dirty="0"/>
              <a:t>Packet collisions are bad, we need to avoid them</a:t>
            </a:r>
          </a:p>
        </p:txBody>
      </p:sp>
      <p:sp>
        <p:nvSpPr>
          <p:cNvPr id="3" name="Content Placeholder 2">
            <a:extLst>
              <a:ext uri="{FF2B5EF4-FFF2-40B4-BE49-F238E27FC236}">
                <a16:creationId xmlns:a16="http://schemas.microsoft.com/office/drawing/2014/main" id="{3F19D2E8-1844-4885-92FE-7429456521AF}"/>
              </a:ext>
            </a:extLst>
          </p:cNvPr>
          <p:cNvSpPr>
            <a:spLocks noGrp="1"/>
          </p:cNvSpPr>
          <p:nvPr>
            <p:ph idx="1"/>
          </p:nvPr>
        </p:nvSpPr>
        <p:spPr>
          <a:xfrm>
            <a:off x="838200" y="1355722"/>
            <a:ext cx="10515600" cy="4351338"/>
          </a:xfrm>
        </p:spPr>
        <p:txBody>
          <a:bodyPr/>
          <a:lstStyle/>
          <a:p>
            <a:r>
              <a:rPr lang="en-US" dirty="0">
                <a:latin typeface="+mj-lt"/>
              </a:rPr>
              <a:t>Each packet transmission has a window of vulnerability</a:t>
            </a:r>
          </a:p>
          <a:p>
            <a:pPr lvl="1"/>
            <a:r>
              <a:rPr lang="en-SG" dirty="0"/>
              <a:t>If two nodes transmit within one packet-duration interval, collision occurs</a:t>
            </a:r>
            <a:endParaRPr lang="en-US" dirty="0">
              <a:latin typeface="+mj-lt"/>
            </a:endParaRPr>
          </a:p>
          <a:p>
            <a:pPr lvl="1"/>
            <a:r>
              <a:rPr lang="en-US" dirty="0">
                <a:latin typeface="+mj-lt"/>
              </a:rPr>
              <a:t>The time duration is the the on-air duration of a packet</a:t>
            </a:r>
          </a:p>
          <a:p>
            <a:pPr lvl="1"/>
            <a:r>
              <a:rPr lang="en-US" dirty="0">
                <a:latin typeface="+mj-lt"/>
              </a:rPr>
              <a:t>Competing transmissions during the packet are bad</a:t>
            </a:r>
          </a:p>
          <a:p>
            <a:pPr lvl="1"/>
            <a:endParaRPr lang="en-US" dirty="0">
              <a:latin typeface="+mj-lt"/>
            </a:endParaRPr>
          </a:p>
          <a:p>
            <a:pPr lvl="1"/>
            <a:endParaRPr lang="en-US" dirty="0">
              <a:latin typeface="+mj-lt"/>
            </a:endParaRPr>
          </a:p>
          <a:p>
            <a:pPr marL="457200" lvl="1" indent="0">
              <a:buNone/>
            </a:pPr>
            <a:endParaRPr lang="en-US" dirty="0">
              <a:latin typeface="+mj-lt"/>
            </a:endParaRPr>
          </a:p>
          <a:p>
            <a:pPr marL="457200" lvl="1" indent="0">
              <a:buNone/>
            </a:pPr>
            <a:r>
              <a:rPr lang="en-US" sz="3200" dirty="0">
                <a:latin typeface="+mj-lt"/>
              </a:rPr>
              <a:t> </a:t>
            </a:r>
            <a:endParaRPr lang="en-US" dirty="0">
              <a:latin typeface="+mj-lt"/>
            </a:endParaRPr>
          </a:p>
          <a:p>
            <a:pPr lvl="1"/>
            <a:r>
              <a:rPr lang="en-US" dirty="0">
                <a:latin typeface="+mj-lt"/>
              </a:rPr>
              <a:t>Competing transmissions before packet can also be bad</a:t>
            </a:r>
          </a:p>
        </p:txBody>
      </p:sp>
      <p:sp>
        <p:nvSpPr>
          <p:cNvPr id="4" name="Slide Number Placeholder 3">
            <a:extLst>
              <a:ext uri="{FF2B5EF4-FFF2-40B4-BE49-F238E27FC236}">
                <a16:creationId xmlns:a16="http://schemas.microsoft.com/office/drawing/2014/main" id="{368C42B8-A485-4399-9F17-2B66639E7F7D}"/>
              </a:ext>
            </a:extLst>
          </p:cNvPr>
          <p:cNvSpPr>
            <a:spLocks noGrp="1"/>
          </p:cNvSpPr>
          <p:nvPr>
            <p:ph type="sldNum" sz="quarter" idx="12"/>
          </p:nvPr>
        </p:nvSpPr>
        <p:spPr/>
        <p:txBody>
          <a:bodyPr/>
          <a:lstStyle/>
          <a:p>
            <a:fld id="{0778C724-3839-4D76-A707-B4C23905D055}" type="slidenum">
              <a:rPr lang="en-US" smtClean="0"/>
              <a:t>63</a:t>
            </a:fld>
            <a:endParaRPr lang="en-US"/>
          </a:p>
        </p:txBody>
      </p:sp>
      <p:sp>
        <p:nvSpPr>
          <p:cNvPr id="5" name="Rectangle 4">
            <a:extLst>
              <a:ext uri="{FF2B5EF4-FFF2-40B4-BE49-F238E27FC236}">
                <a16:creationId xmlns:a16="http://schemas.microsoft.com/office/drawing/2014/main" id="{CE63D2AB-EB7E-49CF-8111-B7628F4EB8EA}"/>
              </a:ext>
            </a:extLst>
          </p:cNvPr>
          <p:cNvSpPr/>
          <p:nvPr/>
        </p:nvSpPr>
        <p:spPr>
          <a:xfrm>
            <a:off x="5395545" y="3046410"/>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820CC84-9663-4603-A1A7-6E5F85EBA07F}"/>
              </a:ext>
            </a:extLst>
          </p:cNvPr>
          <p:cNvSpPr/>
          <p:nvPr/>
        </p:nvSpPr>
        <p:spPr>
          <a:xfrm>
            <a:off x="6096000" y="5192165"/>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8077F67-EC99-442D-9418-3872083EABB9}"/>
              </a:ext>
            </a:extLst>
          </p:cNvPr>
          <p:cNvSpPr/>
          <p:nvPr/>
        </p:nvSpPr>
        <p:spPr>
          <a:xfrm>
            <a:off x="3848099" y="5702302"/>
            <a:ext cx="2743200" cy="457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9893B7-8F2D-4572-8B7D-129978A68F9A}"/>
              </a:ext>
            </a:extLst>
          </p:cNvPr>
          <p:cNvSpPr/>
          <p:nvPr/>
        </p:nvSpPr>
        <p:spPr>
          <a:xfrm>
            <a:off x="6942992" y="3578219"/>
            <a:ext cx="2743200" cy="457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6408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8282-EA55-4418-A140-A1B8DB07B2F4}"/>
              </a:ext>
            </a:extLst>
          </p:cNvPr>
          <p:cNvSpPr>
            <a:spLocks noGrp="1"/>
          </p:cNvSpPr>
          <p:nvPr>
            <p:ph type="title"/>
          </p:nvPr>
        </p:nvSpPr>
        <p:spPr>
          <a:xfrm>
            <a:off x="961293" y="230189"/>
            <a:ext cx="10515600" cy="1325563"/>
          </a:xfrm>
        </p:spPr>
        <p:txBody>
          <a:bodyPr/>
          <a:lstStyle/>
          <a:p>
            <a:r>
              <a:rPr lang="en-US" dirty="0"/>
              <a:t>Solution to this problem? Dividing time in slots</a:t>
            </a:r>
          </a:p>
        </p:txBody>
      </p:sp>
      <p:sp>
        <p:nvSpPr>
          <p:cNvPr id="3" name="Content Placeholder 2">
            <a:extLst>
              <a:ext uri="{FF2B5EF4-FFF2-40B4-BE49-F238E27FC236}">
                <a16:creationId xmlns:a16="http://schemas.microsoft.com/office/drawing/2014/main" id="{17E6D3A4-1367-4A02-8C2E-5369A456C38F}"/>
              </a:ext>
            </a:extLst>
          </p:cNvPr>
          <p:cNvSpPr>
            <a:spLocks noGrp="1"/>
          </p:cNvSpPr>
          <p:nvPr>
            <p:ph idx="1"/>
          </p:nvPr>
        </p:nvSpPr>
        <p:spPr>
          <a:xfrm>
            <a:off x="838200" y="1263651"/>
            <a:ext cx="10515600" cy="4351338"/>
          </a:xfrm>
        </p:spPr>
        <p:txBody>
          <a:bodyPr/>
          <a:lstStyle/>
          <a:p>
            <a:r>
              <a:rPr lang="en-SG" b="1" dirty="0"/>
              <a:t>Slotted ALOHA</a:t>
            </a:r>
            <a:r>
              <a:rPr lang="en-SG" dirty="0"/>
              <a:t> reduces collision windows by aligning transmissions to predefined slots</a:t>
            </a:r>
          </a:p>
          <a:p>
            <a:r>
              <a:rPr lang="en-SG" b="1" dirty="0"/>
              <a:t>Requires synchronization</a:t>
            </a:r>
            <a:r>
              <a:rPr lang="en-SG" dirty="0"/>
              <a:t>: Every device must know slot boundaries, adding complexity to the implementation and device</a:t>
            </a:r>
          </a:p>
          <a:p>
            <a:r>
              <a:rPr lang="en-SG" b="1" dirty="0"/>
              <a:t>Real world Analogy: S</a:t>
            </a:r>
            <a:r>
              <a:rPr lang="en-SG" dirty="0"/>
              <a:t>peaking during predefined time slots in a conference</a:t>
            </a:r>
          </a:p>
        </p:txBody>
      </p:sp>
      <p:sp>
        <p:nvSpPr>
          <p:cNvPr id="4" name="Slide Number Placeholder 3">
            <a:extLst>
              <a:ext uri="{FF2B5EF4-FFF2-40B4-BE49-F238E27FC236}">
                <a16:creationId xmlns:a16="http://schemas.microsoft.com/office/drawing/2014/main" id="{203BEEA4-8F8E-45C3-81BB-F15D7413DC6F}"/>
              </a:ext>
            </a:extLst>
          </p:cNvPr>
          <p:cNvSpPr>
            <a:spLocks noGrp="1"/>
          </p:cNvSpPr>
          <p:nvPr>
            <p:ph type="sldNum" sz="quarter" idx="12"/>
          </p:nvPr>
        </p:nvSpPr>
        <p:spPr/>
        <p:txBody>
          <a:bodyPr/>
          <a:lstStyle/>
          <a:p>
            <a:fld id="{0778C724-3839-4D76-A707-B4C23905D055}" type="slidenum">
              <a:rPr lang="en-US" smtClean="0"/>
              <a:t>64</a:t>
            </a:fld>
            <a:endParaRPr lang="en-US"/>
          </a:p>
        </p:txBody>
      </p:sp>
      <p:sp>
        <p:nvSpPr>
          <p:cNvPr id="5" name="Rectangle 4">
            <a:extLst>
              <a:ext uri="{FF2B5EF4-FFF2-40B4-BE49-F238E27FC236}">
                <a16:creationId xmlns:a16="http://schemas.microsoft.com/office/drawing/2014/main" id="{9BDC1864-244A-43F6-BD08-E5EB788CCFE8}"/>
              </a:ext>
            </a:extLst>
          </p:cNvPr>
          <p:cNvSpPr/>
          <p:nvPr/>
        </p:nvSpPr>
        <p:spPr>
          <a:xfrm>
            <a:off x="1104899" y="4403728"/>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37B9726-FFC7-4619-A247-845A089D591C}"/>
              </a:ext>
            </a:extLst>
          </p:cNvPr>
          <p:cNvSpPr/>
          <p:nvPr/>
        </p:nvSpPr>
        <p:spPr>
          <a:xfrm>
            <a:off x="4076699" y="5241928"/>
            <a:ext cx="2743200" cy="457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449CED-C034-4778-9369-B3814F749845}"/>
              </a:ext>
            </a:extLst>
          </p:cNvPr>
          <p:cNvSpPr/>
          <p:nvPr/>
        </p:nvSpPr>
        <p:spPr>
          <a:xfrm>
            <a:off x="7073899" y="5257800"/>
            <a:ext cx="2743200" cy="4572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06C5F0-FD2C-4929-9441-9DCD99789BF5}"/>
              </a:ext>
            </a:extLst>
          </p:cNvPr>
          <p:cNvSpPr/>
          <p:nvPr/>
        </p:nvSpPr>
        <p:spPr>
          <a:xfrm>
            <a:off x="7073899" y="4416428"/>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23C6357-48D9-4462-A48A-24C1893CAC37}"/>
              </a:ext>
            </a:extLst>
          </p:cNvPr>
          <p:cNvCxnSpPr/>
          <p:nvPr/>
        </p:nvCxnSpPr>
        <p:spPr>
          <a:xfrm>
            <a:off x="3975100" y="3848100"/>
            <a:ext cx="0" cy="250825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A5A9E0F-B4FD-4B1B-9EC4-7D4D4BC4A8EE}"/>
              </a:ext>
            </a:extLst>
          </p:cNvPr>
          <p:cNvCxnSpPr/>
          <p:nvPr/>
        </p:nvCxnSpPr>
        <p:spPr>
          <a:xfrm>
            <a:off x="6934200" y="3848100"/>
            <a:ext cx="0" cy="250825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B9EB329-6DFB-4654-A6E4-9AE71CF53E1F}"/>
              </a:ext>
            </a:extLst>
          </p:cNvPr>
          <p:cNvCxnSpPr>
            <a:cxnSpLocks/>
          </p:cNvCxnSpPr>
          <p:nvPr/>
        </p:nvCxnSpPr>
        <p:spPr>
          <a:xfrm>
            <a:off x="1346200" y="6191250"/>
            <a:ext cx="16002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8F78760-E177-480E-AB97-9F5BCD1E095D}"/>
              </a:ext>
            </a:extLst>
          </p:cNvPr>
          <p:cNvSpPr txBox="1"/>
          <p:nvPr/>
        </p:nvSpPr>
        <p:spPr>
          <a:xfrm>
            <a:off x="1346200" y="5720060"/>
            <a:ext cx="1308090" cy="461665"/>
          </a:xfrm>
          <a:prstGeom prst="rect">
            <a:avLst/>
          </a:prstGeom>
          <a:noFill/>
        </p:spPr>
        <p:txBody>
          <a:bodyPr wrap="square" rtlCol="0">
            <a:spAutoFit/>
          </a:bodyPr>
          <a:lstStyle/>
          <a:p>
            <a:r>
              <a:rPr lang="en-US" sz="2400" dirty="0"/>
              <a:t>time</a:t>
            </a:r>
          </a:p>
        </p:txBody>
      </p:sp>
    </p:spTree>
    <p:extLst>
      <p:ext uri="{BB962C8B-B14F-4D97-AF65-F5344CB8AC3E}">
        <p14:creationId xmlns:p14="http://schemas.microsoft.com/office/powerpoint/2010/main" val="14140538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A320B-D302-44BC-B383-DD36CC59A4EB}"/>
              </a:ext>
            </a:extLst>
          </p:cNvPr>
          <p:cNvSpPr>
            <a:spLocks noGrp="1"/>
          </p:cNvSpPr>
          <p:nvPr>
            <p:ph type="title"/>
          </p:nvPr>
        </p:nvSpPr>
        <p:spPr>
          <a:xfrm>
            <a:off x="697352" y="81072"/>
            <a:ext cx="10515600" cy="1325563"/>
          </a:xfrm>
        </p:spPr>
        <p:txBody>
          <a:bodyPr/>
          <a:lstStyle/>
          <a:p>
            <a:r>
              <a:rPr lang="en-US" dirty="0"/>
              <a:t>ALOHA throughput</a:t>
            </a:r>
          </a:p>
        </p:txBody>
      </p:sp>
      <p:sp>
        <p:nvSpPr>
          <p:cNvPr id="3" name="Content Placeholder 2">
            <a:extLst>
              <a:ext uri="{FF2B5EF4-FFF2-40B4-BE49-F238E27FC236}">
                <a16:creationId xmlns:a16="http://schemas.microsoft.com/office/drawing/2014/main" id="{1D49073B-E265-476D-953F-0C4B2EC9EDB6}"/>
              </a:ext>
            </a:extLst>
          </p:cNvPr>
          <p:cNvSpPr>
            <a:spLocks noGrp="1"/>
          </p:cNvSpPr>
          <p:nvPr>
            <p:ph idx="1"/>
          </p:nvPr>
        </p:nvSpPr>
        <p:spPr>
          <a:xfrm>
            <a:off x="607595" y="1143000"/>
            <a:ext cx="4688305" cy="5029200"/>
          </a:xfrm>
        </p:spPr>
        <p:txBody>
          <a:bodyPr>
            <a:normAutofit/>
          </a:bodyPr>
          <a:lstStyle/>
          <a:p>
            <a:r>
              <a:rPr lang="en-US" dirty="0">
                <a:latin typeface="+mj-lt"/>
              </a:rPr>
              <a:t>It can be shown that traffic maxes out at</a:t>
            </a:r>
          </a:p>
          <a:p>
            <a:pPr lvl="1"/>
            <a:r>
              <a:rPr lang="en-US" sz="2800" dirty="0">
                <a:latin typeface="+mj-lt"/>
              </a:rPr>
              <a:t>ALOHA: 18.4%</a:t>
            </a:r>
          </a:p>
          <a:p>
            <a:pPr lvl="1"/>
            <a:r>
              <a:rPr lang="en-US" sz="2800" dirty="0">
                <a:latin typeface="+mj-lt"/>
              </a:rPr>
              <a:t>Slotted ALOHA: 36.8%</a:t>
            </a:r>
          </a:p>
          <a:p>
            <a:pPr lvl="1"/>
            <a:endParaRPr lang="en-US" sz="2800" dirty="0">
              <a:latin typeface="+mj-lt"/>
            </a:endParaRPr>
          </a:p>
          <a:p>
            <a:r>
              <a:rPr lang="en-US" dirty="0">
                <a:latin typeface="+mj-lt"/>
              </a:rPr>
              <a:t>Assuming Poisson distribution of transmission attempts</a:t>
            </a:r>
          </a:p>
          <a:p>
            <a:endParaRPr lang="en-US" dirty="0">
              <a:latin typeface="+mj-lt"/>
            </a:endParaRPr>
          </a:p>
          <a:p>
            <a:r>
              <a:rPr lang="en-US" dirty="0">
                <a:latin typeface="+mj-lt"/>
              </a:rPr>
              <a:t>Slotted throughput is double because the “before” collisions can no longer occur</a:t>
            </a:r>
          </a:p>
        </p:txBody>
      </p:sp>
      <p:sp>
        <p:nvSpPr>
          <p:cNvPr id="4" name="Slide Number Placeholder 3">
            <a:extLst>
              <a:ext uri="{FF2B5EF4-FFF2-40B4-BE49-F238E27FC236}">
                <a16:creationId xmlns:a16="http://schemas.microsoft.com/office/drawing/2014/main" id="{0131CA0B-40E2-4CDC-88DE-206DA4606007}"/>
              </a:ext>
            </a:extLst>
          </p:cNvPr>
          <p:cNvSpPr>
            <a:spLocks noGrp="1"/>
          </p:cNvSpPr>
          <p:nvPr>
            <p:ph type="sldNum" sz="quarter" idx="12"/>
          </p:nvPr>
        </p:nvSpPr>
        <p:spPr/>
        <p:txBody>
          <a:bodyPr/>
          <a:lstStyle/>
          <a:p>
            <a:fld id="{0778C724-3839-4D76-A707-B4C23905D055}" type="slidenum">
              <a:rPr lang="en-US" smtClean="0"/>
              <a:t>65</a:t>
            </a:fld>
            <a:endParaRPr lang="en-US"/>
          </a:p>
        </p:txBody>
      </p:sp>
      <p:pic>
        <p:nvPicPr>
          <p:cNvPr id="1026" name="Picture 2" descr="Throughput vs. Traffic Load of Pure Aloha and Slotted Aloha.">
            <a:extLst>
              <a:ext uri="{FF2B5EF4-FFF2-40B4-BE49-F238E27FC236}">
                <a16:creationId xmlns:a16="http://schemas.microsoft.com/office/drawing/2014/main" id="{31652012-34E6-424E-AD94-A76BF419B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2418" y="1739041"/>
            <a:ext cx="5621382" cy="438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012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0BFA7-E4C5-3DBE-7963-2AAFDA36A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F936A6-32BB-BBC6-0172-3B90D7D8CCFA}"/>
              </a:ext>
            </a:extLst>
          </p:cNvPr>
          <p:cNvSpPr>
            <a:spLocks noGrp="1"/>
          </p:cNvSpPr>
          <p:nvPr>
            <p:ph type="title"/>
          </p:nvPr>
        </p:nvSpPr>
        <p:spPr>
          <a:xfrm>
            <a:off x="310662" y="136525"/>
            <a:ext cx="10515600" cy="1325563"/>
          </a:xfrm>
        </p:spPr>
        <p:txBody>
          <a:bodyPr/>
          <a:lstStyle/>
          <a:p>
            <a:r>
              <a:rPr lang="en-SG" b="1" dirty="0">
                <a:latin typeface="+mj-lt"/>
              </a:rPr>
              <a:t>Why Use Random Access if Efficiency is Limited?</a:t>
            </a:r>
            <a:endParaRPr lang="en-SG" dirty="0">
              <a:latin typeface="+mj-lt"/>
            </a:endParaRPr>
          </a:p>
        </p:txBody>
      </p:sp>
      <p:sp>
        <p:nvSpPr>
          <p:cNvPr id="3" name="Content Placeholder 2">
            <a:extLst>
              <a:ext uri="{FF2B5EF4-FFF2-40B4-BE49-F238E27FC236}">
                <a16:creationId xmlns:a16="http://schemas.microsoft.com/office/drawing/2014/main" id="{B2A8FA33-DB66-D77C-4020-3267EC6C11C0}"/>
              </a:ext>
            </a:extLst>
          </p:cNvPr>
          <p:cNvSpPr>
            <a:spLocks noGrp="1"/>
          </p:cNvSpPr>
          <p:nvPr>
            <p:ph idx="1"/>
          </p:nvPr>
        </p:nvSpPr>
        <p:spPr>
          <a:xfrm>
            <a:off x="419100" y="1281235"/>
            <a:ext cx="11353800" cy="6016380"/>
          </a:xfrm>
        </p:spPr>
        <p:txBody>
          <a:bodyPr>
            <a:normAutofit/>
          </a:bodyPr>
          <a:lstStyle/>
          <a:p>
            <a:r>
              <a:rPr lang="en-SG" b="1" dirty="0"/>
              <a:t>Simplicity and low overhead:</a:t>
            </a:r>
            <a:endParaRPr lang="en-SG" dirty="0"/>
          </a:p>
          <a:p>
            <a:pPr marL="457200" lvl="1" indent="0">
              <a:buNone/>
            </a:pPr>
            <a:r>
              <a:rPr lang="en-SG" dirty="0"/>
              <a:t>• RAPs do not need complex synchronization or scheduling mechanisms</a:t>
            </a:r>
          </a:p>
          <a:p>
            <a:pPr marL="457200" lvl="1" indent="0">
              <a:buNone/>
            </a:pPr>
            <a:r>
              <a:rPr lang="en-SG" dirty="0"/>
              <a:t>• Suitable for resource-constrained IoT or sensor networks</a:t>
            </a:r>
          </a:p>
          <a:p>
            <a:pPr marL="457200" lvl="1" indent="0">
              <a:buNone/>
            </a:pPr>
            <a:endParaRPr lang="en-SG" dirty="0"/>
          </a:p>
          <a:p>
            <a:pPr marL="0" indent="0">
              <a:buNone/>
            </a:pPr>
            <a:r>
              <a:rPr lang="en-SG" dirty="0"/>
              <a:t>• </a:t>
            </a:r>
            <a:r>
              <a:rPr lang="en-SG" b="1" dirty="0"/>
              <a:t>Efficiency in low-load scenarios:</a:t>
            </a:r>
            <a:endParaRPr lang="en-SG" dirty="0"/>
          </a:p>
          <a:p>
            <a:pPr marL="457200" lvl="1" indent="0">
              <a:buNone/>
            </a:pPr>
            <a:r>
              <a:rPr lang="en-SG" dirty="0"/>
              <a:t>• Collisions are rare when network load is low</a:t>
            </a:r>
          </a:p>
          <a:p>
            <a:pPr marL="457200" lvl="1" indent="0">
              <a:buNone/>
            </a:pPr>
            <a:r>
              <a:rPr lang="en-SG" dirty="0"/>
              <a:t>• Random access can achieve low latency for intermittent or bursty transmissions</a:t>
            </a:r>
          </a:p>
          <a:p>
            <a:pPr marL="457200" lvl="1" indent="0">
              <a:buNone/>
            </a:pPr>
            <a:endParaRPr lang="en-SG" dirty="0"/>
          </a:p>
          <a:p>
            <a:pPr marL="0" indent="0">
              <a:buNone/>
            </a:pPr>
            <a:r>
              <a:rPr lang="en-SG" dirty="0"/>
              <a:t>• </a:t>
            </a:r>
            <a:r>
              <a:rPr lang="en-SG" b="1" dirty="0"/>
              <a:t>Real-world usage examples:</a:t>
            </a:r>
            <a:endParaRPr lang="en-SG" dirty="0"/>
          </a:p>
          <a:p>
            <a:pPr marL="457200" lvl="1" indent="0">
              <a:buNone/>
            </a:pPr>
            <a:r>
              <a:rPr lang="en-SG" dirty="0"/>
              <a:t>• </a:t>
            </a:r>
            <a:r>
              <a:rPr lang="en-SG" b="1" dirty="0"/>
              <a:t>BLE beaconing:</a:t>
            </a:r>
            <a:r>
              <a:rPr lang="en-SG" dirty="0"/>
              <a:t> Short, random broadcasts to discover devices</a:t>
            </a:r>
          </a:p>
          <a:p>
            <a:pPr marL="457200" lvl="1" indent="0">
              <a:buNone/>
            </a:pPr>
            <a:r>
              <a:rPr lang="en-SG" dirty="0"/>
              <a:t>• </a:t>
            </a:r>
            <a:r>
              <a:rPr lang="en-SG" b="1" dirty="0" err="1"/>
              <a:t>LoRaWAN</a:t>
            </a:r>
            <a:r>
              <a:rPr lang="en-SG" b="1" dirty="0"/>
              <a:t>:</a:t>
            </a:r>
            <a:r>
              <a:rPr lang="en-SG" dirty="0"/>
              <a:t> Simplicity and battery efficiency preferred over maximizing throughput</a:t>
            </a:r>
          </a:p>
          <a:p>
            <a:pPr marL="457200" lvl="1" indent="0">
              <a:buNone/>
            </a:pPr>
            <a:r>
              <a:rPr lang="en-SG" dirty="0"/>
              <a:t>• </a:t>
            </a:r>
            <a:r>
              <a:rPr lang="en-SG" b="1" dirty="0"/>
              <a:t>Satellite and RFID networks:</a:t>
            </a:r>
            <a:r>
              <a:rPr lang="en-SG" dirty="0"/>
              <a:t> Sporadic data transmission scenarios</a:t>
            </a:r>
          </a:p>
        </p:txBody>
      </p:sp>
      <p:sp>
        <p:nvSpPr>
          <p:cNvPr id="4" name="Slide Number Placeholder 3">
            <a:extLst>
              <a:ext uri="{FF2B5EF4-FFF2-40B4-BE49-F238E27FC236}">
                <a16:creationId xmlns:a16="http://schemas.microsoft.com/office/drawing/2014/main" id="{ADEDC0BC-F229-F3D9-25AB-5DEBF52B4B71}"/>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2937222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88CAD-AA47-73EA-5589-588259A5F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C178D-D282-29F0-5715-9F69A104E093}"/>
              </a:ext>
            </a:extLst>
          </p:cNvPr>
          <p:cNvSpPr>
            <a:spLocks noGrp="1"/>
          </p:cNvSpPr>
          <p:nvPr>
            <p:ph type="title"/>
          </p:nvPr>
        </p:nvSpPr>
        <p:spPr>
          <a:xfrm>
            <a:off x="310662" y="136525"/>
            <a:ext cx="10515600" cy="1325563"/>
          </a:xfrm>
        </p:spPr>
        <p:txBody>
          <a:bodyPr/>
          <a:lstStyle/>
          <a:p>
            <a:r>
              <a:rPr lang="en-SG" b="1" dirty="0">
                <a:latin typeface="+mj-lt"/>
              </a:rPr>
              <a:t>Why Use Random Access if Efficiency is Limited?</a:t>
            </a:r>
            <a:endParaRPr lang="en-SG" dirty="0">
              <a:latin typeface="+mj-lt"/>
            </a:endParaRPr>
          </a:p>
        </p:txBody>
      </p:sp>
      <p:sp>
        <p:nvSpPr>
          <p:cNvPr id="3" name="Content Placeholder 2">
            <a:extLst>
              <a:ext uri="{FF2B5EF4-FFF2-40B4-BE49-F238E27FC236}">
                <a16:creationId xmlns:a16="http://schemas.microsoft.com/office/drawing/2014/main" id="{8801ADAF-E9BF-474A-EA4F-176A867E0360}"/>
              </a:ext>
            </a:extLst>
          </p:cNvPr>
          <p:cNvSpPr>
            <a:spLocks noGrp="1"/>
          </p:cNvSpPr>
          <p:nvPr>
            <p:ph idx="1"/>
          </p:nvPr>
        </p:nvSpPr>
        <p:spPr>
          <a:xfrm>
            <a:off x="419100" y="1281235"/>
            <a:ext cx="11353800" cy="6016380"/>
          </a:xfrm>
        </p:spPr>
        <p:txBody>
          <a:bodyPr>
            <a:normAutofit/>
          </a:bodyPr>
          <a:lstStyle/>
          <a:p>
            <a:r>
              <a:rPr lang="en-SG" b="1" dirty="0"/>
              <a:t>Simplicity and low overhead:</a:t>
            </a:r>
            <a:endParaRPr lang="en-SG" dirty="0"/>
          </a:p>
          <a:p>
            <a:pPr marL="457200" lvl="1" indent="0">
              <a:buNone/>
            </a:pPr>
            <a:r>
              <a:rPr lang="en-SG" dirty="0"/>
              <a:t>• RAPs do not need complex synchronization or scheduling mechanisms</a:t>
            </a:r>
          </a:p>
          <a:p>
            <a:pPr marL="457200" lvl="1" indent="0">
              <a:buNone/>
            </a:pPr>
            <a:r>
              <a:rPr lang="en-SG" dirty="0"/>
              <a:t>• Suitable for resource-constrained IoT or sensor networks</a:t>
            </a:r>
          </a:p>
          <a:p>
            <a:pPr marL="457200" lvl="1" indent="0">
              <a:buNone/>
            </a:pPr>
            <a:endParaRPr lang="en-SG" dirty="0"/>
          </a:p>
          <a:p>
            <a:pPr marL="0" indent="0">
              <a:buNone/>
            </a:pPr>
            <a:r>
              <a:rPr lang="en-SG" dirty="0"/>
              <a:t>• </a:t>
            </a:r>
            <a:r>
              <a:rPr lang="en-SG" b="1" dirty="0"/>
              <a:t>Efficiency in low-load scenarios:</a:t>
            </a:r>
            <a:endParaRPr lang="en-SG" dirty="0"/>
          </a:p>
          <a:p>
            <a:pPr marL="457200" lvl="1" indent="0">
              <a:buNone/>
            </a:pPr>
            <a:r>
              <a:rPr lang="en-SG" dirty="0"/>
              <a:t>• Collisions are rare when network load is low</a:t>
            </a:r>
          </a:p>
          <a:p>
            <a:pPr marL="457200" lvl="1" indent="0">
              <a:buNone/>
            </a:pPr>
            <a:r>
              <a:rPr lang="en-SG" dirty="0"/>
              <a:t>• Random access can achieve low latency for intermittent or bursty transmissions</a:t>
            </a:r>
          </a:p>
          <a:p>
            <a:pPr marL="457200" lvl="1" indent="0">
              <a:buNone/>
            </a:pPr>
            <a:endParaRPr lang="en-SG" dirty="0"/>
          </a:p>
          <a:p>
            <a:pPr marL="0" indent="0">
              <a:buNone/>
            </a:pPr>
            <a:r>
              <a:rPr lang="en-SG" dirty="0"/>
              <a:t>• </a:t>
            </a:r>
            <a:r>
              <a:rPr lang="en-SG" b="1" dirty="0"/>
              <a:t>Real-world usage examples:</a:t>
            </a:r>
            <a:endParaRPr lang="en-SG" dirty="0"/>
          </a:p>
          <a:p>
            <a:pPr marL="457200" lvl="1" indent="0">
              <a:buNone/>
            </a:pPr>
            <a:r>
              <a:rPr lang="en-SG" dirty="0"/>
              <a:t>• </a:t>
            </a:r>
            <a:r>
              <a:rPr lang="en-SG" b="1" dirty="0"/>
              <a:t>BLE beaconing:</a:t>
            </a:r>
            <a:r>
              <a:rPr lang="en-SG" dirty="0"/>
              <a:t> Short, random broadcasts to discover devices</a:t>
            </a:r>
          </a:p>
          <a:p>
            <a:pPr marL="457200" lvl="1" indent="0">
              <a:buNone/>
            </a:pPr>
            <a:r>
              <a:rPr lang="en-SG" dirty="0"/>
              <a:t>• </a:t>
            </a:r>
            <a:r>
              <a:rPr lang="en-SG" b="1" dirty="0" err="1"/>
              <a:t>LoRaWAN</a:t>
            </a:r>
            <a:r>
              <a:rPr lang="en-SG" b="1" dirty="0"/>
              <a:t>:</a:t>
            </a:r>
            <a:r>
              <a:rPr lang="en-SG" dirty="0"/>
              <a:t> Simplicity and battery efficiency preferred over maximizing throughput</a:t>
            </a:r>
          </a:p>
          <a:p>
            <a:pPr marL="457200" lvl="1" indent="0">
              <a:buNone/>
            </a:pPr>
            <a:r>
              <a:rPr lang="en-SG" dirty="0"/>
              <a:t>• </a:t>
            </a:r>
            <a:r>
              <a:rPr lang="en-SG" b="1" dirty="0"/>
              <a:t>Satellite and RFID networks:</a:t>
            </a:r>
            <a:r>
              <a:rPr lang="en-SG" dirty="0"/>
              <a:t> Sporadic data transmission scenarios</a:t>
            </a:r>
          </a:p>
        </p:txBody>
      </p:sp>
      <p:sp>
        <p:nvSpPr>
          <p:cNvPr id="4" name="Slide Number Placeholder 3">
            <a:extLst>
              <a:ext uri="{FF2B5EF4-FFF2-40B4-BE49-F238E27FC236}">
                <a16:creationId xmlns:a16="http://schemas.microsoft.com/office/drawing/2014/main" id="{44C4D6DA-70D1-6A76-051D-F021A28586F1}"/>
              </a:ext>
            </a:extLst>
          </p:cNvPr>
          <p:cNvSpPr>
            <a:spLocks noGrp="1"/>
          </p:cNvSpPr>
          <p:nvPr>
            <p:ph type="sldNum" sz="quarter" idx="12"/>
          </p:nvPr>
        </p:nvSpPr>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23133406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634728" y="526431"/>
            <a:ext cx="10922544" cy="1143000"/>
          </a:xfrm>
        </p:spPr>
        <p:txBody>
          <a:bodyPr/>
          <a:lstStyle/>
          <a:p>
            <a:r>
              <a:rPr lang="en-SG" b="1" dirty="0">
                <a:latin typeface="+mj-lt"/>
              </a:rPr>
              <a:t>CSMA/CA: Introduction and Motivation</a:t>
            </a:r>
            <a:endParaRPr lang="en-SG" dirty="0">
              <a:latin typeface="+mj-lt"/>
            </a:endParaRPr>
          </a:p>
        </p:txBody>
      </p:sp>
      <p:sp>
        <p:nvSpPr>
          <p:cNvPr id="17412" name="Rectangle 3"/>
          <p:cNvSpPr>
            <a:spLocks noGrp="1" noChangeArrowheads="1"/>
          </p:cNvSpPr>
          <p:nvPr>
            <p:ph idx="1"/>
          </p:nvPr>
        </p:nvSpPr>
        <p:spPr>
          <a:xfrm>
            <a:off x="838200" y="1623095"/>
            <a:ext cx="10922544" cy="4861956"/>
          </a:xfrm>
        </p:spPr>
        <p:txBody>
          <a:bodyPr>
            <a:normAutofit/>
          </a:bodyPr>
          <a:lstStyle/>
          <a:p>
            <a:pPr marL="0" indent="0">
              <a:buNone/>
            </a:pPr>
            <a:r>
              <a:rPr lang="en-SG" b="1" dirty="0"/>
              <a:t>What is CSMA/CA?</a:t>
            </a:r>
            <a:endParaRPr lang="en-SG" dirty="0"/>
          </a:p>
          <a:p>
            <a:pPr marL="457200" lvl="1" indent="0">
              <a:buNone/>
            </a:pPr>
            <a:r>
              <a:rPr lang="en-SG" dirty="0"/>
              <a:t>• </a:t>
            </a:r>
            <a:r>
              <a:rPr lang="en-SG" b="1" dirty="0"/>
              <a:t>Carrier Sense Multiple Access with Collision Avoidance</a:t>
            </a:r>
            <a:r>
              <a:rPr lang="en-SG" dirty="0"/>
              <a:t> is a medium access control protocol widely used in wireless networks (especially </a:t>
            </a:r>
            <a:r>
              <a:rPr lang="en-SG" dirty="0" err="1"/>
              <a:t>WiFi</a:t>
            </a:r>
            <a:r>
              <a:rPr lang="en-SG" dirty="0"/>
              <a:t>)</a:t>
            </a:r>
          </a:p>
          <a:p>
            <a:pPr marL="457200" lvl="1" indent="0">
              <a:buNone/>
            </a:pPr>
            <a:r>
              <a:rPr lang="en-SG" dirty="0"/>
              <a:t>• Nodes sense the medium to check if it’s busy before attempting transmission, </a:t>
            </a:r>
            <a:r>
              <a:rPr lang="en-SG" b="1" dirty="0"/>
              <a:t>but collisions are actively avoided</a:t>
            </a:r>
            <a:r>
              <a:rPr lang="en-SG" dirty="0"/>
              <a:t> rather than detected after occurrence</a:t>
            </a:r>
          </a:p>
          <a:p>
            <a:pPr marL="457200" lvl="1" indent="0">
              <a:buNone/>
            </a:pPr>
            <a:endParaRPr lang="en-SG" dirty="0"/>
          </a:p>
          <a:p>
            <a:pPr marL="0" indent="0">
              <a:buNone/>
            </a:pPr>
            <a:r>
              <a:rPr lang="en-SG" b="1" dirty="0"/>
              <a:t>Why is Collision Avoidance Necessary?</a:t>
            </a:r>
            <a:endParaRPr lang="en-SG" dirty="0"/>
          </a:p>
          <a:p>
            <a:pPr marL="457200" lvl="1" indent="0">
              <a:buNone/>
            </a:pPr>
            <a:r>
              <a:rPr lang="en-SG" dirty="0"/>
              <a:t>• Wireless networks have difficulty reliably detecting collisions directly due to signal fading, interference, and hidden nodes.</a:t>
            </a:r>
          </a:p>
          <a:p>
            <a:pPr marL="457200" lvl="1" indent="0">
              <a:buNone/>
            </a:pPr>
            <a:r>
              <a:rPr lang="en-SG" dirty="0"/>
              <a:t>• </a:t>
            </a:r>
            <a:r>
              <a:rPr lang="en-SG" b="1" dirty="0"/>
              <a:t>Collision Avoidance</a:t>
            </a:r>
            <a:r>
              <a:rPr lang="en-SG" dirty="0"/>
              <a:t> proactively reduces the probability of collisions occurring</a:t>
            </a:r>
          </a:p>
        </p:txBody>
      </p:sp>
      <p:sp>
        <p:nvSpPr>
          <p:cNvPr id="2" name="Slide Number Placeholder 1"/>
          <p:cNvSpPr>
            <a:spLocks noGrp="1"/>
          </p:cNvSpPr>
          <p:nvPr>
            <p:ph type="sldNum" sz="quarter" idx="12"/>
          </p:nvPr>
        </p:nvSpPr>
        <p:spPr/>
        <p:txBody>
          <a:bodyPr/>
          <a:lstStyle/>
          <a:p>
            <a:fld id="{69E57DC2-970A-4B3E-BB1C-7A09969E49DF}" type="slidenum">
              <a:rPr lang="en-US" smtClean="0"/>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50784-4814-B746-AD10-04084A7FBA5A}"/>
            </a:ext>
          </a:extLst>
        </p:cNvPr>
        <p:cNvGrpSpPr/>
        <p:nvPr/>
      </p:nvGrpSpPr>
      <p:grpSpPr>
        <a:xfrm>
          <a:off x="0" y="0"/>
          <a:ext cx="0" cy="0"/>
          <a:chOff x="0" y="0"/>
          <a:chExt cx="0" cy="0"/>
        </a:xfrm>
      </p:grpSpPr>
      <p:sp>
        <p:nvSpPr>
          <p:cNvPr id="17411" name="Rectangle 2">
            <a:extLst>
              <a:ext uri="{FF2B5EF4-FFF2-40B4-BE49-F238E27FC236}">
                <a16:creationId xmlns:a16="http://schemas.microsoft.com/office/drawing/2014/main" id="{BD164C44-F5AD-314C-54CF-91D666A5C72E}"/>
              </a:ext>
            </a:extLst>
          </p:cNvPr>
          <p:cNvSpPr>
            <a:spLocks noGrp="1" noChangeArrowheads="1"/>
          </p:cNvSpPr>
          <p:nvPr>
            <p:ph type="title"/>
          </p:nvPr>
        </p:nvSpPr>
        <p:spPr>
          <a:xfrm>
            <a:off x="838200" y="480095"/>
            <a:ext cx="10922544" cy="1143000"/>
          </a:xfrm>
        </p:spPr>
        <p:txBody>
          <a:bodyPr/>
          <a:lstStyle/>
          <a:p>
            <a:r>
              <a:rPr lang="en-SG" b="1" dirty="0">
                <a:latin typeface="+mj-lt"/>
              </a:rPr>
              <a:t>How CSMA/CA Works (Step-by-Step)</a:t>
            </a:r>
            <a:endParaRPr lang="en-SG" dirty="0">
              <a:latin typeface="+mj-lt"/>
            </a:endParaRPr>
          </a:p>
        </p:txBody>
      </p:sp>
      <p:sp>
        <p:nvSpPr>
          <p:cNvPr id="17412" name="Rectangle 3">
            <a:extLst>
              <a:ext uri="{FF2B5EF4-FFF2-40B4-BE49-F238E27FC236}">
                <a16:creationId xmlns:a16="http://schemas.microsoft.com/office/drawing/2014/main" id="{57E7C06E-1B70-27B4-071E-5225CA1117BF}"/>
              </a:ext>
            </a:extLst>
          </p:cNvPr>
          <p:cNvSpPr>
            <a:spLocks noGrp="1" noChangeArrowheads="1"/>
          </p:cNvSpPr>
          <p:nvPr>
            <p:ph idx="1"/>
          </p:nvPr>
        </p:nvSpPr>
        <p:spPr>
          <a:xfrm>
            <a:off x="838200" y="1676956"/>
            <a:ext cx="10922544" cy="4861956"/>
          </a:xfrm>
        </p:spPr>
        <p:txBody>
          <a:bodyPr>
            <a:normAutofit/>
          </a:bodyPr>
          <a:lstStyle/>
          <a:p>
            <a:pPr marL="0" indent="0">
              <a:buNone/>
            </a:pPr>
            <a:r>
              <a:rPr lang="en-SG" dirty="0"/>
              <a:t>1. </a:t>
            </a:r>
            <a:r>
              <a:rPr lang="en-SG" b="1" dirty="0"/>
              <a:t>Listen first</a:t>
            </a:r>
            <a:r>
              <a:rPr lang="en-SG" dirty="0"/>
              <a:t> (Carrier Sensing):</a:t>
            </a:r>
          </a:p>
          <a:p>
            <a:pPr marL="457200" lvl="1" indent="0">
              <a:buNone/>
            </a:pPr>
            <a:r>
              <a:rPr lang="en-SG" dirty="0"/>
              <a:t>Nodes listen (sense) the channel before transmission. If the channel is busy, the node waits.</a:t>
            </a:r>
          </a:p>
          <a:p>
            <a:pPr marL="0" indent="0">
              <a:buNone/>
            </a:pPr>
            <a:r>
              <a:rPr lang="en-SG" dirty="0"/>
              <a:t>2. </a:t>
            </a:r>
            <a:r>
              <a:rPr lang="en-SG" b="1" dirty="0"/>
              <a:t>Random Backoff (Collision Avoidance):</a:t>
            </a:r>
            <a:endParaRPr lang="en-SG" dirty="0"/>
          </a:p>
          <a:p>
            <a:pPr marL="457200" lvl="1" indent="0">
              <a:buNone/>
            </a:pPr>
            <a:r>
              <a:rPr lang="en-SG" dirty="0"/>
              <a:t>Once the channel becomes idle, nodes don’t transmit immediately. Instead, they wait for a random time interval (</a:t>
            </a:r>
            <a:r>
              <a:rPr lang="en-SG" b="1" dirty="0"/>
              <a:t>random backoff period</a:t>
            </a:r>
            <a:r>
              <a:rPr lang="en-SG" dirty="0"/>
              <a:t>) before transmitting</a:t>
            </a:r>
          </a:p>
          <a:p>
            <a:pPr marL="0" indent="0">
              <a:buNone/>
            </a:pPr>
            <a:r>
              <a:rPr lang="en-SG" dirty="0"/>
              <a:t>3. </a:t>
            </a:r>
            <a:r>
              <a:rPr lang="en-SG" b="1" dirty="0"/>
              <a:t>Transmit Data:</a:t>
            </a:r>
            <a:endParaRPr lang="en-SG" dirty="0"/>
          </a:p>
          <a:p>
            <a:pPr marL="457200" lvl="1" indent="0">
              <a:buNone/>
            </a:pPr>
            <a:r>
              <a:rPr lang="en-SG" dirty="0"/>
              <a:t>After the random wait, if the medium remains idle, the node transmits its data</a:t>
            </a:r>
          </a:p>
          <a:p>
            <a:pPr marL="0" indent="0">
              <a:buNone/>
            </a:pPr>
            <a:r>
              <a:rPr lang="en-SG" dirty="0"/>
              <a:t>4. </a:t>
            </a:r>
            <a:r>
              <a:rPr lang="en-SG" b="1" dirty="0"/>
              <a:t>Acknowledgment (ACK):</a:t>
            </a:r>
            <a:endParaRPr lang="en-SG" dirty="0"/>
          </a:p>
          <a:p>
            <a:pPr marL="457200" lvl="1" indent="0">
              <a:buNone/>
            </a:pPr>
            <a:r>
              <a:rPr lang="en-SG" dirty="0"/>
              <a:t>Successful reception is confirmed through an ACK from the receiving node. Lack of ACK implies potential collision or error, triggering retransmission</a:t>
            </a:r>
          </a:p>
        </p:txBody>
      </p:sp>
      <p:sp>
        <p:nvSpPr>
          <p:cNvPr id="2" name="Slide Number Placeholder 1">
            <a:extLst>
              <a:ext uri="{FF2B5EF4-FFF2-40B4-BE49-F238E27FC236}">
                <a16:creationId xmlns:a16="http://schemas.microsoft.com/office/drawing/2014/main" id="{A47E70CE-77EB-430F-F699-367A1251D2AA}"/>
              </a:ext>
            </a:extLst>
          </p:cNvPr>
          <p:cNvSpPr>
            <a:spLocks noGrp="1"/>
          </p:cNvSpPr>
          <p:nvPr>
            <p:ph type="sldNum" sz="quarter" idx="12"/>
          </p:nvPr>
        </p:nvSpPr>
        <p:spPr/>
        <p:txBody>
          <a:bodyPr/>
          <a:lstStyle/>
          <a:p>
            <a:fld id="{69E57DC2-970A-4B3E-BB1C-7A09969E49DF}" type="slidenum">
              <a:rPr lang="en-US" smtClean="0"/>
              <a:t>69</a:t>
            </a:fld>
            <a:endParaRPr lang="en-US" dirty="0"/>
          </a:p>
        </p:txBody>
      </p:sp>
    </p:spTree>
    <p:extLst>
      <p:ext uri="{BB962C8B-B14F-4D97-AF65-F5344CB8AC3E}">
        <p14:creationId xmlns:p14="http://schemas.microsoft.com/office/powerpoint/2010/main" val="225234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rapezium 50">
            <a:extLst>
              <a:ext uri="{FF2B5EF4-FFF2-40B4-BE49-F238E27FC236}">
                <a16:creationId xmlns:a16="http://schemas.microsoft.com/office/drawing/2014/main" id="{C527B73B-0FE6-A2A2-440D-25240D7B6C1B}"/>
              </a:ext>
            </a:extLst>
          </p:cNvPr>
          <p:cNvSpPr/>
          <p:nvPr/>
        </p:nvSpPr>
        <p:spPr>
          <a:xfrm>
            <a:off x="5868487" y="2322713"/>
            <a:ext cx="1205803" cy="916657"/>
          </a:xfrm>
          <a:prstGeom prst="trapezoid">
            <a:avLst>
              <a:gd name="adj" fmla="val 43333"/>
            </a:avLst>
          </a:prstGeom>
          <a:gradFill flip="none" rotWithShape="1">
            <a:gsLst>
              <a:gs pos="0">
                <a:schemeClr val="accent4"/>
              </a:gs>
              <a:gs pos="33000">
                <a:schemeClr val="accent4">
                  <a:alpha val="50215"/>
                </a:schemeClr>
              </a:gs>
              <a:gs pos="83000">
                <a:schemeClr val="accent4">
                  <a:alpha val="19788"/>
                </a:schemeClr>
              </a:gs>
              <a:gs pos="10000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2" name="Title 1">
            <a:extLst>
              <a:ext uri="{FF2B5EF4-FFF2-40B4-BE49-F238E27FC236}">
                <a16:creationId xmlns:a16="http://schemas.microsoft.com/office/drawing/2014/main" id="{B3B5D038-2505-4F96-AC7C-2982874A6DB8}"/>
              </a:ext>
            </a:extLst>
          </p:cNvPr>
          <p:cNvSpPr>
            <a:spLocks noGrp="1"/>
          </p:cNvSpPr>
          <p:nvPr>
            <p:ph type="title"/>
          </p:nvPr>
        </p:nvSpPr>
        <p:spPr>
          <a:xfrm>
            <a:off x="787710" y="350838"/>
            <a:ext cx="11099489" cy="1325563"/>
          </a:xfrm>
        </p:spPr>
        <p:txBody>
          <a:bodyPr>
            <a:normAutofit/>
          </a:bodyPr>
          <a:lstStyle/>
          <a:p>
            <a:r>
              <a:rPr lang="en-US" sz="4000" dirty="0">
                <a:latin typeface="+mn-lt"/>
              </a:rPr>
              <a:t>Light Fidelity (</a:t>
            </a:r>
            <a:r>
              <a:rPr lang="en-US" sz="4000" dirty="0" err="1">
                <a:latin typeface="+mn-lt"/>
              </a:rPr>
              <a:t>LiFi</a:t>
            </a:r>
            <a:r>
              <a:rPr lang="en-US" sz="4000" dirty="0">
                <a:latin typeface="+mn-lt"/>
              </a:rPr>
              <a:t>) for Internet of Things</a:t>
            </a:r>
          </a:p>
        </p:txBody>
      </p:sp>
      <p:sp>
        <p:nvSpPr>
          <p:cNvPr id="3" name="Slide Number Placeholder 6">
            <a:extLst>
              <a:ext uri="{FF2B5EF4-FFF2-40B4-BE49-F238E27FC236}">
                <a16:creationId xmlns:a16="http://schemas.microsoft.com/office/drawing/2014/main" id="{62B53019-F5F3-E7C8-D39C-AC337D4B3703}"/>
              </a:ext>
            </a:extLst>
          </p:cNvPr>
          <p:cNvSpPr>
            <a:spLocks noGrp="1"/>
          </p:cNvSpPr>
          <p:nvPr>
            <p:ph type="sldNum" sz="quarter" idx="12"/>
          </p:nvPr>
        </p:nvSpPr>
        <p:spPr>
          <a:xfrm>
            <a:off x="8610600" y="6356350"/>
            <a:ext cx="2743200" cy="365125"/>
          </a:xfrm>
        </p:spPr>
        <p:txBody>
          <a:bodyPr/>
          <a:lstStyle/>
          <a:p>
            <a:fld id="{687B7451-1438-CB4A-8106-82A64F1C7D7B}" type="slidenum">
              <a:rPr lang="sv-SE" smtClean="0"/>
              <a:t>7</a:t>
            </a:fld>
            <a:endParaRPr lang="sv-SE" dirty="0"/>
          </a:p>
        </p:txBody>
      </p:sp>
      <p:pic>
        <p:nvPicPr>
          <p:cNvPr id="2054" name="Picture 6" descr="Li-fi connection. Future of wireless connection, light fidelity. Vector  icon.:: tasmeemME.com">
            <a:extLst>
              <a:ext uri="{FF2B5EF4-FFF2-40B4-BE49-F238E27FC236}">
                <a16:creationId xmlns:a16="http://schemas.microsoft.com/office/drawing/2014/main" id="{16A47569-36A6-527F-0FFB-F03543570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75" y="1602378"/>
            <a:ext cx="1780488" cy="1780488"/>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C007A992-547F-3158-4C6C-8468A87C8CA9}"/>
              </a:ext>
            </a:extLst>
          </p:cNvPr>
          <p:cNvGrpSpPr/>
          <p:nvPr/>
        </p:nvGrpSpPr>
        <p:grpSpPr>
          <a:xfrm>
            <a:off x="1025445" y="5375378"/>
            <a:ext cx="2440614" cy="523220"/>
            <a:chOff x="1025445" y="4751361"/>
            <a:chExt cx="2440614" cy="523220"/>
          </a:xfrm>
        </p:grpSpPr>
        <p:grpSp>
          <p:nvGrpSpPr>
            <p:cNvPr id="13" name="Group 12">
              <a:extLst>
                <a:ext uri="{FF2B5EF4-FFF2-40B4-BE49-F238E27FC236}">
                  <a16:creationId xmlns:a16="http://schemas.microsoft.com/office/drawing/2014/main" id="{D4892870-97A1-D50A-AD94-CCE1A6C47671}"/>
                </a:ext>
              </a:extLst>
            </p:cNvPr>
            <p:cNvGrpSpPr/>
            <p:nvPr/>
          </p:nvGrpSpPr>
          <p:grpSpPr>
            <a:xfrm>
              <a:off x="1025445" y="4843345"/>
              <a:ext cx="339200" cy="339271"/>
              <a:chOff x="3759928" y="3538805"/>
              <a:chExt cx="339200" cy="339271"/>
            </a:xfrm>
          </p:grpSpPr>
          <p:sp>
            <p:nvSpPr>
              <p:cNvPr id="5" name="Google Shape;6121;p89">
                <a:extLst>
                  <a:ext uri="{FF2B5EF4-FFF2-40B4-BE49-F238E27FC236}">
                    <a16:creationId xmlns:a16="http://schemas.microsoft.com/office/drawing/2014/main" id="{18625796-FB98-E16F-A678-9479A02058F5}"/>
                  </a:ext>
                </a:extLst>
              </p:cNvPr>
              <p:cNvSpPr/>
              <p:nvPr/>
            </p:nvSpPr>
            <p:spPr>
              <a:xfrm>
                <a:off x="3859945" y="3797228"/>
                <a:ext cx="139148" cy="80848"/>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6122;p89">
                <a:extLst>
                  <a:ext uri="{FF2B5EF4-FFF2-40B4-BE49-F238E27FC236}">
                    <a16:creationId xmlns:a16="http://schemas.microsoft.com/office/drawing/2014/main" id="{3D775A3C-2C4C-DE36-BEE3-CC22F0026E7B}"/>
                  </a:ext>
                </a:extLst>
              </p:cNvPr>
              <p:cNvSpPr/>
              <p:nvPr/>
            </p:nvSpPr>
            <p:spPr>
              <a:xfrm>
                <a:off x="3804920" y="3538805"/>
                <a:ext cx="244534" cy="238567"/>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6123;p89">
                <a:extLst>
                  <a:ext uri="{FF2B5EF4-FFF2-40B4-BE49-F238E27FC236}">
                    <a16:creationId xmlns:a16="http://schemas.microsoft.com/office/drawing/2014/main" id="{7EFE4398-38D1-7A94-F07C-5D363F08F37D}"/>
                  </a:ext>
                </a:extLst>
              </p:cNvPr>
              <p:cNvSpPr/>
              <p:nvPr/>
            </p:nvSpPr>
            <p:spPr>
              <a:xfrm>
                <a:off x="3759928" y="3658080"/>
                <a:ext cx="39711" cy="19908"/>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6124;p89">
                <a:extLst>
                  <a:ext uri="{FF2B5EF4-FFF2-40B4-BE49-F238E27FC236}">
                    <a16:creationId xmlns:a16="http://schemas.microsoft.com/office/drawing/2014/main" id="{B2193495-C998-6669-DE6D-BF8B1429CB69}"/>
                  </a:ext>
                </a:extLst>
              </p:cNvPr>
              <p:cNvSpPr/>
              <p:nvPr/>
            </p:nvSpPr>
            <p:spPr>
              <a:xfrm>
                <a:off x="3761935" y="3591542"/>
                <a:ext cx="35803" cy="33850"/>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125;p89">
                <a:extLst>
                  <a:ext uri="{FF2B5EF4-FFF2-40B4-BE49-F238E27FC236}">
                    <a16:creationId xmlns:a16="http://schemas.microsoft.com/office/drawing/2014/main" id="{953E5F92-9DF7-DAB1-3D2D-3ED26A7E3F4C}"/>
                  </a:ext>
                </a:extLst>
              </p:cNvPr>
              <p:cNvSpPr/>
              <p:nvPr/>
            </p:nvSpPr>
            <p:spPr>
              <a:xfrm>
                <a:off x="3761935" y="3710799"/>
                <a:ext cx="35698" cy="33726"/>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126;p89">
                <a:extLst>
                  <a:ext uri="{FF2B5EF4-FFF2-40B4-BE49-F238E27FC236}">
                    <a16:creationId xmlns:a16="http://schemas.microsoft.com/office/drawing/2014/main" id="{7BC7164A-6B6D-D033-2F1C-5456EABCBACE}"/>
                  </a:ext>
                </a:extLst>
              </p:cNvPr>
              <p:cNvSpPr/>
              <p:nvPr/>
            </p:nvSpPr>
            <p:spPr>
              <a:xfrm>
                <a:off x="4059399" y="3658080"/>
                <a:ext cx="39729" cy="19908"/>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6127;p89">
                <a:extLst>
                  <a:ext uri="{FF2B5EF4-FFF2-40B4-BE49-F238E27FC236}">
                    <a16:creationId xmlns:a16="http://schemas.microsoft.com/office/drawing/2014/main" id="{18B0B71A-5568-B937-1953-0068DB768460}"/>
                  </a:ext>
                </a:extLst>
              </p:cNvPr>
              <p:cNvSpPr/>
              <p:nvPr/>
            </p:nvSpPr>
            <p:spPr>
              <a:xfrm>
                <a:off x="4061423" y="3591542"/>
                <a:ext cx="35680" cy="33726"/>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6128;p89">
                <a:extLst>
                  <a:ext uri="{FF2B5EF4-FFF2-40B4-BE49-F238E27FC236}">
                    <a16:creationId xmlns:a16="http://schemas.microsoft.com/office/drawing/2014/main" id="{7F14D7E1-4548-058A-FD2D-37878B0DC2C0}"/>
                  </a:ext>
                </a:extLst>
              </p:cNvPr>
              <p:cNvSpPr/>
              <p:nvPr/>
            </p:nvSpPr>
            <p:spPr>
              <a:xfrm>
                <a:off x="4061318" y="3710676"/>
                <a:ext cx="35786" cy="33850"/>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1" name="TextBox 30">
              <a:extLst>
                <a:ext uri="{FF2B5EF4-FFF2-40B4-BE49-F238E27FC236}">
                  <a16:creationId xmlns:a16="http://schemas.microsoft.com/office/drawing/2014/main" id="{DEEF57B9-00EC-D03A-4629-06B92F716B69}"/>
                </a:ext>
              </a:extLst>
            </p:cNvPr>
            <p:cNvSpPr txBox="1"/>
            <p:nvPr/>
          </p:nvSpPr>
          <p:spPr>
            <a:xfrm>
              <a:off x="1414158" y="4751361"/>
              <a:ext cx="2051901" cy="523220"/>
            </a:xfrm>
            <a:prstGeom prst="rect">
              <a:avLst/>
            </a:prstGeom>
            <a:noFill/>
          </p:spPr>
          <p:txBody>
            <a:bodyPr wrap="square" rtlCol="0">
              <a:spAutoFit/>
            </a:bodyPr>
            <a:lstStyle/>
            <a:p>
              <a:r>
                <a:rPr lang="en-SE" sz="2800" dirty="0"/>
                <a:t>Illumination</a:t>
              </a:r>
            </a:p>
          </p:txBody>
        </p:sp>
      </p:grpSp>
      <p:grpSp>
        <p:nvGrpSpPr>
          <p:cNvPr id="35" name="Group 34">
            <a:extLst>
              <a:ext uri="{FF2B5EF4-FFF2-40B4-BE49-F238E27FC236}">
                <a16:creationId xmlns:a16="http://schemas.microsoft.com/office/drawing/2014/main" id="{4B67DD6F-D9B4-814E-760B-9B40E51D6FD1}"/>
              </a:ext>
            </a:extLst>
          </p:cNvPr>
          <p:cNvGrpSpPr/>
          <p:nvPr/>
        </p:nvGrpSpPr>
        <p:grpSpPr>
          <a:xfrm>
            <a:off x="4555865" y="5375378"/>
            <a:ext cx="2443426" cy="523220"/>
            <a:chOff x="4678524" y="4751361"/>
            <a:chExt cx="2443426" cy="523220"/>
          </a:xfrm>
        </p:grpSpPr>
        <p:pic>
          <p:nvPicPr>
            <p:cNvPr id="30" name="Picture 29">
              <a:extLst>
                <a:ext uri="{FF2B5EF4-FFF2-40B4-BE49-F238E27FC236}">
                  <a16:creationId xmlns:a16="http://schemas.microsoft.com/office/drawing/2014/main" id="{79DDD637-C121-4EB1-0B5A-D4ADAE11B696}"/>
                </a:ext>
              </a:extLst>
            </p:cNvPr>
            <p:cNvPicPr>
              <a:picLocks noChangeAspect="1"/>
            </p:cNvPicPr>
            <p:nvPr/>
          </p:nvPicPr>
          <p:blipFill>
            <a:blip r:embed="rId4"/>
            <a:stretch>
              <a:fillRect/>
            </a:stretch>
          </p:blipFill>
          <p:spPr>
            <a:xfrm>
              <a:off x="4678524" y="4845589"/>
              <a:ext cx="339253" cy="339253"/>
            </a:xfrm>
            <a:prstGeom prst="rect">
              <a:avLst/>
            </a:prstGeom>
          </p:spPr>
        </p:pic>
        <p:sp>
          <p:nvSpPr>
            <p:cNvPr id="32" name="TextBox 31">
              <a:extLst>
                <a:ext uri="{FF2B5EF4-FFF2-40B4-BE49-F238E27FC236}">
                  <a16:creationId xmlns:a16="http://schemas.microsoft.com/office/drawing/2014/main" id="{8C3CA42C-4B05-C384-641D-C296F6B99812}"/>
                </a:ext>
              </a:extLst>
            </p:cNvPr>
            <p:cNvSpPr txBox="1"/>
            <p:nvPr/>
          </p:nvSpPr>
          <p:spPr>
            <a:xfrm>
              <a:off x="5070049" y="4751361"/>
              <a:ext cx="2051901" cy="523220"/>
            </a:xfrm>
            <a:prstGeom prst="rect">
              <a:avLst/>
            </a:prstGeom>
            <a:noFill/>
          </p:spPr>
          <p:txBody>
            <a:bodyPr wrap="square" rtlCol="0">
              <a:spAutoFit/>
            </a:bodyPr>
            <a:lstStyle/>
            <a:p>
              <a:r>
                <a:rPr lang="en-SE" sz="2800" dirty="0"/>
                <a:t>Energy</a:t>
              </a:r>
            </a:p>
          </p:txBody>
        </p:sp>
      </p:grpSp>
      <p:grpSp>
        <p:nvGrpSpPr>
          <p:cNvPr id="34" name="Group 33">
            <a:extLst>
              <a:ext uri="{FF2B5EF4-FFF2-40B4-BE49-F238E27FC236}">
                <a16:creationId xmlns:a16="http://schemas.microsoft.com/office/drawing/2014/main" id="{D45B1ACC-2C3D-B3CB-6BF7-DCCB48DE43E8}"/>
              </a:ext>
            </a:extLst>
          </p:cNvPr>
          <p:cNvGrpSpPr/>
          <p:nvPr/>
        </p:nvGrpSpPr>
        <p:grpSpPr>
          <a:xfrm>
            <a:off x="8089097" y="5394548"/>
            <a:ext cx="3181654" cy="954107"/>
            <a:chOff x="8089097" y="4770531"/>
            <a:chExt cx="2472851" cy="954107"/>
          </a:xfrm>
        </p:grpSpPr>
        <p:grpSp>
          <p:nvGrpSpPr>
            <p:cNvPr id="18" name="Group 17">
              <a:extLst>
                <a:ext uri="{FF2B5EF4-FFF2-40B4-BE49-F238E27FC236}">
                  <a16:creationId xmlns:a16="http://schemas.microsoft.com/office/drawing/2014/main" id="{B03051D1-DB3D-71CE-3771-F5208B62F960}"/>
                </a:ext>
              </a:extLst>
            </p:cNvPr>
            <p:cNvGrpSpPr/>
            <p:nvPr/>
          </p:nvGrpSpPr>
          <p:grpSpPr>
            <a:xfrm>
              <a:off x="8089097" y="4843345"/>
              <a:ext cx="339253" cy="339253"/>
              <a:chOff x="4628816" y="3951792"/>
              <a:chExt cx="339253" cy="339253"/>
            </a:xfrm>
          </p:grpSpPr>
          <p:sp>
            <p:nvSpPr>
              <p:cNvPr id="15" name="Google Shape;6340;p89">
                <a:extLst>
                  <a:ext uri="{FF2B5EF4-FFF2-40B4-BE49-F238E27FC236}">
                    <a16:creationId xmlns:a16="http://schemas.microsoft.com/office/drawing/2014/main" id="{F3D1294B-7796-0531-09DB-FEECDE1BF017}"/>
                  </a:ext>
                </a:extLst>
              </p:cNvPr>
              <p:cNvSpPr/>
              <p:nvPr/>
            </p:nvSpPr>
            <p:spPr>
              <a:xfrm>
                <a:off x="4788471" y="4031989"/>
                <a:ext cx="19891" cy="19891"/>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6341;p89">
                <a:extLst>
                  <a:ext uri="{FF2B5EF4-FFF2-40B4-BE49-F238E27FC236}">
                    <a16:creationId xmlns:a16="http://schemas.microsoft.com/office/drawing/2014/main" id="{C7C7F279-D7CC-2427-9C5F-CDD60560CA97}"/>
                  </a:ext>
                </a:extLst>
              </p:cNvPr>
              <p:cNvSpPr/>
              <p:nvPr/>
            </p:nvSpPr>
            <p:spPr>
              <a:xfrm>
                <a:off x="4788471" y="4111499"/>
                <a:ext cx="19891" cy="99401"/>
              </a:xfrm>
              <a:custGeom>
                <a:avLst/>
                <a:gdLst/>
                <a:ahLst/>
                <a:cxnLst/>
                <a:rect l="l" t="t" r="r" b="b"/>
                <a:pathLst>
                  <a:path w="1130" h="5647" extrusionOk="0">
                    <a:moveTo>
                      <a:pt x="0" y="0"/>
                    </a:moveTo>
                    <a:lnTo>
                      <a:pt x="0" y="5647"/>
                    </a:lnTo>
                    <a:lnTo>
                      <a:pt x="1130" y="5647"/>
                    </a:lnTo>
                    <a:lnTo>
                      <a:pt x="1130" y="0"/>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342;p89">
                <a:extLst>
                  <a:ext uri="{FF2B5EF4-FFF2-40B4-BE49-F238E27FC236}">
                    <a16:creationId xmlns:a16="http://schemas.microsoft.com/office/drawing/2014/main" id="{CD702453-7DDB-867D-0E79-26130972FCF5}"/>
                  </a:ext>
                </a:extLst>
              </p:cNvPr>
              <p:cNvSpPr/>
              <p:nvPr/>
            </p:nvSpPr>
            <p:spPr>
              <a:xfrm>
                <a:off x="4628816" y="3951792"/>
                <a:ext cx="339253" cy="339253"/>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3" name="TextBox 32">
              <a:extLst>
                <a:ext uri="{FF2B5EF4-FFF2-40B4-BE49-F238E27FC236}">
                  <a16:creationId xmlns:a16="http://schemas.microsoft.com/office/drawing/2014/main" id="{CF344633-EFD3-0956-B179-C63774C8A2F8}"/>
                </a:ext>
              </a:extLst>
            </p:cNvPr>
            <p:cNvSpPr txBox="1"/>
            <p:nvPr/>
          </p:nvSpPr>
          <p:spPr>
            <a:xfrm>
              <a:off x="8510047" y="4770531"/>
              <a:ext cx="2051901" cy="954107"/>
            </a:xfrm>
            <a:prstGeom prst="rect">
              <a:avLst/>
            </a:prstGeom>
            <a:noFill/>
          </p:spPr>
          <p:txBody>
            <a:bodyPr wrap="square" rtlCol="0">
              <a:spAutoFit/>
            </a:bodyPr>
            <a:lstStyle/>
            <a:p>
              <a:r>
                <a:rPr lang="en-US" sz="2800" dirty="0"/>
                <a:t>Communication</a:t>
              </a:r>
              <a:endParaRPr lang="en-SE" sz="2800" dirty="0"/>
            </a:p>
          </p:txBody>
        </p:sp>
      </p:grpSp>
      <p:grpSp>
        <p:nvGrpSpPr>
          <p:cNvPr id="48" name="Group 47">
            <a:extLst>
              <a:ext uri="{FF2B5EF4-FFF2-40B4-BE49-F238E27FC236}">
                <a16:creationId xmlns:a16="http://schemas.microsoft.com/office/drawing/2014/main" id="{9E4D8BC7-8CE0-7ACC-98D5-C7D2ACFEA76E}"/>
              </a:ext>
            </a:extLst>
          </p:cNvPr>
          <p:cNvGrpSpPr/>
          <p:nvPr/>
        </p:nvGrpSpPr>
        <p:grpSpPr>
          <a:xfrm>
            <a:off x="6221408" y="1852403"/>
            <a:ext cx="516899" cy="705427"/>
            <a:chOff x="3161756" y="2305699"/>
            <a:chExt cx="171591" cy="282543"/>
          </a:xfrm>
        </p:grpSpPr>
        <p:sp>
          <p:nvSpPr>
            <p:cNvPr id="38" name="Google Shape;8010;p93">
              <a:extLst>
                <a:ext uri="{FF2B5EF4-FFF2-40B4-BE49-F238E27FC236}">
                  <a16:creationId xmlns:a16="http://schemas.microsoft.com/office/drawing/2014/main" id="{A2BCDFC5-ED84-6224-F425-55878AC7FD08}"/>
                </a:ext>
              </a:extLst>
            </p:cNvPr>
            <p:cNvSpPr/>
            <p:nvPr/>
          </p:nvSpPr>
          <p:spPr>
            <a:xfrm>
              <a:off x="3202775" y="2305699"/>
              <a:ext cx="83931" cy="52265"/>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011;p93">
              <a:extLst>
                <a:ext uri="{FF2B5EF4-FFF2-40B4-BE49-F238E27FC236}">
                  <a16:creationId xmlns:a16="http://schemas.microsoft.com/office/drawing/2014/main" id="{6F37D784-FD06-CCF1-6181-445B9B9A4760}"/>
                </a:ext>
              </a:extLst>
            </p:cNvPr>
            <p:cNvSpPr/>
            <p:nvPr/>
          </p:nvSpPr>
          <p:spPr>
            <a:xfrm>
              <a:off x="3161756" y="2369121"/>
              <a:ext cx="166916" cy="1249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015;p93">
              <a:extLst>
                <a:ext uri="{FF2B5EF4-FFF2-40B4-BE49-F238E27FC236}">
                  <a16:creationId xmlns:a16="http://schemas.microsoft.com/office/drawing/2014/main" id="{27945C80-D135-C247-96D0-FCAC386DC40A}"/>
                </a:ext>
              </a:extLst>
            </p:cNvPr>
            <p:cNvSpPr/>
            <p:nvPr/>
          </p:nvSpPr>
          <p:spPr>
            <a:xfrm>
              <a:off x="3235418" y="2536007"/>
              <a:ext cx="20539" cy="5223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016;p93">
              <a:extLst>
                <a:ext uri="{FF2B5EF4-FFF2-40B4-BE49-F238E27FC236}">
                  <a16:creationId xmlns:a16="http://schemas.microsoft.com/office/drawing/2014/main" id="{8613BFDD-AAFA-C120-E7D7-5044F27AB37E}"/>
                </a:ext>
              </a:extLst>
            </p:cNvPr>
            <p:cNvSpPr/>
            <p:nvPr/>
          </p:nvSpPr>
          <p:spPr>
            <a:xfrm>
              <a:off x="3288570" y="2512479"/>
              <a:ext cx="44777" cy="42913"/>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017;p93">
              <a:extLst>
                <a:ext uri="{FF2B5EF4-FFF2-40B4-BE49-F238E27FC236}">
                  <a16:creationId xmlns:a16="http://schemas.microsoft.com/office/drawing/2014/main" id="{FC732C7C-1CF5-1B41-DCC4-CEA44B21B849}"/>
                </a:ext>
              </a:extLst>
            </p:cNvPr>
            <p:cNvSpPr/>
            <p:nvPr/>
          </p:nvSpPr>
          <p:spPr>
            <a:xfrm>
              <a:off x="3161756" y="2512923"/>
              <a:ext cx="44777" cy="42913"/>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TextBox 51">
            <a:extLst>
              <a:ext uri="{FF2B5EF4-FFF2-40B4-BE49-F238E27FC236}">
                <a16:creationId xmlns:a16="http://schemas.microsoft.com/office/drawing/2014/main" id="{3DADED85-408D-0C77-981D-8C9C8CF13EC1}"/>
              </a:ext>
            </a:extLst>
          </p:cNvPr>
          <p:cNvSpPr txBox="1"/>
          <p:nvPr/>
        </p:nvSpPr>
        <p:spPr>
          <a:xfrm>
            <a:off x="6738307" y="1646674"/>
            <a:ext cx="919424" cy="307777"/>
          </a:xfrm>
          <a:prstGeom prst="rect">
            <a:avLst/>
          </a:prstGeom>
          <a:noFill/>
        </p:spPr>
        <p:txBody>
          <a:bodyPr wrap="square" rtlCol="0">
            <a:spAutoFit/>
          </a:bodyPr>
          <a:lstStyle/>
          <a:p>
            <a:r>
              <a:rPr lang="en-US" altLang="zh-CN" sz="1400" dirty="0"/>
              <a:t>00100111</a:t>
            </a:r>
            <a:endParaRPr lang="en-SE" sz="1400" dirty="0"/>
          </a:p>
        </p:txBody>
      </p:sp>
      <p:cxnSp>
        <p:nvCxnSpPr>
          <p:cNvPr id="60" name="Elbow Connector 59">
            <a:extLst>
              <a:ext uri="{FF2B5EF4-FFF2-40B4-BE49-F238E27FC236}">
                <a16:creationId xmlns:a16="http://schemas.microsoft.com/office/drawing/2014/main" id="{BEA623A4-1493-957A-1D50-9591EC76C108}"/>
              </a:ext>
            </a:extLst>
          </p:cNvPr>
          <p:cNvCxnSpPr>
            <a:cxnSpLocks/>
          </p:cNvCxnSpPr>
          <p:nvPr/>
        </p:nvCxnSpPr>
        <p:spPr>
          <a:xfrm flipV="1">
            <a:off x="6468978" y="1647745"/>
            <a:ext cx="1394596" cy="246221"/>
          </a:xfrm>
          <a:prstGeom prst="bentConnector3">
            <a:avLst>
              <a:gd name="adj1" fmla="val -76"/>
            </a:avLst>
          </a:prstGeom>
          <a:ln w="3175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2DCA647-B210-7231-D996-5FD4FDB9277B}"/>
              </a:ext>
            </a:extLst>
          </p:cNvPr>
          <p:cNvSpPr txBox="1"/>
          <p:nvPr/>
        </p:nvSpPr>
        <p:spPr>
          <a:xfrm>
            <a:off x="6151761" y="2511566"/>
            <a:ext cx="248040" cy="246221"/>
          </a:xfrm>
          <a:prstGeom prst="rect">
            <a:avLst/>
          </a:prstGeom>
          <a:noFill/>
        </p:spPr>
        <p:txBody>
          <a:bodyPr wrap="square" rtlCol="0">
            <a:spAutoFit/>
          </a:bodyPr>
          <a:lstStyle/>
          <a:p>
            <a:r>
              <a:rPr lang="en-US" altLang="zh-CN" sz="1000" dirty="0"/>
              <a:t>0</a:t>
            </a:r>
            <a:endParaRPr lang="en-SE" sz="1000" dirty="0"/>
          </a:p>
        </p:txBody>
      </p:sp>
      <p:sp>
        <p:nvSpPr>
          <p:cNvPr id="14" name="TextBox 13">
            <a:extLst>
              <a:ext uri="{FF2B5EF4-FFF2-40B4-BE49-F238E27FC236}">
                <a16:creationId xmlns:a16="http://schemas.microsoft.com/office/drawing/2014/main" id="{1997F278-484D-A6D5-7165-0FD6DBC1C4E5}"/>
              </a:ext>
            </a:extLst>
          </p:cNvPr>
          <p:cNvSpPr txBox="1"/>
          <p:nvPr/>
        </p:nvSpPr>
        <p:spPr>
          <a:xfrm>
            <a:off x="6151761" y="2673881"/>
            <a:ext cx="248040" cy="246221"/>
          </a:xfrm>
          <a:prstGeom prst="rect">
            <a:avLst/>
          </a:prstGeom>
          <a:noFill/>
        </p:spPr>
        <p:txBody>
          <a:bodyPr wrap="square" rtlCol="0">
            <a:spAutoFit/>
          </a:bodyPr>
          <a:lstStyle/>
          <a:p>
            <a:r>
              <a:rPr lang="en-US" altLang="zh-CN" sz="1000" dirty="0"/>
              <a:t>1</a:t>
            </a:r>
            <a:endParaRPr lang="en-SE" sz="1000" dirty="0"/>
          </a:p>
        </p:txBody>
      </p:sp>
      <p:sp>
        <p:nvSpPr>
          <p:cNvPr id="19" name="TextBox 18">
            <a:extLst>
              <a:ext uri="{FF2B5EF4-FFF2-40B4-BE49-F238E27FC236}">
                <a16:creationId xmlns:a16="http://schemas.microsoft.com/office/drawing/2014/main" id="{42E18B8C-87AA-9657-E7CB-A41D9D2C5B2F}"/>
              </a:ext>
            </a:extLst>
          </p:cNvPr>
          <p:cNvSpPr txBox="1"/>
          <p:nvPr/>
        </p:nvSpPr>
        <p:spPr>
          <a:xfrm>
            <a:off x="6359713" y="2776542"/>
            <a:ext cx="248040" cy="246221"/>
          </a:xfrm>
          <a:prstGeom prst="rect">
            <a:avLst/>
          </a:prstGeom>
          <a:noFill/>
        </p:spPr>
        <p:txBody>
          <a:bodyPr wrap="square" rtlCol="0">
            <a:spAutoFit/>
          </a:bodyPr>
          <a:lstStyle/>
          <a:p>
            <a:r>
              <a:rPr lang="en-US" altLang="zh-CN" sz="1000" dirty="0"/>
              <a:t>0</a:t>
            </a:r>
            <a:endParaRPr lang="en-SE" sz="1000" dirty="0"/>
          </a:p>
        </p:txBody>
      </p:sp>
      <p:sp>
        <p:nvSpPr>
          <p:cNvPr id="20" name="TextBox 19">
            <a:extLst>
              <a:ext uri="{FF2B5EF4-FFF2-40B4-BE49-F238E27FC236}">
                <a16:creationId xmlns:a16="http://schemas.microsoft.com/office/drawing/2014/main" id="{26DB76D3-93EB-3D42-A7EF-C881B07FD396}"/>
              </a:ext>
            </a:extLst>
          </p:cNvPr>
          <p:cNvSpPr txBox="1"/>
          <p:nvPr/>
        </p:nvSpPr>
        <p:spPr>
          <a:xfrm>
            <a:off x="6552549" y="2675895"/>
            <a:ext cx="248040" cy="246221"/>
          </a:xfrm>
          <a:prstGeom prst="rect">
            <a:avLst/>
          </a:prstGeom>
          <a:noFill/>
        </p:spPr>
        <p:txBody>
          <a:bodyPr wrap="square" rtlCol="0">
            <a:spAutoFit/>
          </a:bodyPr>
          <a:lstStyle/>
          <a:p>
            <a:r>
              <a:rPr lang="en-US" altLang="zh-CN" sz="1000" dirty="0"/>
              <a:t>0</a:t>
            </a:r>
            <a:endParaRPr lang="en-SE" sz="1000" dirty="0"/>
          </a:p>
        </p:txBody>
      </p:sp>
      <p:sp>
        <p:nvSpPr>
          <p:cNvPr id="21" name="TextBox 20">
            <a:extLst>
              <a:ext uri="{FF2B5EF4-FFF2-40B4-BE49-F238E27FC236}">
                <a16:creationId xmlns:a16="http://schemas.microsoft.com/office/drawing/2014/main" id="{7698CF3E-4808-C19E-84EE-B1077813315E}"/>
              </a:ext>
            </a:extLst>
          </p:cNvPr>
          <p:cNvSpPr txBox="1"/>
          <p:nvPr/>
        </p:nvSpPr>
        <p:spPr>
          <a:xfrm>
            <a:off x="6359069" y="2614227"/>
            <a:ext cx="248040" cy="246221"/>
          </a:xfrm>
          <a:prstGeom prst="rect">
            <a:avLst/>
          </a:prstGeom>
          <a:noFill/>
        </p:spPr>
        <p:txBody>
          <a:bodyPr wrap="square" rtlCol="0">
            <a:spAutoFit/>
          </a:bodyPr>
          <a:lstStyle/>
          <a:p>
            <a:r>
              <a:rPr lang="en-US" altLang="zh-CN" sz="1000" dirty="0"/>
              <a:t>0</a:t>
            </a:r>
            <a:endParaRPr lang="en-SE" sz="1000" dirty="0"/>
          </a:p>
        </p:txBody>
      </p:sp>
      <p:sp>
        <p:nvSpPr>
          <p:cNvPr id="22" name="TextBox 21">
            <a:extLst>
              <a:ext uri="{FF2B5EF4-FFF2-40B4-BE49-F238E27FC236}">
                <a16:creationId xmlns:a16="http://schemas.microsoft.com/office/drawing/2014/main" id="{D6623937-4547-9138-4EF1-30032824B269}"/>
              </a:ext>
            </a:extLst>
          </p:cNvPr>
          <p:cNvSpPr txBox="1"/>
          <p:nvPr/>
        </p:nvSpPr>
        <p:spPr>
          <a:xfrm>
            <a:off x="6358054" y="3127710"/>
            <a:ext cx="248040" cy="246221"/>
          </a:xfrm>
          <a:prstGeom prst="rect">
            <a:avLst/>
          </a:prstGeom>
          <a:noFill/>
        </p:spPr>
        <p:txBody>
          <a:bodyPr wrap="square" rtlCol="0">
            <a:spAutoFit/>
          </a:bodyPr>
          <a:lstStyle/>
          <a:p>
            <a:r>
              <a:rPr lang="en-US" altLang="zh-CN" sz="1000" dirty="0"/>
              <a:t>1</a:t>
            </a:r>
            <a:endParaRPr lang="en-SE" sz="1000" dirty="0"/>
          </a:p>
        </p:txBody>
      </p:sp>
      <p:sp>
        <p:nvSpPr>
          <p:cNvPr id="23" name="TextBox 22">
            <a:extLst>
              <a:ext uri="{FF2B5EF4-FFF2-40B4-BE49-F238E27FC236}">
                <a16:creationId xmlns:a16="http://schemas.microsoft.com/office/drawing/2014/main" id="{0D2D30F3-7B73-E93E-9EBB-E5425669B17B}"/>
              </a:ext>
            </a:extLst>
          </p:cNvPr>
          <p:cNvSpPr txBox="1"/>
          <p:nvPr/>
        </p:nvSpPr>
        <p:spPr>
          <a:xfrm>
            <a:off x="6359069" y="2954987"/>
            <a:ext cx="248040" cy="246221"/>
          </a:xfrm>
          <a:prstGeom prst="rect">
            <a:avLst/>
          </a:prstGeom>
          <a:noFill/>
        </p:spPr>
        <p:txBody>
          <a:bodyPr wrap="square" rtlCol="0">
            <a:spAutoFit/>
          </a:bodyPr>
          <a:lstStyle/>
          <a:p>
            <a:r>
              <a:rPr lang="en-US" altLang="zh-CN" sz="1000" dirty="0"/>
              <a:t>1</a:t>
            </a:r>
            <a:endParaRPr lang="en-SE" sz="1000" dirty="0"/>
          </a:p>
        </p:txBody>
      </p:sp>
      <p:sp>
        <p:nvSpPr>
          <p:cNvPr id="24" name="TextBox 23">
            <a:extLst>
              <a:ext uri="{FF2B5EF4-FFF2-40B4-BE49-F238E27FC236}">
                <a16:creationId xmlns:a16="http://schemas.microsoft.com/office/drawing/2014/main" id="{9BC0C0C9-0B7E-B344-00FF-63C744859B5B}"/>
              </a:ext>
            </a:extLst>
          </p:cNvPr>
          <p:cNvSpPr txBox="1"/>
          <p:nvPr/>
        </p:nvSpPr>
        <p:spPr>
          <a:xfrm>
            <a:off x="6541694" y="2515739"/>
            <a:ext cx="248040" cy="246221"/>
          </a:xfrm>
          <a:prstGeom prst="rect">
            <a:avLst/>
          </a:prstGeom>
          <a:noFill/>
        </p:spPr>
        <p:txBody>
          <a:bodyPr wrap="square" rtlCol="0">
            <a:spAutoFit/>
          </a:bodyPr>
          <a:lstStyle/>
          <a:p>
            <a:r>
              <a:rPr lang="en-US" altLang="zh-CN" sz="1000" dirty="0"/>
              <a:t>1</a:t>
            </a:r>
            <a:endParaRPr lang="en-SE" sz="1000" dirty="0"/>
          </a:p>
        </p:txBody>
      </p:sp>
      <p:sp>
        <p:nvSpPr>
          <p:cNvPr id="26" name="TextBox 25">
            <a:extLst>
              <a:ext uri="{FF2B5EF4-FFF2-40B4-BE49-F238E27FC236}">
                <a16:creationId xmlns:a16="http://schemas.microsoft.com/office/drawing/2014/main" id="{C2105BCA-689D-FABE-57E2-A90100050AD0}"/>
              </a:ext>
            </a:extLst>
          </p:cNvPr>
          <p:cNvSpPr txBox="1"/>
          <p:nvPr/>
        </p:nvSpPr>
        <p:spPr>
          <a:xfrm>
            <a:off x="926757" y="4462579"/>
            <a:ext cx="3629108" cy="584775"/>
          </a:xfrm>
          <a:prstGeom prst="rect">
            <a:avLst/>
          </a:prstGeom>
          <a:noFill/>
        </p:spPr>
        <p:txBody>
          <a:bodyPr wrap="square" rtlCol="0">
            <a:spAutoFit/>
          </a:bodyPr>
          <a:lstStyle/>
          <a:p>
            <a:r>
              <a:rPr lang="en-SE" sz="3200" b="1" dirty="0"/>
              <a:t>Advantages:</a:t>
            </a:r>
          </a:p>
        </p:txBody>
      </p:sp>
      <p:sp>
        <p:nvSpPr>
          <p:cNvPr id="27" name="TextBox 26">
            <a:extLst>
              <a:ext uri="{FF2B5EF4-FFF2-40B4-BE49-F238E27FC236}">
                <a16:creationId xmlns:a16="http://schemas.microsoft.com/office/drawing/2014/main" id="{9FE71FB3-0EBC-FAB2-4DA9-171FBA580C24}"/>
              </a:ext>
            </a:extLst>
          </p:cNvPr>
          <p:cNvSpPr txBox="1"/>
          <p:nvPr/>
        </p:nvSpPr>
        <p:spPr>
          <a:xfrm>
            <a:off x="3421681" y="3166142"/>
            <a:ext cx="2362076" cy="369332"/>
          </a:xfrm>
          <a:prstGeom prst="rect">
            <a:avLst/>
          </a:prstGeom>
          <a:noFill/>
        </p:spPr>
        <p:txBody>
          <a:bodyPr wrap="square" rtlCol="0">
            <a:spAutoFit/>
          </a:bodyPr>
          <a:lstStyle/>
          <a:p>
            <a:pPr algn="ctr"/>
            <a:r>
              <a:rPr lang="en-SE" dirty="0"/>
              <a:t>Light-fidelity</a:t>
            </a:r>
          </a:p>
        </p:txBody>
      </p:sp>
    </p:spTree>
    <p:extLst>
      <p:ext uri="{BB962C8B-B14F-4D97-AF65-F5344CB8AC3E}">
        <p14:creationId xmlns:p14="http://schemas.microsoft.com/office/powerpoint/2010/main" val="2577297617"/>
      </p:ext>
    </p:extLst>
  </p:cSld>
  <p:clrMapOvr>
    <a:masterClrMapping/>
  </p:clrMapOvr>
  <mc:AlternateContent xmlns:mc="http://schemas.openxmlformats.org/markup-compatibility/2006" xmlns:p14="http://schemas.microsoft.com/office/powerpoint/2010/main">
    <mc:Choice Requires="p14">
      <p:transition spd="slow" p14:dur="2000" advTm="61976"/>
    </mc:Choice>
    <mc:Fallback xmlns="">
      <p:transition spd="slow" advTm="61976"/>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dirty="0"/>
              <a:t>CSMA/CA: Choosing </a:t>
            </a:r>
            <a:r>
              <a:rPr lang="en-US" dirty="0" err="1"/>
              <a:t>W</a:t>
            </a:r>
            <a:r>
              <a:rPr lang="en-US" baseline="-25000" dirty="0" err="1"/>
              <a:t>max</a:t>
            </a:r>
            <a:endParaRPr lang="en-US" dirty="0"/>
          </a:p>
        </p:txBody>
      </p:sp>
      <p:sp>
        <p:nvSpPr>
          <p:cNvPr id="861187" name="Rectangle 3"/>
          <p:cNvSpPr>
            <a:spLocks noGrp="1" noChangeArrowheads="1"/>
          </p:cNvSpPr>
          <p:nvPr>
            <p:ph idx="1"/>
          </p:nvPr>
        </p:nvSpPr>
        <p:spPr>
          <a:xfrm>
            <a:off x="838199" y="1539875"/>
            <a:ext cx="11096501" cy="4953000"/>
          </a:xfrm>
        </p:spPr>
        <p:txBody>
          <a:bodyPr>
            <a:normAutofit/>
          </a:bodyPr>
          <a:lstStyle/>
          <a:p>
            <a:pPr>
              <a:tabLst>
                <a:tab pos="1828800" algn="l"/>
                <a:tab pos="5661025" algn="l"/>
              </a:tabLst>
            </a:pPr>
            <a:r>
              <a:rPr lang="en-US" dirty="0">
                <a:latin typeface="+mj-lt"/>
              </a:rPr>
              <a:t>Should </a:t>
            </a:r>
            <a:r>
              <a:rPr lang="en-US" dirty="0" err="1">
                <a:latin typeface="+mj-lt"/>
              </a:rPr>
              <a:t>W</a:t>
            </a:r>
            <a:r>
              <a:rPr lang="en-US" baseline="-25000" dirty="0" err="1">
                <a:latin typeface="+mj-lt"/>
              </a:rPr>
              <a:t>max</a:t>
            </a:r>
            <a:r>
              <a:rPr lang="en-US" baseline="-25000" dirty="0">
                <a:latin typeface="+mj-lt"/>
              </a:rPr>
              <a:t>  </a:t>
            </a:r>
            <a:r>
              <a:rPr lang="en-US" dirty="0">
                <a:latin typeface="+mj-lt"/>
              </a:rPr>
              <a:t>be constant?</a:t>
            </a:r>
          </a:p>
          <a:p>
            <a:pPr>
              <a:tabLst>
                <a:tab pos="1828800" algn="l"/>
                <a:tab pos="5661025" algn="l"/>
              </a:tabLst>
            </a:pPr>
            <a:r>
              <a:rPr lang="en-US" dirty="0">
                <a:latin typeface="+mj-lt"/>
              </a:rPr>
              <a:t>Intuitively, </a:t>
            </a:r>
            <a:r>
              <a:rPr lang="en-US" dirty="0" err="1">
                <a:latin typeface="+mj-lt"/>
              </a:rPr>
              <a:t>W</a:t>
            </a:r>
            <a:r>
              <a:rPr lang="en-US" baseline="-25000" dirty="0" err="1">
                <a:latin typeface="+mj-lt"/>
              </a:rPr>
              <a:t>max</a:t>
            </a:r>
            <a:r>
              <a:rPr lang="en-US" baseline="-25000" dirty="0">
                <a:latin typeface="+mj-lt"/>
              </a:rPr>
              <a:t> </a:t>
            </a:r>
            <a:r>
              <a:rPr lang="en-US" dirty="0">
                <a:latin typeface="+mj-lt"/>
              </a:rPr>
              <a:t>should be small when there is lower chance of collision and vice versa</a:t>
            </a:r>
          </a:p>
          <a:p>
            <a:pPr>
              <a:tabLst>
                <a:tab pos="1828800" algn="l"/>
                <a:tab pos="5661025" algn="l"/>
              </a:tabLst>
            </a:pPr>
            <a:r>
              <a:rPr lang="en-US" dirty="0" err="1">
                <a:latin typeface="+mj-lt"/>
              </a:rPr>
              <a:t>W</a:t>
            </a:r>
            <a:r>
              <a:rPr lang="en-US" baseline="-25000" dirty="0" err="1">
                <a:latin typeface="+mj-lt"/>
              </a:rPr>
              <a:t>max</a:t>
            </a:r>
            <a:r>
              <a:rPr lang="en-US" baseline="-25000" dirty="0">
                <a:latin typeface="+mj-lt"/>
              </a:rPr>
              <a:t> </a:t>
            </a:r>
            <a:r>
              <a:rPr lang="en-US" dirty="0">
                <a:latin typeface="+mj-lt"/>
              </a:rPr>
              <a:t>varies according to the Binary Exponential </a:t>
            </a:r>
            <a:r>
              <a:rPr lang="en-US" dirty="0" err="1">
                <a:latin typeface="+mj-lt"/>
              </a:rPr>
              <a:t>Backoff</a:t>
            </a:r>
            <a:r>
              <a:rPr lang="en-US" dirty="0">
                <a:latin typeface="+mj-lt"/>
              </a:rPr>
              <a:t> (BEB) algorithm. </a:t>
            </a:r>
          </a:p>
          <a:p>
            <a:pPr>
              <a:tabLst>
                <a:tab pos="1828800" algn="l"/>
                <a:tab pos="5661025" algn="l"/>
              </a:tabLst>
            </a:pPr>
            <a:endParaRPr lang="en-US" dirty="0">
              <a:latin typeface="+mj-lt"/>
            </a:endParaRPr>
          </a:p>
          <a:p>
            <a:pPr>
              <a:tabLst>
                <a:tab pos="1828800" algn="l"/>
                <a:tab pos="5661025" algn="l"/>
              </a:tabLst>
            </a:pPr>
            <a:r>
              <a:rPr lang="en-US" dirty="0">
                <a:latin typeface="+mj-lt"/>
              </a:rPr>
              <a:t>Set “slot time” to 2 times the max. propagation delay on the channel</a:t>
            </a:r>
          </a:p>
          <a:p>
            <a:pPr lvl="2">
              <a:tabLst>
                <a:tab pos="1828800" algn="l"/>
                <a:tab pos="5661025" algn="l"/>
              </a:tabLst>
            </a:pPr>
            <a:r>
              <a:rPr lang="en-US" sz="2800" dirty="0">
                <a:latin typeface="+mj-lt"/>
              </a:rPr>
              <a:t>If this is the first transmission, sends immediately </a:t>
            </a:r>
          </a:p>
          <a:p>
            <a:pPr lvl="2">
              <a:tabLst>
                <a:tab pos="1828800" algn="l"/>
                <a:tab pos="5661025" algn="l"/>
              </a:tabLst>
            </a:pPr>
            <a:r>
              <a:rPr lang="en-US" sz="2800" dirty="0">
                <a:latin typeface="+mj-lt"/>
              </a:rPr>
              <a:t>If there is a collision, after </a:t>
            </a:r>
            <a:r>
              <a:rPr lang="en-US" sz="2800" dirty="0" err="1">
                <a:latin typeface="+mj-lt"/>
              </a:rPr>
              <a:t>i-th</a:t>
            </a:r>
            <a:r>
              <a:rPr lang="en-US" sz="2800" dirty="0">
                <a:latin typeface="+mj-lt"/>
              </a:rPr>
              <a:t> collision, </a:t>
            </a:r>
            <a:r>
              <a:rPr lang="en-US" sz="2800" b="1" u="sng" dirty="0">
                <a:latin typeface="+mj-lt"/>
              </a:rPr>
              <a:t>pick </a:t>
            </a:r>
            <a:r>
              <a:rPr lang="en-US" sz="2800" b="1" u="sng" dirty="0" err="1">
                <a:latin typeface="+mj-lt"/>
              </a:rPr>
              <a:t>W</a:t>
            </a:r>
            <a:r>
              <a:rPr lang="en-US" sz="2800" b="1" u="sng" baseline="-25000" dirty="0" err="1">
                <a:latin typeface="+mj-lt"/>
              </a:rPr>
              <a:t>max</a:t>
            </a:r>
            <a:r>
              <a:rPr lang="en-US" sz="2800" b="1" u="sng" dirty="0">
                <a:latin typeface="+mj-lt"/>
              </a:rPr>
              <a:t> randomly between 0 and 2</a:t>
            </a:r>
            <a:r>
              <a:rPr lang="en-US" sz="2800" b="1" u="sng" baseline="30000" dirty="0">
                <a:latin typeface="+mj-lt"/>
              </a:rPr>
              <a:t>i</a:t>
            </a:r>
            <a:r>
              <a:rPr lang="en-US" sz="2800" b="1" u="sng" dirty="0">
                <a:latin typeface="+mj-lt"/>
              </a:rPr>
              <a:t>-1 time slots.</a:t>
            </a:r>
          </a:p>
        </p:txBody>
      </p:sp>
      <p:sp>
        <p:nvSpPr>
          <p:cNvPr id="2" name="Slide Number Placeholder 1"/>
          <p:cNvSpPr>
            <a:spLocks noGrp="1"/>
          </p:cNvSpPr>
          <p:nvPr>
            <p:ph type="sldNum" sz="quarter" idx="12"/>
          </p:nvPr>
        </p:nvSpPr>
        <p:spPr/>
        <p:txBody>
          <a:bodyPr/>
          <a:lstStyle/>
          <a:p>
            <a:fld id="{69E57DC2-970A-4B3E-BB1C-7A09969E49DF}" type="slidenum">
              <a:rPr lang="en-US" smtClean="0"/>
              <a:t>70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1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1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11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6118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1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38850" y="136525"/>
            <a:ext cx="10906496" cy="1325563"/>
          </a:xfrm>
        </p:spPr>
        <p:txBody>
          <a:bodyPr/>
          <a:lstStyle/>
          <a:p>
            <a:r>
              <a:rPr lang="en-SG" b="1" dirty="0">
                <a:latin typeface="+mj-lt"/>
              </a:rPr>
              <a:t>Binary Exponential Backoff (BEB) in CSMA/CA</a:t>
            </a:r>
            <a:endParaRPr lang="en-SG" dirty="0">
              <a:latin typeface="+mj-lt"/>
            </a:endParaRPr>
          </a:p>
        </p:txBody>
      </p:sp>
      <p:sp>
        <p:nvSpPr>
          <p:cNvPr id="21508" name="Rectangle 3"/>
          <p:cNvSpPr>
            <a:spLocks noGrp="1" noChangeArrowheads="1"/>
          </p:cNvSpPr>
          <p:nvPr>
            <p:ph idx="1"/>
          </p:nvPr>
        </p:nvSpPr>
        <p:spPr>
          <a:xfrm>
            <a:off x="279527" y="1274456"/>
            <a:ext cx="12053150" cy="5496170"/>
          </a:xfrm>
        </p:spPr>
        <p:txBody>
          <a:bodyPr>
            <a:normAutofit/>
          </a:bodyPr>
          <a:lstStyle/>
          <a:p>
            <a:pPr marL="0" indent="0">
              <a:buNone/>
            </a:pPr>
            <a:r>
              <a:rPr lang="en-SG" b="1" dirty="0"/>
              <a:t>Why Exponential Backoff?</a:t>
            </a:r>
            <a:endParaRPr lang="en-SG" dirty="0"/>
          </a:p>
          <a:p>
            <a:pPr marL="457200" lvl="1" indent="0">
              <a:buNone/>
            </a:pPr>
            <a:r>
              <a:rPr lang="en-SG" dirty="0"/>
              <a:t>• If collisions occur, waiting intervals adaptively increase to further reduce future collision probability</a:t>
            </a:r>
          </a:p>
          <a:p>
            <a:pPr marL="457200" lvl="1" indent="0">
              <a:buNone/>
            </a:pPr>
            <a:r>
              <a:rPr lang="en-SG" dirty="0"/>
              <a:t>• Each successive collision indicates higher channel contention</a:t>
            </a:r>
          </a:p>
          <a:p>
            <a:pPr marL="0" indent="0">
              <a:buNone/>
            </a:pPr>
            <a:r>
              <a:rPr lang="en-SG" b="1" dirty="0"/>
              <a:t>BEB Mechanism clearly explained:</a:t>
            </a:r>
            <a:endParaRPr lang="en-SG" dirty="0"/>
          </a:p>
          <a:p>
            <a:pPr marL="0" indent="0">
              <a:buNone/>
            </a:pPr>
            <a:r>
              <a:rPr lang="en-SG" dirty="0"/>
              <a:t>1. </a:t>
            </a:r>
            <a:r>
              <a:rPr lang="en-SG" b="1" dirty="0"/>
              <a:t>Initial attempt</a:t>
            </a:r>
            <a:r>
              <a:rPr lang="en-SG" dirty="0"/>
              <a:t>: Small waiting period (randomized within a small range).</a:t>
            </a:r>
          </a:p>
          <a:p>
            <a:pPr marL="0" indent="0">
              <a:buNone/>
            </a:pPr>
            <a:r>
              <a:rPr lang="en-SG" dirty="0"/>
              <a:t>2. </a:t>
            </a:r>
            <a:r>
              <a:rPr lang="en-SG" b="1" dirty="0"/>
              <a:t>After each collision</a:t>
            </a:r>
            <a:r>
              <a:rPr lang="en-SG" dirty="0"/>
              <a:t>:</a:t>
            </a:r>
          </a:p>
          <a:p>
            <a:pPr marL="457200" lvl="1" indent="0">
              <a:buNone/>
            </a:pPr>
            <a:r>
              <a:rPr lang="en-SG" dirty="0"/>
              <a:t>The range (window size) for the random backoff doubles (exponential increase), reducing collisions progressively:</a:t>
            </a:r>
          </a:p>
          <a:p>
            <a:pPr marL="457200" lvl="1" indent="0">
              <a:buNone/>
            </a:pPr>
            <a:r>
              <a:rPr lang="en-SG" dirty="0"/>
              <a:t>• 1st collision: Wait between 0 - (2^1-1) slots</a:t>
            </a:r>
          </a:p>
          <a:p>
            <a:pPr marL="457200" lvl="1" indent="0">
              <a:buNone/>
            </a:pPr>
            <a:r>
              <a:rPr lang="en-SG" dirty="0"/>
              <a:t>• 2nd collision: Wait between 0 - (2^2-1) slots</a:t>
            </a:r>
          </a:p>
          <a:p>
            <a:pPr marL="457200" lvl="1" indent="0">
              <a:buNone/>
            </a:pPr>
            <a:r>
              <a:rPr lang="en-SG" dirty="0"/>
              <a:t>• After </a:t>
            </a:r>
            <a:r>
              <a:rPr lang="en-SG" dirty="0" err="1"/>
              <a:t>i-th</a:t>
            </a:r>
            <a:r>
              <a:rPr lang="en-SG" dirty="0"/>
              <a:t> collision: Wait between 0 - (2^i-1) slots.</a:t>
            </a:r>
          </a:p>
          <a:p>
            <a:pPr marL="0" indent="0">
              <a:buNone/>
            </a:pPr>
            <a:endParaRPr lang="en-US" dirty="0"/>
          </a:p>
        </p:txBody>
      </p:sp>
      <p:sp>
        <p:nvSpPr>
          <p:cNvPr id="2" name="Slide Number Placeholder 1"/>
          <p:cNvSpPr>
            <a:spLocks noGrp="1"/>
          </p:cNvSpPr>
          <p:nvPr>
            <p:ph type="sldNum" sz="quarter" idx="12"/>
          </p:nvPr>
        </p:nvSpPr>
        <p:spPr/>
        <p:txBody>
          <a:bodyPr/>
          <a:lstStyle/>
          <a:p>
            <a:fld id="{69E57DC2-970A-4B3E-BB1C-7A09969E49DF}" type="slidenum">
              <a:rPr lang="en-US" smtClean="0"/>
              <a:t>71</a:t>
            </a:fld>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708100" y="309748"/>
            <a:ext cx="7200900" cy="1485900"/>
          </a:xfrm>
        </p:spPr>
        <p:txBody>
          <a:bodyPr/>
          <a:lstStyle/>
          <a:p>
            <a:pPr eaLnBrk="1" hangingPunct="1"/>
            <a:r>
              <a:rPr lang="en-US" dirty="0"/>
              <a:t>CSMA/CA: Trade-off</a:t>
            </a:r>
          </a:p>
        </p:txBody>
      </p:sp>
      <p:sp>
        <p:nvSpPr>
          <p:cNvPr id="11268" name="Rectangle 3"/>
          <p:cNvSpPr>
            <a:spLocks noGrp="1" noChangeArrowheads="1"/>
          </p:cNvSpPr>
          <p:nvPr>
            <p:ph idx="1"/>
          </p:nvPr>
        </p:nvSpPr>
        <p:spPr>
          <a:xfrm>
            <a:off x="741533" y="1680358"/>
            <a:ext cx="11276296" cy="4572000"/>
          </a:xfrm>
        </p:spPr>
        <p:txBody>
          <a:bodyPr>
            <a:normAutofit/>
          </a:bodyPr>
          <a:lstStyle/>
          <a:p>
            <a:pPr eaLnBrk="1" hangingPunct="1"/>
            <a:r>
              <a:rPr lang="en-US" dirty="0">
                <a:latin typeface="+mj-lt"/>
              </a:rPr>
              <a:t>What are the Trade-off: </a:t>
            </a:r>
          </a:p>
          <a:p>
            <a:pPr lvl="1" eaLnBrk="1" hangingPunct="1"/>
            <a:r>
              <a:rPr lang="en-US" dirty="0">
                <a:latin typeface="+mj-lt"/>
              </a:rPr>
              <a:t>More aggressive (smaller </a:t>
            </a:r>
            <a:r>
              <a:rPr lang="en-US" dirty="0" err="1">
                <a:latin typeface="+mj-lt"/>
              </a:rPr>
              <a:t>W</a:t>
            </a:r>
            <a:r>
              <a:rPr lang="en-US" baseline="-25000" dirty="0" err="1">
                <a:latin typeface="+mj-lt"/>
              </a:rPr>
              <a:t>max</a:t>
            </a:r>
            <a:r>
              <a:rPr lang="en-US" dirty="0">
                <a:latin typeface="+mj-lt"/>
              </a:rPr>
              <a:t>) – more likely to achieve higher channel utilization, but also more likely to collide </a:t>
            </a:r>
          </a:p>
          <a:p>
            <a:pPr lvl="1" eaLnBrk="1" hangingPunct="1"/>
            <a:r>
              <a:rPr lang="en-US" dirty="0">
                <a:latin typeface="+mj-lt"/>
              </a:rPr>
              <a:t>Less aggressive – lower channel utilization, less likely to collide </a:t>
            </a:r>
          </a:p>
          <a:p>
            <a:pPr eaLnBrk="1" hangingPunct="1"/>
            <a:r>
              <a:rPr lang="en-US" dirty="0">
                <a:latin typeface="+mj-lt"/>
              </a:rPr>
              <a:t>Utilization vs. delay</a:t>
            </a:r>
          </a:p>
          <a:p>
            <a:pPr lvl="1" eaLnBrk="1" hangingPunct="1"/>
            <a:r>
              <a:rPr lang="en-US" dirty="0">
                <a:latin typeface="+mj-lt"/>
              </a:rPr>
              <a:t>Overly aggressive or conservative can increase delay  </a:t>
            </a:r>
          </a:p>
          <a:p>
            <a:pPr eaLnBrk="1" hangingPunct="1"/>
            <a:r>
              <a:rPr lang="en-US" dirty="0">
                <a:latin typeface="+mj-lt"/>
              </a:rPr>
              <a:t>Optimal point depends on </a:t>
            </a:r>
          </a:p>
          <a:p>
            <a:pPr lvl="2" eaLnBrk="1" hangingPunct="1"/>
            <a:r>
              <a:rPr lang="en-US" sz="2400" dirty="0">
                <a:latin typeface="+mj-lt"/>
              </a:rPr>
              <a:t>Number of stations/nodes contenting</a:t>
            </a:r>
          </a:p>
          <a:p>
            <a:pPr lvl="2" eaLnBrk="1" hangingPunct="1"/>
            <a:r>
              <a:rPr lang="en-US" sz="2400" dirty="0">
                <a:latin typeface="+mj-lt"/>
              </a:rPr>
              <a:t>Traffic load</a:t>
            </a:r>
          </a:p>
          <a:p>
            <a:pPr lvl="1" eaLnBrk="1" hangingPunct="1"/>
            <a:endParaRPr lang="en-US" dirty="0"/>
          </a:p>
        </p:txBody>
      </p:sp>
      <p:sp>
        <p:nvSpPr>
          <p:cNvPr id="2" name="Slide Number Placeholder 1"/>
          <p:cNvSpPr>
            <a:spLocks noGrp="1"/>
          </p:cNvSpPr>
          <p:nvPr>
            <p:ph type="sldNum" sz="quarter" idx="12"/>
          </p:nvPr>
        </p:nvSpPr>
        <p:spPr/>
        <p:txBody>
          <a:bodyPr/>
          <a:lstStyle/>
          <a:p>
            <a:fld id="{69E57DC2-970A-4B3E-BB1C-7A09969E49DF}" type="slidenum">
              <a:rPr lang="en-US" smtClean="0"/>
              <a:t>72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0219-3CDA-4334-BCF5-9332BED0C1B1}"/>
              </a:ext>
            </a:extLst>
          </p:cNvPr>
          <p:cNvSpPr>
            <a:spLocks noGrp="1"/>
          </p:cNvSpPr>
          <p:nvPr>
            <p:ph type="title"/>
          </p:nvPr>
        </p:nvSpPr>
        <p:spPr/>
        <p:txBody>
          <a:bodyPr/>
          <a:lstStyle/>
          <a:p>
            <a:r>
              <a:rPr lang="en-US" dirty="0"/>
              <a:t>Hidden terminal problem</a:t>
            </a:r>
          </a:p>
        </p:txBody>
      </p:sp>
      <p:sp>
        <p:nvSpPr>
          <p:cNvPr id="4" name="Slide Number Placeholder 3">
            <a:extLst>
              <a:ext uri="{FF2B5EF4-FFF2-40B4-BE49-F238E27FC236}">
                <a16:creationId xmlns:a16="http://schemas.microsoft.com/office/drawing/2014/main" id="{4B593379-EFF8-4266-92C5-3F6A8CB47E23}"/>
              </a:ext>
            </a:extLst>
          </p:cNvPr>
          <p:cNvSpPr>
            <a:spLocks noGrp="1"/>
          </p:cNvSpPr>
          <p:nvPr>
            <p:ph type="sldNum" sz="quarter" idx="12"/>
          </p:nvPr>
        </p:nvSpPr>
        <p:spPr/>
        <p:txBody>
          <a:bodyPr/>
          <a:lstStyle/>
          <a:p>
            <a:fld id="{0778C724-3839-4D76-A707-B4C23905D055}" type="slidenum">
              <a:rPr lang="en-US" smtClean="0"/>
              <a:t>73</a:t>
            </a:fld>
            <a:endParaRPr lang="en-US"/>
          </a:p>
        </p:txBody>
      </p:sp>
      <p:sp>
        <p:nvSpPr>
          <p:cNvPr id="5" name="Pentagon 4">
            <a:extLst>
              <a:ext uri="{FF2B5EF4-FFF2-40B4-BE49-F238E27FC236}">
                <a16:creationId xmlns:a16="http://schemas.microsoft.com/office/drawing/2014/main" id="{1025D2A3-4CF4-4928-BDB5-9B233E59AC01}"/>
              </a:ext>
            </a:extLst>
          </p:cNvPr>
          <p:cNvSpPr/>
          <p:nvPr/>
        </p:nvSpPr>
        <p:spPr>
          <a:xfrm>
            <a:off x="3365503" y="3644902"/>
            <a:ext cx="330199" cy="330199"/>
          </a:xfrm>
          <a:prstGeom prst="pent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4E05490-F461-4771-A8E4-FA36EEEA58A4}"/>
              </a:ext>
            </a:extLst>
          </p:cNvPr>
          <p:cNvSpPr/>
          <p:nvPr/>
        </p:nvSpPr>
        <p:spPr>
          <a:xfrm>
            <a:off x="1076327" y="1355726"/>
            <a:ext cx="4908549" cy="4908549"/>
          </a:xfrm>
          <a:prstGeom prst="ellipse">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A21D4ADA-7C2D-4493-AB99-8A85EFB3D9B7}"/>
              </a:ext>
            </a:extLst>
          </p:cNvPr>
          <p:cNvSpPr/>
          <p:nvPr/>
        </p:nvSpPr>
        <p:spPr>
          <a:xfrm>
            <a:off x="7308849" y="3810000"/>
            <a:ext cx="330199" cy="330199"/>
          </a:xfrm>
          <a:prstGeom prst="pent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5221B3B-9A09-421D-AD23-548A1E8B6D7C}"/>
              </a:ext>
            </a:extLst>
          </p:cNvPr>
          <p:cNvSpPr/>
          <p:nvPr/>
        </p:nvSpPr>
        <p:spPr>
          <a:xfrm>
            <a:off x="5019674" y="1520825"/>
            <a:ext cx="4908548" cy="4908548"/>
          </a:xfrm>
          <a:prstGeom prst="ellipse">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8 Points 8">
            <a:extLst>
              <a:ext uri="{FF2B5EF4-FFF2-40B4-BE49-F238E27FC236}">
                <a16:creationId xmlns:a16="http://schemas.microsoft.com/office/drawing/2014/main" id="{4ACEA635-2E6B-4D3C-B734-694738D00891}"/>
              </a:ext>
            </a:extLst>
          </p:cNvPr>
          <p:cNvSpPr/>
          <p:nvPr/>
        </p:nvSpPr>
        <p:spPr>
          <a:xfrm>
            <a:off x="5276849" y="3124929"/>
            <a:ext cx="527051" cy="608141"/>
          </a:xfrm>
          <a:prstGeom prst="star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98DD48-95CD-4A7B-B1CD-1F6B0AF23688}"/>
              </a:ext>
            </a:extLst>
          </p:cNvPr>
          <p:cNvSpPr txBox="1"/>
          <p:nvPr/>
        </p:nvSpPr>
        <p:spPr>
          <a:xfrm>
            <a:off x="2263778" y="3213827"/>
            <a:ext cx="1282700" cy="369332"/>
          </a:xfrm>
          <a:prstGeom prst="rect">
            <a:avLst/>
          </a:prstGeom>
          <a:noFill/>
        </p:spPr>
        <p:txBody>
          <a:bodyPr wrap="square" rtlCol="0">
            <a:spAutoFit/>
          </a:bodyPr>
          <a:lstStyle/>
          <a:p>
            <a:r>
              <a:rPr lang="en-US" dirty="0"/>
              <a:t>Device A</a:t>
            </a:r>
          </a:p>
        </p:txBody>
      </p:sp>
      <p:sp>
        <p:nvSpPr>
          <p:cNvPr id="12" name="TextBox 11">
            <a:extLst>
              <a:ext uri="{FF2B5EF4-FFF2-40B4-BE49-F238E27FC236}">
                <a16:creationId xmlns:a16="http://schemas.microsoft.com/office/drawing/2014/main" id="{9F601559-5490-4981-8DE6-511E5EBEED3D}"/>
              </a:ext>
            </a:extLst>
          </p:cNvPr>
          <p:cNvSpPr txBox="1"/>
          <p:nvPr/>
        </p:nvSpPr>
        <p:spPr>
          <a:xfrm>
            <a:off x="7500935" y="3460236"/>
            <a:ext cx="1282700" cy="369332"/>
          </a:xfrm>
          <a:prstGeom prst="rect">
            <a:avLst/>
          </a:prstGeom>
          <a:noFill/>
        </p:spPr>
        <p:txBody>
          <a:bodyPr wrap="square" rtlCol="0">
            <a:spAutoFit/>
          </a:bodyPr>
          <a:lstStyle/>
          <a:p>
            <a:r>
              <a:rPr lang="en-US" dirty="0"/>
              <a:t>Device B</a:t>
            </a:r>
          </a:p>
        </p:txBody>
      </p:sp>
      <p:sp>
        <p:nvSpPr>
          <p:cNvPr id="13" name="TextBox 12">
            <a:extLst>
              <a:ext uri="{FF2B5EF4-FFF2-40B4-BE49-F238E27FC236}">
                <a16:creationId xmlns:a16="http://schemas.microsoft.com/office/drawing/2014/main" id="{511DE608-8DC8-45AC-8F94-A1F8DD7D53C8}"/>
              </a:ext>
            </a:extLst>
          </p:cNvPr>
          <p:cNvSpPr txBox="1"/>
          <p:nvPr/>
        </p:nvSpPr>
        <p:spPr>
          <a:xfrm>
            <a:off x="5094292" y="2755597"/>
            <a:ext cx="1282700" cy="369332"/>
          </a:xfrm>
          <a:prstGeom prst="rect">
            <a:avLst/>
          </a:prstGeom>
          <a:noFill/>
        </p:spPr>
        <p:txBody>
          <a:bodyPr wrap="square" rtlCol="0">
            <a:spAutoFit/>
          </a:bodyPr>
          <a:lstStyle/>
          <a:p>
            <a:r>
              <a:rPr lang="en-US" dirty="0"/>
              <a:t>Device C</a:t>
            </a:r>
          </a:p>
        </p:txBody>
      </p:sp>
    </p:spTree>
    <p:extLst>
      <p:ext uri="{BB962C8B-B14F-4D97-AF65-F5344CB8AC3E}">
        <p14:creationId xmlns:p14="http://schemas.microsoft.com/office/powerpoint/2010/main" val="11576622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5D26-6963-4519-B7ED-D9F7749A9E38}"/>
              </a:ext>
            </a:extLst>
          </p:cNvPr>
          <p:cNvSpPr>
            <a:spLocks noGrp="1"/>
          </p:cNvSpPr>
          <p:nvPr>
            <p:ph type="title"/>
          </p:nvPr>
        </p:nvSpPr>
        <p:spPr/>
        <p:txBody>
          <a:bodyPr/>
          <a:lstStyle/>
          <a:p>
            <a:r>
              <a:rPr lang="en-US" dirty="0"/>
              <a:t>CSMA with RTS/CTS</a:t>
            </a:r>
          </a:p>
        </p:txBody>
      </p:sp>
      <p:sp>
        <p:nvSpPr>
          <p:cNvPr id="3" name="Content Placeholder 2">
            <a:extLst>
              <a:ext uri="{FF2B5EF4-FFF2-40B4-BE49-F238E27FC236}">
                <a16:creationId xmlns:a16="http://schemas.microsoft.com/office/drawing/2014/main" id="{CE55ED01-0565-44BF-88F1-007C12158E3D}"/>
              </a:ext>
            </a:extLst>
          </p:cNvPr>
          <p:cNvSpPr>
            <a:spLocks noGrp="1"/>
          </p:cNvSpPr>
          <p:nvPr>
            <p:ph idx="1"/>
          </p:nvPr>
        </p:nvSpPr>
        <p:spPr>
          <a:xfrm>
            <a:off x="838200" y="1587744"/>
            <a:ext cx="10978662" cy="4768605"/>
          </a:xfrm>
        </p:spPr>
        <p:txBody>
          <a:bodyPr>
            <a:normAutofit/>
          </a:bodyPr>
          <a:lstStyle/>
          <a:p>
            <a:r>
              <a:rPr lang="en-SG" dirty="0"/>
              <a:t>Occurs when two transmitters cannot sense each other’s transmissions but interfere at a common receiver</a:t>
            </a:r>
          </a:p>
          <a:p>
            <a:r>
              <a:rPr lang="en-SG" b="1" dirty="0"/>
              <a:t>RTS/CTS Mechanism:</a:t>
            </a:r>
            <a:endParaRPr lang="en-SG" dirty="0"/>
          </a:p>
          <a:p>
            <a:pPr marL="457200" lvl="1" indent="0">
              <a:buNone/>
            </a:pPr>
            <a:r>
              <a:rPr lang="en-SG" dirty="0"/>
              <a:t>• </a:t>
            </a:r>
            <a:r>
              <a:rPr lang="en-SG" b="1" dirty="0"/>
              <a:t>Request to Send (RTS)</a:t>
            </a:r>
            <a:r>
              <a:rPr lang="en-SG" dirty="0"/>
              <a:t>: Short control frame sent by transmitter requesting access</a:t>
            </a:r>
          </a:p>
          <a:p>
            <a:pPr marL="457200" lvl="1" indent="0">
              <a:buNone/>
            </a:pPr>
            <a:r>
              <a:rPr lang="en-SG" dirty="0"/>
              <a:t>• </a:t>
            </a:r>
            <a:r>
              <a:rPr lang="en-SG" b="1" dirty="0"/>
              <a:t>Clear to Send (CTS)</a:t>
            </a:r>
            <a:r>
              <a:rPr lang="en-SG" dirty="0"/>
              <a:t>: Receiver replies if it’s ready, informing nearby nodes to remain silent temporarily</a:t>
            </a:r>
            <a:endParaRPr lang="en-US" dirty="0">
              <a:latin typeface="+mj-lt"/>
            </a:endParaRPr>
          </a:p>
          <a:p>
            <a:r>
              <a:rPr lang="en-US" dirty="0">
                <a:latin typeface="+mj-lt"/>
              </a:rPr>
              <a:t>A partial solution</a:t>
            </a:r>
          </a:p>
          <a:p>
            <a:pPr lvl="1"/>
            <a:r>
              <a:rPr lang="en-US" dirty="0">
                <a:latin typeface="+mj-lt"/>
              </a:rPr>
              <a:t>When channel is idle, transmitter sends a short Request To Send (RTS)</a:t>
            </a:r>
          </a:p>
          <a:p>
            <a:pPr lvl="1"/>
            <a:r>
              <a:rPr lang="en-US" dirty="0">
                <a:latin typeface="+mj-lt"/>
              </a:rPr>
              <a:t>Receiver will send a Clear To Send (CTS) to only one node at a time</a:t>
            </a:r>
          </a:p>
          <a:p>
            <a:pPr lvl="1"/>
            <a:r>
              <a:rPr lang="en-US" dirty="0">
                <a:latin typeface="+mj-lt"/>
              </a:rPr>
              <a:t>RTS collisions are faster and less wasteful than hidden terminal collisions</a:t>
            </a:r>
          </a:p>
          <a:p>
            <a:pPr lvl="1"/>
            <a:r>
              <a:rPr lang="en-US" dirty="0">
                <a:latin typeface="+mj-lt"/>
              </a:rPr>
              <a:t>Downside: overhead is high for waiting for CTS when contention is low</a:t>
            </a:r>
          </a:p>
        </p:txBody>
      </p:sp>
      <p:sp>
        <p:nvSpPr>
          <p:cNvPr id="4" name="Slide Number Placeholder 3">
            <a:extLst>
              <a:ext uri="{FF2B5EF4-FFF2-40B4-BE49-F238E27FC236}">
                <a16:creationId xmlns:a16="http://schemas.microsoft.com/office/drawing/2014/main" id="{0E788F8A-159C-4F02-8578-31A0A00A822B}"/>
              </a:ext>
            </a:extLst>
          </p:cNvPr>
          <p:cNvSpPr>
            <a:spLocks noGrp="1"/>
          </p:cNvSpPr>
          <p:nvPr>
            <p:ph type="sldNum" sz="quarter" idx="12"/>
          </p:nvPr>
        </p:nvSpPr>
        <p:spPr/>
        <p:txBody>
          <a:bodyPr/>
          <a:lstStyle/>
          <a:p>
            <a:fld id="{0778C724-3839-4D76-A707-B4C23905D055}" type="slidenum">
              <a:rPr lang="en-US" smtClean="0"/>
              <a:t>74</a:t>
            </a:fld>
            <a:endParaRPr lang="en-US"/>
          </a:p>
        </p:txBody>
      </p:sp>
    </p:spTree>
    <p:extLst>
      <p:ext uri="{BB962C8B-B14F-4D97-AF65-F5344CB8AC3E}">
        <p14:creationId xmlns:p14="http://schemas.microsoft.com/office/powerpoint/2010/main" val="4170890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t>Solving Hidden Terminal Problem</a:t>
            </a:r>
          </a:p>
        </p:txBody>
      </p:sp>
      <p:sp>
        <p:nvSpPr>
          <p:cNvPr id="29700" name="laptop"/>
          <p:cNvSpPr>
            <a:spLocks noEditPoints="1" noChangeArrowheads="1"/>
          </p:cNvSpPr>
          <p:nvPr/>
        </p:nvSpPr>
        <p:spPr bwMode="auto">
          <a:xfrm>
            <a:off x="7848600" y="4419600"/>
            <a:ext cx="914400" cy="914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6600"/>
          </a:solidFill>
          <a:ln w="28575">
            <a:solidFill>
              <a:srgbClr val="00FFFF"/>
            </a:solidFill>
            <a:miter lim="800000"/>
            <a:headEnd/>
            <a:tailEnd/>
          </a:ln>
        </p:spPr>
        <p:txBody>
          <a:bodyPr/>
          <a:lstStyle/>
          <a:p>
            <a:endParaRPr lang="en-US"/>
          </a:p>
        </p:txBody>
      </p:sp>
      <p:sp>
        <p:nvSpPr>
          <p:cNvPr id="29701" name="laptop"/>
          <p:cNvSpPr>
            <a:spLocks noEditPoints="1" noChangeArrowheads="1"/>
          </p:cNvSpPr>
          <p:nvPr/>
        </p:nvSpPr>
        <p:spPr bwMode="auto">
          <a:xfrm>
            <a:off x="3276600" y="4419600"/>
            <a:ext cx="914400" cy="914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6600"/>
          </a:solidFill>
          <a:ln w="28575">
            <a:solidFill>
              <a:srgbClr val="00FFFF"/>
            </a:solidFill>
            <a:miter lim="800000"/>
            <a:headEnd/>
            <a:tailEnd/>
          </a:ln>
        </p:spPr>
        <p:txBody>
          <a:bodyPr/>
          <a:lstStyle/>
          <a:p>
            <a:endParaRPr lang="en-US"/>
          </a:p>
        </p:txBody>
      </p:sp>
      <p:sp>
        <p:nvSpPr>
          <p:cNvPr id="882693" name="Oval 5"/>
          <p:cNvSpPr>
            <a:spLocks noChangeArrowheads="1"/>
          </p:cNvSpPr>
          <p:nvPr/>
        </p:nvSpPr>
        <p:spPr bwMode="auto">
          <a:xfrm>
            <a:off x="1905000" y="4388525"/>
            <a:ext cx="4419600" cy="519351"/>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SG"/>
          </a:p>
        </p:txBody>
      </p:sp>
      <p:sp>
        <p:nvSpPr>
          <p:cNvPr id="29703" name="laptop"/>
          <p:cNvSpPr>
            <a:spLocks noEditPoints="1" noChangeArrowheads="1"/>
          </p:cNvSpPr>
          <p:nvPr/>
        </p:nvSpPr>
        <p:spPr bwMode="auto">
          <a:xfrm>
            <a:off x="5638800" y="2819400"/>
            <a:ext cx="914400" cy="914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FF6600"/>
          </a:solidFill>
          <a:ln w="28575">
            <a:solidFill>
              <a:srgbClr val="00FFFF"/>
            </a:solidFill>
            <a:miter lim="800000"/>
            <a:headEnd/>
            <a:tailEnd/>
          </a:ln>
        </p:spPr>
        <p:txBody>
          <a:bodyPr/>
          <a:lstStyle/>
          <a:p>
            <a:endParaRPr lang="en-US"/>
          </a:p>
        </p:txBody>
      </p:sp>
      <p:sp>
        <p:nvSpPr>
          <p:cNvPr id="29705" name="Text Box 8"/>
          <p:cNvSpPr txBox="1">
            <a:spLocks noChangeArrowheads="1"/>
          </p:cNvSpPr>
          <p:nvPr/>
        </p:nvSpPr>
        <p:spPr bwMode="auto">
          <a:xfrm>
            <a:off x="3565526" y="4460875"/>
            <a:ext cx="3577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latin typeface="Calibri Light" panose="020F0302020204030204" pitchFamily="34" charset="0"/>
              </a:rPr>
              <a:t>A</a:t>
            </a:r>
          </a:p>
        </p:txBody>
      </p:sp>
      <p:sp>
        <p:nvSpPr>
          <p:cNvPr id="29706" name="Text Box 9"/>
          <p:cNvSpPr txBox="1">
            <a:spLocks noChangeArrowheads="1"/>
          </p:cNvSpPr>
          <p:nvPr/>
        </p:nvSpPr>
        <p:spPr bwMode="auto">
          <a:xfrm>
            <a:off x="5867400" y="2895600"/>
            <a:ext cx="34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latin typeface="Calibri Light" panose="020F0302020204030204" pitchFamily="34" charset="0"/>
              </a:rPr>
              <a:t>B</a:t>
            </a:r>
          </a:p>
        </p:txBody>
      </p:sp>
      <p:sp>
        <p:nvSpPr>
          <p:cNvPr id="29707" name="Text Box 10"/>
          <p:cNvSpPr txBox="1">
            <a:spLocks noChangeArrowheads="1"/>
          </p:cNvSpPr>
          <p:nvPr/>
        </p:nvSpPr>
        <p:spPr bwMode="auto">
          <a:xfrm>
            <a:off x="8137526" y="4460875"/>
            <a:ext cx="34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latin typeface="Calibri Light" panose="020F0302020204030204" pitchFamily="34" charset="0"/>
              </a:rPr>
              <a:t>C</a:t>
            </a:r>
          </a:p>
        </p:txBody>
      </p:sp>
      <p:grpSp>
        <p:nvGrpSpPr>
          <p:cNvPr id="2" name="Group 11"/>
          <p:cNvGrpSpPr>
            <a:grpSpLocks/>
          </p:cNvGrpSpPr>
          <p:nvPr/>
        </p:nvGrpSpPr>
        <p:grpSpPr bwMode="auto">
          <a:xfrm>
            <a:off x="4191000" y="3505200"/>
            <a:ext cx="1371600" cy="914400"/>
            <a:chOff x="1680" y="2208"/>
            <a:chExt cx="864" cy="576"/>
          </a:xfrm>
        </p:grpSpPr>
        <p:sp>
          <p:nvSpPr>
            <p:cNvPr id="29716" name="Line 12"/>
            <p:cNvSpPr>
              <a:spLocks noChangeShapeType="1"/>
            </p:cNvSpPr>
            <p:nvPr/>
          </p:nvSpPr>
          <p:spPr bwMode="auto">
            <a:xfrm flipV="1">
              <a:off x="1680" y="2208"/>
              <a:ext cx="864" cy="576"/>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9717" name="Text Box 13"/>
            <p:cNvSpPr txBox="1">
              <a:spLocks noChangeArrowheads="1"/>
            </p:cNvSpPr>
            <p:nvPr/>
          </p:nvSpPr>
          <p:spPr bwMode="auto">
            <a:xfrm>
              <a:off x="1728" y="2208"/>
              <a:ext cx="3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solidFill>
                    <a:schemeClr val="tx1"/>
                  </a:solidFill>
                  <a:latin typeface="Calibri Light" panose="020F0302020204030204" pitchFamily="34" charset="0"/>
                </a:rPr>
                <a:t>RTS</a:t>
              </a:r>
            </a:p>
          </p:txBody>
        </p:sp>
      </p:grpSp>
      <p:grpSp>
        <p:nvGrpSpPr>
          <p:cNvPr id="3" name="Group 14"/>
          <p:cNvGrpSpPr>
            <a:grpSpLocks/>
          </p:cNvGrpSpPr>
          <p:nvPr/>
        </p:nvGrpSpPr>
        <p:grpSpPr bwMode="auto">
          <a:xfrm>
            <a:off x="4343401" y="3810002"/>
            <a:ext cx="1323975" cy="842963"/>
            <a:chOff x="1776" y="2400"/>
            <a:chExt cx="834" cy="531"/>
          </a:xfrm>
        </p:grpSpPr>
        <p:sp>
          <p:nvSpPr>
            <p:cNvPr id="29714" name="Line 15"/>
            <p:cNvSpPr>
              <a:spLocks noChangeShapeType="1"/>
            </p:cNvSpPr>
            <p:nvPr/>
          </p:nvSpPr>
          <p:spPr bwMode="auto">
            <a:xfrm flipH="1">
              <a:off x="1776" y="2400"/>
              <a:ext cx="768" cy="528"/>
            </a:xfrm>
            <a:prstGeom prst="line">
              <a:avLst/>
            </a:prstGeom>
            <a:noFill/>
            <a:ln w="28575">
              <a:solidFill>
                <a:srgbClr val="00826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9715" name="Text Box 16"/>
            <p:cNvSpPr txBox="1">
              <a:spLocks noChangeArrowheads="1"/>
            </p:cNvSpPr>
            <p:nvPr/>
          </p:nvSpPr>
          <p:spPr bwMode="auto">
            <a:xfrm>
              <a:off x="2208" y="2640"/>
              <a:ext cx="4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solidFill>
                    <a:schemeClr val="tx1"/>
                  </a:solidFill>
                  <a:latin typeface="Calibri Light" panose="020F0302020204030204" pitchFamily="34" charset="0"/>
                </a:rPr>
                <a:t>CTS</a:t>
              </a:r>
            </a:p>
          </p:txBody>
        </p:sp>
      </p:grpSp>
      <p:grpSp>
        <p:nvGrpSpPr>
          <p:cNvPr id="4" name="Group 17"/>
          <p:cNvGrpSpPr>
            <a:grpSpLocks/>
          </p:cNvGrpSpPr>
          <p:nvPr/>
        </p:nvGrpSpPr>
        <p:grpSpPr bwMode="auto">
          <a:xfrm>
            <a:off x="6629400" y="3429000"/>
            <a:ext cx="1295400" cy="990600"/>
            <a:chOff x="3216" y="2160"/>
            <a:chExt cx="816" cy="624"/>
          </a:xfrm>
        </p:grpSpPr>
        <p:sp>
          <p:nvSpPr>
            <p:cNvPr id="29712" name="Line 18"/>
            <p:cNvSpPr>
              <a:spLocks noChangeShapeType="1"/>
            </p:cNvSpPr>
            <p:nvPr/>
          </p:nvSpPr>
          <p:spPr bwMode="auto">
            <a:xfrm>
              <a:off x="3216" y="2256"/>
              <a:ext cx="816" cy="528"/>
            </a:xfrm>
            <a:prstGeom prst="line">
              <a:avLst/>
            </a:prstGeom>
            <a:noFill/>
            <a:ln w="28575">
              <a:solidFill>
                <a:srgbClr val="00826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9713" name="Text Box 19"/>
            <p:cNvSpPr txBox="1">
              <a:spLocks noChangeArrowheads="1"/>
            </p:cNvSpPr>
            <p:nvPr/>
          </p:nvSpPr>
          <p:spPr bwMode="auto">
            <a:xfrm>
              <a:off x="3456" y="2160"/>
              <a:ext cx="4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solidFill>
                    <a:schemeClr val="tx1"/>
                  </a:solidFill>
                  <a:latin typeface="Calibri Light" panose="020F0302020204030204" pitchFamily="34" charset="0"/>
                </a:rPr>
                <a:t>CTS</a:t>
              </a:r>
            </a:p>
          </p:txBody>
        </p:sp>
      </p:grpSp>
      <p:sp>
        <p:nvSpPr>
          <p:cNvPr id="882708" name="Text Box 20"/>
          <p:cNvSpPr txBox="1">
            <a:spLocks noChangeArrowheads="1"/>
          </p:cNvSpPr>
          <p:nvPr/>
        </p:nvSpPr>
        <p:spPr bwMode="auto">
          <a:xfrm>
            <a:off x="7848600" y="5410200"/>
            <a:ext cx="18415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18" charset="0"/>
              </a:defRPr>
            </a:lvl1pPr>
            <a:lvl2pPr marL="742950" indent="-285750" eaLnBrk="0" hangingPunct="0">
              <a:defRPr sz="2400" b="1">
                <a:solidFill>
                  <a:srgbClr val="FFCC99"/>
                </a:solidFill>
                <a:latin typeface="Times New Roman" pitchFamily="18" charset="0"/>
              </a:defRPr>
            </a:lvl2pPr>
            <a:lvl3pPr marL="1143000" indent="-228600" eaLnBrk="0" hangingPunct="0">
              <a:defRPr sz="2400" b="1">
                <a:solidFill>
                  <a:srgbClr val="FFCC99"/>
                </a:solidFill>
                <a:latin typeface="Times New Roman" pitchFamily="18" charset="0"/>
              </a:defRPr>
            </a:lvl3pPr>
            <a:lvl4pPr marL="1600200" indent="-228600" eaLnBrk="0" hangingPunct="0">
              <a:defRPr sz="2400" b="1">
                <a:solidFill>
                  <a:srgbClr val="FFCC99"/>
                </a:solidFill>
                <a:latin typeface="Times New Roman" pitchFamily="18" charset="0"/>
              </a:defRPr>
            </a:lvl4pPr>
            <a:lvl5pPr marL="2057400" indent="-228600" eaLnBrk="0" hangingPunct="0">
              <a:defRPr sz="2400" b="1">
                <a:solidFill>
                  <a:srgbClr val="FFCC99"/>
                </a:solidFill>
                <a:latin typeface="Times New Roman" pitchFamily="18" charset="0"/>
              </a:defRPr>
            </a:lvl5pPr>
            <a:lvl6pPr marL="2514600" indent="-228600" eaLnBrk="0" fontAlgn="base" hangingPunct="0">
              <a:spcBef>
                <a:spcPct val="0"/>
              </a:spcBef>
              <a:spcAft>
                <a:spcPct val="0"/>
              </a:spcAft>
              <a:defRPr sz="2400" b="1">
                <a:solidFill>
                  <a:srgbClr val="FFCC99"/>
                </a:solidFill>
                <a:latin typeface="Times New Roman" pitchFamily="18" charset="0"/>
              </a:defRPr>
            </a:lvl6pPr>
            <a:lvl7pPr marL="2971800" indent="-228600" eaLnBrk="0" fontAlgn="base" hangingPunct="0">
              <a:spcBef>
                <a:spcPct val="0"/>
              </a:spcBef>
              <a:spcAft>
                <a:spcPct val="0"/>
              </a:spcAft>
              <a:defRPr sz="2400" b="1">
                <a:solidFill>
                  <a:srgbClr val="FFCC99"/>
                </a:solidFill>
                <a:latin typeface="Times New Roman" pitchFamily="18" charset="0"/>
              </a:defRPr>
            </a:lvl7pPr>
            <a:lvl8pPr marL="3429000" indent="-228600" eaLnBrk="0" fontAlgn="base" hangingPunct="0">
              <a:spcBef>
                <a:spcPct val="0"/>
              </a:spcBef>
              <a:spcAft>
                <a:spcPct val="0"/>
              </a:spcAft>
              <a:defRPr sz="2400" b="1">
                <a:solidFill>
                  <a:srgbClr val="FFCC99"/>
                </a:solidFill>
                <a:latin typeface="Times New Roman" pitchFamily="18" charset="0"/>
              </a:defRPr>
            </a:lvl8pPr>
            <a:lvl9pPr marL="3886200" indent="-228600" eaLnBrk="0" fontAlgn="base" hangingPunct="0">
              <a:spcBef>
                <a:spcPct val="0"/>
              </a:spcBef>
              <a:spcAft>
                <a:spcPct val="0"/>
              </a:spcAft>
              <a:defRPr sz="2400" b="1">
                <a:solidFill>
                  <a:srgbClr val="FFCC99"/>
                </a:solidFill>
                <a:latin typeface="Times New Roman" pitchFamily="18" charset="0"/>
              </a:defRPr>
            </a:lvl9pPr>
          </a:lstStyle>
          <a:p>
            <a:pPr eaLnBrk="1" hangingPunct="1"/>
            <a:r>
              <a:rPr lang="en-US" b="0" dirty="0">
                <a:solidFill>
                  <a:schemeClr val="hlink"/>
                </a:solidFill>
                <a:latin typeface="Calibri Light" panose="020F0302020204030204" pitchFamily="34" charset="0"/>
              </a:rPr>
              <a:t>OK, I’ll wait …</a:t>
            </a:r>
          </a:p>
        </p:txBody>
      </p:sp>
      <p:sp>
        <p:nvSpPr>
          <p:cNvPr id="6" name="Slide Number Placeholder 5"/>
          <p:cNvSpPr>
            <a:spLocks noGrp="1"/>
          </p:cNvSpPr>
          <p:nvPr>
            <p:ph type="sldNum" sz="quarter" idx="12"/>
          </p:nvPr>
        </p:nvSpPr>
        <p:spPr/>
        <p:txBody>
          <a:bodyPr/>
          <a:lstStyle/>
          <a:p>
            <a:fld id="{69E57DC2-970A-4B3E-BB1C-7A09969E49DF}" type="slidenum">
              <a:rPr lang="en-US" smtClean="0"/>
              <a:t>75</a:t>
            </a:fld>
            <a:endParaRPr lang="en-US" dirty="0"/>
          </a:p>
        </p:txBody>
      </p:sp>
    </p:spTree>
    <p:extLst>
      <p:ext uri="{BB962C8B-B14F-4D97-AF65-F5344CB8AC3E}">
        <p14:creationId xmlns:p14="http://schemas.microsoft.com/office/powerpoint/2010/main" val="1064328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2693"/>
                                        </p:tgtEl>
                                        <p:attrNameLst>
                                          <p:attrName>style.visibility</p:attrName>
                                        </p:attrNameLst>
                                      </p:cBhvr>
                                      <p:to>
                                        <p:strVal val="visible"/>
                                      </p:to>
                                    </p:set>
                                    <p:animEffect transition="in" filter="blinds(horizontal)">
                                      <p:cBhvr>
                                        <p:cTn id="7" dur="500"/>
                                        <p:tgtEl>
                                          <p:spTgt spid="882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2708"/>
                                        </p:tgtEl>
                                        <p:attrNameLst>
                                          <p:attrName>style.visibility</p:attrName>
                                        </p:attrNameLst>
                                      </p:cBhvr>
                                      <p:to>
                                        <p:strVal val="visible"/>
                                      </p:to>
                                    </p:set>
                                    <p:animEffect transition="in" filter="blinds(horizontal)">
                                      <p:cBhvr>
                                        <p:cTn id="27" dur="500"/>
                                        <p:tgtEl>
                                          <p:spTgt spid="88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693" grpId="0" animBg="1"/>
      <p:bldP spid="88270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1371-FD6E-4435-BCBC-20F445E37B1D}"/>
              </a:ext>
            </a:extLst>
          </p:cNvPr>
          <p:cNvSpPr>
            <a:spLocks noGrp="1"/>
          </p:cNvSpPr>
          <p:nvPr>
            <p:ph type="title"/>
          </p:nvPr>
        </p:nvSpPr>
        <p:spPr/>
        <p:txBody>
          <a:bodyPr/>
          <a:lstStyle/>
          <a:p>
            <a:r>
              <a:rPr lang="en-US" dirty="0"/>
              <a:t>Real-world protocol access control</a:t>
            </a:r>
          </a:p>
        </p:txBody>
      </p:sp>
      <p:sp>
        <p:nvSpPr>
          <p:cNvPr id="3" name="Content Placeholder 2">
            <a:extLst>
              <a:ext uri="{FF2B5EF4-FFF2-40B4-BE49-F238E27FC236}">
                <a16:creationId xmlns:a16="http://schemas.microsoft.com/office/drawing/2014/main" id="{D51FE777-C03C-48E6-BAC6-BF144C1F4E11}"/>
              </a:ext>
            </a:extLst>
          </p:cNvPr>
          <p:cNvSpPr>
            <a:spLocks noGrp="1"/>
          </p:cNvSpPr>
          <p:nvPr>
            <p:ph idx="1"/>
          </p:nvPr>
        </p:nvSpPr>
        <p:spPr/>
        <p:txBody>
          <a:bodyPr>
            <a:normAutofit lnSpcReduction="10000"/>
          </a:bodyPr>
          <a:lstStyle/>
          <a:p>
            <a:r>
              <a:rPr lang="en-US" dirty="0">
                <a:latin typeface="+mj-lt"/>
              </a:rPr>
              <a:t>ALOHA</a:t>
            </a:r>
          </a:p>
          <a:p>
            <a:pPr lvl="1"/>
            <a:r>
              <a:rPr lang="en-US" sz="2800" dirty="0">
                <a:latin typeface="+mj-lt"/>
              </a:rPr>
              <a:t>BLE advertisements</a:t>
            </a:r>
          </a:p>
          <a:p>
            <a:pPr lvl="1"/>
            <a:r>
              <a:rPr lang="en-US" sz="2800" dirty="0">
                <a:latin typeface="+mj-lt"/>
              </a:rPr>
              <a:t>Unlicensed LPWANs: Sigfox, </a:t>
            </a:r>
            <a:r>
              <a:rPr lang="en-US" sz="2800" dirty="0" err="1">
                <a:latin typeface="+mj-lt"/>
              </a:rPr>
              <a:t>LoRaWAN</a:t>
            </a:r>
            <a:endParaRPr lang="en-US" sz="2800" dirty="0">
              <a:latin typeface="+mj-lt"/>
            </a:endParaRPr>
          </a:p>
          <a:p>
            <a:pPr lvl="1"/>
            <a:endParaRPr lang="en-US" sz="2800" dirty="0">
              <a:latin typeface="+mj-lt"/>
            </a:endParaRPr>
          </a:p>
          <a:p>
            <a:r>
              <a:rPr lang="en-US" dirty="0">
                <a:latin typeface="+mj-lt"/>
              </a:rPr>
              <a:t>CSMA</a:t>
            </a:r>
          </a:p>
          <a:p>
            <a:pPr lvl="1"/>
            <a:r>
              <a:rPr lang="en-US" sz="2800" dirty="0" err="1">
                <a:latin typeface="+mj-lt"/>
              </a:rPr>
              <a:t>WiFi</a:t>
            </a:r>
            <a:r>
              <a:rPr lang="en-US" sz="2800" dirty="0">
                <a:latin typeface="+mj-lt"/>
              </a:rPr>
              <a:t> (slotted, CSMA/CA)</a:t>
            </a:r>
          </a:p>
          <a:p>
            <a:pPr lvl="1"/>
            <a:endParaRPr lang="en-US" sz="2800" dirty="0">
              <a:latin typeface="+mj-lt"/>
            </a:endParaRPr>
          </a:p>
          <a:p>
            <a:r>
              <a:rPr lang="en-US" dirty="0">
                <a:latin typeface="+mj-lt"/>
              </a:rPr>
              <a:t>TDMA</a:t>
            </a:r>
          </a:p>
          <a:p>
            <a:pPr lvl="1"/>
            <a:r>
              <a:rPr lang="en-US" sz="2800" dirty="0">
                <a:latin typeface="+mj-lt"/>
              </a:rPr>
              <a:t>BLE connections</a:t>
            </a:r>
          </a:p>
          <a:p>
            <a:pPr lvl="1"/>
            <a:r>
              <a:rPr lang="en-US" sz="2800" dirty="0">
                <a:latin typeface="+mj-lt"/>
              </a:rPr>
              <a:t>Cellular LPWANs: LTE-M and NB-IoT</a:t>
            </a:r>
          </a:p>
          <a:p>
            <a:pPr lvl="1"/>
            <a:endParaRPr lang="en-US" dirty="0"/>
          </a:p>
          <a:p>
            <a:endParaRPr lang="en-US" dirty="0"/>
          </a:p>
        </p:txBody>
      </p:sp>
      <p:sp>
        <p:nvSpPr>
          <p:cNvPr id="4" name="Slide Number Placeholder 3">
            <a:extLst>
              <a:ext uri="{FF2B5EF4-FFF2-40B4-BE49-F238E27FC236}">
                <a16:creationId xmlns:a16="http://schemas.microsoft.com/office/drawing/2014/main" id="{D79C1DC1-6E50-4237-AF70-609176F98010}"/>
              </a:ext>
            </a:extLst>
          </p:cNvPr>
          <p:cNvSpPr>
            <a:spLocks noGrp="1"/>
          </p:cNvSpPr>
          <p:nvPr>
            <p:ph type="sldNum" sz="quarter" idx="12"/>
          </p:nvPr>
        </p:nvSpPr>
        <p:spPr/>
        <p:txBody>
          <a:bodyPr/>
          <a:lstStyle/>
          <a:p>
            <a:fld id="{0778C724-3839-4D76-A707-B4C23905D055}" type="slidenum">
              <a:rPr lang="en-US" smtClean="0"/>
              <a:t>76</a:t>
            </a:fld>
            <a:endParaRPr lang="en-US"/>
          </a:p>
        </p:txBody>
      </p:sp>
    </p:spTree>
    <p:extLst>
      <p:ext uri="{BB962C8B-B14F-4D97-AF65-F5344CB8AC3E}">
        <p14:creationId xmlns:p14="http://schemas.microsoft.com/office/powerpoint/2010/main" val="29430098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993" y="3050960"/>
            <a:ext cx="7704013" cy="2274916"/>
          </a:xfrm>
        </p:spPr>
        <p:txBody>
          <a:bodyPr>
            <a:normAutofit/>
          </a:bodyPr>
          <a:lstStyle/>
          <a:p>
            <a:pPr marL="0" indent="0" algn="ctr">
              <a:buNone/>
            </a:pPr>
            <a:r>
              <a:rPr lang="en-US" sz="4800" dirty="0"/>
              <a:t>Medium Access Control for Internet of Things</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77</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8613608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71396" y="365125"/>
            <a:ext cx="10515600" cy="1325563"/>
          </a:xfrm>
        </p:spPr>
        <p:txBody>
          <a:bodyPr/>
          <a:lstStyle/>
          <a:p>
            <a:pPr eaLnBrk="1" hangingPunct="1"/>
            <a:r>
              <a:rPr lang="en-US" dirty="0"/>
              <a:t>Medium access control for Internet of Things</a:t>
            </a:r>
          </a:p>
        </p:txBody>
      </p:sp>
      <p:sp>
        <p:nvSpPr>
          <p:cNvPr id="7171" name="Rectangle 3"/>
          <p:cNvSpPr>
            <a:spLocks noGrp="1" noChangeArrowheads="1"/>
          </p:cNvSpPr>
          <p:nvPr>
            <p:ph idx="1"/>
          </p:nvPr>
        </p:nvSpPr>
        <p:spPr>
          <a:xfrm>
            <a:off x="671396" y="1690688"/>
            <a:ext cx="11261296" cy="4719133"/>
          </a:xfrm>
        </p:spPr>
        <p:txBody>
          <a:bodyPr>
            <a:normAutofit/>
          </a:bodyPr>
          <a:lstStyle/>
          <a:p>
            <a:pPr marL="0" indent="0">
              <a:buNone/>
            </a:pPr>
            <a:r>
              <a:rPr lang="en-SG" dirty="0"/>
              <a:t>• </a:t>
            </a:r>
            <a:r>
              <a:rPr lang="en-SG" b="1" dirty="0"/>
              <a:t>General wireless MAC protocols</a:t>
            </a:r>
            <a:r>
              <a:rPr lang="en-SG" dirty="0"/>
              <a:t> typically optimize for:</a:t>
            </a:r>
          </a:p>
          <a:p>
            <a:pPr lvl="1"/>
            <a:r>
              <a:rPr lang="en-SG" b="1" dirty="0"/>
              <a:t>Low Latency</a:t>
            </a:r>
            <a:endParaRPr lang="en-SG" dirty="0"/>
          </a:p>
          <a:p>
            <a:pPr lvl="1"/>
            <a:r>
              <a:rPr lang="en-SG" b="1" dirty="0"/>
              <a:t>High Channel Utilization</a:t>
            </a:r>
            <a:endParaRPr lang="en-SG" dirty="0"/>
          </a:p>
          <a:p>
            <a:pPr lvl="1"/>
            <a:r>
              <a:rPr lang="en-SG" b="1" dirty="0"/>
              <a:t>Fairness</a:t>
            </a:r>
            <a:r>
              <a:rPr lang="en-SG" dirty="0"/>
              <a:t> (all nodes have equal chance to communicate)</a:t>
            </a:r>
          </a:p>
          <a:p>
            <a:r>
              <a:rPr lang="en-SG" b="1" dirty="0"/>
              <a:t>However, IoT has unique requirements:</a:t>
            </a:r>
            <a:endParaRPr lang="en-SG" dirty="0"/>
          </a:p>
          <a:p>
            <a:pPr lvl="1"/>
            <a:r>
              <a:rPr lang="en-SG" dirty="0"/>
              <a:t>Extremely </a:t>
            </a:r>
            <a:r>
              <a:rPr lang="en-SG" b="1" dirty="0"/>
              <a:t>low power consumption</a:t>
            </a:r>
            <a:endParaRPr lang="en-SG" dirty="0"/>
          </a:p>
          <a:p>
            <a:pPr lvl="1"/>
            <a:r>
              <a:rPr lang="en-SG" dirty="0"/>
              <a:t>Typically, </a:t>
            </a:r>
            <a:r>
              <a:rPr lang="en-SG" b="1" dirty="0"/>
              <a:t>low and intermittent channel utilization</a:t>
            </a:r>
          </a:p>
          <a:p>
            <a:pPr lvl="1"/>
            <a:endParaRPr lang="en-SG" dirty="0"/>
          </a:p>
          <a:p>
            <a:r>
              <a:rPr lang="en-SG" b="1" dirty="0"/>
              <a:t>Priority shift for IoT MAC protocols:</a:t>
            </a:r>
            <a:endParaRPr lang="en-SG" dirty="0"/>
          </a:p>
          <a:p>
            <a:pPr lvl="1"/>
            <a:r>
              <a:rPr lang="en-SG" dirty="0"/>
              <a:t> Energy conservation becomes the primary design goal</a:t>
            </a:r>
          </a:p>
          <a:p>
            <a:pPr lvl="1"/>
            <a:r>
              <a:rPr lang="en-SG" dirty="0"/>
              <a:t>MAC protocols must minimize power usage to prolong battery life</a:t>
            </a:r>
          </a:p>
        </p:txBody>
      </p:sp>
    </p:spTree>
    <p:extLst>
      <p:ext uri="{BB962C8B-B14F-4D97-AF65-F5344CB8AC3E}">
        <p14:creationId xmlns:p14="http://schemas.microsoft.com/office/powerpoint/2010/main" val="10187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Energy consumption of medium access control </a:t>
            </a:r>
            <a:endParaRPr lang="en-SG" dirty="0"/>
          </a:p>
        </p:txBody>
      </p:sp>
      <p:sp>
        <p:nvSpPr>
          <p:cNvPr id="9219" name="Content Placeholder 4"/>
          <p:cNvSpPr>
            <a:spLocks noGrp="1"/>
          </p:cNvSpPr>
          <p:nvPr>
            <p:ph idx="1"/>
          </p:nvPr>
        </p:nvSpPr>
        <p:spPr>
          <a:xfrm>
            <a:off x="838199" y="1690687"/>
            <a:ext cx="11119339" cy="4802188"/>
          </a:xfrm>
        </p:spPr>
        <p:txBody>
          <a:bodyPr>
            <a:normAutofit/>
          </a:bodyPr>
          <a:lstStyle/>
          <a:p>
            <a:r>
              <a:rPr lang="en-SG" b="1" dirty="0"/>
              <a:t>Sources of energy consumption in contention-based protocols:</a:t>
            </a:r>
          </a:p>
          <a:p>
            <a:endParaRPr lang="en-SG" dirty="0">
              <a:latin typeface="+mj-lt"/>
            </a:endParaRPr>
          </a:p>
          <a:p>
            <a:pPr marL="457200" lvl="1" indent="0">
              <a:buNone/>
            </a:pPr>
            <a:r>
              <a:rPr lang="en-SG" dirty="0"/>
              <a:t>1. </a:t>
            </a:r>
            <a:r>
              <a:rPr lang="en-SG" b="1" dirty="0"/>
              <a:t>Overhearing</a:t>
            </a:r>
            <a:r>
              <a:rPr lang="en-SG" dirty="0"/>
              <a:t> (receiving unintended transmissions)</a:t>
            </a:r>
          </a:p>
          <a:p>
            <a:pPr marL="457200" lvl="1" indent="0">
              <a:buNone/>
            </a:pPr>
            <a:r>
              <a:rPr lang="en-SG" dirty="0"/>
              <a:t>2. </a:t>
            </a:r>
            <a:r>
              <a:rPr lang="en-SG" b="1" dirty="0"/>
              <a:t>Control packet overhead</a:t>
            </a:r>
            <a:r>
              <a:rPr lang="en-SG" dirty="0"/>
              <a:t> (RTS, CTS, ACK, etc.)</a:t>
            </a:r>
          </a:p>
          <a:p>
            <a:pPr marL="457200" lvl="1" indent="0">
              <a:buNone/>
            </a:pPr>
            <a:r>
              <a:rPr lang="en-SG" dirty="0"/>
              <a:t>3. </a:t>
            </a:r>
            <a:r>
              <a:rPr lang="en-SG" b="1" dirty="0"/>
              <a:t>Data transmission/reception</a:t>
            </a:r>
            <a:endParaRPr lang="en-SG" dirty="0"/>
          </a:p>
          <a:p>
            <a:pPr marL="457200" lvl="1" indent="0">
              <a:buNone/>
            </a:pPr>
            <a:r>
              <a:rPr lang="en-SG" dirty="0"/>
              <a:t>4. </a:t>
            </a:r>
            <a:r>
              <a:rPr lang="en-SG" b="1" dirty="0"/>
              <a:t>Idle listening</a:t>
            </a:r>
            <a:r>
              <a:rPr lang="en-SG" dirty="0"/>
              <a:t> (listening to channel when nothing is being transmitted)</a:t>
            </a:r>
          </a:p>
          <a:p>
            <a:pPr marL="776288" lvl="1" indent="-457200">
              <a:buFont typeface="Tahoma" pitchFamily="-96" charset="0"/>
              <a:buAutoNum type="arabicPeriod"/>
            </a:pPr>
            <a:endParaRPr lang="en-SG" dirty="0"/>
          </a:p>
          <a:p>
            <a:r>
              <a:rPr lang="en-US" dirty="0">
                <a:latin typeface="+mj-lt"/>
              </a:rPr>
              <a:t>(1) – (3) occurs only when there is an active transmission</a:t>
            </a:r>
          </a:p>
          <a:p>
            <a:r>
              <a:rPr lang="en-SG" dirty="0"/>
              <a:t>(4) (Idle listening) happens even without any transmissions and can dominate energy use</a:t>
            </a:r>
          </a:p>
        </p:txBody>
      </p:sp>
    </p:spTree>
    <p:extLst>
      <p:ext uri="{BB962C8B-B14F-4D97-AF65-F5344CB8AC3E}">
        <p14:creationId xmlns:p14="http://schemas.microsoft.com/office/powerpoint/2010/main" val="93827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59" y="241212"/>
            <a:ext cx="11142671" cy="1325563"/>
          </a:xfrm>
        </p:spPr>
        <p:txBody>
          <a:bodyPr>
            <a:normAutofit/>
          </a:bodyPr>
          <a:lstStyle/>
          <a:p>
            <a:r>
              <a:rPr lang="en-US" sz="4000" dirty="0" err="1">
                <a:latin typeface="+mn-lt"/>
              </a:rPr>
              <a:t>LiFi</a:t>
            </a:r>
            <a:r>
              <a:rPr lang="en-US" sz="4000" dirty="0">
                <a:latin typeface="+mn-lt"/>
              </a:rPr>
              <a:t> communication suffers from coverage challenges</a:t>
            </a:r>
          </a:p>
        </p:txBody>
      </p:sp>
      <p:sp>
        <p:nvSpPr>
          <p:cNvPr id="7" name="Slide Number Placeholder 6">
            <a:extLst>
              <a:ext uri="{FF2B5EF4-FFF2-40B4-BE49-F238E27FC236}">
                <a16:creationId xmlns:a16="http://schemas.microsoft.com/office/drawing/2014/main" id="{6718C0E1-216D-4D63-B451-AC07C0BC48BB}"/>
              </a:ext>
            </a:extLst>
          </p:cNvPr>
          <p:cNvSpPr>
            <a:spLocks noGrp="1"/>
          </p:cNvSpPr>
          <p:nvPr>
            <p:ph type="sldNum" sz="quarter" idx="12"/>
          </p:nvPr>
        </p:nvSpPr>
        <p:spPr/>
        <p:txBody>
          <a:bodyPr/>
          <a:lstStyle/>
          <a:p>
            <a:fld id="{687B7451-1438-CB4A-8106-82A64F1C7D7B}" type="slidenum">
              <a:rPr lang="sv-SE" smtClean="0"/>
              <a:t>8</a:t>
            </a:fld>
            <a:endParaRPr lang="sv-SE" dirty="0"/>
          </a:p>
        </p:txBody>
      </p:sp>
      <p:sp>
        <p:nvSpPr>
          <p:cNvPr id="3" name="Trapezium 2">
            <a:extLst>
              <a:ext uri="{FF2B5EF4-FFF2-40B4-BE49-F238E27FC236}">
                <a16:creationId xmlns:a16="http://schemas.microsoft.com/office/drawing/2014/main" id="{537454CC-EC3D-AEA0-6DF3-2143FCF41652}"/>
              </a:ext>
            </a:extLst>
          </p:cNvPr>
          <p:cNvSpPr/>
          <p:nvPr/>
        </p:nvSpPr>
        <p:spPr>
          <a:xfrm rot="16200000" flipH="1">
            <a:off x="2700180" y="1175002"/>
            <a:ext cx="2578224" cy="2839395"/>
          </a:xfrm>
          <a:prstGeom prst="trapezoid">
            <a:avLst>
              <a:gd name="adj" fmla="val 44613"/>
            </a:avLst>
          </a:prstGeom>
          <a:gradFill flip="none" rotWithShape="1">
            <a:gsLst>
              <a:gs pos="0">
                <a:schemeClr val="accent4"/>
              </a:gs>
              <a:gs pos="51000">
                <a:schemeClr val="accent4">
                  <a:alpha val="50215"/>
                </a:schemeClr>
              </a:gs>
              <a:gs pos="73000">
                <a:schemeClr val="accent4">
                  <a:alpha val="19788"/>
                </a:schemeClr>
              </a:gs>
              <a:gs pos="10000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026" name="Picture 2" descr="Wall Icon&quot; Images – Browse 480 Stock Photos, Vectors, and Video | Adobe  Stock">
            <a:extLst>
              <a:ext uri="{FF2B5EF4-FFF2-40B4-BE49-F238E27FC236}">
                <a16:creationId xmlns:a16="http://schemas.microsoft.com/office/drawing/2014/main" id="{7B0EBB66-42DF-4286-A835-8F2782B888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153" t="22297" r="23975" b="21148"/>
          <a:stretch/>
        </p:blipFill>
        <p:spPr bwMode="auto">
          <a:xfrm flipH="1">
            <a:off x="4525472" y="1185075"/>
            <a:ext cx="2839395" cy="277479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06520CF0-DBA7-431E-C6F2-5601EF5DBB94}"/>
              </a:ext>
            </a:extLst>
          </p:cNvPr>
          <p:cNvGrpSpPr/>
          <p:nvPr/>
        </p:nvGrpSpPr>
        <p:grpSpPr>
          <a:xfrm rot="16200000" flipH="1">
            <a:off x="2231216" y="2272406"/>
            <a:ext cx="516899" cy="705427"/>
            <a:chOff x="3161756" y="2305699"/>
            <a:chExt cx="171591" cy="282543"/>
          </a:xfrm>
        </p:grpSpPr>
        <p:sp>
          <p:nvSpPr>
            <p:cNvPr id="6" name="Google Shape;8010;p93">
              <a:extLst>
                <a:ext uri="{FF2B5EF4-FFF2-40B4-BE49-F238E27FC236}">
                  <a16:creationId xmlns:a16="http://schemas.microsoft.com/office/drawing/2014/main" id="{707B479C-8533-B83F-4191-59BAAB27B438}"/>
                </a:ext>
              </a:extLst>
            </p:cNvPr>
            <p:cNvSpPr/>
            <p:nvPr/>
          </p:nvSpPr>
          <p:spPr>
            <a:xfrm>
              <a:off x="3202775" y="2305699"/>
              <a:ext cx="83931" cy="52265"/>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11;p93">
              <a:extLst>
                <a:ext uri="{FF2B5EF4-FFF2-40B4-BE49-F238E27FC236}">
                  <a16:creationId xmlns:a16="http://schemas.microsoft.com/office/drawing/2014/main" id="{5B4563A9-AEFA-323E-27D4-1D832CF670EF}"/>
                </a:ext>
              </a:extLst>
            </p:cNvPr>
            <p:cNvSpPr/>
            <p:nvPr/>
          </p:nvSpPr>
          <p:spPr>
            <a:xfrm>
              <a:off x="3161756" y="2369121"/>
              <a:ext cx="166916" cy="1249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015;p93">
              <a:extLst>
                <a:ext uri="{FF2B5EF4-FFF2-40B4-BE49-F238E27FC236}">
                  <a16:creationId xmlns:a16="http://schemas.microsoft.com/office/drawing/2014/main" id="{C11DEF0A-5421-79FE-AC92-983046D86FA6}"/>
                </a:ext>
              </a:extLst>
            </p:cNvPr>
            <p:cNvSpPr/>
            <p:nvPr/>
          </p:nvSpPr>
          <p:spPr>
            <a:xfrm>
              <a:off x="3235418" y="2536007"/>
              <a:ext cx="20539" cy="5223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16;p93">
              <a:extLst>
                <a:ext uri="{FF2B5EF4-FFF2-40B4-BE49-F238E27FC236}">
                  <a16:creationId xmlns:a16="http://schemas.microsoft.com/office/drawing/2014/main" id="{E7B863A4-8917-1C54-EC70-D3867F9FFBE2}"/>
                </a:ext>
              </a:extLst>
            </p:cNvPr>
            <p:cNvSpPr/>
            <p:nvPr/>
          </p:nvSpPr>
          <p:spPr>
            <a:xfrm>
              <a:off x="3288570" y="2512479"/>
              <a:ext cx="44777" cy="42913"/>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017;p93">
              <a:extLst>
                <a:ext uri="{FF2B5EF4-FFF2-40B4-BE49-F238E27FC236}">
                  <a16:creationId xmlns:a16="http://schemas.microsoft.com/office/drawing/2014/main" id="{37A7B4C7-819C-0C7C-B73B-3A2709F2A4BC}"/>
                </a:ext>
              </a:extLst>
            </p:cNvPr>
            <p:cNvSpPr/>
            <p:nvPr/>
          </p:nvSpPr>
          <p:spPr>
            <a:xfrm>
              <a:off x="3161756" y="2512923"/>
              <a:ext cx="44777" cy="42913"/>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Oval 15">
            <a:extLst>
              <a:ext uri="{FF2B5EF4-FFF2-40B4-BE49-F238E27FC236}">
                <a16:creationId xmlns:a16="http://schemas.microsoft.com/office/drawing/2014/main" id="{AAC8EB51-A1EC-C288-7D47-5B680DFC1A5F}"/>
              </a:ext>
            </a:extLst>
          </p:cNvPr>
          <p:cNvSpPr/>
          <p:nvPr/>
        </p:nvSpPr>
        <p:spPr>
          <a:xfrm>
            <a:off x="5925389" y="2293554"/>
            <a:ext cx="303186" cy="387820"/>
          </a:xfrm>
          <a:prstGeom prst="ellipse">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7" name="Trapezium 16">
            <a:extLst>
              <a:ext uri="{FF2B5EF4-FFF2-40B4-BE49-F238E27FC236}">
                <a16:creationId xmlns:a16="http://schemas.microsoft.com/office/drawing/2014/main" id="{D2ABDFB4-1E1B-CBC2-DE1C-68DA02E0BE20}"/>
              </a:ext>
            </a:extLst>
          </p:cNvPr>
          <p:cNvSpPr/>
          <p:nvPr/>
        </p:nvSpPr>
        <p:spPr>
          <a:xfrm rot="16200000" flipH="1">
            <a:off x="7598888" y="510209"/>
            <a:ext cx="828109" cy="3954512"/>
          </a:xfrm>
          <a:prstGeom prst="trapezoid">
            <a:avLst>
              <a:gd name="adj" fmla="val 37126"/>
            </a:avLst>
          </a:prstGeom>
          <a:gradFill flip="none" rotWithShape="1">
            <a:gsLst>
              <a:gs pos="0">
                <a:schemeClr val="accent4">
                  <a:alpha val="16813"/>
                </a:schemeClr>
              </a:gs>
              <a:gs pos="33000">
                <a:schemeClr val="accent4">
                  <a:alpha val="10000"/>
                </a:schemeClr>
              </a:gs>
              <a:gs pos="83000">
                <a:schemeClr val="accent4">
                  <a:alpha val="10000"/>
                </a:schemeClr>
              </a:gs>
              <a:gs pos="10000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 name="TextBox 3">
            <a:extLst>
              <a:ext uri="{FF2B5EF4-FFF2-40B4-BE49-F238E27FC236}">
                <a16:creationId xmlns:a16="http://schemas.microsoft.com/office/drawing/2014/main" id="{1207BDF4-0590-ED2C-A4EC-A12464417735}"/>
              </a:ext>
            </a:extLst>
          </p:cNvPr>
          <p:cNvSpPr txBox="1"/>
          <p:nvPr/>
        </p:nvSpPr>
        <p:spPr>
          <a:xfrm>
            <a:off x="538506" y="3795974"/>
            <a:ext cx="11584735" cy="243143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Light cannot propagate through walls or other such physical boundaries</a:t>
            </a:r>
          </a:p>
          <a:p>
            <a:pPr marL="914400" lvl="1" indent="-457200">
              <a:buFont typeface="System Font Regular"/>
              <a:buChar char="-"/>
            </a:pPr>
            <a:r>
              <a:rPr lang="en-US" sz="2400" dirty="0">
                <a:latin typeface="Calibri Light" panose="020F0302020204030204" pitchFamily="34" charset="0"/>
                <a:cs typeface="Calibri Light" panose="020F0302020204030204" pitchFamily="34" charset="0"/>
              </a:rPr>
              <a:t>Great from privacy perspective, but limits deployable location of IoT devices</a:t>
            </a:r>
            <a:endParaRPr lang="en-US" sz="2800" dirty="0">
              <a:latin typeface="Calibri Light" panose="020F0302020204030204" pitchFamily="34" charset="0"/>
              <a:cs typeface="Calibri Light" panose="020F0302020204030204" pitchFamily="34" charset="0"/>
            </a:endParaRPr>
          </a:p>
          <a:p>
            <a:pPr marL="457200" indent="-457200">
              <a:buFont typeface="Arial" panose="020B0604020202020204" pitchFamily="34" charset="0"/>
              <a:buChar char="•"/>
            </a:pPr>
            <a:r>
              <a:rPr lang="en-US" sz="2800" dirty="0">
                <a:latin typeface="Calibri Light" panose="020F0302020204030204" pitchFamily="34" charset="0"/>
                <a:cs typeface="Calibri Light" panose="020F0302020204030204" pitchFamily="34" charset="0"/>
              </a:rPr>
              <a:t>Many IoT devices are located in places with very poor light propagation</a:t>
            </a:r>
          </a:p>
          <a:p>
            <a:pPr marL="800100" lvl="1" indent="-342900">
              <a:buFont typeface="System Font Regular"/>
              <a:buChar char="-"/>
            </a:pPr>
            <a:r>
              <a:rPr lang="en-US" sz="2400" dirty="0">
                <a:latin typeface="Calibri Light" panose="020F0302020204030204" pitchFamily="34" charset="0"/>
                <a:cs typeface="Calibri Light" panose="020F0302020204030204" pitchFamily="34" charset="0"/>
              </a:rPr>
              <a:t>IoT devices that are located in the air vents </a:t>
            </a:r>
          </a:p>
          <a:p>
            <a:pPr marL="800100" lvl="1" indent="-342900">
              <a:buFont typeface="System Font Regular"/>
              <a:buChar char="-"/>
            </a:pPr>
            <a:r>
              <a:rPr lang="en-US" sz="2400" dirty="0">
                <a:latin typeface="Calibri Light" panose="020F0302020204030204" pitchFamily="34" charset="0"/>
                <a:cs typeface="Calibri Light" panose="020F0302020204030204" pitchFamily="34" charset="0"/>
              </a:rPr>
              <a:t>Inside the wall, floor and other surfaces</a:t>
            </a:r>
          </a:p>
          <a:p>
            <a:pPr marL="800100" lvl="1" indent="-342900">
              <a:buFont typeface="System Font Regular"/>
              <a:buChar char="-"/>
            </a:pPr>
            <a:r>
              <a:rPr lang="en-US" sz="2400" dirty="0">
                <a:latin typeface="Calibri Light" panose="020F0302020204030204" pitchFamily="34" charset="0"/>
                <a:cs typeface="Calibri Light" panose="020F0302020204030204" pitchFamily="34" charset="0"/>
              </a:rPr>
              <a:t>IoT devices that are embedded inside the human body</a:t>
            </a:r>
          </a:p>
        </p:txBody>
      </p:sp>
    </p:spTree>
    <p:extLst>
      <p:ext uri="{BB962C8B-B14F-4D97-AF65-F5344CB8AC3E}">
        <p14:creationId xmlns:p14="http://schemas.microsoft.com/office/powerpoint/2010/main" val="53030947"/>
      </p:ext>
    </p:extLst>
  </p:cSld>
  <p:clrMapOvr>
    <a:masterClrMapping/>
  </p:clrMapOvr>
  <mc:AlternateContent xmlns:mc="http://schemas.openxmlformats.org/markup-compatibility/2006" xmlns:p14="http://schemas.microsoft.com/office/powerpoint/2010/main">
    <mc:Choice Requires="p14">
      <p:transition spd="slow" p14:dur="2000" advTm="50469"/>
    </mc:Choice>
    <mc:Fallback xmlns="">
      <p:transition spd="slow" advTm="50469"/>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a:t>“Life Cycle” of MAC Protocols</a:t>
            </a:r>
            <a:endParaRPr lang="en-SG" dirty="0"/>
          </a:p>
        </p:txBody>
      </p:sp>
      <p:cxnSp>
        <p:nvCxnSpPr>
          <p:cNvPr id="7" name="Straight Arrow Connector 6"/>
          <p:cNvCxnSpPr/>
          <p:nvPr/>
        </p:nvCxnSpPr>
        <p:spPr>
          <a:xfrm flipV="1">
            <a:off x="2279650" y="2133600"/>
            <a:ext cx="763270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2782889" y="1628776"/>
            <a:ext cx="865187" cy="5762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9" name="Rounded Rectangle 8"/>
          <p:cNvSpPr/>
          <p:nvPr/>
        </p:nvSpPr>
        <p:spPr>
          <a:xfrm>
            <a:off x="3648076" y="1628776"/>
            <a:ext cx="1008063" cy="5762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(1) – (3)</a:t>
            </a:r>
            <a:endParaRPr lang="en-SG" sz="1600" dirty="0"/>
          </a:p>
        </p:txBody>
      </p:sp>
      <p:sp>
        <p:nvSpPr>
          <p:cNvPr id="10" name="Rounded Rectangle 9"/>
          <p:cNvSpPr/>
          <p:nvPr/>
        </p:nvSpPr>
        <p:spPr>
          <a:xfrm>
            <a:off x="4656138" y="1628776"/>
            <a:ext cx="863600" cy="5762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11" name="Rounded Rectangle 10"/>
          <p:cNvSpPr/>
          <p:nvPr/>
        </p:nvSpPr>
        <p:spPr>
          <a:xfrm>
            <a:off x="5519738" y="1628776"/>
            <a:ext cx="1008062" cy="5762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(1) – (3)</a:t>
            </a:r>
            <a:endParaRPr lang="en-SG" sz="1600" dirty="0"/>
          </a:p>
        </p:txBody>
      </p:sp>
      <p:sp>
        <p:nvSpPr>
          <p:cNvPr id="12" name="Rounded Rectangle 11"/>
          <p:cNvSpPr/>
          <p:nvPr/>
        </p:nvSpPr>
        <p:spPr>
          <a:xfrm>
            <a:off x="6542088" y="1628776"/>
            <a:ext cx="1295400" cy="5762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13" name="Rounded Rectangle 12"/>
          <p:cNvSpPr/>
          <p:nvPr/>
        </p:nvSpPr>
        <p:spPr>
          <a:xfrm>
            <a:off x="7854950" y="1628776"/>
            <a:ext cx="1512888" cy="576263"/>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(1) – (3)</a:t>
            </a:r>
            <a:endParaRPr lang="en-SG" sz="1600" dirty="0"/>
          </a:p>
        </p:txBody>
      </p:sp>
      <p:cxnSp>
        <p:nvCxnSpPr>
          <p:cNvPr id="15" name="Straight Arrow Connector 14"/>
          <p:cNvCxnSpPr/>
          <p:nvPr/>
        </p:nvCxnSpPr>
        <p:spPr>
          <a:xfrm rot="5400000">
            <a:off x="5303838" y="2708275"/>
            <a:ext cx="576262"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735638" y="2420939"/>
            <a:ext cx="1519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96" charset="0"/>
              </a:defRPr>
            </a:lvl1pPr>
            <a:lvl2pPr marL="742950" indent="-285750" eaLnBrk="0" hangingPunct="0">
              <a:defRPr sz="2400" b="1">
                <a:solidFill>
                  <a:srgbClr val="FFCC99"/>
                </a:solidFill>
                <a:latin typeface="Times New Roman" pitchFamily="-96" charset="0"/>
              </a:defRPr>
            </a:lvl2pPr>
            <a:lvl3pPr marL="1143000" indent="-228600" eaLnBrk="0" hangingPunct="0">
              <a:defRPr sz="2400" b="1">
                <a:solidFill>
                  <a:srgbClr val="FFCC99"/>
                </a:solidFill>
                <a:latin typeface="Times New Roman" pitchFamily="-96" charset="0"/>
              </a:defRPr>
            </a:lvl3pPr>
            <a:lvl4pPr marL="1600200" indent="-228600" eaLnBrk="0" hangingPunct="0">
              <a:defRPr sz="2400" b="1">
                <a:solidFill>
                  <a:srgbClr val="FFCC99"/>
                </a:solidFill>
                <a:latin typeface="Times New Roman" pitchFamily="-96" charset="0"/>
              </a:defRPr>
            </a:lvl4pPr>
            <a:lvl5pPr marL="2057400" indent="-228600" eaLnBrk="0" hangingPunct="0">
              <a:defRPr sz="2400" b="1">
                <a:solidFill>
                  <a:srgbClr val="FFCC99"/>
                </a:solidFill>
                <a:latin typeface="Times New Roman" pitchFamily="-96" charset="0"/>
              </a:defRPr>
            </a:lvl5pPr>
            <a:lvl6pPr marL="2514600" indent="-228600" eaLnBrk="0" fontAlgn="base" hangingPunct="0">
              <a:spcBef>
                <a:spcPct val="0"/>
              </a:spcBef>
              <a:spcAft>
                <a:spcPct val="0"/>
              </a:spcAft>
              <a:defRPr sz="2400" b="1">
                <a:solidFill>
                  <a:srgbClr val="FFCC99"/>
                </a:solidFill>
                <a:latin typeface="Times New Roman" pitchFamily="-96" charset="0"/>
              </a:defRPr>
            </a:lvl6pPr>
            <a:lvl7pPr marL="2971800" indent="-228600" eaLnBrk="0" fontAlgn="base" hangingPunct="0">
              <a:spcBef>
                <a:spcPct val="0"/>
              </a:spcBef>
              <a:spcAft>
                <a:spcPct val="0"/>
              </a:spcAft>
              <a:defRPr sz="2400" b="1">
                <a:solidFill>
                  <a:srgbClr val="FFCC99"/>
                </a:solidFill>
                <a:latin typeface="Times New Roman" pitchFamily="-96" charset="0"/>
              </a:defRPr>
            </a:lvl7pPr>
            <a:lvl8pPr marL="3429000" indent="-228600" eaLnBrk="0" fontAlgn="base" hangingPunct="0">
              <a:spcBef>
                <a:spcPct val="0"/>
              </a:spcBef>
              <a:spcAft>
                <a:spcPct val="0"/>
              </a:spcAft>
              <a:defRPr sz="2400" b="1">
                <a:solidFill>
                  <a:srgbClr val="FFCC99"/>
                </a:solidFill>
                <a:latin typeface="Times New Roman" pitchFamily="-96" charset="0"/>
              </a:defRPr>
            </a:lvl8pPr>
            <a:lvl9pPr marL="3886200" indent="-228600" eaLnBrk="0" fontAlgn="base" hangingPunct="0">
              <a:spcBef>
                <a:spcPct val="0"/>
              </a:spcBef>
              <a:spcAft>
                <a:spcPct val="0"/>
              </a:spcAft>
              <a:defRPr sz="2400" b="1">
                <a:solidFill>
                  <a:srgbClr val="FFCC99"/>
                </a:solidFill>
                <a:latin typeface="Times New Roman" pitchFamily="-96" charset="0"/>
              </a:defRPr>
            </a:lvl9pPr>
          </a:lstStyle>
          <a:p>
            <a:pPr eaLnBrk="1" hangingPunct="1"/>
            <a:r>
              <a:rPr lang="en-US" b="0" dirty="0">
                <a:solidFill>
                  <a:srgbClr val="0070C0"/>
                </a:solidFill>
                <a:latin typeface="Calibri Light" panose="020F0302020204030204" pitchFamily="34" charset="0"/>
              </a:rPr>
              <a:t>Less Traffic</a:t>
            </a:r>
            <a:endParaRPr lang="en-SG" b="0" dirty="0">
              <a:solidFill>
                <a:srgbClr val="0070C0"/>
              </a:solidFill>
              <a:latin typeface="Calibri Light" panose="020F0302020204030204" pitchFamily="34" charset="0"/>
            </a:endParaRPr>
          </a:p>
        </p:txBody>
      </p:sp>
      <p:cxnSp>
        <p:nvCxnSpPr>
          <p:cNvPr id="17" name="Straight Arrow Connector 16"/>
          <p:cNvCxnSpPr/>
          <p:nvPr/>
        </p:nvCxnSpPr>
        <p:spPr>
          <a:xfrm flipV="1">
            <a:off x="2279650" y="3644900"/>
            <a:ext cx="763270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782889" y="3141664"/>
            <a:ext cx="2160587" cy="57467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21" name="Rounded Rectangle 20"/>
          <p:cNvSpPr/>
          <p:nvPr/>
        </p:nvSpPr>
        <p:spPr>
          <a:xfrm>
            <a:off x="4943476" y="3141664"/>
            <a:ext cx="1008063" cy="57467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(1 – (3)</a:t>
            </a:r>
            <a:endParaRPr lang="en-SG" sz="1600" dirty="0"/>
          </a:p>
        </p:txBody>
      </p:sp>
      <p:sp>
        <p:nvSpPr>
          <p:cNvPr id="22" name="Rounded Rectangle 21"/>
          <p:cNvSpPr/>
          <p:nvPr/>
        </p:nvSpPr>
        <p:spPr>
          <a:xfrm>
            <a:off x="5951539" y="3113088"/>
            <a:ext cx="2160587" cy="6032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23" name="Rounded Rectangle 22"/>
          <p:cNvSpPr/>
          <p:nvPr/>
        </p:nvSpPr>
        <p:spPr>
          <a:xfrm>
            <a:off x="8112126" y="3141664"/>
            <a:ext cx="1255713" cy="57467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(1) – (3)</a:t>
            </a:r>
            <a:endParaRPr lang="en-SG" sz="1600" dirty="0"/>
          </a:p>
        </p:txBody>
      </p:sp>
      <p:cxnSp>
        <p:nvCxnSpPr>
          <p:cNvPr id="24" name="Straight Arrow Connector 23"/>
          <p:cNvCxnSpPr/>
          <p:nvPr/>
        </p:nvCxnSpPr>
        <p:spPr>
          <a:xfrm rot="5400000">
            <a:off x="5303838" y="4221163"/>
            <a:ext cx="576263" cy="1588"/>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5735639" y="3933825"/>
            <a:ext cx="1298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rgbClr val="FFCC99"/>
                </a:solidFill>
                <a:latin typeface="Times New Roman" pitchFamily="-96" charset="0"/>
              </a:defRPr>
            </a:lvl1pPr>
            <a:lvl2pPr marL="742950" indent="-285750" eaLnBrk="0" hangingPunct="0">
              <a:defRPr sz="2400" b="1">
                <a:solidFill>
                  <a:srgbClr val="FFCC99"/>
                </a:solidFill>
                <a:latin typeface="Times New Roman" pitchFamily="-96" charset="0"/>
              </a:defRPr>
            </a:lvl2pPr>
            <a:lvl3pPr marL="1143000" indent="-228600" eaLnBrk="0" hangingPunct="0">
              <a:defRPr sz="2400" b="1">
                <a:solidFill>
                  <a:srgbClr val="FFCC99"/>
                </a:solidFill>
                <a:latin typeface="Times New Roman" pitchFamily="-96" charset="0"/>
              </a:defRPr>
            </a:lvl3pPr>
            <a:lvl4pPr marL="1600200" indent="-228600" eaLnBrk="0" hangingPunct="0">
              <a:defRPr sz="2400" b="1">
                <a:solidFill>
                  <a:srgbClr val="FFCC99"/>
                </a:solidFill>
                <a:latin typeface="Times New Roman" pitchFamily="-96" charset="0"/>
              </a:defRPr>
            </a:lvl4pPr>
            <a:lvl5pPr marL="2057400" indent="-228600" eaLnBrk="0" hangingPunct="0">
              <a:defRPr sz="2400" b="1">
                <a:solidFill>
                  <a:srgbClr val="FFCC99"/>
                </a:solidFill>
                <a:latin typeface="Times New Roman" pitchFamily="-96" charset="0"/>
              </a:defRPr>
            </a:lvl5pPr>
            <a:lvl6pPr marL="2514600" indent="-228600" eaLnBrk="0" fontAlgn="base" hangingPunct="0">
              <a:spcBef>
                <a:spcPct val="0"/>
              </a:spcBef>
              <a:spcAft>
                <a:spcPct val="0"/>
              </a:spcAft>
              <a:defRPr sz="2400" b="1">
                <a:solidFill>
                  <a:srgbClr val="FFCC99"/>
                </a:solidFill>
                <a:latin typeface="Times New Roman" pitchFamily="-96" charset="0"/>
              </a:defRPr>
            </a:lvl6pPr>
            <a:lvl7pPr marL="2971800" indent="-228600" eaLnBrk="0" fontAlgn="base" hangingPunct="0">
              <a:spcBef>
                <a:spcPct val="0"/>
              </a:spcBef>
              <a:spcAft>
                <a:spcPct val="0"/>
              </a:spcAft>
              <a:defRPr sz="2400" b="1">
                <a:solidFill>
                  <a:srgbClr val="FFCC99"/>
                </a:solidFill>
                <a:latin typeface="Times New Roman" pitchFamily="-96" charset="0"/>
              </a:defRPr>
            </a:lvl7pPr>
            <a:lvl8pPr marL="3429000" indent="-228600" eaLnBrk="0" fontAlgn="base" hangingPunct="0">
              <a:spcBef>
                <a:spcPct val="0"/>
              </a:spcBef>
              <a:spcAft>
                <a:spcPct val="0"/>
              </a:spcAft>
              <a:defRPr sz="2400" b="1">
                <a:solidFill>
                  <a:srgbClr val="FFCC99"/>
                </a:solidFill>
                <a:latin typeface="Times New Roman" pitchFamily="-96" charset="0"/>
              </a:defRPr>
            </a:lvl8pPr>
            <a:lvl9pPr marL="3886200" indent="-228600" eaLnBrk="0" fontAlgn="base" hangingPunct="0">
              <a:spcBef>
                <a:spcPct val="0"/>
              </a:spcBef>
              <a:spcAft>
                <a:spcPct val="0"/>
              </a:spcAft>
              <a:defRPr sz="2400" b="1">
                <a:solidFill>
                  <a:srgbClr val="FFCC99"/>
                </a:solidFill>
                <a:latin typeface="Times New Roman" pitchFamily="-96" charset="0"/>
              </a:defRPr>
            </a:lvl9pPr>
          </a:lstStyle>
          <a:p>
            <a:pPr eaLnBrk="1" hangingPunct="1"/>
            <a:r>
              <a:rPr lang="en-US" sz="2000" b="0" dirty="0">
                <a:solidFill>
                  <a:srgbClr val="0070C0"/>
                </a:solidFill>
                <a:latin typeface="Calibri Light" panose="020F0302020204030204" pitchFamily="34" charset="0"/>
              </a:rPr>
              <a:t>Less Traffic</a:t>
            </a:r>
            <a:endParaRPr lang="en-SG" sz="2000" b="0" dirty="0">
              <a:solidFill>
                <a:srgbClr val="0070C0"/>
              </a:solidFill>
              <a:latin typeface="Calibri Light" panose="020F0302020204030204" pitchFamily="34" charset="0"/>
            </a:endParaRPr>
          </a:p>
        </p:txBody>
      </p:sp>
      <p:cxnSp>
        <p:nvCxnSpPr>
          <p:cNvPr id="26" name="Straight Arrow Connector 25"/>
          <p:cNvCxnSpPr/>
          <p:nvPr/>
        </p:nvCxnSpPr>
        <p:spPr>
          <a:xfrm flipV="1">
            <a:off x="2279650" y="5329239"/>
            <a:ext cx="7632700" cy="714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782889" y="4824413"/>
            <a:ext cx="2160587" cy="5762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28" name="Rounded Rectangle 27"/>
          <p:cNvSpPr/>
          <p:nvPr/>
        </p:nvSpPr>
        <p:spPr>
          <a:xfrm>
            <a:off x="4943476" y="4824413"/>
            <a:ext cx="216421" cy="5762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SG" sz="1600" dirty="0"/>
          </a:p>
        </p:txBody>
      </p:sp>
      <p:sp>
        <p:nvSpPr>
          <p:cNvPr id="29" name="Rounded Rectangle 28"/>
          <p:cNvSpPr/>
          <p:nvPr/>
        </p:nvSpPr>
        <p:spPr>
          <a:xfrm>
            <a:off x="5159897" y="4797426"/>
            <a:ext cx="4249217" cy="576263"/>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(4)</a:t>
            </a:r>
            <a:endParaRPr lang="en-SG" sz="1600" dirty="0"/>
          </a:p>
        </p:txBody>
      </p:sp>
      <p:sp>
        <p:nvSpPr>
          <p:cNvPr id="3" name="TextBox 2">
            <a:extLst>
              <a:ext uri="{FF2B5EF4-FFF2-40B4-BE49-F238E27FC236}">
                <a16:creationId xmlns:a16="http://schemas.microsoft.com/office/drawing/2014/main" id="{BA312F6A-1CA6-F5B4-433B-E0CAA2AFF95E}"/>
              </a:ext>
            </a:extLst>
          </p:cNvPr>
          <p:cNvSpPr txBox="1"/>
          <p:nvPr/>
        </p:nvSpPr>
        <p:spPr>
          <a:xfrm>
            <a:off x="1099101" y="5481676"/>
            <a:ext cx="9993798" cy="1384995"/>
          </a:xfrm>
          <a:prstGeom prst="rect">
            <a:avLst/>
          </a:prstGeom>
          <a:noFill/>
        </p:spPr>
        <p:txBody>
          <a:bodyPr wrap="square">
            <a:spAutoFit/>
          </a:bodyPr>
          <a:lstStyle/>
          <a:p>
            <a:r>
              <a:rPr lang="en-SG" sz="2800" dirty="0"/>
              <a:t>As traffic load decreases, the proportion of energy consumed by </a:t>
            </a:r>
            <a:r>
              <a:rPr lang="en-SG" sz="2800" b="1" dirty="0"/>
              <a:t>idle listening</a:t>
            </a:r>
            <a:r>
              <a:rPr lang="en-SG" sz="2800" dirty="0"/>
              <a:t> increases significantly. This makes idle listening the dominant source of wasted energy in low-load IoT networks.</a:t>
            </a:r>
          </a:p>
        </p:txBody>
      </p:sp>
    </p:spTree>
    <p:extLst>
      <p:ext uri="{BB962C8B-B14F-4D97-AF65-F5344CB8AC3E}">
        <p14:creationId xmlns:p14="http://schemas.microsoft.com/office/powerpoint/2010/main" val="2116943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linds(horizontal)">
                                      <p:cBhvr>
                                        <p:cTn id="38" dur="500"/>
                                        <p:tgtEl>
                                          <p:spTgt spid="1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linds(horizontal)">
                                      <p:cBhvr>
                                        <p:cTn id="50" dur="5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blinds(horizontal)">
                                      <p:cBhvr>
                                        <p:cTn id="55" dur="500"/>
                                        <p:tgtEl>
                                          <p:spTgt spid="2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blinds(horizontal)">
                                      <p:cBhvr>
                                        <p:cTn id="58" dur="500"/>
                                        <p:tgtEl>
                                          <p:spTgt spid="2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blinds(horizontal)">
                                      <p:cBhvr>
                                        <p:cTn id="66" dur="500"/>
                                        <p:tgtEl>
                                          <p:spTgt spid="27"/>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blinds(horizontal)">
                                      <p:cBhvr>
                                        <p:cTn id="69" dur="500"/>
                                        <p:tgtEl>
                                          <p:spTgt spid="28"/>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blinds(horizontal)">
                                      <p:cBhvr>
                                        <p:cTn id="7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p:bldP spid="18" grpId="0" animBg="1"/>
      <p:bldP spid="21" grpId="0" animBg="1"/>
      <p:bldP spid="22" grpId="0" animBg="1"/>
      <p:bldP spid="23" grpId="0" animBg="1"/>
      <p:bldP spid="25" grpId="0"/>
      <p:bldP spid="27" grpId="0" animBg="1"/>
      <p:bldP spid="28" grpId="0" animBg="1"/>
      <p:bldP spid="2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Idle listening is energy expensive   </a:t>
            </a:r>
            <a:endParaRPr lang="en-SG" dirty="0"/>
          </a:p>
        </p:txBody>
      </p:sp>
      <p:sp>
        <p:nvSpPr>
          <p:cNvPr id="11267" name="Content Placeholder 2"/>
          <p:cNvSpPr>
            <a:spLocks noGrp="1"/>
          </p:cNvSpPr>
          <p:nvPr>
            <p:ph idx="1"/>
          </p:nvPr>
        </p:nvSpPr>
        <p:spPr>
          <a:xfrm>
            <a:off x="838200" y="1690688"/>
            <a:ext cx="10820400" cy="4802187"/>
          </a:xfrm>
        </p:spPr>
        <p:txBody>
          <a:bodyPr>
            <a:noAutofit/>
          </a:bodyPr>
          <a:lstStyle/>
          <a:p>
            <a:r>
              <a:rPr lang="en-SG" b="1" dirty="0"/>
              <a:t>Idle listening consumes significant energy, especially at low load:</a:t>
            </a:r>
            <a:endParaRPr lang="en-SG" dirty="0"/>
          </a:p>
          <a:p>
            <a:pPr marL="457200" lvl="1" indent="0">
              <a:buNone/>
            </a:pPr>
            <a:r>
              <a:rPr lang="en-SG" dirty="0"/>
              <a:t>• Measurements show idle listening can consume between </a:t>
            </a:r>
            <a:r>
              <a:rPr lang="en-SG" b="1" dirty="0"/>
              <a:t>50% to 100%</a:t>
            </a:r>
            <a:r>
              <a:rPr lang="en-SG" dirty="0"/>
              <a:t> of the energy needed for actual receiving</a:t>
            </a:r>
          </a:p>
          <a:p>
            <a:pPr marL="457200" lvl="1" indent="0">
              <a:buNone/>
            </a:pPr>
            <a:endParaRPr lang="en-SG" dirty="0"/>
          </a:p>
          <a:p>
            <a:pPr marL="0" indent="0">
              <a:buNone/>
            </a:pPr>
            <a:r>
              <a:rPr lang="en-SG" dirty="0"/>
              <a:t>• </a:t>
            </a:r>
            <a:r>
              <a:rPr lang="en-SG" b="1" dirty="0"/>
              <a:t>Dilemma clearly presented:</a:t>
            </a:r>
            <a:endParaRPr lang="en-SG" dirty="0"/>
          </a:p>
          <a:p>
            <a:pPr marL="457200" lvl="1" indent="0">
              <a:buNone/>
            </a:pPr>
            <a:r>
              <a:rPr lang="en-SG" dirty="0"/>
              <a:t>• If nodes turn off their radios to save power, how will they detect incoming transmissions?</a:t>
            </a:r>
          </a:p>
          <a:p>
            <a:pPr marL="457200" lvl="1" indent="0">
              <a:buNone/>
            </a:pPr>
            <a:endParaRPr lang="en-SG" dirty="0"/>
          </a:p>
          <a:p>
            <a:r>
              <a:rPr lang="en-SG" b="1" dirty="0"/>
              <a:t>Solution Needed:</a:t>
            </a:r>
            <a:endParaRPr lang="en-SG" dirty="0"/>
          </a:p>
          <a:p>
            <a:pPr lvl="1"/>
            <a:r>
              <a:rPr lang="en-SG" b="1" dirty="0"/>
              <a:t>Duty cycling</a:t>
            </a:r>
            <a:r>
              <a:rPr lang="en-SG" dirty="0"/>
              <a:t>—periodically waking up briefly to sense transmissions, then returning to sleep mode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42900" y="365125"/>
            <a:ext cx="10515600" cy="1325563"/>
          </a:xfrm>
        </p:spPr>
        <p:txBody>
          <a:bodyPr/>
          <a:lstStyle/>
          <a:p>
            <a:pPr eaLnBrk="1" hangingPunct="1"/>
            <a:r>
              <a:rPr lang="en-US" dirty="0"/>
              <a:t>Duty cycled medium access control protocols</a:t>
            </a:r>
          </a:p>
        </p:txBody>
      </p:sp>
      <p:sp>
        <p:nvSpPr>
          <p:cNvPr id="11268" name="Rectangle 3"/>
          <p:cNvSpPr>
            <a:spLocks noGrp="1" noChangeArrowheads="1"/>
          </p:cNvSpPr>
          <p:nvPr>
            <p:ph idx="1"/>
          </p:nvPr>
        </p:nvSpPr>
        <p:spPr>
          <a:xfrm>
            <a:off x="342900" y="1713484"/>
            <a:ext cx="11506200" cy="4779391"/>
          </a:xfrm>
        </p:spPr>
        <p:txBody>
          <a:bodyPr>
            <a:normAutofit/>
          </a:bodyPr>
          <a:lstStyle/>
          <a:p>
            <a:r>
              <a:rPr lang="en-SG" b="1" dirty="0"/>
              <a:t>Core Concept:</a:t>
            </a:r>
            <a:endParaRPr lang="en-SG" dirty="0"/>
          </a:p>
          <a:p>
            <a:pPr lvl="1"/>
            <a:r>
              <a:rPr lang="en-SG" dirty="0"/>
              <a:t>Nodes sleep when inactive, drastically reducing idle listening time</a:t>
            </a:r>
          </a:p>
          <a:p>
            <a:pPr lvl="1"/>
            <a:r>
              <a:rPr lang="en-SG" dirty="0"/>
              <a:t>Periodically “wake up” to sense channel activity</a:t>
            </a:r>
          </a:p>
          <a:p>
            <a:r>
              <a:rPr lang="en-SG" b="1" dirty="0"/>
              <a:t>Main advantage:</a:t>
            </a:r>
            <a:endParaRPr lang="en-SG" dirty="0"/>
          </a:p>
          <a:p>
            <a:pPr lvl="1"/>
            <a:r>
              <a:rPr lang="en-SG" dirty="0"/>
              <a:t>Minimizes idle energy consumption</a:t>
            </a:r>
          </a:p>
          <a:p>
            <a:pPr lvl="1"/>
            <a:endParaRPr lang="en-SG" dirty="0"/>
          </a:p>
          <a:p>
            <a:pPr marL="0" indent="0">
              <a:buNone/>
            </a:pPr>
            <a:r>
              <a:rPr lang="en-SG" dirty="0"/>
              <a:t>• </a:t>
            </a:r>
            <a:r>
              <a:rPr lang="en-SG" b="1" dirty="0"/>
              <a:t>Key challenge:</a:t>
            </a:r>
            <a:endParaRPr lang="en-SG" dirty="0"/>
          </a:p>
          <a:p>
            <a:pPr lvl="1"/>
            <a:r>
              <a:rPr lang="en-SG" dirty="0"/>
              <a:t> Determining the </a:t>
            </a:r>
            <a:r>
              <a:rPr lang="en-SG" b="1" dirty="0"/>
              <a:t>optimal wake-up schedule</a:t>
            </a:r>
            <a:r>
              <a:rPr lang="en-SG" dirty="0"/>
              <a:t> is critical</a:t>
            </a:r>
          </a:p>
          <a:p>
            <a:pPr lvl="1"/>
            <a:r>
              <a:rPr lang="en-SG" dirty="0"/>
              <a:t> Coordination required to ensure nodes wake at the right time to detect transmissions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7" dur="500"/>
                                        <p:tgtEl>
                                          <p:spTgt spid="11268">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10" dur="500"/>
                                        <p:tgtEl>
                                          <p:spTgt spid="11268">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13" dur="500"/>
                                        <p:tgtEl>
                                          <p:spTgt spid="1126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18" dur="500"/>
                                        <p:tgtEl>
                                          <p:spTgt spid="11268">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21" dur="500"/>
                                        <p:tgtEl>
                                          <p:spTgt spid="1126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26" dur="500"/>
                                        <p:tgtEl>
                                          <p:spTgt spid="11268">
                                            <p:txEl>
                                              <p:pRg st="6" end="6"/>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68">
                                            <p:txEl>
                                              <p:pRg st="7" end="7"/>
                                            </p:txEl>
                                          </p:spTgt>
                                        </p:tgtEl>
                                        <p:attrNameLst>
                                          <p:attrName>style.visibility</p:attrName>
                                        </p:attrNameLst>
                                      </p:cBhvr>
                                      <p:to>
                                        <p:strVal val="visible"/>
                                      </p:to>
                                    </p:set>
                                    <p:animEffect transition="in" filter="blinds(horizontal)">
                                      <p:cBhvr>
                                        <p:cTn id="29" dur="500"/>
                                        <p:tgtEl>
                                          <p:spTgt spid="11268">
                                            <p:txEl>
                                              <p:pRg st="7" end="7"/>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268">
                                            <p:txEl>
                                              <p:pRg st="8" end="8"/>
                                            </p:txEl>
                                          </p:spTgt>
                                        </p:tgtEl>
                                        <p:attrNameLst>
                                          <p:attrName>style.visibility</p:attrName>
                                        </p:attrNameLst>
                                      </p:cBhvr>
                                      <p:to>
                                        <p:strVal val="visible"/>
                                      </p:to>
                                    </p:set>
                                    <p:animEffect transition="in" filter="blinds(horizontal)">
                                      <p:cBhvr>
                                        <p:cTn id="32"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38200" y="365125"/>
            <a:ext cx="12420600" cy="1586767"/>
          </a:xfrm>
        </p:spPr>
        <p:txBody>
          <a:bodyPr/>
          <a:lstStyle/>
          <a:p>
            <a:r>
              <a:rPr lang="en-SG" b="1" dirty="0">
                <a:latin typeface="+mj-lt"/>
              </a:rPr>
              <a:t>ALOHA with Preamble Sampling</a:t>
            </a:r>
          </a:p>
        </p:txBody>
      </p:sp>
      <p:sp>
        <p:nvSpPr>
          <p:cNvPr id="13315" name="Rectangle 3"/>
          <p:cNvSpPr>
            <a:spLocks noGrp="1" noChangeArrowheads="1"/>
          </p:cNvSpPr>
          <p:nvPr>
            <p:ph idx="1"/>
          </p:nvPr>
        </p:nvSpPr>
        <p:spPr>
          <a:xfrm>
            <a:off x="838199" y="1690688"/>
            <a:ext cx="10823089" cy="4398140"/>
          </a:xfrm>
        </p:spPr>
        <p:txBody>
          <a:bodyPr>
            <a:noAutofit/>
          </a:bodyPr>
          <a:lstStyle/>
          <a:p>
            <a:pPr eaLnBrk="1" hangingPunct="1"/>
            <a:r>
              <a:rPr lang="en-US" dirty="0">
                <a:latin typeface="+mj-lt"/>
              </a:rPr>
              <a:t>Vanilla Aloha:</a:t>
            </a:r>
            <a:r>
              <a:rPr lang="en-US" dirty="0"/>
              <a:t> </a:t>
            </a:r>
            <a:r>
              <a:rPr lang="en-US" sz="2800" dirty="0">
                <a:latin typeface="+mj-lt"/>
              </a:rPr>
              <a:t>Works when a) There is no contention (usually true when utilization is low) b) </a:t>
            </a:r>
            <a:r>
              <a:rPr lang="en-US" dirty="0"/>
              <a:t>R</a:t>
            </a:r>
            <a:r>
              <a:rPr lang="en-US" sz="2800" dirty="0">
                <a:latin typeface="+mj-lt"/>
              </a:rPr>
              <a:t>eceiver is listening (may not be true duty cycling)</a:t>
            </a:r>
            <a:endParaRPr lang="en-US" sz="2400" dirty="0">
              <a:solidFill>
                <a:srgbClr val="0070C0"/>
              </a:solidFill>
            </a:endParaRPr>
          </a:p>
          <a:p>
            <a:pPr eaLnBrk="1" hangingPunct="1"/>
            <a:r>
              <a:rPr lang="en-US" dirty="0">
                <a:solidFill>
                  <a:srgbClr val="FF0000"/>
                </a:solidFill>
                <a:latin typeface="+mj-lt"/>
              </a:rPr>
              <a:t>How to convert ALOHA to work with duty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18915-D9CF-6162-5B59-78BF0AC1E1AC}"/>
            </a:ext>
          </a:extLst>
        </p:cNvPr>
        <p:cNvGrpSpPr/>
        <p:nvPr/>
      </p:nvGrpSpPr>
      <p:grpSpPr>
        <a:xfrm>
          <a:off x="0" y="0"/>
          <a:ext cx="0" cy="0"/>
          <a:chOff x="0" y="0"/>
          <a:chExt cx="0" cy="0"/>
        </a:xfrm>
      </p:grpSpPr>
      <p:sp>
        <p:nvSpPr>
          <p:cNvPr id="13314" name="Rectangle 2">
            <a:extLst>
              <a:ext uri="{FF2B5EF4-FFF2-40B4-BE49-F238E27FC236}">
                <a16:creationId xmlns:a16="http://schemas.microsoft.com/office/drawing/2014/main" id="{43DB6157-7C4C-3CD6-F5FA-C2F2F9F88319}"/>
              </a:ext>
            </a:extLst>
          </p:cNvPr>
          <p:cNvSpPr>
            <a:spLocks noGrp="1" noChangeArrowheads="1"/>
          </p:cNvSpPr>
          <p:nvPr>
            <p:ph type="title"/>
          </p:nvPr>
        </p:nvSpPr>
        <p:spPr>
          <a:xfrm>
            <a:off x="838200" y="365125"/>
            <a:ext cx="12420600" cy="1586767"/>
          </a:xfrm>
        </p:spPr>
        <p:txBody>
          <a:bodyPr/>
          <a:lstStyle/>
          <a:p>
            <a:r>
              <a:rPr lang="en-SG" b="1" dirty="0">
                <a:latin typeface="+mj-lt"/>
              </a:rPr>
              <a:t>ALOHA with Preamble Sampling</a:t>
            </a:r>
          </a:p>
        </p:txBody>
      </p:sp>
      <p:sp>
        <p:nvSpPr>
          <p:cNvPr id="13315" name="Rectangle 3">
            <a:extLst>
              <a:ext uri="{FF2B5EF4-FFF2-40B4-BE49-F238E27FC236}">
                <a16:creationId xmlns:a16="http://schemas.microsoft.com/office/drawing/2014/main" id="{A031A3AD-B497-2539-90CC-9B8DB9116FB1}"/>
              </a:ext>
            </a:extLst>
          </p:cNvPr>
          <p:cNvSpPr>
            <a:spLocks noGrp="1" noChangeArrowheads="1"/>
          </p:cNvSpPr>
          <p:nvPr>
            <p:ph idx="1"/>
          </p:nvPr>
        </p:nvSpPr>
        <p:spPr>
          <a:xfrm>
            <a:off x="838199" y="1690688"/>
            <a:ext cx="10823089" cy="4398140"/>
          </a:xfrm>
        </p:spPr>
        <p:txBody>
          <a:bodyPr>
            <a:noAutofit/>
          </a:bodyPr>
          <a:lstStyle/>
          <a:p>
            <a:pPr eaLnBrk="1" hangingPunct="1"/>
            <a:r>
              <a:rPr lang="en-US" dirty="0">
                <a:latin typeface="+mj-lt"/>
              </a:rPr>
              <a:t>Vanilla Aloha:</a:t>
            </a:r>
            <a:r>
              <a:rPr lang="en-US" dirty="0"/>
              <a:t> </a:t>
            </a:r>
            <a:r>
              <a:rPr lang="en-US" sz="2800" dirty="0">
                <a:latin typeface="+mj-lt"/>
              </a:rPr>
              <a:t>Works when a) There is no contention (usually true when utilization is low) b) </a:t>
            </a:r>
            <a:r>
              <a:rPr lang="en-US" dirty="0"/>
              <a:t>R</a:t>
            </a:r>
            <a:r>
              <a:rPr lang="en-US" sz="2800" dirty="0">
                <a:latin typeface="+mj-lt"/>
              </a:rPr>
              <a:t>eceiver is listening (may not be true duty cycling)</a:t>
            </a:r>
            <a:endParaRPr lang="en-US" sz="2400" dirty="0">
              <a:solidFill>
                <a:srgbClr val="0070C0"/>
              </a:solidFill>
            </a:endParaRPr>
          </a:p>
          <a:p>
            <a:pPr eaLnBrk="1" hangingPunct="1"/>
            <a:r>
              <a:rPr lang="en-US" dirty="0">
                <a:solidFill>
                  <a:srgbClr val="FF0000"/>
                </a:solidFill>
                <a:latin typeface="+mj-lt"/>
              </a:rPr>
              <a:t>How to convert ALOHA to work with duty cycle?</a:t>
            </a:r>
          </a:p>
          <a:p>
            <a:pPr lvl="1"/>
            <a:r>
              <a:rPr lang="en-SG" dirty="0"/>
              <a:t>Nodes periodically wake and </a:t>
            </a:r>
            <a:r>
              <a:rPr lang="en-SG" b="1" dirty="0"/>
              <a:t>sample</a:t>
            </a:r>
            <a:r>
              <a:rPr lang="en-SG" dirty="0"/>
              <a:t> the channel to check for activity</a:t>
            </a:r>
          </a:p>
          <a:p>
            <a:pPr lvl="1"/>
            <a:r>
              <a:rPr lang="en-SG" dirty="0"/>
              <a:t>Transmitters send an extended </a:t>
            </a:r>
            <a:r>
              <a:rPr lang="en-SG" b="1" dirty="0"/>
              <a:t>preamble</a:t>
            </a:r>
            <a:r>
              <a:rPr lang="en-SG" dirty="0"/>
              <a:t> (long duration) before data, ensuring receivers detect transmissions</a:t>
            </a:r>
          </a:p>
          <a:p>
            <a:pPr marL="0" indent="0">
              <a:buNone/>
            </a:pPr>
            <a:r>
              <a:rPr lang="en-SG" dirty="0"/>
              <a:t>• </a:t>
            </a:r>
            <a:r>
              <a:rPr lang="en-SG" b="1" dirty="0"/>
              <a:t>How it works step-by-step:</a:t>
            </a:r>
            <a:endParaRPr lang="en-SG" dirty="0"/>
          </a:p>
          <a:p>
            <a:pPr marL="457200" lvl="1" indent="0">
              <a:buNone/>
            </a:pPr>
            <a:r>
              <a:rPr lang="en-SG" dirty="0"/>
              <a:t>• Sender transmits a long preamble to “wake up” receiver</a:t>
            </a:r>
          </a:p>
          <a:p>
            <a:pPr marL="457200" lvl="1" indent="0">
              <a:buNone/>
            </a:pPr>
            <a:r>
              <a:rPr lang="en-SG" dirty="0"/>
              <a:t>• Receiver periodically wakes briefly to sense for preambles</a:t>
            </a:r>
          </a:p>
          <a:p>
            <a:pPr marL="457200" lvl="1" indent="0">
              <a:buNone/>
            </a:pPr>
            <a:r>
              <a:rPr lang="en-SG" dirty="0"/>
              <a:t>• Once a preamble is detected, receiver stays awake, receives the actual data, and acknowledges</a:t>
            </a:r>
          </a:p>
          <a:p>
            <a:pPr eaLnBrk="1" hangingPunct="1"/>
            <a:endParaRPr lang="en-US" dirty="0">
              <a:solidFill>
                <a:srgbClr val="FF0000"/>
              </a:solidFill>
              <a:latin typeface="+mj-lt"/>
            </a:endParaRPr>
          </a:p>
        </p:txBody>
      </p:sp>
    </p:spTree>
    <p:extLst>
      <p:ext uri="{BB962C8B-B14F-4D97-AF65-F5344CB8AC3E}">
        <p14:creationId xmlns:p14="http://schemas.microsoft.com/office/powerpoint/2010/main" val="406593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9EB7-73D4-4E5F-AA13-CE7B36637395}"/>
              </a:ext>
            </a:extLst>
          </p:cNvPr>
          <p:cNvSpPr>
            <a:spLocks noGrp="1"/>
          </p:cNvSpPr>
          <p:nvPr>
            <p:ph type="title"/>
          </p:nvPr>
        </p:nvSpPr>
        <p:spPr>
          <a:xfrm>
            <a:off x="1015156" y="88501"/>
            <a:ext cx="7647756" cy="1485900"/>
          </a:xfrm>
        </p:spPr>
        <p:txBody>
          <a:bodyPr/>
          <a:lstStyle/>
          <a:p>
            <a:r>
              <a:rPr lang="en-US" dirty="0"/>
              <a:t>Aloha with Preamble Sampling</a:t>
            </a:r>
            <a:endParaRPr lang="en-SG" dirty="0"/>
          </a:p>
        </p:txBody>
      </p:sp>
      <p:sp>
        <p:nvSpPr>
          <p:cNvPr id="4" name="Slide Number Placeholder 3">
            <a:extLst>
              <a:ext uri="{FF2B5EF4-FFF2-40B4-BE49-F238E27FC236}">
                <a16:creationId xmlns:a16="http://schemas.microsoft.com/office/drawing/2014/main" id="{B3F3374E-0505-4A95-A6F8-DDE05EA34A43}"/>
              </a:ext>
            </a:extLst>
          </p:cNvPr>
          <p:cNvSpPr>
            <a:spLocks noGrp="1"/>
          </p:cNvSpPr>
          <p:nvPr>
            <p:ph type="sldNum" sz="quarter" idx="12"/>
          </p:nvPr>
        </p:nvSpPr>
        <p:spPr/>
        <p:txBody>
          <a:bodyPr/>
          <a:lstStyle/>
          <a:p>
            <a:fld id="{69E57DC2-970A-4B3E-BB1C-7A09969E49DF}" type="slidenum">
              <a:rPr lang="en-US" smtClean="0">
                <a:solidFill>
                  <a:srgbClr val="191B0E"/>
                </a:solidFill>
              </a:rPr>
              <a:pPr/>
              <a:t>85</a:t>
            </a:fld>
            <a:endParaRPr lang="en-US" dirty="0">
              <a:solidFill>
                <a:srgbClr val="191B0E"/>
              </a:solidFill>
            </a:endParaRPr>
          </a:p>
        </p:txBody>
      </p:sp>
      <p:sp>
        <p:nvSpPr>
          <p:cNvPr id="5" name="Rectangle: Rounded Corners 4">
            <a:extLst>
              <a:ext uri="{FF2B5EF4-FFF2-40B4-BE49-F238E27FC236}">
                <a16:creationId xmlns:a16="http://schemas.microsoft.com/office/drawing/2014/main" id="{5F870439-2C34-468C-B3A6-7653F77CA0F4}"/>
              </a:ext>
            </a:extLst>
          </p:cNvPr>
          <p:cNvSpPr/>
          <p:nvPr/>
        </p:nvSpPr>
        <p:spPr>
          <a:xfrm>
            <a:off x="4655840" y="3006097"/>
            <a:ext cx="2232248" cy="4616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Preamble </a:t>
            </a:r>
          </a:p>
        </p:txBody>
      </p:sp>
      <p:sp>
        <p:nvSpPr>
          <p:cNvPr id="6" name="Rectangle: Rounded Corners 5">
            <a:extLst>
              <a:ext uri="{FF2B5EF4-FFF2-40B4-BE49-F238E27FC236}">
                <a16:creationId xmlns:a16="http://schemas.microsoft.com/office/drawing/2014/main" id="{54C01293-D3C5-4B6B-A1EC-5A23E19E4E5A}"/>
              </a:ext>
            </a:extLst>
          </p:cNvPr>
          <p:cNvSpPr/>
          <p:nvPr/>
        </p:nvSpPr>
        <p:spPr>
          <a:xfrm>
            <a:off x="6888088" y="2996952"/>
            <a:ext cx="1008112" cy="5040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a:t>
            </a:r>
          </a:p>
        </p:txBody>
      </p:sp>
      <p:sp>
        <p:nvSpPr>
          <p:cNvPr id="8" name="TextBox 7">
            <a:extLst>
              <a:ext uri="{FF2B5EF4-FFF2-40B4-BE49-F238E27FC236}">
                <a16:creationId xmlns:a16="http://schemas.microsoft.com/office/drawing/2014/main" id="{90DDE060-F4A7-40B0-97C6-648C432D1E3F}"/>
              </a:ext>
            </a:extLst>
          </p:cNvPr>
          <p:cNvSpPr txBox="1"/>
          <p:nvPr/>
        </p:nvSpPr>
        <p:spPr>
          <a:xfrm>
            <a:off x="2007487" y="3027291"/>
            <a:ext cx="845103" cy="369332"/>
          </a:xfrm>
          <a:prstGeom prst="rect">
            <a:avLst/>
          </a:prstGeom>
          <a:noFill/>
        </p:spPr>
        <p:txBody>
          <a:bodyPr wrap="none" rtlCol="0">
            <a:spAutoFit/>
          </a:bodyPr>
          <a:lstStyle/>
          <a:p>
            <a:r>
              <a:rPr lang="en-SG" dirty="0">
                <a:solidFill>
                  <a:srgbClr val="0070C0"/>
                </a:solidFill>
              </a:rPr>
              <a:t>Sender</a:t>
            </a:r>
          </a:p>
        </p:txBody>
      </p:sp>
      <p:sp>
        <p:nvSpPr>
          <p:cNvPr id="10" name="TextBox 9">
            <a:extLst>
              <a:ext uri="{FF2B5EF4-FFF2-40B4-BE49-F238E27FC236}">
                <a16:creationId xmlns:a16="http://schemas.microsoft.com/office/drawing/2014/main" id="{36B1435B-F8C3-4B4F-858A-F228C805F9DC}"/>
              </a:ext>
            </a:extLst>
          </p:cNvPr>
          <p:cNvSpPr txBox="1"/>
          <p:nvPr/>
        </p:nvSpPr>
        <p:spPr>
          <a:xfrm>
            <a:off x="1703513" y="1747366"/>
            <a:ext cx="984693" cy="369332"/>
          </a:xfrm>
          <a:prstGeom prst="rect">
            <a:avLst/>
          </a:prstGeom>
          <a:noFill/>
        </p:spPr>
        <p:txBody>
          <a:bodyPr wrap="none" rtlCol="0">
            <a:spAutoFit/>
          </a:bodyPr>
          <a:lstStyle/>
          <a:p>
            <a:r>
              <a:rPr lang="en-SG" dirty="0">
                <a:solidFill>
                  <a:srgbClr val="0070C0"/>
                </a:solidFill>
              </a:rPr>
              <a:t>Receiver</a:t>
            </a:r>
          </a:p>
        </p:txBody>
      </p:sp>
      <p:cxnSp>
        <p:nvCxnSpPr>
          <p:cNvPr id="12" name="Straight Connector 11">
            <a:extLst>
              <a:ext uri="{FF2B5EF4-FFF2-40B4-BE49-F238E27FC236}">
                <a16:creationId xmlns:a16="http://schemas.microsoft.com/office/drawing/2014/main" id="{A78B8363-BB2F-42A0-8376-DE6BCDD30CDE}"/>
              </a:ext>
            </a:extLst>
          </p:cNvPr>
          <p:cNvCxnSpPr>
            <a:cxnSpLocks/>
          </p:cNvCxnSpPr>
          <p:nvPr/>
        </p:nvCxnSpPr>
        <p:spPr>
          <a:xfrm flipV="1">
            <a:off x="3081366" y="1971240"/>
            <a:ext cx="7407122" cy="29619"/>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879D2B03-7762-4C1F-A89D-EF819F127201}"/>
              </a:ext>
            </a:extLst>
          </p:cNvPr>
          <p:cNvSpPr/>
          <p:nvPr/>
        </p:nvSpPr>
        <p:spPr>
          <a:xfrm flipH="1">
            <a:off x="3225382" y="1539192"/>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TextBox 13">
            <a:extLst>
              <a:ext uri="{FF2B5EF4-FFF2-40B4-BE49-F238E27FC236}">
                <a16:creationId xmlns:a16="http://schemas.microsoft.com/office/drawing/2014/main" id="{C5831240-023C-40F8-8937-0AA0CDCDC3BD}"/>
              </a:ext>
            </a:extLst>
          </p:cNvPr>
          <p:cNvSpPr txBox="1"/>
          <p:nvPr/>
        </p:nvSpPr>
        <p:spPr>
          <a:xfrm>
            <a:off x="2861755" y="1200637"/>
            <a:ext cx="819455" cy="338554"/>
          </a:xfrm>
          <a:prstGeom prst="rect">
            <a:avLst/>
          </a:prstGeom>
          <a:noFill/>
        </p:spPr>
        <p:txBody>
          <a:bodyPr wrap="none" rtlCol="0">
            <a:spAutoFit/>
          </a:bodyPr>
          <a:lstStyle/>
          <a:p>
            <a:r>
              <a:rPr lang="en-SG" sz="1600" dirty="0">
                <a:solidFill>
                  <a:srgbClr val="0070C0"/>
                </a:solidFill>
              </a:rPr>
              <a:t>Sensing</a:t>
            </a:r>
          </a:p>
        </p:txBody>
      </p:sp>
      <p:sp>
        <p:nvSpPr>
          <p:cNvPr id="16" name="Rectangle: Rounded Corners 15">
            <a:extLst>
              <a:ext uri="{FF2B5EF4-FFF2-40B4-BE49-F238E27FC236}">
                <a16:creationId xmlns:a16="http://schemas.microsoft.com/office/drawing/2014/main" id="{25506563-FF9C-441F-ACFC-5F9DBC603F5E}"/>
              </a:ext>
            </a:extLst>
          </p:cNvPr>
          <p:cNvSpPr/>
          <p:nvPr/>
        </p:nvSpPr>
        <p:spPr>
          <a:xfrm flipH="1">
            <a:off x="5375920" y="1527176"/>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366C1E50-139E-4CA4-86A5-7EAF3D2260F8}"/>
              </a:ext>
            </a:extLst>
          </p:cNvPr>
          <p:cNvSpPr txBox="1"/>
          <p:nvPr/>
        </p:nvSpPr>
        <p:spPr>
          <a:xfrm>
            <a:off x="5018965" y="1168416"/>
            <a:ext cx="819455" cy="338554"/>
          </a:xfrm>
          <a:prstGeom prst="rect">
            <a:avLst/>
          </a:prstGeom>
          <a:noFill/>
        </p:spPr>
        <p:txBody>
          <a:bodyPr wrap="none" rtlCol="0">
            <a:spAutoFit/>
          </a:bodyPr>
          <a:lstStyle/>
          <a:p>
            <a:r>
              <a:rPr lang="en-SG" sz="1600" dirty="0">
                <a:solidFill>
                  <a:srgbClr val="0070C0"/>
                </a:solidFill>
              </a:rPr>
              <a:t>Sensing</a:t>
            </a:r>
          </a:p>
        </p:txBody>
      </p:sp>
      <p:sp>
        <p:nvSpPr>
          <p:cNvPr id="18" name="Rectangle: Rounded Corners 17">
            <a:extLst>
              <a:ext uri="{FF2B5EF4-FFF2-40B4-BE49-F238E27FC236}">
                <a16:creationId xmlns:a16="http://schemas.microsoft.com/office/drawing/2014/main" id="{59DAFB83-E026-4BB2-9C98-243F408D781F}"/>
              </a:ext>
            </a:extLst>
          </p:cNvPr>
          <p:cNvSpPr/>
          <p:nvPr/>
        </p:nvSpPr>
        <p:spPr>
          <a:xfrm flipH="1">
            <a:off x="7533076" y="1527176"/>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209BE3D1-287D-4B96-9811-D890A84C8DD5}"/>
              </a:ext>
            </a:extLst>
          </p:cNvPr>
          <p:cNvSpPr txBox="1"/>
          <p:nvPr/>
        </p:nvSpPr>
        <p:spPr>
          <a:xfrm>
            <a:off x="7176121" y="1168416"/>
            <a:ext cx="819455" cy="338554"/>
          </a:xfrm>
          <a:prstGeom prst="rect">
            <a:avLst/>
          </a:prstGeom>
          <a:noFill/>
        </p:spPr>
        <p:txBody>
          <a:bodyPr wrap="none" rtlCol="0">
            <a:spAutoFit/>
          </a:bodyPr>
          <a:lstStyle/>
          <a:p>
            <a:r>
              <a:rPr lang="en-SG" sz="1600" dirty="0">
                <a:solidFill>
                  <a:srgbClr val="0070C0"/>
                </a:solidFill>
              </a:rPr>
              <a:t>Sensing</a:t>
            </a:r>
          </a:p>
        </p:txBody>
      </p:sp>
      <p:sp>
        <p:nvSpPr>
          <p:cNvPr id="21" name="Rectangle: Rounded Corners 20">
            <a:extLst>
              <a:ext uri="{FF2B5EF4-FFF2-40B4-BE49-F238E27FC236}">
                <a16:creationId xmlns:a16="http://schemas.microsoft.com/office/drawing/2014/main" id="{D473D891-686C-4BDD-994A-3DFFBC9C1DB3}"/>
              </a:ext>
            </a:extLst>
          </p:cNvPr>
          <p:cNvSpPr/>
          <p:nvPr/>
        </p:nvSpPr>
        <p:spPr>
          <a:xfrm flipH="1">
            <a:off x="9687202" y="1539101"/>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TextBox 21">
            <a:extLst>
              <a:ext uri="{FF2B5EF4-FFF2-40B4-BE49-F238E27FC236}">
                <a16:creationId xmlns:a16="http://schemas.microsoft.com/office/drawing/2014/main" id="{5810ACF5-0C0A-48E0-B09C-6C25E48EE0E9}"/>
              </a:ext>
            </a:extLst>
          </p:cNvPr>
          <p:cNvSpPr txBox="1"/>
          <p:nvPr/>
        </p:nvSpPr>
        <p:spPr>
          <a:xfrm>
            <a:off x="9330247" y="1180341"/>
            <a:ext cx="819455" cy="338554"/>
          </a:xfrm>
          <a:prstGeom prst="rect">
            <a:avLst/>
          </a:prstGeom>
          <a:noFill/>
        </p:spPr>
        <p:txBody>
          <a:bodyPr wrap="none" rtlCol="0">
            <a:spAutoFit/>
          </a:bodyPr>
          <a:lstStyle/>
          <a:p>
            <a:r>
              <a:rPr lang="en-SG" sz="1600" dirty="0">
                <a:solidFill>
                  <a:srgbClr val="0070C0"/>
                </a:solidFill>
              </a:rPr>
              <a:t>Sensing</a:t>
            </a:r>
          </a:p>
        </p:txBody>
      </p:sp>
      <p:sp>
        <p:nvSpPr>
          <p:cNvPr id="24" name="TextBox 23">
            <a:extLst>
              <a:ext uri="{FF2B5EF4-FFF2-40B4-BE49-F238E27FC236}">
                <a16:creationId xmlns:a16="http://schemas.microsoft.com/office/drawing/2014/main" id="{618E0298-D963-4282-8B72-CEC0D24BA02D}"/>
              </a:ext>
            </a:extLst>
          </p:cNvPr>
          <p:cNvSpPr txBox="1"/>
          <p:nvPr/>
        </p:nvSpPr>
        <p:spPr>
          <a:xfrm>
            <a:off x="1775521" y="4007950"/>
            <a:ext cx="1154611" cy="369332"/>
          </a:xfrm>
          <a:prstGeom prst="rect">
            <a:avLst/>
          </a:prstGeom>
          <a:noFill/>
        </p:spPr>
        <p:txBody>
          <a:bodyPr wrap="none" rtlCol="0">
            <a:spAutoFit/>
          </a:bodyPr>
          <a:lstStyle/>
          <a:p>
            <a:r>
              <a:rPr lang="en-SG" dirty="0">
                <a:solidFill>
                  <a:srgbClr val="0070C0"/>
                </a:solidFill>
              </a:rPr>
              <a:t>Receiver 1</a:t>
            </a:r>
          </a:p>
        </p:txBody>
      </p:sp>
      <p:cxnSp>
        <p:nvCxnSpPr>
          <p:cNvPr id="25" name="Straight Connector 24">
            <a:extLst>
              <a:ext uri="{FF2B5EF4-FFF2-40B4-BE49-F238E27FC236}">
                <a16:creationId xmlns:a16="http://schemas.microsoft.com/office/drawing/2014/main" id="{6E51F917-2909-46EB-8FB7-F765F773C2C3}"/>
              </a:ext>
            </a:extLst>
          </p:cNvPr>
          <p:cNvCxnSpPr>
            <a:cxnSpLocks/>
          </p:cNvCxnSpPr>
          <p:nvPr/>
        </p:nvCxnSpPr>
        <p:spPr>
          <a:xfrm flipV="1">
            <a:off x="3153374" y="4261441"/>
            <a:ext cx="7191098" cy="3"/>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B8202B12-2245-46B2-8453-646EA85440E5}"/>
              </a:ext>
            </a:extLst>
          </p:cNvPr>
          <p:cNvSpPr/>
          <p:nvPr/>
        </p:nvSpPr>
        <p:spPr>
          <a:xfrm flipH="1">
            <a:off x="3297390" y="3799776"/>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6C1469CC-13D6-4B08-AA5D-B8880BF4D508}"/>
              </a:ext>
            </a:extLst>
          </p:cNvPr>
          <p:cNvSpPr txBox="1"/>
          <p:nvPr/>
        </p:nvSpPr>
        <p:spPr>
          <a:xfrm>
            <a:off x="2933763" y="3461221"/>
            <a:ext cx="819455" cy="338554"/>
          </a:xfrm>
          <a:prstGeom prst="rect">
            <a:avLst/>
          </a:prstGeom>
          <a:noFill/>
        </p:spPr>
        <p:txBody>
          <a:bodyPr wrap="none" rtlCol="0">
            <a:spAutoFit/>
          </a:bodyPr>
          <a:lstStyle/>
          <a:p>
            <a:r>
              <a:rPr lang="en-SG" sz="1600" dirty="0">
                <a:solidFill>
                  <a:srgbClr val="0070C0"/>
                </a:solidFill>
              </a:rPr>
              <a:t>Sensing</a:t>
            </a:r>
          </a:p>
        </p:txBody>
      </p:sp>
      <p:sp>
        <p:nvSpPr>
          <p:cNvPr id="28" name="Rectangle: Rounded Corners 27">
            <a:extLst>
              <a:ext uri="{FF2B5EF4-FFF2-40B4-BE49-F238E27FC236}">
                <a16:creationId xmlns:a16="http://schemas.microsoft.com/office/drawing/2014/main" id="{A71D2043-D388-488A-AAC4-92CF20FE351B}"/>
              </a:ext>
            </a:extLst>
          </p:cNvPr>
          <p:cNvSpPr/>
          <p:nvPr/>
        </p:nvSpPr>
        <p:spPr>
          <a:xfrm flipH="1">
            <a:off x="5447928" y="3745370"/>
            <a:ext cx="1440160" cy="50405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TextBox 28">
            <a:extLst>
              <a:ext uri="{FF2B5EF4-FFF2-40B4-BE49-F238E27FC236}">
                <a16:creationId xmlns:a16="http://schemas.microsoft.com/office/drawing/2014/main" id="{6D51DD92-8884-4977-978D-0FDCBB516BFF}"/>
              </a:ext>
            </a:extLst>
          </p:cNvPr>
          <p:cNvSpPr txBox="1"/>
          <p:nvPr/>
        </p:nvSpPr>
        <p:spPr>
          <a:xfrm>
            <a:off x="5744880" y="3799775"/>
            <a:ext cx="819455" cy="338554"/>
          </a:xfrm>
          <a:prstGeom prst="rect">
            <a:avLst/>
          </a:prstGeom>
          <a:noFill/>
        </p:spPr>
        <p:txBody>
          <a:bodyPr wrap="none" rtlCol="0">
            <a:spAutoFit/>
          </a:bodyPr>
          <a:lstStyle/>
          <a:p>
            <a:r>
              <a:rPr lang="en-SG" sz="1600" dirty="0">
                <a:solidFill>
                  <a:srgbClr val="0070C0"/>
                </a:solidFill>
              </a:rPr>
              <a:t>Sensing</a:t>
            </a:r>
          </a:p>
        </p:txBody>
      </p:sp>
      <p:sp>
        <p:nvSpPr>
          <p:cNvPr id="35" name="Rectangle: Rounded Corners 34">
            <a:extLst>
              <a:ext uri="{FF2B5EF4-FFF2-40B4-BE49-F238E27FC236}">
                <a16:creationId xmlns:a16="http://schemas.microsoft.com/office/drawing/2014/main" id="{6C8B969E-DEFB-4199-887F-E38617149735}"/>
              </a:ext>
            </a:extLst>
          </p:cNvPr>
          <p:cNvSpPr/>
          <p:nvPr/>
        </p:nvSpPr>
        <p:spPr>
          <a:xfrm>
            <a:off x="7896200" y="3734726"/>
            <a:ext cx="760944" cy="5146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ACK</a:t>
            </a:r>
          </a:p>
        </p:txBody>
      </p:sp>
      <p:sp>
        <p:nvSpPr>
          <p:cNvPr id="36" name="Rectangle: Rounded Corners 35">
            <a:extLst>
              <a:ext uri="{FF2B5EF4-FFF2-40B4-BE49-F238E27FC236}">
                <a16:creationId xmlns:a16="http://schemas.microsoft.com/office/drawing/2014/main" id="{FFA78697-2609-4856-B722-A8DAC6390CEB}"/>
              </a:ext>
            </a:extLst>
          </p:cNvPr>
          <p:cNvSpPr/>
          <p:nvPr/>
        </p:nvSpPr>
        <p:spPr>
          <a:xfrm>
            <a:off x="6888088" y="3761173"/>
            <a:ext cx="1008112" cy="5040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Recv</a:t>
            </a:r>
            <a:endParaRPr lang="en-SG" dirty="0">
              <a:solidFill>
                <a:schemeClr val="tx1"/>
              </a:solidFill>
            </a:endParaRPr>
          </a:p>
        </p:txBody>
      </p:sp>
      <p:sp>
        <p:nvSpPr>
          <p:cNvPr id="37" name="TextBox 36">
            <a:extLst>
              <a:ext uri="{FF2B5EF4-FFF2-40B4-BE49-F238E27FC236}">
                <a16:creationId xmlns:a16="http://schemas.microsoft.com/office/drawing/2014/main" id="{3838C943-5B6E-4726-ABE3-F32BE5A32FB7}"/>
              </a:ext>
            </a:extLst>
          </p:cNvPr>
          <p:cNvSpPr txBox="1"/>
          <p:nvPr/>
        </p:nvSpPr>
        <p:spPr>
          <a:xfrm>
            <a:off x="1703513" y="5116703"/>
            <a:ext cx="1154611" cy="369332"/>
          </a:xfrm>
          <a:prstGeom prst="rect">
            <a:avLst/>
          </a:prstGeom>
          <a:noFill/>
        </p:spPr>
        <p:txBody>
          <a:bodyPr wrap="none" rtlCol="0">
            <a:spAutoFit/>
          </a:bodyPr>
          <a:lstStyle/>
          <a:p>
            <a:r>
              <a:rPr lang="en-SG" dirty="0">
                <a:solidFill>
                  <a:srgbClr val="0070C0"/>
                </a:solidFill>
              </a:rPr>
              <a:t>Receiver 2</a:t>
            </a:r>
          </a:p>
        </p:txBody>
      </p:sp>
      <p:cxnSp>
        <p:nvCxnSpPr>
          <p:cNvPr id="38" name="Straight Connector 37">
            <a:extLst>
              <a:ext uri="{FF2B5EF4-FFF2-40B4-BE49-F238E27FC236}">
                <a16:creationId xmlns:a16="http://schemas.microsoft.com/office/drawing/2014/main" id="{96EE8F1D-0926-4C4F-9C3F-D21FC7582CF3}"/>
              </a:ext>
            </a:extLst>
          </p:cNvPr>
          <p:cNvCxnSpPr>
            <a:cxnSpLocks/>
          </p:cNvCxnSpPr>
          <p:nvPr/>
        </p:nvCxnSpPr>
        <p:spPr>
          <a:xfrm flipV="1">
            <a:off x="2999656" y="5540805"/>
            <a:ext cx="7407122" cy="29619"/>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892F22DC-9966-45E6-9353-9B96047E96E0}"/>
              </a:ext>
            </a:extLst>
          </p:cNvPr>
          <p:cNvSpPr/>
          <p:nvPr/>
        </p:nvSpPr>
        <p:spPr>
          <a:xfrm flipH="1">
            <a:off x="4465600" y="5108757"/>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0" name="TextBox 39">
            <a:extLst>
              <a:ext uri="{FF2B5EF4-FFF2-40B4-BE49-F238E27FC236}">
                <a16:creationId xmlns:a16="http://schemas.microsoft.com/office/drawing/2014/main" id="{9F8445A3-6FD9-473C-863A-CECF6E00C299}"/>
              </a:ext>
            </a:extLst>
          </p:cNvPr>
          <p:cNvSpPr txBox="1"/>
          <p:nvPr/>
        </p:nvSpPr>
        <p:spPr>
          <a:xfrm>
            <a:off x="4101973" y="4770202"/>
            <a:ext cx="819455" cy="338554"/>
          </a:xfrm>
          <a:prstGeom prst="rect">
            <a:avLst/>
          </a:prstGeom>
          <a:noFill/>
        </p:spPr>
        <p:txBody>
          <a:bodyPr wrap="none" rtlCol="0">
            <a:spAutoFit/>
          </a:bodyPr>
          <a:lstStyle/>
          <a:p>
            <a:r>
              <a:rPr lang="en-SG" sz="1600" dirty="0">
                <a:solidFill>
                  <a:srgbClr val="0070C0"/>
                </a:solidFill>
              </a:rPr>
              <a:t>Sensing</a:t>
            </a:r>
          </a:p>
        </p:txBody>
      </p:sp>
      <p:sp>
        <p:nvSpPr>
          <p:cNvPr id="43" name="Rectangle: Rounded Corners 42">
            <a:extLst>
              <a:ext uri="{FF2B5EF4-FFF2-40B4-BE49-F238E27FC236}">
                <a16:creationId xmlns:a16="http://schemas.microsoft.com/office/drawing/2014/main" id="{CA9A0A90-899F-4090-B373-407D5D046F51}"/>
              </a:ext>
            </a:extLst>
          </p:cNvPr>
          <p:cNvSpPr/>
          <p:nvPr/>
        </p:nvSpPr>
        <p:spPr>
          <a:xfrm flipH="1">
            <a:off x="8773294" y="5096741"/>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4" name="TextBox 43">
            <a:extLst>
              <a:ext uri="{FF2B5EF4-FFF2-40B4-BE49-F238E27FC236}">
                <a16:creationId xmlns:a16="http://schemas.microsoft.com/office/drawing/2014/main" id="{5E7AB9B2-4B1F-41E8-9101-D891F57B834F}"/>
              </a:ext>
            </a:extLst>
          </p:cNvPr>
          <p:cNvSpPr txBox="1"/>
          <p:nvPr/>
        </p:nvSpPr>
        <p:spPr>
          <a:xfrm>
            <a:off x="8416339" y="4737981"/>
            <a:ext cx="819455" cy="338554"/>
          </a:xfrm>
          <a:prstGeom prst="rect">
            <a:avLst/>
          </a:prstGeom>
          <a:noFill/>
        </p:spPr>
        <p:txBody>
          <a:bodyPr wrap="none" rtlCol="0">
            <a:spAutoFit/>
          </a:bodyPr>
          <a:lstStyle/>
          <a:p>
            <a:r>
              <a:rPr lang="en-SG" sz="1600" dirty="0">
                <a:solidFill>
                  <a:srgbClr val="0070C0"/>
                </a:solidFill>
              </a:rPr>
              <a:t>Sensing</a:t>
            </a:r>
          </a:p>
        </p:txBody>
      </p:sp>
      <p:sp>
        <p:nvSpPr>
          <p:cNvPr id="48" name="Rectangle: Rounded Corners 47">
            <a:extLst>
              <a:ext uri="{FF2B5EF4-FFF2-40B4-BE49-F238E27FC236}">
                <a16:creationId xmlns:a16="http://schemas.microsoft.com/office/drawing/2014/main" id="{D095215E-4E7E-499C-8690-E702031685B1}"/>
              </a:ext>
            </a:extLst>
          </p:cNvPr>
          <p:cNvSpPr/>
          <p:nvPr/>
        </p:nvSpPr>
        <p:spPr>
          <a:xfrm flipH="1">
            <a:off x="9757324" y="3787760"/>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9" name="TextBox 48">
            <a:extLst>
              <a:ext uri="{FF2B5EF4-FFF2-40B4-BE49-F238E27FC236}">
                <a16:creationId xmlns:a16="http://schemas.microsoft.com/office/drawing/2014/main" id="{39CF0591-4098-4889-8D4A-2CD9697BA224}"/>
              </a:ext>
            </a:extLst>
          </p:cNvPr>
          <p:cNvSpPr txBox="1"/>
          <p:nvPr/>
        </p:nvSpPr>
        <p:spPr>
          <a:xfrm>
            <a:off x="9400369" y="3429000"/>
            <a:ext cx="819455" cy="338554"/>
          </a:xfrm>
          <a:prstGeom prst="rect">
            <a:avLst/>
          </a:prstGeom>
          <a:noFill/>
        </p:spPr>
        <p:txBody>
          <a:bodyPr wrap="none" rtlCol="0">
            <a:spAutoFit/>
          </a:bodyPr>
          <a:lstStyle/>
          <a:p>
            <a:r>
              <a:rPr lang="en-SG" sz="1600" dirty="0">
                <a:solidFill>
                  <a:srgbClr val="0070C0"/>
                </a:solidFill>
              </a:rPr>
              <a:t>Sensing</a:t>
            </a:r>
          </a:p>
        </p:txBody>
      </p:sp>
    </p:spTree>
    <p:extLst>
      <p:ext uri="{BB962C8B-B14F-4D97-AF65-F5344CB8AC3E}">
        <p14:creationId xmlns:p14="http://schemas.microsoft.com/office/powerpoint/2010/main" val="62526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9"/>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9"/>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0"/>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3"/>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13" grpId="0" animBg="1"/>
      <p:bldP spid="14" grpId="0"/>
      <p:bldP spid="16" grpId="0" animBg="1"/>
      <p:bldP spid="17" grpId="0"/>
      <p:bldP spid="18" grpId="0" animBg="1"/>
      <p:bldP spid="19" grpId="0"/>
      <p:bldP spid="21" grpId="0" animBg="1"/>
      <p:bldP spid="22" grpId="0"/>
      <p:bldP spid="24" grpId="0"/>
      <p:bldP spid="26" grpId="0" animBg="1"/>
      <p:bldP spid="27" grpId="0"/>
      <p:bldP spid="28" grpId="0" animBg="1"/>
      <p:bldP spid="29" grpId="0"/>
      <p:bldP spid="35" grpId="0" animBg="1"/>
      <p:bldP spid="36" grpId="0" animBg="1"/>
      <p:bldP spid="37" grpId="0"/>
      <p:bldP spid="39" grpId="0" animBg="1"/>
      <p:bldP spid="40" grpId="0"/>
      <p:bldP spid="43" grpId="0" animBg="1"/>
      <p:bldP spid="44" grpId="0"/>
      <p:bldP spid="48" grpId="0" animBg="1"/>
      <p:bldP spid="4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95300" y="276228"/>
            <a:ext cx="7200900" cy="850900"/>
          </a:xfrm>
        </p:spPr>
        <p:txBody>
          <a:bodyPr/>
          <a:lstStyle/>
          <a:p>
            <a:pPr eaLnBrk="1" hangingPunct="1"/>
            <a:r>
              <a:rPr lang="en-US" dirty="0"/>
              <a:t>Aloha with Preamble Sampling</a:t>
            </a:r>
          </a:p>
        </p:txBody>
      </p:sp>
      <p:sp>
        <p:nvSpPr>
          <p:cNvPr id="14339" name="Rectangle 5"/>
          <p:cNvSpPr>
            <a:spLocks noChangeArrowheads="1"/>
          </p:cNvSpPr>
          <p:nvPr/>
        </p:nvSpPr>
        <p:spPr bwMode="auto">
          <a:xfrm>
            <a:off x="624436" y="3611760"/>
            <a:ext cx="1087537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SG" sz="2800" dirty="0"/>
              <a:t>• </a:t>
            </a:r>
            <a:r>
              <a:rPr lang="en-SG" sz="2800" b="1" dirty="0"/>
              <a:t>Advantages:</a:t>
            </a:r>
            <a:endParaRPr lang="en-SG" sz="2800" dirty="0"/>
          </a:p>
          <a:p>
            <a:pPr lvl="1"/>
            <a:r>
              <a:rPr lang="en-SG" sz="2800" dirty="0"/>
              <a:t>• Reduces idle listening significantly, saving power</a:t>
            </a:r>
          </a:p>
          <a:p>
            <a:pPr lvl="1"/>
            <a:r>
              <a:rPr lang="en-SG" sz="2800" dirty="0"/>
              <a:t>• Simple to implement, asynchronous, no synchronization required</a:t>
            </a:r>
          </a:p>
          <a:p>
            <a:pPr lvl="1"/>
            <a:endParaRPr lang="en-SG" sz="2800" dirty="0"/>
          </a:p>
          <a:p>
            <a:r>
              <a:rPr lang="en-SG" sz="2800" dirty="0"/>
              <a:t>• </a:t>
            </a:r>
            <a:r>
              <a:rPr lang="en-SG" sz="2800" b="1" dirty="0"/>
              <a:t>Limitations:</a:t>
            </a:r>
            <a:endParaRPr lang="en-SG" sz="2800" dirty="0"/>
          </a:p>
          <a:p>
            <a:pPr lvl="1"/>
            <a:r>
              <a:rPr lang="en-SG" sz="2800" dirty="0"/>
              <a:t>• Preamble wastes energy at sender and slightly increases latency</a:t>
            </a:r>
          </a:p>
          <a:p>
            <a:pPr>
              <a:buFontTx/>
              <a:buChar char="•"/>
            </a:pPr>
            <a:endParaRPr lang="en-US" sz="2800" dirty="0">
              <a:solidFill>
                <a:srgbClr val="0070C0"/>
              </a:solidFill>
            </a:endParaRPr>
          </a:p>
        </p:txBody>
      </p:sp>
      <p:sp>
        <p:nvSpPr>
          <p:cNvPr id="7" name="Rectangle: Rounded Corners 6">
            <a:extLst>
              <a:ext uri="{FF2B5EF4-FFF2-40B4-BE49-F238E27FC236}">
                <a16:creationId xmlns:a16="http://schemas.microsoft.com/office/drawing/2014/main" id="{1B328725-7395-4430-8315-CEBFC191C777}"/>
              </a:ext>
            </a:extLst>
          </p:cNvPr>
          <p:cNvSpPr/>
          <p:nvPr/>
        </p:nvSpPr>
        <p:spPr>
          <a:xfrm>
            <a:off x="4655840" y="1565937"/>
            <a:ext cx="2232248" cy="461666"/>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Preamble </a:t>
            </a:r>
          </a:p>
        </p:txBody>
      </p:sp>
      <p:sp>
        <p:nvSpPr>
          <p:cNvPr id="8" name="Rectangle: Rounded Corners 7">
            <a:extLst>
              <a:ext uri="{FF2B5EF4-FFF2-40B4-BE49-F238E27FC236}">
                <a16:creationId xmlns:a16="http://schemas.microsoft.com/office/drawing/2014/main" id="{1AEE8631-33BC-4454-8A43-E718F52A012F}"/>
              </a:ext>
            </a:extLst>
          </p:cNvPr>
          <p:cNvSpPr/>
          <p:nvPr/>
        </p:nvSpPr>
        <p:spPr>
          <a:xfrm>
            <a:off x="6888088" y="1556792"/>
            <a:ext cx="1008112" cy="5040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Data</a:t>
            </a:r>
          </a:p>
        </p:txBody>
      </p:sp>
      <p:sp>
        <p:nvSpPr>
          <p:cNvPr id="9" name="TextBox 8">
            <a:extLst>
              <a:ext uri="{FF2B5EF4-FFF2-40B4-BE49-F238E27FC236}">
                <a16:creationId xmlns:a16="http://schemas.microsoft.com/office/drawing/2014/main" id="{B362E98A-9AD0-4AB0-BE7A-BE26C650D41C}"/>
              </a:ext>
            </a:extLst>
          </p:cNvPr>
          <p:cNvSpPr txBox="1"/>
          <p:nvPr/>
        </p:nvSpPr>
        <p:spPr>
          <a:xfrm>
            <a:off x="2007487" y="1587131"/>
            <a:ext cx="845103" cy="369332"/>
          </a:xfrm>
          <a:prstGeom prst="rect">
            <a:avLst/>
          </a:prstGeom>
          <a:noFill/>
        </p:spPr>
        <p:txBody>
          <a:bodyPr wrap="none" rtlCol="0">
            <a:spAutoFit/>
          </a:bodyPr>
          <a:lstStyle/>
          <a:p>
            <a:r>
              <a:rPr lang="en-SG" dirty="0">
                <a:solidFill>
                  <a:srgbClr val="0070C0"/>
                </a:solidFill>
              </a:rPr>
              <a:t>Sender</a:t>
            </a:r>
          </a:p>
        </p:txBody>
      </p:sp>
      <p:sp>
        <p:nvSpPr>
          <p:cNvPr id="10" name="TextBox 9">
            <a:extLst>
              <a:ext uri="{FF2B5EF4-FFF2-40B4-BE49-F238E27FC236}">
                <a16:creationId xmlns:a16="http://schemas.microsoft.com/office/drawing/2014/main" id="{727D6A2C-7F8E-4A95-AB9C-5695656D5269}"/>
              </a:ext>
            </a:extLst>
          </p:cNvPr>
          <p:cNvSpPr txBox="1"/>
          <p:nvPr/>
        </p:nvSpPr>
        <p:spPr>
          <a:xfrm>
            <a:off x="1775521" y="2567790"/>
            <a:ext cx="1154611" cy="369332"/>
          </a:xfrm>
          <a:prstGeom prst="rect">
            <a:avLst/>
          </a:prstGeom>
          <a:noFill/>
        </p:spPr>
        <p:txBody>
          <a:bodyPr wrap="none" rtlCol="0">
            <a:spAutoFit/>
          </a:bodyPr>
          <a:lstStyle/>
          <a:p>
            <a:r>
              <a:rPr lang="en-SG" dirty="0">
                <a:solidFill>
                  <a:srgbClr val="0070C0"/>
                </a:solidFill>
              </a:rPr>
              <a:t>Receiver 1</a:t>
            </a:r>
          </a:p>
        </p:txBody>
      </p:sp>
      <p:cxnSp>
        <p:nvCxnSpPr>
          <p:cNvPr id="11" name="Straight Connector 10">
            <a:extLst>
              <a:ext uri="{FF2B5EF4-FFF2-40B4-BE49-F238E27FC236}">
                <a16:creationId xmlns:a16="http://schemas.microsoft.com/office/drawing/2014/main" id="{3F1C8945-0DA7-4133-B6A8-C4201D71FF69}"/>
              </a:ext>
            </a:extLst>
          </p:cNvPr>
          <p:cNvCxnSpPr>
            <a:cxnSpLocks/>
          </p:cNvCxnSpPr>
          <p:nvPr/>
        </p:nvCxnSpPr>
        <p:spPr>
          <a:xfrm flipV="1">
            <a:off x="3153374" y="2821281"/>
            <a:ext cx="7191098" cy="3"/>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C466367C-3275-49EB-906A-1A5999D45D3F}"/>
              </a:ext>
            </a:extLst>
          </p:cNvPr>
          <p:cNvSpPr/>
          <p:nvPr/>
        </p:nvSpPr>
        <p:spPr>
          <a:xfrm flipH="1">
            <a:off x="3297390" y="2359616"/>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CF14C3FC-79E6-4416-8A55-06A5844E3FBD}"/>
              </a:ext>
            </a:extLst>
          </p:cNvPr>
          <p:cNvSpPr txBox="1"/>
          <p:nvPr/>
        </p:nvSpPr>
        <p:spPr>
          <a:xfrm>
            <a:off x="2933763" y="2021061"/>
            <a:ext cx="819455" cy="338554"/>
          </a:xfrm>
          <a:prstGeom prst="rect">
            <a:avLst/>
          </a:prstGeom>
          <a:noFill/>
        </p:spPr>
        <p:txBody>
          <a:bodyPr wrap="none" rtlCol="0">
            <a:spAutoFit/>
          </a:bodyPr>
          <a:lstStyle/>
          <a:p>
            <a:r>
              <a:rPr lang="en-SG" sz="1600" dirty="0">
                <a:solidFill>
                  <a:srgbClr val="0070C0"/>
                </a:solidFill>
              </a:rPr>
              <a:t>Sensing</a:t>
            </a:r>
          </a:p>
        </p:txBody>
      </p:sp>
      <p:sp>
        <p:nvSpPr>
          <p:cNvPr id="14" name="Rectangle: Rounded Corners 13">
            <a:extLst>
              <a:ext uri="{FF2B5EF4-FFF2-40B4-BE49-F238E27FC236}">
                <a16:creationId xmlns:a16="http://schemas.microsoft.com/office/drawing/2014/main" id="{5A6A3435-B8FB-46AA-8F85-940D676101E5}"/>
              </a:ext>
            </a:extLst>
          </p:cNvPr>
          <p:cNvSpPr/>
          <p:nvPr/>
        </p:nvSpPr>
        <p:spPr>
          <a:xfrm flipH="1">
            <a:off x="5447928" y="2339738"/>
            <a:ext cx="1440160" cy="50405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47BE87D2-F068-4184-9893-6FF47ECEBEA8}"/>
              </a:ext>
            </a:extLst>
          </p:cNvPr>
          <p:cNvSpPr txBox="1"/>
          <p:nvPr/>
        </p:nvSpPr>
        <p:spPr>
          <a:xfrm>
            <a:off x="5744880" y="2359615"/>
            <a:ext cx="819455" cy="338554"/>
          </a:xfrm>
          <a:prstGeom prst="rect">
            <a:avLst/>
          </a:prstGeom>
          <a:noFill/>
        </p:spPr>
        <p:txBody>
          <a:bodyPr wrap="none" rtlCol="0">
            <a:spAutoFit/>
          </a:bodyPr>
          <a:lstStyle/>
          <a:p>
            <a:r>
              <a:rPr lang="en-SG" sz="1600" dirty="0">
                <a:solidFill>
                  <a:srgbClr val="0070C0"/>
                </a:solidFill>
              </a:rPr>
              <a:t>Sensing</a:t>
            </a:r>
          </a:p>
        </p:txBody>
      </p:sp>
      <p:sp>
        <p:nvSpPr>
          <p:cNvPr id="16" name="Rectangle: Rounded Corners 15">
            <a:extLst>
              <a:ext uri="{FF2B5EF4-FFF2-40B4-BE49-F238E27FC236}">
                <a16:creationId xmlns:a16="http://schemas.microsoft.com/office/drawing/2014/main" id="{930CCCBB-2D2E-45E8-AE1F-466CA9E2BBA8}"/>
              </a:ext>
            </a:extLst>
          </p:cNvPr>
          <p:cNvSpPr/>
          <p:nvPr/>
        </p:nvSpPr>
        <p:spPr>
          <a:xfrm>
            <a:off x="7896200" y="2294566"/>
            <a:ext cx="760944" cy="51465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ACK</a:t>
            </a:r>
          </a:p>
        </p:txBody>
      </p:sp>
      <p:sp>
        <p:nvSpPr>
          <p:cNvPr id="17" name="Rectangle: Rounded Corners 16">
            <a:extLst>
              <a:ext uri="{FF2B5EF4-FFF2-40B4-BE49-F238E27FC236}">
                <a16:creationId xmlns:a16="http://schemas.microsoft.com/office/drawing/2014/main" id="{04F5909E-23F0-438F-AC3C-9684ECD451D8}"/>
              </a:ext>
            </a:extLst>
          </p:cNvPr>
          <p:cNvSpPr/>
          <p:nvPr/>
        </p:nvSpPr>
        <p:spPr>
          <a:xfrm>
            <a:off x="6888088" y="2321013"/>
            <a:ext cx="1008112" cy="504056"/>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err="1">
                <a:solidFill>
                  <a:schemeClr val="tx1"/>
                </a:solidFill>
              </a:rPr>
              <a:t>Recv</a:t>
            </a:r>
            <a:endParaRPr lang="en-SG" dirty="0">
              <a:solidFill>
                <a:schemeClr val="tx1"/>
              </a:solidFill>
            </a:endParaRPr>
          </a:p>
        </p:txBody>
      </p:sp>
      <p:sp>
        <p:nvSpPr>
          <p:cNvPr id="18" name="Rectangle: Rounded Corners 17">
            <a:extLst>
              <a:ext uri="{FF2B5EF4-FFF2-40B4-BE49-F238E27FC236}">
                <a16:creationId xmlns:a16="http://schemas.microsoft.com/office/drawing/2014/main" id="{8348488E-8453-4052-B51C-2A922E578017}"/>
              </a:ext>
            </a:extLst>
          </p:cNvPr>
          <p:cNvSpPr/>
          <p:nvPr/>
        </p:nvSpPr>
        <p:spPr>
          <a:xfrm flipH="1">
            <a:off x="9757324" y="2347600"/>
            <a:ext cx="144016" cy="46166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F1D6855D-E4A3-4EBA-9F02-95EFB7F59BCF}"/>
              </a:ext>
            </a:extLst>
          </p:cNvPr>
          <p:cNvSpPr txBox="1"/>
          <p:nvPr/>
        </p:nvSpPr>
        <p:spPr>
          <a:xfrm>
            <a:off x="9400369" y="1988840"/>
            <a:ext cx="819455" cy="338554"/>
          </a:xfrm>
          <a:prstGeom prst="rect">
            <a:avLst/>
          </a:prstGeom>
          <a:noFill/>
        </p:spPr>
        <p:txBody>
          <a:bodyPr wrap="none" rtlCol="0">
            <a:spAutoFit/>
          </a:bodyPr>
          <a:lstStyle/>
          <a:p>
            <a:r>
              <a:rPr lang="en-SG" sz="1600" dirty="0">
                <a:solidFill>
                  <a:srgbClr val="0070C0"/>
                </a:solidFill>
              </a:rPr>
              <a:t>Sensing</a:t>
            </a:r>
          </a:p>
        </p:txBody>
      </p:sp>
      <p:cxnSp>
        <p:nvCxnSpPr>
          <p:cNvPr id="5" name="Straight Connector 4">
            <a:extLst>
              <a:ext uri="{FF2B5EF4-FFF2-40B4-BE49-F238E27FC236}">
                <a16:creationId xmlns:a16="http://schemas.microsoft.com/office/drawing/2014/main" id="{6F9C563F-03BC-4406-9C1D-BCB80D25E5CD}"/>
              </a:ext>
            </a:extLst>
          </p:cNvPr>
          <p:cNvCxnSpPr/>
          <p:nvPr/>
        </p:nvCxnSpPr>
        <p:spPr>
          <a:xfrm>
            <a:off x="4655840" y="1340768"/>
            <a:ext cx="2232248" cy="0"/>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A9E6F06-55F3-4ADB-87A9-AB4A37F2B1DA}"/>
              </a:ext>
            </a:extLst>
          </p:cNvPr>
          <p:cNvSpPr/>
          <p:nvPr/>
        </p:nvSpPr>
        <p:spPr>
          <a:xfrm>
            <a:off x="5491278" y="873439"/>
            <a:ext cx="404406" cy="369332"/>
          </a:xfrm>
          <a:prstGeom prst="rect">
            <a:avLst/>
          </a:prstGeom>
        </p:spPr>
        <p:txBody>
          <a:bodyPr wrap="none">
            <a:spAutoFit/>
          </a:bodyPr>
          <a:lstStyle/>
          <a:p>
            <a:r>
              <a:rPr lang="en-US" dirty="0" err="1">
                <a:solidFill>
                  <a:srgbClr val="FF0000"/>
                </a:solidFill>
              </a:rPr>
              <a:t>Tp</a:t>
            </a:r>
            <a:endParaRPr lang="en-SG" dirty="0">
              <a:solidFill>
                <a:srgbClr val="FF0000"/>
              </a:solidFill>
            </a:endParaRPr>
          </a:p>
        </p:txBody>
      </p:sp>
      <p:sp>
        <p:nvSpPr>
          <p:cNvPr id="21" name="Rectangle 20">
            <a:extLst>
              <a:ext uri="{FF2B5EF4-FFF2-40B4-BE49-F238E27FC236}">
                <a16:creationId xmlns:a16="http://schemas.microsoft.com/office/drawing/2014/main" id="{49D67B66-48F8-45B0-9304-9F9A3266C8C2}"/>
              </a:ext>
            </a:extLst>
          </p:cNvPr>
          <p:cNvSpPr/>
          <p:nvPr/>
        </p:nvSpPr>
        <p:spPr>
          <a:xfrm>
            <a:off x="3148495" y="2793545"/>
            <a:ext cx="369397" cy="369332"/>
          </a:xfrm>
          <a:prstGeom prst="rect">
            <a:avLst/>
          </a:prstGeom>
        </p:spPr>
        <p:txBody>
          <a:bodyPr wrap="none">
            <a:spAutoFit/>
          </a:bodyPr>
          <a:lstStyle/>
          <a:p>
            <a:r>
              <a:rPr lang="en-US" dirty="0">
                <a:solidFill>
                  <a:srgbClr val="FF0000"/>
                </a:solidFill>
              </a:rPr>
              <a:t>Ts</a:t>
            </a:r>
            <a:endParaRPr lang="en-SG" dirty="0">
              <a:solidFill>
                <a:srgbClr val="FF0000"/>
              </a:solidFill>
            </a:endParaRPr>
          </a:p>
        </p:txBody>
      </p:sp>
      <p:cxnSp>
        <p:nvCxnSpPr>
          <p:cNvPr id="25" name="Straight Connector 24">
            <a:extLst>
              <a:ext uri="{FF2B5EF4-FFF2-40B4-BE49-F238E27FC236}">
                <a16:creationId xmlns:a16="http://schemas.microsoft.com/office/drawing/2014/main" id="{8FB048BD-F2DB-491A-9CBA-2D837BD6805A}"/>
              </a:ext>
            </a:extLst>
          </p:cNvPr>
          <p:cNvCxnSpPr>
            <a:cxnSpLocks/>
          </p:cNvCxnSpPr>
          <p:nvPr/>
        </p:nvCxnSpPr>
        <p:spPr>
          <a:xfrm flipV="1">
            <a:off x="6931438" y="3229875"/>
            <a:ext cx="1725706" cy="16366"/>
          </a:xfrm>
          <a:prstGeom prst="line">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5F0FEF7-B127-45B7-B26E-DDC504800F10}"/>
              </a:ext>
            </a:extLst>
          </p:cNvPr>
          <p:cNvSpPr/>
          <p:nvPr/>
        </p:nvSpPr>
        <p:spPr>
          <a:xfrm>
            <a:off x="7766876" y="2778912"/>
            <a:ext cx="633380" cy="369332"/>
          </a:xfrm>
          <a:prstGeom prst="rect">
            <a:avLst/>
          </a:prstGeom>
        </p:spPr>
        <p:txBody>
          <a:bodyPr wrap="square">
            <a:spAutoFit/>
          </a:bodyPr>
          <a:lstStyle/>
          <a:p>
            <a:r>
              <a:rPr lang="en-US" dirty="0">
                <a:solidFill>
                  <a:srgbClr val="FF0000"/>
                </a:solidFill>
              </a:rPr>
              <a:t>T</a:t>
            </a:r>
            <a:r>
              <a:rPr lang="en-US" baseline="-25000" dirty="0">
                <a:solidFill>
                  <a:srgbClr val="FF0000"/>
                </a:solidFill>
              </a:rPr>
              <a:t>D</a:t>
            </a:r>
            <a:endParaRPr lang="en-SG" baseline="-25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2" grpId="0" animBg="1"/>
      <p:bldP spid="13" grpId="0"/>
      <p:bldP spid="14" grpId="0" animBg="1"/>
      <p:bldP spid="15" grpId="0"/>
      <p:bldP spid="16" grpId="0" animBg="1"/>
      <p:bldP spid="17" grpId="0" animBg="1"/>
      <p:bldP spid="18" grpId="0" animBg="1"/>
      <p:bldP spid="1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323" y="257025"/>
            <a:ext cx="10910477" cy="986805"/>
          </a:xfrm>
        </p:spPr>
        <p:txBody>
          <a:bodyPr/>
          <a:lstStyle/>
          <a:p>
            <a:r>
              <a:rPr lang="en-US" dirty="0"/>
              <a:t>B-MAC: Asynchronous Medium Access Control </a:t>
            </a:r>
            <a:endParaRPr lang="en-SG" dirty="0"/>
          </a:p>
        </p:txBody>
      </p:sp>
      <p:sp>
        <p:nvSpPr>
          <p:cNvPr id="3" name="Content Placeholder 2"/>
          <p:cNvSpPr>
            <a:spLocks noGrp="1"/>
          </p:cNvSpPr>
          <p:nvPr>
            <p:ph idx="1"/>
          </p:nvPr>
        </p:nvSpPr>
        <p:spPr>
          <a:xfrm>
            <a:off x="443322" y="1243830"/>
            <a:ext cx="12217601" cy="5647000"/>
          </a:xfrm>
        </p:spPr>
        <p:txBody>
          <a:bodyPr>
            <a:normAutofit/>
          </a:bodyPr>
          <a:lstStyle/>
          <a:p>
            <a:pPr marL="0" indent="0">
              <a:buNone/>
            </a:pPr>
            <a:r>
              <a:rPr lang="en-SG" dirty="0"/>
              <a:t>Implements preamble sampling concept.</a:t>
            </a:r>
          </a:p>
          <a:p>
            <a:pPr lvl="1"/>
            <a:r>
              <a:rPr lang="en-SG" dirty="0"/>
              <a:t> Nodes independently choose wake-up intervals (asynchronous).</a:t>
            </a:r>
          </a:p>
          <a:p>
            <a:pPr marL="0" indent="0">
              <a:buNone/>
            </a:pPr>
            <a:r>
              <a:rPr lang="en-SG" b="1" dirty="0"/>
              <a:t>Operational Steps:</a:t>
            </a:r>
            <a:endParaRPr lang="en-SG" dirty="0"/>
          </a:p>
          <a:p>
            <a:pPr marL="0" indent="0">
              <a:buNone/>
            </a:pPr>
            <a:r>
              <a:rPr lang="en-SG" dirty="0"/>
              <a:t>1. Sender transmits a </a:t>
            </a:r>
            <a:r>
              <a:rPr lang="en-SG" b="1" dirty="0"/>
              <a:t>long preamble</a:t>
            </a:r>
            <a:endParaRPr lang="en-SG" dirty="0"/>
          </a:p>
          <a:p>
            <a:pPr marL="0" indent="0">
              <a:buNone/>
            </a:pPr>
            <a:r>
              <a:rPr lang="en-SG" dirty="0"/>
              <a:t>2. Receivers periodically sample the channel</a:t>
            </a:r>
          </a:p>
          <a:p>
            <a:pPr marL="0" indent="0">
              <a:buNone/>
            </a:pPr>
            <a:r>
              <a:rPr lang="en-SG" dirty="0"/>
              <a:t>3. If a preamble is detected, the receiver stays awake for data transmission</a:t>
            </a:r>
          </a:p>
          <a:p>
            <a:pPr marL="0" indent="0">
              <a:buNone/>
            </a:pPr>
            <a:r>
              <a:rPr lang="en-SG" b="1" dirty="0"/>
              <a:t>Key Parameters:</a:t>
            </a:r>
            <a:endParaRPr lang="en-SG" dirty="0"/>
          </a:p>
          <a:p>
            <a:pPr lvl="1"/>
            <a:r>
              <a:rPr lang="en-SG" b="1" dirty="0"/>
              <a:t>Channel sampling interval:</a:t>
            </a:r>
            <a:r>
              <a:rPr lang="en-SG" dirty="0"/>
              <a:t> Determines energy usage</a:t>
            </a:r>
          </a:p>
          <a:p>
            <a:pPr lvl="1"/>
            <a:r>
              <a:rPr lang="en-SG" b="1" dirty="0"/>
              <a:t>Long preamble:</a:t>
            </a:r>
            <a:r>
              <a:rPr lang="en-SG" dirty="0"/>
              <a:t> Duration matches sampling interval to ensure detection</a:t>
            </a:r>
          </a:p>
          <a:p>
            <a:pPr marL="0" indent="0">
              <a:buNone/>
            </a:pPr>
            <a:r>
              <a:rPr lang="en-SG" b="1" dirty="0"/>
              <a:t>Pros and Cons:</a:t>
            </a:r>
            <a:endParaRPr lang="en-SG" dirty="0"/>
          </a:p>
          <a:p>
            <a:pPr lvl="1"/>
            <a:r>
              <a:rPr lang="en-SG" b="1" dirty="0"/>
              <a:t>Pros:</a:t>
            </a:r>
            <a:r>
              <a:rPr lang="en-SG" dirty="0"/>
              <a:t> Energy-efficient, simple, asynchronous operation</a:t>
            </a:r>
          </a:p>
          <a:p>
            <a:pPr lvl="1"/>
            <a:r>
              <a:rPr lang="en-SG" b="1" dirty="0"/>
              <a:t>Cons:</a:t>
            </a:r>
            <a:r>
              <a:rPr lang="en-SG" dirty="0"/>
              <a:t> Long preamble introduces latency and unnecessary overhead</a:t>
            </a:r>
          </a:p>
        </p:txBody>
      </p:sp>
      <p:sp>
        <p:nvSpPr>
          <p:cNvPr id="4" name="Slide Number Placeholder 3"/>
          <p:cNvSpPr>
            <a:spLocks noGrp="1"/>
          </p:cNvSpPr>
          <p:nvPr>
            <p:ph type="sldNum" sz="quarter" idx="12"/>
          </p:nvPr>
        </p:nvSpPr>
        <p:spPr/>
        <p:txBody>
          <a:bodyPr/>
          <a:lstStyle/>
          <a:p>
            <a:fld id="{69E57DC2-970A-4B3E-BB1C-7A09969E49DF}" type="slidenum">
              <a:rPr lang="en-US" smtClean="0">
                <a:solidFill>
                  <a:srgbClr val="191B0E"/>
                </a:solidFill>
              </a:rPr>
              <a:pPr/>
              <a:t>87</a:t>
            </a:fld>
            <a:endParaRPr lang="en-US" dirty="0">
              <a:solidFill>
                <a:srgbClr val="191B0E"/>
              </a:solidFill>
            </a:endParaRPr>
          </a:p>
        </p:txBody>
      </p:sp>
    </p:spTree>
    <p:extLst>
      <p:ext uri="{BB962C8B-B14F-4D97-AF65-F5344CB8AC3E}">
        <p14:creationId xmlns:p14="http://schemas.microsoft.com/office/powerpoint/2010/main" val="20615375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29748" y="165770"/>
            <a:ext cx="10332504" cy="1485900"/>
          </a:xfrm>
        </p:spPr>
        <p:txBody>
          <a:bodyPr/>
          <a:lstStyle/>
          <a:p>
            <a:r>
              <a:rPr lang="en-US" dirty="0"/>
              <a:t>Improving B-MAC with X-MAC</a:t>
            </a:r>
            <a:endParaRPr lang="en-SG" dirty="0"/>
          </a:p>
        </p:txBody>
      </p:sp>
      <p:sp>
        <p:nvSpPr>
          <p:cNvPr id="5" name="Content Placeholder 4"/>
          <p:cNvSpPr>
            <a:spLocks noGrp="1"/>
          </p:cNvSpPr>
          <p:nvPr>
            <p:ph idx="1"/>
          </p:nvPr>
        </p:nvSpPr>
        <p:spPr>
          <a:xfrm>
            <a:off x="929748" y="1496219"/>
            <a:ext cx="10159166" cy="2664296"/>
          </a:xfrm>
        </p:spPr>
        <p:txBody>
          <a:bodyPr>
            <a:normAutofit/>
          </a:bodyPr>
          <a:lstStyle/>
          <a:p>
            <a:pPr>
              <a:defRPr/>
            </a:pPr>
            <a:r>
              <a:rPr lang="en-US" dirty="0">
                <a:latin typeface="+mj-lt"/>
              </a:rPr>
              <a:t>X-MAC improves over B-MAC</a:t>
            </a:r>
          </a:p>
          <a:p>
            <a:pPr lvl="1">
              <a:defRPr/>
            </a:pPr>
            <a:r>
              <a:rPr lang="en-US" dirty="0">
                <a:latin typeface="+mj-lt"/>
              </a:rPr>
              <a:t>Sender transmits many “probes” with gaps between probes. Each probe contains address of intended receiver </a:t>
            </a:r>
          </a:p>
          <a:p>
            <a:pPr lvl="1">
              <a:defRPr/>
            </a:pPr>
            <a:r>
              <a:rPr lang="en-US" dirty="0">
                <a:latin typeface="+mj-lt"/>
              </a:rPr>
              <a:t>Receiver checks address embedded in probe, sends acks if it is the destination during the gap period between probes</a:t>
            </a:r>
          </a:p>
          <a:p>
            <a:pPr lvl="1">
              <a:defRPr/>
            </a:pPr>
            <a:r>
              <a:rPr lang="en-US" dirty="0">
                <a:latin typeface="+mj-lt"/>
              </a:rPr>
              <a:t>Sender transmits DATA, receive replies with Ack to complete data transfer </a:t>
            </a:r>
          </a:p>
        </p:txBody>
      </p:sp>
      <p:pic>
        <p:nvPicPr>
          <p:cNvPr id="194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847" y="4160515"/>
            <a:ext cx="8244519" cy="230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8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fade">
                                      <p:cBhvr>
                                        <p:cTn id="19"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082" y="288325"/>
            <a:ext cx="7200900" cy="1485900"/>
          </a:xfrm>
        </p:spPr>
        <p:txBody>
          <a:bodyPr/>
          <a:lstStyle/>
          <a:p>
            <a:r>
              <a:rPr lang="en-US" dirty="0" err="1"/>
              <a:t>ContikiMAC</a:t>
            </a:r>
            <a:endParaRPr lang="en-SG" dirty="0"/>
          </a:p>
        </p:txBody>
      </p:sp>
      <p:sp>
        <p:nvSpPr>
          <p:cNvPr id="4" name="Slide Number Placeholder 3"/>
          <p:cNvSpPr>
            <a:spLocks noGrp="1"/>
          </p:cNvSpPr>
          <p:nvPr>
            <p:ph type="sldNum" sz="quarter" idx="12"/>
          </p:nvPr>
        </p:nvSpPr>
        <p:spPr/>
        <p:txBody>
          <a:bodyPr/>
          <a:lstStyle/>
          <a:p>
            <a:fld id="{69E57DC2-970A-4B3E-BB1C-7A09969E49DF}" type="slidenum">
              <a:rPr lang="en-US" smtClean="0">
                <a:solidFill>
                  <a:srgbClr val="191B0E"/>
                </a:solidFill>
              </a:rPr>
              <a:pPr/>
              <a:t>89</a:t>
            </a:fld>
            <a:endParaRPr lang="en-US" dirty="0">
              <a:solidFill>
                <a:srgbClr val="191B0E"/>
              </a:solidFill>
            </a:endParaRPr>
          </a:p>
        </p:txBody>
      </p:sp>
      <p:pic>
        <p:nvPicPr>
          <p:cNvPr id="5" name="Picture 4"/>
          <p:cNvPicPr>
            <a:picLocks noChangeAspect="1"/>
          </p:cNvPicPr>
          <p:nvPr/>
        </p:nvPicPr>
        <p:blipFill>
          <a:blip r:embed="rId2"/>
          <a:stretch>
            <a:fillRect/>
          </a:stretch>
        </p:blipFill>
        <p:spPr>
          <a:xfrm>
            <a:off x="2080291" y="2458638"/>
            <a:ext cx="9273509" cy="4262837"/>
          </a:xfrm>
          <a:prstGeom prst="rect">
            <a:avLst/>
          </a:prstGeom>
        </p:spPr>
      </p:pic>
      <p:sp>
        <p:nvSpPr>
          <p:cNvPr id="6" name="TextBox 5"/>
          <p:cNvSpPr txBox="1"/>
          <p:nvPr/>
        </p:nvSpPr>
        <p:spPr>
          <a:xfrm>
            <a:off x="1206082" y="1630228"/>
            <a:ext cx="10147718" cy="523220"/>
          </a:xfrm>
          <a:prstGeom prst="rect">
            <a:avLst/>
          </a:prstGeom>
          <a:noFill/>
        </p:spPr>
        <p:txBody>
          <a:bodyPr wrap="square" rtlCol="0">
            <a:spAutoFit/>
          </a:bodyPr>
          <a:lstStyle/>
          <a:p>
            <a:r>
              <a:rPr lang="en-US" sz="2800" dirty="0" err="1">
                <a:latin typeface="+mj-lt"/>
              </a:rPr>
              <a:t>ContikiMAC</a:t>
            </a:r>
            <a:r>
              <a:rPr lang="en-US" sz="2800" dirty="0">
                <a:latin typeface="+mj-lt"/>
              </a:rPr>
              <a:t> is the MAC protocol implemented in Contiki OS</a:t>
            </a:r>
          </a:p>
        </p:txBody>
      </p:sp>
    </p:spTree>
    <p:extLst>
      <p:ext uri="{BB962C8B-B14F-4D97-AF65-F5344CB8AC3E}">
        <p14:creationId xmlns:p14="http://schemas.microsoft.com/office/powerpoint/2010/main" val="221603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F72F9-9BAF-396B-20C0-2B5970AF2737}"/>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F6F85594-37F4-E8A5-E999-9C7308969256}"/>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35C34188-02DB-C5FB-3E21-4AF12D5ADD89}"/>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4" name="Content Placeholder 3">
            <a:extLst>
              <a:ext uri="{FF2B5EF4-FFF2-40B4-BE49-F238E27FC236}">
                <a16:creationId xmlns:a16="http://schemas.microsoft.com/office/drawing/2014/main" id="{B9688766-6A51-5019-EBDA-B6D9E292D046}"/>
              </a:ext>
            </a:extLst>
          </p:cNvPr>
          <p:cNvSpPr>
            <a:spLocks noGrp="1"/>
          </p:cNvSpPr>
          <p:nvPr>
            <p:ph idx="1"/>
          </p:nvPr>
        </p:nvSpPr>
        <p:spPr>
          <a:xfrm>
            <a:off x="566490" y="1676689"/>
            <a:ext cx="10481264" cy="4689991"/>
          </a:xfrm>
        </p:spPr>
        <p:txBody>
          <a:bodyPr/>
          <a:lstStyle/>
          <a:p>
            <a:r>
              <a:rPr lang="en-SG" dirty="0"/>
              <a:t>A wireless IoT network uses a </a:t>
            </a:r>
            <a:r>
              <a:rPr lang="en-SG" b="1" dirty="0"/>
              <a:t>TDMA-based</a:t>
            </a:r>
            <a:r>
              <a:rPr lang="en-SG" dirty="0"/>
              <a:t> medium access protocol. The network has the following configuration:</a:t>
            </a:r>
          </a:p>
          <a:p>
            <a:pPr lvl="1"/>
            <a:r>
              <a:rPr lang="en-SG" b="1" dirty="0"/>
              <a:t>6 sensor nodes</a:t>
            </a:r>
            <a:endParaRPr lang="en-SG" dirty="0"/>
          </a:p>
          <a:p>
            <a:pPr lvl="1"/>
            <a:r>
              <a:rPr lang="en-SG" dirty="0"/>
              <a:t>Each node periodically transmits a packet lasting exactly </a:t>
            </a:r>
            <a:r>
              <a:rPr lang="en-SG" b="1" dirty="0"/>
              <a:t>5 </a:t>
            </a:r>
            <a:r>
              <a:rPr lang="en-SG" b="1" dirty="0" err="1"/>
              <a:t>ms</a:t>
            </a:r>
            <a:endParaRPr lang="en-SG" dirty="0"/>
          </a:p>
          <a:p>
            <a:pPr lvl="1"/>
            <a:r>
              <a:rPr lang="en-SG" dirty="0"/>
              <a:t>Each node transmit every </a:t>
            </a:r>
            <a:r>
              <a:rPr lang="en-SG" b="1" dirty="0"/>
              <a:t>100 </a:t>
            </a:r>
            <a:r>
              <a:rPr lang="en-SG" b="1" dirty="0" err="1"/>
              <a:t>ms</a:t>
            </a:r>
            <a:r>
              <a:rPr lang="en-SG" dirty="0"/>
              <a:t> (i.e., one packet per node every 100 </a:t>
            </a:r>
            <a:r>
              <a:rPr lang="en-SG" dirty="0" err="1"/>
              <a:t>ms</a:t>
            </a:r>
            <a:r>
              <a:rPr lang="en-SG" dirty="0"/>
              <a:t>).</a:t>
            </a:r>
          </a:p>
          <a:p>
            <a:r>
              <a:rPr lang="en-SG" b="1" dirty="0"/>
              <a:t>Synchronization </a:t>
            </a:r>
            <a:r>
              <a:rPr lang="en-SG" dirty="0"/>
              <a:t>requires adding a </a:t>
            </a:r>
            <a:r>
              <a:rPr lang="en-SG" b="1" dirty="0"/>
              <a:t>guard interval</a:t>
            </a:r>
            <a:r>
              <a:rPr lang="en-SG" dirty="0"/>
              <a:t> of </a:t>
            </a:r>
            <a:r>
              <a:rPr lang="en-SG" b="1" dirty="0"/>
              <a:t>1 </a:t>
            </a:r>
            <a:r>
              <a:rPr lang="en-SG" b="1" dirty="0" err="1"/>
              <a:t>ms</a:t>
            </a:r>
            <a:r>
              <a:rPr lang="en-SG" dirty="0"/>
              <a:t> between adjacent time slots to prevent collisions due to timing inaccuracies.</a:t>
            </a:r>
          </a:p>
          <a:p>
            <a:endParaRPr lang="en-US" dirty="0"/>
          </a:p>
        </p:txBody>
      </p:sp>
    </p:spTree>
    <p:extLst>
      <p:ext uri="{BB962C8B-B14F-4D97-AF65-F5344CB8AC3E}">
        <p14:creationId xmlns:p14="http://schemas.microsoft.com/office/powerpoint/2010/main" val="11330979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t>Synchronous MAC</a:t>
            </a:r>
          </a:p>
        </p:txBody>
      </p:sp>
      <p:sp>
        <p:nvSpPr>
          <p:cNvPr id="19460" name="Rectangle 3"/>
          <p:cNvSpPr>
            <a:spLocks noGrp="1" noChangeArrowheads="1"/>
          </p:cNvSpPr>
          <p:nvPr>
            <p:ph idx="1"/>
          </p:nvPr>
        </p:nvSpPr>
        <p:spPr>
          <a:xfrm>
            <a:off x="838200" y="1675668"/>
            <a:ext cx="10816771" cy="4794250"/>
          </a:xfrm>
        </p:spPr>
        <p:txBody>
          <a:bodyPr>
            <a:normAutofit fontScale="77500" lnSpcReduction="20000"/>
          </a:bodyPr>
          <a:lstStyle/>
          <a:p>
            <a:pPr marL="0" indent="0">
              <a:buNone/>
            </a:pPr>
            <a:r>
              <a:rPr lang="en-SG" sz="3600" dirty="0"/>
              <a:t>Nodes agree to wake up simultaneously at predetermined intervals</a:t>
            </a:r>
          </a:p>
          <a:p>
            <a:r>
              <a:rPr lang="en-SG" sz="3600" dirty="0"/>
              <a:t>Each interval split into active (</a:t>
            </a:r>
            <a:r>
              <a:rPr lang="en-SG" sz="3600" b="1" dirty="0"/>
              <a:t>listen period</a:t>
            </a:r>
            <a:r>
              <a:rPr lang="en-SG" sz="3600" dirty="0"/>
              <a:t>) and inactive (</a:t>
            </a:r>
            <a:r>
              <a:rPr lang="en-SG" sz="3600" b="1" dirty="0"/>
              <a:t>sleep period</a:t>
            </a:r>
            <a:r>
              <a:rPr lang="en-SG" sz="3600" dirty="0"/>
              <a:t>)</a:t>
            </a:r>
          </a:p>
          <a:p>
            <a:pPr marL="0" indent="0">
              <a:buNone/>
            </a:pPr>
            <a:r>
              <a:rPr lang="en-SG" sz="3600" b="1" dirty="0"/>
              <a:t>Example Scenario (clearly illustrated):</a:t>
            </a:r>
            <a:endParaRPr lang="en-SG" sz="3600" dirty="0"/>
          </a:p>
          <a:p>
            <a:r>
              <a:rPr lang="en-SG" sz="3600" dirty="0"/>
              <a:t>10% duty cycle: 10% of the time nodes listen; 90% sleep.</a:t>
            </a:r>
          </a:p>
          <a:p>
            <a:r>
              <a:rPr lang="en-SG" sz="3600" dirty="0"/>
              <a:t>For example: nodes listen for 100 </a:t>
            </a:r>
            <a:r>
              <a:rPr lang="en-SG" sz="3600" dirty="0" err="1"/>
              <a:t>ms</a:t>
            </a:r>
            <a:r>
              <a:rPr lang="en-SG" sz="3600" dirty="0"/>
              <a:t>, then sleep for 900 </a:t>
            </a:r>
            <a:r>
              <a:rPr lang="en-SG" sz="3600" dirty="0" err="1"/>
              <a:t>ms</a:t>
            </a:r>
            <a:r>
              <a:rPr lang="en-SG" sz="3600" dirty="0"/>
              <a:t>.</a:t>
            </a:r>
          </a:p>
          <a:p>
            <a:r>
              <a:rPr lang="en-SG" sz="3600" dirty="0"/>
              <a:t> </a:t>
            </a:r>
            <a:r>
              <a:rPr lang="en-SG" sz="3600" b="1" dirty="0"/>
              <a:t>Advantages:</a:t>
            </a:r>
            <a:endParaRPr lang="en-SG" sz="3600" dirty="0"/>
          </a:p>
          <a:p>
            <a:pPr lvl="1"/>
            <a:r>
              <a:rPr lang="en-SG" sz="3200" dirty="0"/>
              <a:t>Predictable and coordinated</a:t>
            </a:r>
          </a:p>
          <a:p>
            <a:pPr lvl="1"/>
            <a:r>
              <a:rPr lang="en-SG" sz="3200" dirty="0"/>
              <a:t>Easier to manage communication during listening periods</a:t>
            </a:r>
          </a:p>
          <a:p>
            <a:r>
              <a:rPr lang="en-SG" sz="3600" b="1" dirty="0"/>
              <a:t>Disadvantages:</a:t>
            </a:r>
            <a:endParaRPr lang="en-SG" sz="3600" dirty="0"/>
          </a:p>
          <a:p>
            <a:pPr lvl="1"/>
            <a:r>
              <a:rPr lang="en-SG" sz="3200" dirty="0"/>
              <a:t>Requires synchronization overhead.</a:t>
            </a:r>
          </a:p>
          <a:p>
            <a:pPr lvl="1"/>
            <a:r>
              <a:rPr lang="en-SG" sz="3200" dirty="0"/>
              <a:t>Less flexible compared to asynchronous schemes (X-MAC, B-MAC)</a:t>
            </a:r>
          </a:p>
          <a:p>
            <a:pPr eaLnBrk="1" hangingPunct="1">
              <a:lnSpc>
                <a:spcPct val="90000"/>
              </a:lnSpc>
            </a:pPr>
            <a:endParaRPr lang="en-US" sz="36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905000" y="260648"/>
            <a:ext cx="7935788" cy="1485900"/>
          </a:xfrm>
        </p:spPr>
        <p:txBody>
          <a:bodyPr/>
          <a:lstStyle/>
          <a:p>
            <a:pPr eaLnBrk="1" hangingPunct="1"/>
            <a:r>
              <a:rPr lang="en-US" dirty="0"/>
              <a:t>Synchronous MAC  (SMAC) </a:t>
            </a:r>
          </a:p>
        </p:txBody>
      </p:sp>
      <p:sp>
        <p:nvSpPr>
          <p:cNvPr id="19460" name="Rectangle 3"/>
          <p:cNvSpPr>
            <a:spLocks noGrp="1" noChangeArrowheads="1"/>
          </p:cNvSpPr>
          <p:nvPr>
            <p:ph idx="1"/>
          </p:nvPr>
        </p:nvSpPr>
        <p:spPr>
          <a:xfrm>
            <a:off x="1991544" y="4509120"/>
            <a:ext cx="8294688" cy="1584176"/>
          </a:xfrm>
        </p:spPr>
        <p:txBody>
          <a:bodyPr>
            <a:normAutofit fontScale="92500" lnSpcReduction="10000"/>
          </a:bodyPr>
          <a:lstStyle/>
          <a:p>
            <a:pPr marL="457200" lvl="1" indent="0">
              <a:buNone/>
            </a:pPr>
            <a:endParaRPr lang="en-US" dirty="0"/>
          </a:p>
          <a:p>
            <a:pPr eaLnBrk="1" hangingPunct="1">
              <a:lnSpc>
                <a:spcPct val="90000"/>
              </a:lnSpc>
            </a:pPr>
            <a:r>
              <a:rPr lang="en-US" dirty="0">
                <a:latin typeface="+mj-lt"/>
              </a:rPr>
              <a:t>Example: 10% duty cycle</a:t>
            </a:r>
          </a:p>
          <a:p>
            <a:pPr lvl="1">
              <a:lnSpc>
                <a:spcPct val="90000"/>
              </a:lnSpc>
            </a:pPr>
            <a:r>
              <a:rPr lang="en-US" sz="2800" dirty="0">
                <a:latin typeface="+mj-lt"/>
              </a:rPr>
              <a:t>Each node listens for 100ms and sleep for 0.9s</a:t>
            </a:r>
          </a:p>
          <a:p>
            <a:pPr lvl="1">
              <a:lnSpc>
                <a:spcPct val="90000"/>
              </a:lnSpc>
            </a:pPr>
            <a:r>
              <a:rPr lang="en-US" sz="2800" dirty="0">
                <a:latin typeface="+mj-lt"/>
              </a:rPr>
              <a:t>Each node listens for 1s and sleeps for 9s </a:t>
            </a:r>
          </a:p>
          <a:p>
            <a:pPr lvl="1">
              <a:lnSpc>
                <a:spcPct val="90000"/>
              </a:lnSpc>
            </a:pPr>
            <a:endParaRPr lang="en-US" sz="2800" dirty="0"/>
          </a:p>
        </p:txBody>
      </p:sp>
      <p:pic>
        <p:nvPicPr>
          <p:cNvPr id="2" name="Picture 1"/>
          <p:cNvPicPr>
            <a:picLocks noChangeAspect="1"/>
          </p:cNvPicPr>
          <p:nvPr/>
        </p:nvPicPr>
        <p:blipFill>
          <a:blip r:embed="rId3"/>
          <a:stretch>
            <a:fillRect/>
          </a:stretch>
        </p:blipFill>
        <p:spPr>
          <a:xfrm>
            <a:off x="2229888" y="2132856"/>
            <a:ext cx="7607556" cy="1872208"/>
          </a:xfrm>
          <a:prstGeom prst="rect">
            <a:avLst/>
          </a:prstGeom>
        </p:spPr>
      </p:pic>
    </p:spTree>
    <p:extLst>
      <p:ext uri="{BB962C8B-B14F-4D97-AF65-F5344CB8AC3E}">
        <p14:creationId xmlns:p14="http://schemas.microsoft.com/office/powerpoint/2010/main" val="2693603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7" dur="500"/>
                                        <p:tgtEl>
                                          <p:spTgt spid="19460">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60">
                                            <p:txEl>
                                              <p:pRg st="2" end="2"/>
                                            </p:txEl>
                                          </p:spTgt>
                                        </p:tgtEl>
                                        <p:attrNameLst>
                                          <p:attrName>style.visibility</p:attrName>
                                        </p:attrNameLst>
                                      </p:cBhvr>
                                      <p:to>
                                        <p:strVal val="visible"/>
                                      </p:to>
                                    </p:set>
                                    <p:animEffect transition="in" filter="blinds(horizontal)">
                                      <p:cBhvr>
                                        <p:cTn id="10" dur="500"/>
                                        <p:tgtEl>
                                          <p:spTgt spid="19460">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60">
                                            <p:txEl>
                                              <p:pRg st="3" end="3"/>
                                            </p:txEl>
                                          </p:spTgt>
                                        </p:tgtEl>
                                        <p:attrNameLst>
                                          <p:attrName>style.visibility</p:attrName>
                                        </p:attrNameLst>
                                      </p:cBhvr>
                                      <p:to>
                                        <p:strVal val="visible"/>
                                      </p:to>
                                    </p:set>
                                    <p:animEffect transition="in" filter="blinds(horizontal)">
                                      <p:cBhvr>
                                        <p:cTn id="13" dur="500"/>
                                        <p:tgtEl>
                                          <p:spTgt spid="194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9EB53-5062-C048-F25E-83D63264BCA5}"/>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A4BD6FB9-0D17-31E5-3F6F-4ACBD730BAF6}"/>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3DB82CC1-5D58-2EC3-AFA1-F27FF4F244B1}"/>
              </a:ext>
            </a:extLst>
          </p:cNvPr>
          <p:cNvSpPr>
            <a:spLocks noGrp="1"/>
          </p:cNvSpPr>
          <p:nvPr>
            <p:ph type="sldNum" sz="quarter" idx="12"/>
          </p:nvPr>
        </p:nvSpPr>
        <p:spPr/>
        <p:txBody>
          <a:bodyPr/>
          <a:lstStyle/>
          <a:p>
            <a:fld id="{69E57DC2-970A-4B3E-BB1C-7A09969E49DF}" type="slidenum">
              <a:rPr lang="en-US" smtClean="0"/>
              <a:t>92</a:t>
            </a:fld>
            <a:endParaRPr lang="en-US" dirty="0"/>
          </a:p>
        </p:txBody>
      </p:sp>
      <p:sp>
        <p:nvSpPr>
          <p:cNvPr id="4" name="Content Placeholder 3">
            <a:extLst>
              <a:ext uri="{FF2B5EF4-FFF2-40B4-BE49-F238E27FC236}">
                <a16:creationId xmlns:a16="http://schemas.microsoft.com/office/drawing/2014/main" id="{C8B869A9-39F7-52AE-2898-96A2505C804B}"/>
              </a:ext>
            </a:extLst>
          </p:cNvPr>
          <p:cNvSpPr>
            <a:spLocks noGrp="1"/>
          </p:cNvSpPr>
          <p:nvPr>
            <p:ph idx="1"/>
          </p:nvPr>
        </p:nvSpPr>
        <p:spPr>
          <a:xfrm>
            <a:off x="566489" y="1676689"/>
            <a:ext cx="11349739" cy="4689991"/>
          </a:xfrm>
        </p:spPr>
        <p:txBody>
          <a:bodyPr>
            <a:normAutofit/>
          </a:bodyPr>
          <a:lstStyle/>
          <a:p>
            <a:r>
              <a:rPr lang="en-SG" dirty="0"/>
              <a:t>Consider a wireless sensor network with the following characteristics:</a:t>
            </a:r>
          </a:p>
          <a:p>
            <a:pPr marL="457200" lvl="1" indent="0">
              <a:buNone/>
            </a:pPr>
            <a:r>
              <a:rPr lang="en-SG" dirty="0"/>
              <a:t>• Nodes follow a synchronized S-MAC schedule with a </a:t>
            </a:r>
            <a:r>
              <a:rPr lang="en-SG" b="1" dirty="0"/>
              <a:t>10% duty cycle</a:t>
            </a:r>
            <a:r>
              <a:rPr lang="en-SG" dirty="0"/>
              <a:t>.</a:t>
            </a:r>
          </a:p>
          <a:p>
            <a:pPr marL="457200" lvl="1" indent="0">
              <a:buNone/>
            </a:pPr>
            <a:r>
              <a:rPr lang="en-SG" dirty="0"/>
              <a:t>• </a:t>
            </a:r>
            <a:r>
              <a:rPr lang="en-SG" b="1" dirty="0"/>
              <a:t>Total frame duration</a:t>
            </a:r>
            <a:r>
              <a:rPr lang="en-SG" dirty="0"/>
              <a:t> (Listening + Sleeping) = </a:t>
            </a:r>
            <a:r>
              <a:rPr lang="en-SG" b="1" dirty="0"/>
              <a:t>1 second</a:t>
            </a:r>
            <a:r>
              <a:rPr lang="en-SG" dirty="0"/>
              <a:t> (1000 </a:t>
            </a:r>
            <a:r>
              <a:rPr lang="en-SG" dirty="0" err="1"/>
              <a:t>ms</a:t>
            </a:r>
            <a:r>
              <a:rPr lang="en-SG" dirty="0"/>
              <a:t>).</a:t>
            </a:r>
          </a:p>
          <a:p>
            <a:pPr marL="457200" lvl="1" indent="0">
              <a:buNone/>
            </a:pPr>
            <a:r>
              <a:rPr lang="en-SG" dirty="0"/>
              <a:t>• Therefore, nodes stay awake </a:t>
            </a:r>
            <a:r>
              <a:rPr lang="en-SG" b="1" dirty="0"/>
              <a:t>100 </a:t>
            </a:r>
            <a:r>
              <a:rPr lang="en-SG" b="1" dirty="0" err="1"/>
              <a:t>ms</a:t>
            </a:r>
            <a:r>
              <a:rPr lang="en-SG" dirty="0"/>
              <a:t> and sleep for </a:t>
            </a:r>
            <a:r>
              <a:rPr lang="en-SG" b="1" dirty="0"/>
              <a:t>900 </a:t>
            </a:r>
            <a:r>
              <a:rPr lang="en-SG" b="1" dirty="0" err="1"/>
              <a:t>ms</a:t>
            </a:r>
            <a:r>
              <a:rPr lang="en-SG" dirty="0"/>
              <a:t> per cycle.</a:t>
            </a:r>
          </a:p>
          <a:p>
            <a:r>
              <a:rPr lang="en-SG" dirty="0"/>
              <a:t>Assume:</a:t>
            </a:r>
          </a:p>
          <a:p>
            <a:pPr marL="457200" lvl="1" indent="0">
              <a:buNone/>
            </a:pPr>
            <a:r>
              <a:rPr lang="en-SG" dirty="0"/>
              <a:t>• Each node has a fixed battery (</a:t>
            </a:r>
            <a:r>
              <a:rPr lang="en-SG" b="1" dirty="0"/>
              <a:t>1000 </a:t>
            </a:r>
            <a:r>
              <a:rPr lang="en-SG" b="1" dirty="0" err="1"/>
              <a:t>mAh</a:t>
            </a:r>
            <a:r>
              <a:rPr lang="en-SG" dirty="0"/>
              <a:t>) with radio current consumption of:</a:t>
            </a:r>
          </a:p>
          <a:p>
            <a:pPr lvl="1"/>
            <a:r>
              <a:rPr lang="en-SG" b="1" dirty="0"/>
              <a:t>Active listening/transmission:</a:t>
            </a:r>
            <a:r>
              <a:rPr lang="en-SG" dirty="0"/>
              <a:t> 20 mA</a:t>
            </a:r>
          </a:p>
          <a:p>
            <a:pPr lvl="1"/>
            <a:r>
              <a:rPr lang="en-SG" b="1" dirty="0"/>
              <a:t>Sleep mode:</a:t>
            </a:r>
            <a:r>
              <a:rPr lang="en-SG" dirty="0"/>
              <a:t> 0.05 mA</a:t>
            </a:r>
          </a:p>
          <a:p>
            <a:pPr marL="0" indent="0">
              <a:buNone/>
            </a:pPr>
            <a:r>
              <a:rPr lang="en-SG" dirty="0"/>
              <a:t> </a:t>
            </a:r>
          </a:p>
          <a:p>
            <a:pPr marL="0" indent="0">
              <a:buNone/>
            </a:pPr>
            <a:r>
              <a:rPr lang="en-SG" dirty="0"/>
              <a:t>When active, the network sends data packets of duration </a:t>
            </a:r>
            <a:r>
              <a:rPr lang="en-SG" b="1" dirty="0"/>
              <a:t>10 </a:t>
            </a:r>
            <a:r>
              <a:rPr lang="en-SG" b="1" dirty="0" err="1"/>
              <a:t>ms</a:t>
            </a:r>
            <a:r>
              <a:rPr lang="en-SG" dirty="0"/>
              <a:t> each.</a:t>
            </a:r>
          </a:p>
          <a:p>
            <a:endParaRPr lang="en-US" dirty="0"/>
          </a:p>
        </p:txBody>
      </p:sp>
    </p:spTree>
    <p:extLst>
      <p:ext uri="{BB962C8B-B14F-4D97-AF65-F5344CB8AC3E}">
        <p14:creationId xmlns:p14="http://schemas.microsoft.com/office/powerpoint/2010/main" val="27474432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497FD-5F43-98DB-D61D-5CEA6AD309F2}"/>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CA663C55-70A6-7870-491D-3222D9B5E83B}"/>
              </a:ext>
            </a:extLst>
          </p:cNvPr>
          <p:cNvSpPr>
            <a:spLocks noGrp="1"/>
          </p:cNvSpPr>
          <p:nvPr>
            <p:ph type="title"/>
          </p:nvPr>
        </p:nvSpPr>
        <p:spPr>
          <a:xfrm>
            <a:off x="566490" y="665491"/>
            <a:ext cx="9266830" cy="838200"/>
          </a:xfrm>
        </p:spPr>
        <p:txBody>
          <a:bodyPr/>
          <a:lstStyle/>
          <a:p>
            <a:pPr eaLnBrk="1" hangingPunct="1"/>
            <a:r>
              <a:rPr lang="en-US" dirty="0"/>
              <a:t>Question</a:t>
            </a:r>
          </a:p>
        </p:txBody>
      </p:sp>
      <p:sp>
        <p:nvSpPr>
          <p:cNvPr id="2" name="Slide Number Placeholder 1">
            <a:extLst>
              <a:ext uri="{FF2B5EF4-FFF2-40B4-BE49-F238E27FC236}">
                <a16:creationId xmlns:a16="http://schemas.microsoft.com/office/drawing/2014/main" id="{482EA807-F67A-3C26-D1AE-FA72C9D9394B}"/>
              </a:ext>
            </a:extLst>
          </p:cNvPr>
          <p:cNvSpPr>
            <a:spLocks noGrp="1"/>
          </p:cNvSpPr>
          <p:nvPr>
            <p:ph type="sldNum" sz="quarter" idx="12"/>
          </p:nvPr>
        </p:nvSpPr>
        <p:spPr/>
        <p:txBody>
          <a:bodyPr/>
          <a:lstStyle/>
          <a:p>
            <a:fld id="{69E57DC2-970A-4B3E-BB1C-7A09969E49DF}" type="slidenum">
              <a:rPr lang="en-US" smtClean="0"/>
              <a:t>93</a:t>
            </a:fld>
            <a:endParaRPr lang="en-US" dirty="0"/>
          </a:p>
        </p:txBody>
      </p:sp>
      <p:sp>
        <p:nvSpPr>
          <p:cNvPr id="4" name="Content Placeholder 3">
            <a:extLst>
              <a:ext uri="{FF2B5EF4-FFF2-40B4-BE49-F238E27FC236}">
                <a16:creationId xmlns:a16="http://schemas.microsoft.com/office/drawing/2014/main" id="{B8D8E9F5-3963-C31B-7AB5-3F7525BE28E5}"/>
              </a:ext>
            </a:extLst>
          </p:cNvPr>
          <p:cNvSpPr>
            <a:spLocks noGrp="1"/>
          </p:cNvSpPr>
          <p:nvPr>
            <p:ph idx="1"/>
          </p:nvPr>
        </p:nvSpPr>
        <p:spPr>
          <a:xfrm>
            <a:off x="566490" y="1676689"/>
            <a:ext cx="11161054" cy="4679661"/>
          </a:xfrm>
        </p:spPr>
        <p:txBody>
          <a:bodyPr>
            <a:normAutofit/>
          </a:bodyPr>
          <a:lstStyle/>
          <a:p>
            <a:pPr marL="0" indent="0">
              <a:buNone/>
            </a:pPr>
            <a:r>
              <a:rPr lang="en-SG" dirty="0"/>
              <a:t>1. </a:t>
            </a:r>
            <a:r>
              <a:rPr lang="en-SG" b="1" dirty="0"/>
              <a:t>Energy Calculation: </a:t>
            </a:r>
            <a:r>
              <a:rPr lang="en-SG" dirty="0"/>
              <a:t>Compute the average current consumption per node over one complete cycle (</a:t>
            </a:r>
            <a:r>
              <a:rPr lang="en-SG" b="1" dirty="0"/>
              <a:t>active + sleep</a:t>
            </a:r>
            <a:r>
              <a:rPr lang="en-SG" dirty="0"/>
              <a:t>) using the given parameters.</a:t>
            </a:r>
          </a:p>
          <a:p>
            <a:pPr marL="0" indent="0">
              <a:buNone/>
            </a:pPr>
            <a:r>
              <a:rPr lang="en-SG" dirty="0"/>
              <a:t>2. </a:t>
            </a:r>
            <a:r>
              <a:rPr lang="en-SG" b="1" dirty="0"/>
              <a:t>Battery Life Estimation: </a:t>
            </a:r>
            <a:r>
              <a:rPr lang="en-SG" dirty="0"/>
              <a:t>Given a sensor powered by a battery rated at </a:t>
            </a:r>
            <a:r>
              <a:rPr lang="en-SG" b="1" dirty="0"/>
              <a:t>1000 </a:t>
            </a:r>
            <a:r>
              <a:rPr lang="en-SG" b="1" dirty="0" err="1"/>
              <a:t>mAh</a:t>
            </a:r>
            <a:r>
              <a:rPr lang="en-SG" dirty="0"/>
              <a:t>, estimate the node’s lifetime under these conditions (ignore battery inefficiencies).</a:t>
            </a:r>
          </a:p>
          <a:p>
            <a:pPr marL="0" indent="0">
              <a:buNone/>
            </a:pPr>
            <a:r>
              <a:rPr lang="en-SG" dirty="0"/>
              <a:t>3. </a:t>
            </a:r>
            <a:r>
              <a:rPr lang="en-SG" b="1" dirty="0"/>
              <a:t>Latency Considerations: </a:t>
            </a:r>
            <a:r>
              <a:rPr lang="en-SG" dirty="0"/>
              <a:t>If a critical event occurs immediately after the active listening period, what’s the </a:t>
            </a:r>
            <a:r>
              <a:rPr lang="en-SG" b="1" dirty="0"/>
              <a:t>maximum latency</a:t>
            </a:r>
            <a:r>
              <a:rPr lang="en-SG" dirty="0"/>
              <a:t> until the event is detected and reported?</a:t>
            </a:r>
          </a:p>
          <a:p>
            <a:pPr marL="0" indent="0">
              <a:buNone/>
            </a:pPr>
            <a:r>
              <a:rPr lang="en-SG" dirty="0"/>
              <a:t>4. </a:t>
            </a:r>
            <a:r>
              <a:rPr lang="en-SG" b="1" dirty="0"/>
              <a:t>Trade-offs clearly discussed: </a:t>
            </a:r>
            <a:r>
              <a:rPr lang="en-SG" dirty="0"/>
              <a:t>If you increase the duty cycle from 10% to 20%, how does this change your energy consumption and latency?</a:t>
            </a:r>
          </a:p>
          <a:p>
            <a:endParaRPr lang="en-US" dirty="0"/>
          </a:p>
        </p:txBody>
      </p:sp>
    </p:spTree>
    <p:extLst>
      <p:ext uri="{BB962C8B-B14F-4D97-AF65-F5344CB8AC3E}">
        <p14:creationId xmlns:p14="http://schemas.microsoft.com/office/powerpoint/2010/main" val="25588052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3993" y="3050960"/>
            <a:ext cx="7704013" cy="2274916"/>
          </a:xfrm>
        </p:spPr>
        <p:txBody>
          <a:bodyPr>
            <a:normAutofit/>
          </a:bodyPr>
          <a:lstStyle/>
          <a:p>
            <a:pPr marL="0" indent="0" algn="ctr">
              <a:buNone/>
            </a:pPr>
            <a:r>
              <a:rPr lang="en-US" sz="4800" dirty="0"/>
              <a:t>Collisions are always bad?</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94</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12868795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5740"/>
            <a:ext cx="10320477" cy="1485900"/>
          </a:xfrm>
        </p:spPr>
        <p:txBody>
          <a:bodyPr/>
          <a:lstStyle/>
          <a:p>
            <a:r>
              <a:rPr lang="en-US" dirty="0"/>
              <a:t>Receiving transmissions with collisions</a:t>
            </a:r>
          </a:p>
        </p:txBody>
      </p:sp>
      <p:sp>
        <p:nvSpPr>
          <p:cNvPr id="3" name="Content Placeholder 2"/>
          <p:cNvSpPr>
            <a:spLocks noGrp="1"/>
          </p:cNvSpPr>
          <p:nvPr>
            <p:ph idx="1"/>
          </p:nvPr>
        </p:nvSpPr>
        <p:spPr>
          <a:xfrm>
            <a:off x="533400" y="1571387"/>
            <a:ext cx="11125200" cy="4784963"/>
          </a:xfrm>
        </p:spPr>
        <p:txBody>
          <a:bodyPr>
            <a:normAutofit/>
          </a:bodyPr>
          <a:lstStyle/>
          <a:p>
            <a:pPr marL="0" indent="0">
              <a:buNone/>
            </a:pPr>
            <a:r>
              <a:rPr lang="en-SG" dirty="0"/>
              <a:t>• Occurs when multiple nodes transmit simultaneously, yet the receiver successfully decodes the </a:t>
            </a:r>
            <a:r>
              <a:rPr lang="en-SG" b="1" dirty="0"/>
              <a:t>strongest</a:t>
            </a:r>
            <a:r>
              <a:rPr lang="en-SG" dirty="0"/>
              <a:t> signal</a:t>
            </a:r>
          </a:p>
          <a:p>
            <a:pPr marL="0" indent="0">
              <a:buNone/>
            </a:pPr>
            <a:r>
              <a:rPr lang="en-SG" dirty="0"/>
              <a:t>• In some scenarios, collisions do </a:t>
            </a:r>
            <a:r>
              <a:rPr lang="en-SG" b="1" dirty="0"/>
              <a:t>not</a:t>
            </a:r>
            <a:r>
              <a:rPr lang="en-SG" dirty="0"/>
              <a:t> always cause complete failures</a:t>
            </a:r>
          </a:p>
          <a:p>
            <a:r>
              <a:rPr lang="en-SG" dirty="0"/>
              <a:t>Receiver receives the strongest signal, ignoring weaker interfering signals</a:t>
            </a:r>
          </a:p>
          <a:p>
            <a:r>
              <a:rPr lang="en-SG" dirty="0"/>
              <a:t>Enhances performance in certain scenarios (dense IoT deployments)</a:t>
            </a:r>
          </a:p>
        </p:txBody>
      </p:sp>
      <p:sp>
        <p:nvSpPr>
          <p:cNvPr id="5" name="Slide Number Placeholder 4"/>
          <p:cNvSpPr>
            <a:spLocks noGrp="1"/>
          </p:cNvSpPr>
          <p:nvPr>
            <p:ph type="sldNum" sz="quarter" idx="12"/>
          </p:nvPr>
        </p:nvSpPr>
        <p:spPr/>
        <p:txBody>
          <a:bodyPr/>
          <a:lstStyle/>
          <a:p>
            <a:fld id="{69E57DC2-970A-4B3E-BB1C-7A09969E49DF}" type="slidenum">
              <a:rPr lang="en-US" smtClean="0"/>
              <a:t>95</a:t>
            </a:fld>
            <a:endParaRPr lang="en-US" dirty="0"/>
          </a:p>
        </p:txBody>
      </p:sp>
      <p:pic>
        <p:nvPicPr>
          <p:cNvPr id="4" name="Content Placeholder 4">
            <a:extLst>
              <a:ext uri="{FF2B5EF4-FFF2-40B4-BE49-F238E27FC236}">
                <a16:creationId xmlns:a16="http://schemas.microsoft.com/office/drawing/2014/main" id="{9C8DE4DA-7029-093C-9300-266D186C67A2}"/>
              </a:ext>
            </a:extLst>
          </p:cNvPr>
          <p:cNvPicPr>
            <a:picLocks noChangeAspect="1"/>
          </p:cNvPicPr>
          <p:nvPr/>
        </p:nvPicPr>
        <p:blipFill>
          <a:blip r:embed="rId2"/>
          <a:stretch>
            <a:fillRect/>
          </a:stretch>
        </p:blipFill>
        <p:spPr>
          <a:xfrm>
            <a:off x="6975572" y="4153193"/>
            <a:ext cx="3270055" cy="2266839"/>
          </a:xfrm>
          <a:prstGeom prst="rect">
            <a:avLst/>
          </a:prstGeom>
        </p:spPr>
      </p:pic>
    </p:spTree>
    <p:extLst>
      <p:ext uri="{BB962C8B-B14F-4D97-AF65-F5344CB8AC3E}">
        <p14:creationId xmlns:p14="http://schemas.microsoft.com/office/powerpoint/2010/main" val="1249517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E96B97-5D00-4FB8-AB2C-02A708B9FCEE}"/>
              </a:ext>
            </a:extLst>
          </p:cNvPr>
          <p:cNvSpPr>
            <a:spLocks noGrp="1"/>
          </p:cNvSpPr>
          <p:nvPr>
            <p:ph type="sldNum" sz="quarter" idx="12"/>
          </p:nvPr>
        </p:nvSpPr>
        <p:spPr/>
        <p:txBody>
          <a:bodyPr/>
          <a:lstStyle/>
          <a:p>
            <a:fld id="{69E57DC2-970A-4B3E-BB1C-7A09969E49DF}" type="slidenum">
              <a:rPr lang="en-US" smtClean="0"/>
              <a:t>96</a:t>
            </a:fld>
            <a:endParaRPr lang="en-US" dirty="0"/>
          </a:p>
        </p:txBody>
      </p:sp>
      <p:grpSp>
        <p:nvGrpSpPr>
          <p:cNvPr id="7" name="Group 6">
            <a:extLst>
              <a:ext uri="{FF2B5EF4-FFF2-40B4-BE49-F238E27FC236}">
                <a16:creationId xmlns:a16="http://schemas.microsoft.com/office/drawing/2014/main" id="{DD53FC81-D016-4523-8D24-CE5FF6ABCB88}"/>
              </a:ext>
            </a:extLst>
          </p:cNvPr>
          <p:cNvGrpSpPr/>
          <p:nvPr/>
        </p:nvGrpSpPr>
        <p:grpSpPr>
          <a:xfrm>
            <a:off x="5524500" y="1371600"/>
            <a:ext cx="762000" cy="685800"/>
            <a:chOff x="1143000" y="3048000"/>
            <a:chExt cx="762000" cy="685800"/>
          </a:xfrm>
        </p:grpSpPr>
        <p:sp>
          <p:nvSpPr>
            <p:cNvPr id="5" name="Oval 4">
              <a:extLst>
                <a:ext uri="{FF2B5EF4-FFF2-40B4-BE49-F238E27FC236}">
                  <a16:creationId xmlns:a16="http://schemas.microsoft.com/office/drawing/2014/main" id="{4EFB87BE-77D3-4386-B94C-16EE253D2E2C}"/>
                </a:ext>
              </a:extLst>
            </p:cNvPr>
            <p:cNvSpPr/>
            <p:nvPr/>
          </p:nvSpPr>
          <p:spPr>
            <a:xfrm>
              <a:off x="1143000" y="30480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A60286F4-20AF-4A48-B495-C55EAB0AA5D9}"/>
                </a:ext>
              </a:extLst>
            </p:cNvPr>
            <p:cNvSpPr txBox="1"/>
            <p:nvPr/>
          </p:nvSpPr>
          <p:spPr>
            <a:xfrm>
              <a:off x="1329518" y="3160067"/>
              <a:ext cx="309700" cy="369332"/>
            </a:xfrm>
            <a:prstGeom prst="rect">
              <a:avLst/>
            </a:prstGeom>
            <a:noFill/>
          </p:spPr>
          <p:txBody>
            <a:bodyPr wrap="none" rtlCol="0">
              <a:spAutoFit/>
            </a:bodyPr>
            <a:lstStyle/>
            <a:p>
              <a:r>
                <a:rPr lang="en-SG" dirty="0"/>
                <a:t>R</a:t>
              </a:r>
            </a:p>
          </p:txBody>
        </p:sp>
      </p:grpSp>
      <p:grpSp>
        <p:nvGrpSpPr>
          <p:cNvPr id="14" name="Group 13">
            <a:extLst>
              <a:ext uri="{FF2B5EF4-FFF2-40B4-BE49-F238E27FC236}">
                <a16:creationId xmlns:a16="http://schemas.microsoft.com/office/drawing/2014/main" id="{396CDC53-E7CB-46C3-BB55-D3DF5F5E8A13}"/>
              </a:ext>
            </a:extLst>
          </p:cNvPr>
          <p:cNvGrpSpPr/>
          <p:nvPr/>
        </p:nvGrpSpPr>
        <p:grpSpPr>
          <a:xfrm>
            <a:off x="3520971" y="4912669"/>
            <a:ext cx="762000" cy="685800"/>
            <a:chOff x="1143000" y="3048000"/>
            <a:chExt cx="762000" cy="685800"/>
          </a:xfrm>
        </p:grpSpPr>
        <p:sp>
          <p:nvSpPr>
            <p:cNvPr id="15" name="Oval 14">
              <a:extLst>
                <a:ext uri="{FF2B5EF4-FFF2-40B4-BE49-F238E27FC236}">
                  <a16:creationId xmlns:a16="http://schemas.microsoft.com/office/drawing/2014/main" id="{00F1A5AF-0F51-4438-9820-FC3001974952}"/>
                </a:ext>
              </a:extLst>
            </p:cNvPr>
            <p:cNvSpPr/>
            <p:nvPr/>
          </p:nvSpPr>
          <p:spPr>
            <a:xfrm>
              <a:off x="1143000" y="30480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TextBox 15">
              <a:extLst>
                <a:ext uri="{FF2B5EF4-FFF2-40B4-BE49-F238E27FC236}">
                  <a16:creationId xmlns:a16="http://schemas.microsoft.com/office/drawing/2014/main" id="{BD98A285-18D8-421A-A11B-61968C0D15FC}"/>
                </a:ext>
              </a:extLst>
            </p:cNvPr>
            <p:cNvSpPr txBox="1"/>
            <p:nvPr/>
          </p:nvSpPr>
          <p:spPr>
            <a:xfrm>
              <a:off x="1246961" y="3160067"/>
              <a:ext cx="413896" cy="369332"/>
            </a:xfrm>
            <a:prstGeom prst="rect">
              <a:avLst/>
            </a:prstGeom>
            <a:noFill/>
          </p:spPr>
          <p:txBody>
            <a:bodyPr wrap="none" rtlCol="0">
              <a:spAutoFit/>
            </a:bodyPr>
            <a:lstStyle/>
            <a:p>
              <a:r>
                <a:rPr lang="en-SG" dirty="0"/>
                <a:t>T2</a:t>
              </a:r>
            </a:p>
          </p:txBody>
        </p:sp>
      </p:grpSp>
      <p:cxnSp>
        <p:nvCxnSpPr>
          <p:cNvPr id="17" name="Straight Arrow Connector 16">
            <a:extLst>
              <a:ext uri="{FF2B5EF4-FFF2-40B4-BE49-F238E27FC236}">
                <a16:creationId xmlns:a16="http://schemas.microsoft.com/office/drawing/2014/main" id="{BAE4017C-7127-4195-8B79-D9644DC47347}"/>
              </a:ext>
            </a:extLst>
          </p:cNvPr>
          <p:cNvCxnSpPr>
            <a:cxnSpLocks/>
          </p:cNvCxnSpPr>
          <p:nvPr/>
        </p:nvCxnSpPr>
        <p:spPr>
          <a:xfrm flipV="1">
            <a:off x="4048426" y="2057400"/>
            <a:ext cx="1662592" cy="28552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0A9F72E-3EF9-4E1D-B3EB-9E0B6B9861FA}"/>
              </a:ext>
            </a:extLst>
          </p:cNvPr>
          <p:cNvSpPr txBox="1"/>
          <p:nvPr/>
        </p:nvSpPr>
        <p:spPr>
          <a:xfrm>
            <a:off x="3507909" y="4422970"/>
            <a:ext cx="965329" cy="338554"/>
          </a:xfrm>
          <a:prstGeom prst="rect">
            <a:avLst/>
          </a:prstGeom>
          <a:noFill/>
        </p:spPr>
        <p:txBody>
          <a:bodyPr wrap="square" rtlCol="0">
            <a:spAutoFit/>
          </a:bodyPr>
          <a:lstStyle/>
          <a:p>
            <a:r>
              <a:rPr lang="en-SG" sz="1600" dirty="0"/>
              <a:t>-83.02dB</a:t>
            </a:r>
          </a:p>
        </p:txBody>
      </p:sp>
      <p:grpSp>
        <p:nvGrpSpPr>
          <p:cNvPr id="21" name="Group 20">
            <a:extLst>
              <a:ext uri="{FF2B5EF4-FFF2-40B4-BE49-F238E27FC236}">
                <a16:creationId xmlns:a16="http://schemas.microsoft.com/office/drawing/2014/main" id="{D346BDE3-20EB-4981-91A6-784CA7C41FB4}"/>
              </a:ext>
            </a:extLst>
          </p:cNvPr>
          <p:cNvGrpSpPr/>
          <p:nvPr/>
        </p:nvGrpSpPr>
        <p:grpSpPr>
          <a:xfrm>
            <a:off x="2196737" y="887074"/>
            <a:ext cx="4028596" cy="5132726"/>
            <a:chOff x="672737" y="887074"/>
            <a:chExt cx="4028596" cy="5132726"/>
          </a:xfrm>
        </p:grpSpPr>
        <p:grpSp>
          <p:nvGrpSpPr>
            <p:cNvPr id="8" name="Group 7">
              <a:extLst>
                <a:ext uri="{FF2B5EF4-FFF2-40B4-BE49-F238E27FC236}">
                  <a16:creationId xmlns:a16="http://schemas.microsoft.com/office/drawing/2014/main" id="{84F8186B-AEAC-4184-B84C-F32547A19D83}"/>
                </a:ext>
              </a:extLst>
            </p:cNvPr>
            <p:cNvGrpSpPr/>
            <p:nvPr/>
          </p:nvGrpSpPr>
          <p:grpSpPr>
            <a:xfrm>
              <a:off x="685800" y="5334000"/>
              <a:ext cx="762000" cy="685800"/>
              <a:chOff x="1143000" y="3048000"/>
              <a:chExt cx="762000" cy="685800"/>
            </a:xfrm>
          </p:grpSpPr>
          <p:sp>
            <p:nvSpPr>
              <p:cNvPr id="9" name="Oval 8">
                <a:extLst>
                  <a:ext uri="{FF2B5EF4-FFF2-40B4-BE49-F238E27FC236}">
                    <a16:creationId xmlns:a16="http://schemas.microsoft.com/office/drawing/2014/main" id="{4C57D02A-E373-47A9-B47C-B53E37B983F6}"/>
                  </a:ext>
                </a:extLst>
              </p:cNvPr>
              <p:cNvSpPr/>
              <p:nvPr/>
            </p:nvSpPr>
            <p:spPr>
              <a:xfrm>
                <a:off x="1143000" y="30480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BCA93DBA-C7F0-4A7A-AACB-CDE284F43D67}"/>
                  </a:ext>
                </a:extLst>
              </p:cNvPr>
              <p:cNvSpPr txBox="1"/>
              <p:nvPr/>
            </p:nvSpPr>
            <p:spPr>
              <a:xfrm>
                <a:off x="1246961" y="3160067"/>
                <a:ext cx="413896" cy="369332"/>
              </a:xfrm>
              <a:prstGeom prst="rect">
                <a:avLst/>
              </a:prstGeom>
              <a:noFill/>
            </p:spPr>
            <p:txBody>
              <a:bodyPr wrap="none" rtlCol="0">
                <a:spAutoFit/>
              </a:bodyPr>
              <a:lstStyle/>
              <a:p>
                <a:r>
                  <a:rPr lang="en-SG" dirty="0"/>
                  <a:t>T1</a:t>
                </a:r>
              </a:p>
            </p:txBody>
          </p:sp>
        </p:grpSp>
        <p:cxnSp>
          <p:nvCxnSpPr>
            <p:cNvPr id="12" name="Straight Arrow Connector 11">
              <a:extLst>
                <a:ext uri="{FF2B5EF4-FFF2-40B4-BE49-F238E27FC236}">
                  <a16:creationId xmlns:a16="http://schemas.microsoft.com/office/drawing/2014/main" id="{A24414B7-2123-403B-BEED-79AA839A3050}"/>
                </a:ext>
              </a:extLst>
            </p:cNvPr>
            <p:cNvCxnSpPr>
              <a:stCxn id="9" idx="7"/>
              <a:endCxn id="5" idx="3"/>
            </p:cNvCxnSpPr>
            <p:nvPr/>
          </p:nvCxnSpPr>
          <p:spPr>
            <a:xfrm flipV="1">
              <a:off x="1336208" y="1956967"/>
              <a:ext cx="2775884" cy="347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0CEC16-E11B-4339-BD29-057BBC771DEB}"/>
                </a:ext>
              </a:extLst>
            </p:cNvPr>
            <p:cNvSpPr txBox="1"/>
            <p:nvPr/>
          </p:nvSpPr>
          <p:spPr>
            <a:xfrm>
              <a:off x="672737" y="4844301"/>
              <a:ext cx="965329" cy="338554"/>
            </a:xfrm>
            <a:prstGeom prst="rect">
              <a:avLst/>
            </a:prstGeom>
            <a:noFill/>
          </p:spPr>
          <p:txBody>
            <a:bodyPr wrap="none" rtlCol="0">
              <a:spAutoFit/>
            </a:bodyPr>
            <a:lstStyle/>
            <a:p>
              <a:r>
                <a:rPr lang="en-SG" sz="1600" dirty="0"/>
                <a:t>-84.09dB</a:t>
              </a:r>
            </a:p>
          </p:txBody>
        </p:sp>
        <p:sp>
          <p:nvSpPr>
            <p:cNvPr id="20" name="TextBox 19">
              <a:extLst>
                <a:ext uri="{FF2B5EF4-FFF2-40B4-BE49-F238E27FC236}">
                  <a16:creationId xmlns:a16="http://schemas.microsoft.com/office/drawing/2014/main" id="{DCD70A11-9638-40B1-9744-EC1CA60D39EC}"/>
                </a:ext>
              </a:extLst>
            </p:cNvPr>
            <p:cNvSpPr txBox="1"/>
            <p:nvPr/>
          </p:nvSpPr>
          <p:spPr>
            <a:xfrm>
              <a:off x="4000500" y="887074"/>
              <a:ext cx="700833" cy="369332"/>
            </a:xfrm>
            <a:prstGeom prst="rect">
              <a:avLst/>
            </a:prstGeom>
            <a:solidFill>
              <a:srgbClr val="CCECFF"/>
            </a:solidFill>
          </p:spPr>
          <p:txBody>
            <a:bodyPr wrap="none" rtlCol="0">
              <a:spAutoFit/>
            </a:bodyPr>
            <a:lstStyle/>
            <a:p>
              <a:r>
                <a:rPr lang="en-SG" dirty="0"/>
                <a:t>100%</a:t>
              </a:r>
            </a:p>
          </p:txBody>
        </p:sp>
      </p:grpSp>
      <p:sp>
        <p:nvSpPr>
          <p:cNvPr id="22" name="TextBox 21">
            <a:extLst>
              <a:ext uri="{FF2B5EF4-FFF2-40B4-BE49-F238E27FC236}">
                <a16:creationId xmlns:a16="http://schemas.microsoft.com/office/drawing/2014/main" id="{090B54B4-8C1E-4239-8E15-374A36CA622A}"/>
              </a:ext>
            </a:extLst>
          </p:cNvPr>
          <p:cNvSpPr txBox="1"/>
          <p:nvPr/>
        </p:nvSpPr>
        <p:spPr>
          <a:xfrm>
            <a:off x="5600581" y="887073"/>
            <a:ext cx="583814" cy="369332"/>
          </a:xfrm>
          <a:prstGeom prst="rect">
            <a:avLst/>
          </a:prstGeom>
          <a:solidFill>
            <a:srgbClr val="CCECFF"/>
          </a:solidFill>
        </p:spPr>
        <p:txBody>
          <a:bodyPr wrap="none" rtlCol="0">
            <a:spAutoFit/>
          </a:bodyPr>
          <a:lstStyle/>
          <a:p>
            <a:r>
              <a:rPr lang="en-SG" dirty="0"/>
              <a:t>35%</a:t>
            </a:r>
          </a:p>
        </p:txBody>
      </p:sp>
      <p:grpSp>
        <p:nvGrpSpPr>
          <p:cNvPr id="24" name="Group 23">
            <a:extLst>
              <a:ext uri="{FF2B5EF4-FFF2-40B4-BE49-F238E27FC236}">
                <a16:creationId xmlns:a16="http://schemas.microsoft.com/office/drawing/2014/main" id="{4AFE7063-20E9-4C30-96CA-DD058C1E4DE0}"/>
              </a:ext>
            </a:extLst>
          </p:cNvPr>
          <p:cNvGrpSpPr/>
          <p:nvPr/>
        </p:nvGrpSpPr>
        <p:grpSpPr>
          <a:xfrm>
            <a:off x="4782253" y="4692887"/>
            <a:ext cx="762000" cy="685800"/>
            <a:chOff x="1143000" y="3048000"/>
            <a:chExt cx="762000" cy="685800"/>
          </a:xfrm>
        </p:grpSpPr>
        <p:sp>
          <p:nvSpPr>
            <p:cNvPr id="25" name="Oval 24">
              <a:extLst>
                <a:ext uri="{FF2B5EF4-FFF2-40B4-BE49-F238E27FC236}">
                  <a16:creationId xmlns:a16="http://schemas.microsoft.com/office/drawing/2014/main" id="{A91097D1-9EB4-4C2A-B47C-F23A9D28070E}"/>
                </a:ext>
              </a:extLst>
            </p:cNvPr>
            <p:cNvSpPr/>
            <p:nvPr/>
          </p:nvSpPr>
          <p:spPr>
            <a:xfrm>
              <a:off x="1143000" y="30480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2CF70192-3F6B-40F4-9FEC-7EE02796A442}"/>
                </a:ext>
              </a:extLst>
            </p:cNvPr>
            <p:cNvSpPr txBox="1"/>
            <p:nvPr/>
          </p:nvSpPr>
          <p:spPr>
            <a:xfrm>
              <a:off x="1246961" y="3160067"/>
              <a:ext cx="413896" cy="369332"/>
            </a:xfrm>
            <a:prstGeom prst="rect">
              <a:avLst/>
            </a:prstGeom>
            <a:noFill/>
          </p:spPr>
          <p:txBody>
            <a:bodyPr wrap="none" rtlCol="0">
              <a:spAutoFit/>
            </a:bodyPr>
            <a:lstStyle/>
            <a:p>
              <a:r>
                <a:rPr lang="en-SG" dirty="0"/>
                <a:t>T3</a:t>
              </a:r>
            </a:p>
          </p:txBody>
        </p:sp>
      </p:grpSp>
      <p:cxnSp>
        <p:nvCxnSpPr>
          <p:cNvPr id="27" name="Straight Arrow Connector 26">
            <a:extLst>
              <a:ext uri="{FF2B5EF4-FFF2-40B4-BE49-F238E27FC236}">
                <a16:creationId xmlns:a16="http://schemas.microsoft.com/office/drawing/2014/main" id="{E6C0EB13-D065-43C7-BCFB-195A76F42E22}"/>
              </a:ext>
            </a:extLst>
          </p:cNvPr>
          <p:cNvCxnSpPr>
            <a:cxnSpLocks/>
            <a:stCxn id="25" idx="0"/>
          </p:cNvCxnSpPr>
          <p:nvPr/>
        </p:nvCxnSpPr>
        <p:spPr>
          <a:xfrm flipV="1">
            <a:off x="5163254" y="2096479"/>
            <a:ext cx="621155" cy="2596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BBD6D5-7142-453B-90B5-CD5BDA2F683D}"/>
              </a:ext>
            </a:extLst>
          </p:cNvPr>
          <p:cNvSpPr txBox="1"/>
          <p:nvPr/>
        </p:nvSpPr>
        <p:spPr>
          <a:xfrm>
            <a:off x="4769191" y="4203188"/>
            <a:ext cx="965329" cy="338554"/>
          </a:xfrm>
          <a:prstGeom prst="rect">
            <a:avLst/>
          </a:prstGeom>
          <a:noFill/>
        </p:spPr>
        <p:txBody>
          <a:bodyPr wrap="square" rtlCol="0">
            <a:spAutoFit/>
          </a:bodyPr>
          <a:lstStyle/>
          <a:p>
            <a:r>
              <a:rPr lang="en-SG" sz="1600" dirty="0"/>
              <a:t>-80.93dB</a:t>
            </a:r>
          </a:p>
        </p:txBody>
      </p:sp>
      <p:sp>
        <p:nvSpPr>
          <p:cNvPr id="29" name="TextBox 28">
            <a:extLst>
              <a:ext uri="{FF2B5EF4-FFF2-40B4-BE49-F238E27FC236}">
                <a16:creationId xmlns:a16="http://schemas.microsoft.com/office/drawing/2014/main" id="{F6C10776-D507-4247-99E5-6B14D1D54B99}"/>
              </a:ext>
            </a:extLst>
          </p:cNvPr>
          <p:cNvSpPr txBox="1"/>
          <p:nvPr/>
        </p:nvSpPr>
        <p:spPr>
          <a:xfrm>
            <a:off x="5598404" y="884899"/>
            <a:ext cx="583814" cy="369332"/>
          </a:xfrm>
          <a:prstGeom prst="rect">
            <a:avLst/>
          </a:prstGeom>
          <a:solidFill>
            <a:srgbClr val="CCECFF"/>
          </a:solidFill>
        </p:spPr>
        <p:txBody>
          <a:bodyPr wrap="none" rtlCol="0">
            <a:spAutoFit/>
          </a:bodyPr>
          <a:lstStyle/>
          <a:p>
            <a:r>
              <a:rPr lang="en-SG" dirty="0"/>
              <a:t>15%</a:t>
            </a:r>
          </a:p>
        </p:txBody>
      </p:sp>
      <p:grpSp>
        <p:nvGrpSpPr>
          <p:cNvPr id="33" name="Group 32">
            <a:extLst>
              <a:ext uri="{FF2B5EF4-FFF2-40B4-BE49-F238E27FC236}">
                <a16:creationId xmlns:a16="http://schemas.microsoft.com/office/drawing/2014/main" id="{5924E62E-43D6-4148-A02E-FF26732E9857}"/>
              </a:ext>
            </a:extLst>
          </p:cNvPr>
          <p:cNvGrpSpPr/>
          <p:nvPr/>
        </p:nvGrpSpPr>
        <p:grpSpPr>
          <a:xfrm>
            <a:off x="6109063" y="3731788"/>
            <a:ext cx="762000" cy="685800"/>
            <a:chOff x="1143000" y="3048000"/>
            <a:chExt cx="762000" cy="685800"/>
          </a:xfrm>
        </p:grpSpPr>
        <p:sp>
          <p:nvSpPr>
            <p:cNvPr id="34" name="Oval 33">
              <a:extLst>
                <a:ext uri="{FF2B5EF4-FFF2-40B4-BE49-F238E27FC236}">
                  <a16:creationId xmlns:a16="http://schemas.microsoft.com/office/drawing/2014/main" id="{3BC40D87-BF5B-4A7D-B3DB-875D5109A506}"/>
                </a:ext>
              </a:extLst>
            </p:cNvPr>
            <p:cNvSpPr/>
            <p:nvPr/>
          </p:nvSpPr>
          <p:spPr>
            <a:xfrm>
              <a:off x="1143000" y="30480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TextBox 34">
              <a:extLst>
                <a:ext uri="{FF2B5EF4-FFF2-40B4-BE49-F238E27FC236}">
                  <a16:creationId xmlns:a16="http://schemas.microsoft.com/office/drawing/2014/main" id="{8ED54BC0-6C5D-451D-89B5-2735966B4E59}"/>
                </a:ext>
              </a:extLst>
            </p:cNvPr>
            <p:cNvSpPr txBox="1"/>
            <p:nvPr/>
          </p:nvSpPr>
          <p:spPr>
            <a:xfrm>
              <a:off x="1246961" y="3160067"/>
              <a:ext cx="413896" cy="369332"/>
            </a:xfrm>
            <a:prstGeom prst="rect">
              <a:avLst/>
            </a:prstGeom>
            <a:noFill/>
          </p:spPr>
          <p:txBody>
            <a:bodyPr wrap="none" rtlCol="0">
              <a:spAutoFit/>
            </a:bodyPr>
            <a:lstStyle/>
            <a:p>
              <a:r>
                <a:rPr lang="en-SG" dirty="0"/>
                <a:t>T4</a:t>
              </a:r>
            </a:p>
          </p:txBody>
        </p:sp>
      </p:grpSp>
      <p:cxnSp>
        <p:nvCxnSpPr>
          <p:cNvPr id="36" name="Straight Arrow Connector 35">
            <a:extLst>
              <a:ext uri="{FF2B5EF4-FFF2-40B4-BE49-F238E27FC236}">
                <a16:creationId xmlns:a16="http://schemas.microsoft.com/office/drawing/2014/main" id="{DA5E7344-9F23-4E70-B798-B176A1522558}"/>
              </a:ext>
            </a:extLst>
          </p:cNvPr>
          <p:cNvCxnSpPr>
            <a:cxnSpLocks/>
          </p:cNvCxnSpPr>
          <p:nvPr/>
        </p:nvCxnSpPr>
        <p:spPr>
          <a:xfrm flipH="1" flipV="1">
            <a:off x="6019801" y="2096480"/>
            <a:ext cx="378822" cy="16353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3E5CC63-E46C-4389-9C4F-B8E64CD7139E}"/>
              </a:ext>
            </a:extLst>
          </p:cNvPr>
          <p:cNvSpPr txBox="1"/>
          <p:nvPr/>
        </p:nvSpPr>
        <p:spPr>
          <a:xfrm>
            <a:off x="6096001" y="3242089"/>
            <a:ext cx="965329" cy="338554"/>
          </a:xfrm>
          <a:prstGeom prst="rect">
            <a:avLst/>
          </a:prstGeom>
          <a:noFill/>
        </p:spPr>
        <p:txBody>
          <a:bodyPr wrap="square" rtlCol="0">
            <a:spAutoFit/>
          </a:bodyPr>
          <a:lstStyle/>
          <a:p>
            <a:r>
              <a:rPr lang="en-SG" sz="1600" dirty="0"/>
              <a:t>-70.89dB</a:t>
            </a:r>
          </a:p>
        </p:txBody>
      </p:sp>
      <p:sp>
        <p:nvSpPr>
          <p:cNvPr id="38" name="TextBox 37">
            <a:extLst>
              <a:ext uri="{FF2B5EF4-FFF2-40B4-BE49-F238E27FC236}">
                <a16:creationId xmlns:a16="http://schemas.microsoft.com/office/drawing/2014/main" id="{F0399D4D-E15A-479A-9C96-F88109F380DB}"/>
              </a:ext>
            </a:extLst>
          </p:cNvPr>
          <p:cNvSpPr txBox="1"/>
          <p:nvPr/>
        </p:nvSpPr>
        <p:spPr>
          <a:xfrm>
            <a:off x="5567924" y="881908"/>
            <a:ext cx="583814" cy="369332"/>
          </a:xfrm>
          <a:prstGeom prst="rect">
            <a:avLst/>
          </a:prstGeom>
          <a:solidFill>
            <a:srgbClr val="CCECFF"/>
          </a:solidFill>
        </p:spPr>
        <p:txBody>
          <a:bodyPr wrap="none" rtlCol="0">
            <a:spAutoFit/>
          </a:bodyPr>
          <a:lstStyle/>
          <a:p>
            <a:r>
              <a:rPr lang="en-SG" dirty="0"/>
              <a:t>99%</a:t>
            </a:r>
          </a:p>
        </p:txBody>
      </p:sp>
      <p:sp>
        <p:nvSpPr>
          <p:cNvPr id="19" name="Title 1">
            <a:extLst>
              <a:ext uri="{FF2B5EF4-FFF2-40B4-BE49-F238E27FC236}">
                <a16:creationId xmlns:a16="http://schemas.microsoft.com/office/drawing/2014/main" id="{C8AC83CF-EA6D-6C84-1218-FD088B2F2EE0}"/>
              </a:ext>
            </a:extLst>
          </p:cNvPr>
          <p:cNvSpPr>
            <a:spLocks noGrp="1"/>
          </p:cNvSpPr>
          <p:nvPr>
            <p:ph type="title"/>
          </p:nvPr>
        </p:nvSpPr>
        <p:spPr>
          <a:xfrm>
            <a:off x="991499" y="-129217"/>
            <a:ext cx="10320477" cy="1485900"/>
          </a:xfrm>
        </p:spPr>
        <p:txBody>
          <a:bodyPr/>
          <a:lstStyle/>
          <a:p>
            <a:r>
              <a:rPr lang="en-US" dirty="0"/>
              <a:t>Receiving transmissions with collisions</a:t>
            </a:r>
          </a:p>
        </p:txBody>
      </p:sp>
    </p:spTree>
    <p:extLst>
      <p:ext uri="{BB962C8B-B14F-4D97-AF65-F5344CB8AC3E}">
        <p14:creationId xmlns:p14="http://schemas.microsoft.com/office/powerpoint/2010/main" val="203466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8" grpId="0"/>
      <p:bldP spid="29" grpId="0" animBg="1"/>
      <p:bldP spid="37" grpId="0"/>
      <p:bldP spid="3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12126" y="3102883"/>
            <a:ext cx="9367748" cy="1693324"/>
          </a:xfrm>
        </p:spPr>
        <p:txBody>
          <a:bodyPr>
            <a:normAutofit/>
          </a:bodyPr>
          <a:lstStyle/>
          <a:p>
            <a:pPr marL="0" indent="0" algn="ctr">
              <a:buNone/>
            </a:pPr>
            <a:r>
              <a:rPr lang="en-US" sz="4800" dirty="0"/>
              <a:t>Flooding</a:t>
            </a:r>
          </a:p>
          <a:p>
            <a:pPr marL="457200" indent="-457200">
              <a:buFont typeface="+mj-lt"/>
              <a:buAutoNum type="arabicPeriod"/>
            </a:pPr>
            <a:endParaRPr lang="en-US" sz="2000" dirty="0">
              <a:latin typeface="+mj-lt"/>
            </a:endParaRPr>
          </a:p>
          <a:p>
            <a:endParaRPr lang="en-US" dirty="0">
              <a:latin typeface="+mj-lt"/>
            </a:endParaRPr>
          </a:p>
        </p:txBody>
      </p:sp>
      <p:sp>
        <p:nvSpPr>
          <p:cNvPr id="12" name="Slide Number Placeholder 11">
            <a:extLst>
              <a:ext uri="{FF2B5EF4-FFF2-40B4-BE49-F238E27FC236}">
                <a16:creationId xmlns:a16="http://schemas.microsoft.com/office/drawing/2014/main" id="{9E4C5F5A-700B-44FB-9E95-6F4C5C125A8E}"/>
              </a:ext>
            </a:extLst>
          </p:cNvPr>
          <p:cNvSpPr>
            <a:spLocks noGrp="1"/>
          </p:cNvSpPr>
          <p:nvPr>
            <p:ph type="sldNum" sz="quarter" idx="12"/>
          </p:nvPr>
        </p:nvSpPr>
        <p:spPr/>
        <p:txBody>
          <a:bodyPr/>
          <a:lstStyle/>
          <a:p>
            <a:fld id="{687B7451-1438-CB4A-8106-82A64F1C7D7B}" type="slidenum">
              <a:rPr lang="sv-SE" smtClean="0"/>
              <a:t>97</a:t>
            </a:fld>
            <a:endParaRPr lang="sv-SE"/>
          </a:p>
        </p:txBody>
      </p:sp>
      <p:sp>
        <p:nvSpPr>
          <p:cNvPr id="2" name="Footer Placeholder 1">
            <a:extLst>
              <a:ext uri="{FF2B5EF4-FFF2-40B4-BE49-F238E27FC236}">
                <a16:creationId xmlns:a16="http://schemas.microsoft.com/office/drawing/2014/main" id="{4BF8FC63-B61F-4084-9936-C126CAD461C4}"/>
              </a:ext>
            </a:extLst>
          </p:cNvPr>
          <p:cNvSpPr>
            <a:spLocks noGrp="1"/>
          </p:cNvSpPr>
          <p:nvPr>
            <p:ph type="ftr" sz="quarter" idx="11"/>
          </p:nvPr>
        </p:nvSpPr>
        <p:spPr/>
        <p:txBody>
          <a:bodyPr/>
          <a:lstStyle/>
          <a:p>
            <a:r>
              <a:rPr lang="sv-SE" dirty="0" err="1"/>
              <a:t>ambujv@nus.edu.sg</a:t>
            </a:r>
            <a:endParaRPr lang="sv-SE" dirty="0"/>
          </a:p>
        </p:txBody>
      </p:sp>
    </p:spTree>
    <p:extLst>
      <p:ext uri="{BB962C8B-B14F-4D97-AF65-F5344CB8AC3E}">
        <p14:creationId xmlns:p14="http://schemas.microsoft.com/office/powerpoint/2010/main" val="40285777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Flooding is a recreation of broadcasts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838200" y="1825625"/>
            <a:ext cx="10515600" cy="3920082"/>
          </a:xfrm>
        </p:spPr>
        <p:txBody>
          <a:bodyPr/>
          <a:lstStyle/>
          <a:p>
            <a:r>
              <a:rPr lang="en-US" dirty="0">
                <a:latin typeface="+mj-lt"/>
              </a:rPr>
              <a:t>Goal: get information to all nodes</a:t>
            </a:r>
          </a:p>
          <a:p>
            <a:pPr lvl="1"/>
            <a:r>
              <a:rPr lang="en-US" dirty="0">
                <a:latin typeface="+mj-lt"/>
              </a:rPr>
              <a:t>This is the problem of “data dissemination”</a:t>
            </a:r>
          </a:p>
          <a:p>
            <a:pPr lvl="1"/>
            <a:endParaRPr lang="en-US" dirty="0">
              <a:latin typeface="+mj-lt"/>
            </a:endParaRPr>
          </a:p>
          <a:p>
            <a:r>
              <a:rPr lang="en-US" dirty="0">
                <a:latin typeface="+mj-lt"/>
              </a:rPr>
              <a:t>Problem: difficult in Mesh topologies</a:t>
            </a:r>
          </a:p>
          <a:p>
            <a:pPr lvl="1"/>
            <a:r>
              <a:rPr lang="en-US" dirty="0">
                <a:latin typeface="+mj-lt"/>
              </a:rPr>
              <a:t>Packet loss, retransmission delays</a:t>
            </a:r>
          </a:p>
          <a:p>
            <a:pPr lvl="1"/>
            <a:endParaRPr lang="en-US" dirty="0">
              <a:latin typeface="+mj-lt"/>
            </a:endParaRPr>
          </a:p>
          <a:p>
            <a:r>
              <a:rPr lang="en-US" dirty="0">
                <a:latin typeface="+mj-lt"/>
              </a:rPr>
              <a:t>Really, data dissemination is just to broadcast to all nodes</a:t>
            </a:r>
          </a:p>
          <a:p>
            <a:pPr lvl="1"/>
            <a:r>
              <a:rPr lang="en-US" dirty="0">
                <a:latin typeface="+mj-lt"/>
              </a:rPr>
              <a:t>But broadcast transmissions don’t reach far enough to cover entire mesh</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98</a:t>
            </a:fld>
            <a:endParaRPr lang="en-US"/>
          </a:p>
        </p:txBody>
      </p:sp>
    </p:spTree>
    <p:extLst>
      <p:ext uri="{BB962C8B-B14F-4D97-AF65-F5344CB8AC3E}">
        <p14:creationId xmlns:p14="http://schemas.microsoft.com/office/powerpoint/2010/main" val="28403627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EDF7-9A84-4875-81AE-ED9EB9166621}"/>
              </a:ext>
            </a:extLst>
          </p:cNvPr>
          <p:cNvSpPr>
            <a:spLocks noGrp="1"/>
          </p:cNvSpPr>
          <p:nvPr>
            <p:ph type="title"/>
          </p:nvPr>
        </p:nvSpPr>
        <p:spPr/>
        <p:txBody>
          <a:bodyPr/>
          <a:lstStyle/>
          <a:p>
            <a:r>
              <a:rPr lang="en-US" dirty="0"/>
              <a:t>Synchronous transmissions</a:t>
            </a:r>
          </a:p>
        </p:txBody>
      </p:sp>
      <p:sp>
        <p:nvSpPr>
          <p:cNvPr id="3" name="Content Placeholder 2">
            <a:extLst>
              <a:ext uri="{FF2B5EF4-FFF2-40B4-BE49-F238E27FC236}">
                <a16:creationId xmlns:a16="http://schemas.microsoft.com/office/drawing/2014/main" id="{C799CD83-34FD-480F-9FB8-3BC909B6C6DE}"/>
              </a:ext>
            </a:extLst>
          </p:cNvPr>
          <p:cNvSpPr>
            <a:spLocks noGrp="1"/>
          </p:cNvSpPr>
          <p:nvPr>
            <p:ph idx="1"/>
          </p:nvPr>
        </p:nvSpPr>
        <p:spPr/>
        <p:txBody>
          <a:bodyPr>
            <a:normAutofit fontScale="92500" lnSpcReduction="10000"/>
          </a:bodyPr>
          <a:lstStyle/>
          <a:p>
            <a:r>
              <a:rPr lang="en-US" dirty="0"/>
              <a:t>Multiple nodes transmit </a:t>
            </a:r>
            <a:r>
              <a:rPr lang="en-US" b="1" dirty="0"/>
              <a:t>same packet </a:t>
            </a:r>
            <a:r>
              <a:rPr lang="en-US" dirty="0"/>
              <a:t>at </a:t>
            </a:r>
            <a:r>
              <a:rPr lang="en-US" b="1" dirty="0"/>
              <a:t>same time</a:t>
            </a:r>
          </a:p>
          <a:p>
            <a:endParaRPr lang="en-US" b="1" dirty="0"/>
          </a:p>
          <a:p>
            <a:endParaRPr lang="en-US" b="1" dirty="0"/>
          </a:p>
          <a:p>
            <a:endParaRPr lang="en-US" b="1" dirty="0"/>
          </a:p>
          <a:p>
            <a:endParaRPr lang="en-US" b="1" dirty="0"/>
          </a:p>
          <a:p>
            <a:endParaRPr lang="en-US" b="1" dirty="0"/>
          </a:p>
          <a:p>
            <a:r>
              <a:rPr lang="en-US" dirty="0"/>
              <a:t>R can receive packet with high probability if Δ is small</a:t>
            </a:r>
          </a:p>
          <a:p>
            <a:pPr lvl="1"/>
            <a:r>
              <a:rPr lang="en-US" dirty="0"/>
              <a:t>May even improve probability of reception (more energy at receiver)</a:t>
            </a:r>
          </a:p>
          <a:p>
            <a:pPr lvl="1"/>
            <a:endParaRPr lang="en-US" dirty="0"/>
          </a:p>
          <a:p>
            <a:r>
              <a:rPr lang="en-US" dirty="0"/>
              <a:t>500 ns is 1/32 of a symbol for 802.15.4 (chip duration)</a:t>
            </a:r>
          </a:p>
        </p:txBody>
      </p:sp>
      <p:sp>
        <p:nvSpPr>
          <p:cNvPr id="4" name="Slide Number Placeholder 3">
            <a:extLst>
              <a:ext uri="{FF2B5EF4-FFF2-40B4-BE49-F238E27FC236}">
                <a16:creationId xmlns:a16="http://schemas.microsoft.com/office/drawing/2014/main" id="{3BCA2837-30F5-4AA6-8267-8756115017C3}"/>
              </a:ext>
            </a:extLst>
          </p:cNvPr>
          <p:cNvSpPr>
            <a:spLocks noGrp="1"/>
          </p:cNvSpPr>
          <p:nvPr>
            <p:ph type="sldNum" sz="quarter" idx="12"/>
          </p:nvPr>
        </p:nvSpPr>
        <p:spPr/>
        <p:txBody>
          <a:bodyPr/>
          <a:lstStyle/>
          <a:p>
            <a:fld id="{0778C724-3839-4D76-A707-B4C23905D055}" type="slidenum">
              <a:rPr lang="en-US" smtClean="0"/>
              <a:t>99</a:t>
            </a:fld>
            <a:endParaRPr lang="en-US"/>
          </a:p>
        </p:txBody>
      </p:sp>
      <p:pic>
        <p:nvPicPr>
          <p:cNvPr id="6" name="Picture 5">
            <a:extLst>
              <a:ext uri="{FF2B5EF4-FFF2-40B4-BE49-F238E27FC236}">
                <a16:creationId xmlns:a16="http://schemas.microsoft.com/office/drawing/2014/main" id="{3DFC26E2-E093-420E-83DA-CBB3B01FB2FE}"/>
              </a:ext>
            </a:extLst>
          </p:cNvPr>
          <p:cNvPicPr>
            <a:picLocks noChangeAspect="1"/>
          </p:cNvPicPr>
          <p:nvPr/>
        </p:nvPicPr>
        <p:blipFill>
          <a:blip r:embed="rId2"/>
          <a:stretch>
            <a:fillRect/>
          </a:stretch>
        </p:blipFill>
        <p:spPr>
          <a:xfrm>
            <a:off x="2602594" y="2165274"/>
            <a:ext cx="6982799" cy="1991003"/>
          </a:xfrm>
          <a:prstGeom prst="rect">
            <a:avLst/>
          </a:prstGeom>
        </p:spPr>
      </p:pic>
    </p:spTree>
    <p:extLst>
      <p:ext uri="{BB962C8B-B14F-4D97-AF65-F5344CB8AC3E}">
        <p14:creationId xmlns:p14="http://schemas.microsoft.com/office/powerpoint/2010/main" val="388094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41622</TotalTime>
  <Words>6511</Words>
  <Application>Microsoft Macintosh PowerPoint</Application>
  <PresentationFormat>Widescreen</PresentationFormat>
  <Paragraphs>937</Paragraphs>
  <Slides>104</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104</vt:i4>
      </vt:variant>
    </vt:vector>
  </HeadingPairs>
  <TitlesOfParts>
    <vt:vector size="112" baseType="lpstr">
      <vt:lpstr>Arial</vt:lpstr>
      <vt:lpstr>Calibri</vt:lpstr>
      <vt:lpstr>Calibri Light</vt:lpstr>
      <vt:lpstr>System Font Regular</vt:lpstr>
      <vt:lpstr>Tahoma</vt:lpstr>
      <vt:lpstr>Times New Roman</vt:lpstr>
      <vt:lpstr>Wingdings</vt:lpstr>
      <vt:lpstr>Office Theme</vt:lpstr>
      <vt:lpstr>Wireless Networking</vt:lpstr>
      <vt:lpstr>PowerPoint Presentation</vt:lpstr>
      <vt:lpstr>What communication modality do these use?</vt:lpstr>
      <vt:lpstr>Communication using inductive coupling</vt:lpstr>
      <vt:lpstr>Near Field Communication (NFC)</vt:lpstr>
      <vt:lpstr>PowerPoint Presentation</vt:lpstr>
      <vt:lpstr>Light Fidelity (LiFi) for Internet of Things</vt:lpstr>
      <vt:lpstr>LiFi communication suffers from coverage challenges</vt:lpstr>
      <vt:lpstr>Question</vt:lpstr>
      <vt:lpstr>Question</vt:lpstr>
      <vt:lpstr>Question</vt:lpstr>
      <vt:lpstr>Question</vt:lpstr>
      <vt:lpstr>PowerPoint Presentation</vt:lpstr>
      <vt:lpstr>Introduction to communication layers</vt:lpstr>
      <vt:lpstr>Why have a layered approach to communication?</vt:lpstr>
      <vt:lpstr>Open System Interconnection Model</vt:lpstr>
      <vt:lpstr>Open System Interconnection Model</vt:lpstr>
      <vt:lpstr>Open System Interconnection Model</vt:lpstr>
      <vt:lpstr>Open System Interconnection Model</vt:lpstr>
      <vt:lpstr>Open System Interconnection Model</vt:lpstr>
      <vt:lpstr>Open System Interconnection Model</vt:lpstr>
      <vt:lpstr>Open System Interconnection Model</vt:lpstr>
      <vt:lpstr>Open System Interconnection Model</vt:lpstr>
      <vt:lpstr>Open System Interconnection Model</vt:lpstr>
      <vt:lpstr>Open System Interconnection Model</vt:lpstr>
      <vt:lpstr>Data Link Layer – Framing Data</vt:lpstr>
      <vt:lpstr>Data Link Layer - Wireless Considerations</vt:lpstr>
      <vt:lpstr>Data Link Layer - Error  Detection and Recovery </vt:lpstr>
      <vt:lpstr>Data Link Layer – Medium Access Control </vt:lpstr>
      <vt:lpstr>PowerPoint Presentation</vt:lpstr>
      <vt:lpstr>Medium access control for wireless is hard</vt:lpstr>
      <vt:lpstr>Wireless is a shared medium</vt:lpstr>
      <vt:lpstr>Increasing network capacity is challenging</vt:lpstr>
      <vt:lpstr>Analogy: wireless medium as acoustic</vt:lpstr>
      <vt:lpstr>Wireless: Medium and multiple access challenge</vt:lpstr>
      <vt:lpstr>PowerPoint Presentation</vt:lpstr>
      <vt:lpstr>FDMA – Frequency Division Multiple Access</vt:lpstr>
      <vt:lpstr>FDMA – Frequency Division Multiple Access</vt:lpstr>
      <vt:lpstr>Wireless communication over multiple channels</vt:lpstr>
      <vt:lpstr>Multi Channel MAC Protocols</vt:lpstr>
      <vt:lpstr>Wifi Channels </vt:lpstr>
      <vt:lpstr>ZigBee Channels </vt:lpstr>
      <vt:lpstr>TDMA – Time Division Multiple Access</vt:lpstr>
      <vt:lpstr>TDMA: Time Division Multiple Access‏</vt:lpstr>
      <vt:lpstr>TDMA vs. FDMA </vt:lpstr>
      <vt:lpstr>Orthogonal Frequency Division Multiplexing :OFDM</vt:lpstr>
      <vt:lpstr>WiFi Channel Usage</vt:lpstr>
      <vt:lpstr>Cross Channel Interference (CTI)</vt:lpstr>
      <vt:lpstr>Frequency and Time leads to Spread Spectrum (SS)</vt:lpstr>
      <vt:lpstr>Spread spectrum: Frequency Hopping (FH)</vt:lpstr>
      <vt:lpstr>Spread spectrum: Frequency Hopping (FH)</vt:lpstr>
      <vt:lpstr>Spread spectrum: Frequency Hopping (FH)</vt:lpstr>
      <vt:lpstr>Spectral efficiency</vt:lpstr>
      <vt:lpstr>Question</vt:lpstr>
      <vt:lpstr>Question</vt:lpstr>
      <vt:lpstr>Question</vt:lpstr>
      <vt:lpstr>Question</vt:lpstr>
      <vt:lpstr>PowerPoint Presentation</vt:lpstr>
      <vt:lpstr>Why Do We Need Random Access Protocols (RAP)?</vt:lpstr>
      <vt:lpstr>Analogy to understand Random Access Protocols </vt:lpstr>
      <vt:lpstr>Random access protocol: Aloha</vt:lpstr>
      <vt:lpstr>Random access protocol: Aloha</vt:lpstr>
      <vt:lpstr>Packet collisions are bad, we need to avoid them</vt:lpstr>
      <vt:lpstr>Solution to this problem? Dividing time in slots</vt:lpstr>
      <vt:lpstr>ALOHA throughput</vt:lpstr>
      <vt:lpstr>Why Use Random Access if Efficiency is Limited?</vt:lpstr>
      <vt:lpstr>Why Use Random Access if Efficiency is Limited?</vt:lpstr>
      <vt:lpstr>CSMA/CA: Introduction and Motivation</vt:lpstr>
      <vt:lpstr>How CSMA/CA Works (Step-by-Step)</vt:lpstr>
      <vt:lpstr>CSMA/CA: Choosing Wmax</vt:lpstr>
      <vt:lpstr>Binary Exponential Backoff (BEB) in CSMA/CA</vt:lpstr>
      <vt:lpstr>CSMA/CA: Trade-off</vt:lpstr>
      <vt:lpstr>Hidden terminal problem</vt:lpstr>
      <vt:lpstr>CSMA with RTS/CTS</vt:lpstr>
      <vt:lpstr>Solving Hidden Terminal Problem</vt:lpstr>
      <vt:lpstr>Real-world protocol access control</vt:lpstr>
      <vt:lpstr>PowerPoint Presentation</vt:lpstr>
      <vt:lpstr>Medium access control for Internet of Things</vt:lpstr>
      <vt:lpstr>Energy consumption of medium access control </vt:lpstr>
      <vt:lpstr>“Life Cycle” of MAC Protocols</vt:lpstr>
      <vt:lpstr>Idle listening is energy expensive   </vt:lpstr>
      <vt:lpstr>Duty cycled medium access control protocols</vt:lpstr>
      <vt:lpstr>ALOHA with Preamble Sampling</vt:lpstr>
      <vt:lpstr>ALOHA with Preamble Sampling</vt:lpstr>
      <vt:lpstr>Aloha with Preamble Sampling</vt:lpstr>
      <vt:lpstr>Aloha with Preamble Sampling</vt:lpstr>
      <vt:lpstr>B-MAC: Asynchronous Medium Access Control </vt:lpstr>
      <vt:lpstr>Improving B-MAC with X-MAC</vt:lpstr>
      <vt:lpstr>ContikiMAC</vt:lpstr>
      <vt:lpstr>Synchronous MAC</vt:lpstr>
      <vt:lpstr>Synchronous MAC  (SMAC) </vt:lpstr>
      <vt:lpstr>Question</vt:lpstr>
      <vt:lpstr>Question</vt:lpstr>
      <vt:lpstr>PowerPoint Presentation</vt:lpstr>
      <vt:lpstr>Receiving transmissions with collisions</vt:lpstr>
      <vt:lpstr>Receiving transmissions with collisions</vt:lpstr>
      <vt:lpstr>PowerPoint Presentation</vt:lpstr>
      <vt:lpstr>Flooding is a recreation of broadcasts</vt:lpstr>
      <vt:lpstr>Synchronous transmissions</vt:lpstr>
      <vt:lpstr>Fast packet propagation in Glossy</vt:lpstr>
      <vt:lpstr>Fast packet propagation in Glossy</vt:lpstr>
      <vt:lpstr>Fast packet propagation in Glossy</vt:lpstr>
      <vt:lpstr>Fast packet propagation in Glossy</vt:lpstr>
      <vt:lpstr>Wireless Networking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Sustainable Networked Embedded Systems</dc:title>
  <dc:creator>Ambuj Varshney</dc:creator>
  <cp:lastModifiedBy>Ambuj Varshney</cp:lastModifiedBy>
  <cp:revision>1180</cp:revision>
  <dcterms:created xsi:type="dcterms:W3CDTF">2020-02-17T19:00:36Z</dcterms:created>
  <dcterms:modified xsi:type="dcterms:W3CDTF">2025-03-04T10:05:08Z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 NUS Confidential ##</vt:lpwstr>
  </property>
  <property fmtid="{D5CDD505-2E9C-101B-9397-08002B2CF9AE}" pid="4" name="MSIP_Label_4e045e4e-d60e-4c86-8512-0f70a0407fd6_Enabled">
    <vt:lpwstr>true</vt:lpwstr>
  </property>
  <property fmtid="{D5CDD505-2E9C-101B-9397-08002B2CF9AE}" pid="5" name="MSIP_Label_4e045e4e-d60e-4c86-8512-0f70a0407fd6_SetDate">
    <vt:lpwstr>2024-03-08T08:24:22Z</vt:lpwstr>
  </property>
  <property fmtid="{D5CDD505-2E9C-101B-9397-08002B2CF9AE}" pid="6" name="MSIP_Label_4e045e4e-d60e-4c86-8512-0f70a0407fd6_Method">
    <vt:lpwstr>Privileged</vt:lpwstr>
  </property>
  <property fmtid="{D5CDD505-2E9C-101B-9397-08002B2CF9AE}" pid="7" name="MSIP_Label_4e045e4e-d60e-4c86-8512-0f70a0407fd6_Name">
    <vt:lpwstr>Unclassified</vt:lpwstr>
  </property>
  <property fmtid="{D5CDD505-2E9C-101B-9397-08002B2CF9AE}" pid="8" name="MSIP_Label_4e045e4e-d60e-4c86-8512-0f70a0407fd6_SiteId">
    <vt:lpwstr>5ba5ef5e-3109-4e77-85bd-cfeb0d347e82</vt:lpwstr>
  </property>
  <property fmtid="{D5CDD505-2E9C-101B-9397-08002B2CF9AE}" pid="9" name="MSIP_Label_4e045e4e-d60e-4c86-8512-0f70a0407fd6_ActionId">
    <vt:lpwstr>3df0b8fd-ca65-41e8-b20f-1ca0f17c011e</vt:lpwstr>
  </property>
  <property fmtid="{D5CDD505-2E9C-101B-9397-08002B2CF9AE}" pid="10" name="MSIP_Label_4e045e4e-d60e-4c86-8512-0f70a0407fd6_ContentBits">
    <vt:lpwstr>0</vt:lpwstr>
  </property>
</Properties>
</file>