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72" r:id="rId4"/>
    <p:sldId id="274" r:id="rId5"/>
    <p:sldId id="273" r:id="rId6"/>
    <p:sldId id="275" r:id="rId7"/>
    <p:sldId id="278" r:id="rId8"/>
    <p:sldId id="276" r:id="rId9"/>
    <p:sldId id="280" r:id="rId10"/>
    <p:sldId id="285" r:id="rId11"/>
    <p:sldId id="281" r:id="rId12"/>
    <p:sldId id="282" r:id="rId13"/>
    <p:sldId id="283" r:id="rId14"/>
    <p:sldId id="284"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482" autoAdjust="0"/>
  </p:normalViewPr>
  <p:slideViewPr>
    <p:cSldViewPr snapToGrid="0">
      <p:cViewPr varScale="1">
        <p:scale>
          <a:sx n="98" d="100"/>
          <a:sy n="98" d="100"/>
        </p:scale>
        <p:origin x="19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D7F26-E89C-4F41-A27D-F6342E7A098B}" type="datetimeFigureOut">
              <a:rPr lang="zh-TW" altLang="en-US" smtClean="0"/>
              <a:t>2018/9/7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9B27C-40C4-4E62-8E6F-DD0E0291541D}" type="slidenum">
              <a:rPr lang="zh-TW" altLang="en-US" smtClean="0"/>
              <a:t>‹#›</a:t>
            </a:fld>
            <a:endParaRPr lang="zh-TW" altLang="en-US"/>
          </a:p>
        </p:txBody>
      </p:sp>
    </p:spTree>
    <p:extLst>
      <p:ext uri="{BB962C8B-B14F-4D97-AF65-F5344CB8AC3E}">
        <p14:creationId xmlns:p14="http://schemas.microsoft.com/office/powerpoint/2010/main" val="176832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message queuing telemetry transport   </a:t>
            </a:r>
            <a:r>
              <a:rPr lang="zh-TW" altLang="en-US" dirty="0" smtClean="0"/>
              <a:t>消息隊列遙測傳輸</a:t>
            </a:r>
            <a:endParaRPr lang="en-US" altLang="zh-TW" dirty="0" smtClean="0"/>
          </a:p>
          <a:p>
            <a:endParaRPr lang="en-US" altLang="zh-TW" dirty="0" smtClean="0"/>
          </a:p>
          <a:p>
            <a:r>
              <a:rPr lang="zh-TW" altLang="en-US" dirty="0" smtClean="0"/>
              <a:t>他們當時是為了在狹窄的網路頻寬和微小電力損耗的需求前提之下，提供石油管線感測器和人造衛星之間一個輕量、可靠的二進制通訊協定</a:t>
            </a:r>
            <a:endParaRPr lang="en-US" altLang="zh-TW" dirty="0" smtClean="0"/>
          </a:p>
          <a:p>
            <a:r>
              <a:rPr lang="zh-TW" altLang="en-US" dirty="0" smtClean="0"/>
              <a:t>讓你能盡可能即時又省資源的情況下，確保訊息被 </a:t>
            </a:r>
            <a:r>
              <a:rPr lang="en-US" altLang="zh-TW" dirty="0" smtClean="0"/>
              <a:t>Push </a:t>
            </a:r>
            <a:r>
              <a:rPr lang="zh-TW" altLang="en-US" dirty="0" smtClean="0"/>
              <a:t>至移動裝置。他的設計是發佈</a:t>
            </a:r>
            <a:r>
              <a:rPr lang="en-US" altLang="zh-TW" dirty="0" smtClean="0"/>
              <a:t>/</a:t>
            </a:r>
            <a:r>
              <a:rPr lang="zh-TW" altLang="en-US" dirty="0" smtClean="0"/>
              <a:t>訂閱模式</a:t>
            </a:r>
            <a:r>
              <a:rPr lang="en-US" altLang="zh-TW" dirty="0" smtClean="0"/>
              <a:t>(Publish subscribe pattern)</a:t>
            </a:r>
            <a:r>
              <a:rPr lang="zh-TW" altLang="en-US" dirty="0" smtClean="0"/>
              <a:t>，讓你能對特定裝置</a:t>
            </a:r>
            <a:r>
              <a:rPr lang="en-US" altLang="zh-TW" dirty="0" smtClean="0"/>
              <a:t>(broker)</a:t>
            </a:r>
            <a:r>
              <a:rPr lang="zh-TW" altLang="en-US" dirty="0" smtClean="0"/>
              <a:t>訂閱主題，並能盡可能的以節省資源的方式確保有發送到訂閱的 </a:t>
            </a:r>
            <a:r>
              <a:rPr lang="en-US" altLang="zh-TW" dirty="0" smtClean="0"/>
              <a:t>client </a:t>
            </a:r>
            <a:r>
              <a:rPr lang="zh-TW" altLang="en-US" dirty="0" smtClean="0"/>
              <a:t>上</a:t>
            </a:r>
            <a:r>
              <a:rPr lang="zh-TW" altLang="en-US" dirty="0" smtClean="0"/>
              <a:t>。</a:t>
            </a:r>
            <a:endParaRPr lang="en-US" altLang="zh-TW" dirty="0" smtClean="0"/>
          </a:p>
          <a:p>
            <a:endParaRPr lang="en-US" altLang="zh-TW" dirty="0" smtClean="0"/>
          </a:p>
          <a:p>
            <a:r>
              <a:rPr lang="zh-TW" altLang="en-US" dirty="0" smtClean="0"/>
              <a:t>代理人是個伺服器軟體，向伺服器發送主題的一方是發布者（</a:t>
            </a:r>
            <a:r>
              <a:rPr lang="en-US" altLang="zh-TW" dirty="0" smtClean="0"/>
              <a:t>publisher</a:t>
            </a:r>
            <a:r>
              <a:rPr lang="zh-TW" altLang="en-US" dirty="0" smtClean="0"/>
              <a:t>），從伺服器獲取主題的一方則是訂閱者（</a:t>
            </a:r>
            <a:r>
              <a:rPr lang="en-US" altLang="zh-TW" dirty="0" smtClean="0"/>
              <a:t>subscriber</a:t>
            </a:r>
            <a:r>
              <a:rPr lang="zh-TW" altLang="en-US" dirty="0" smtClean="0"/>
              <a:t>）。</a:t>
            </a:r>
            <a:endParaRPr lang="en-US" altLang="zh-TW" dirty="0" smtClean="0"/>
          </a:p>
          <a:p>
            <a:r>
              <a:rPr lang="zh-TW" altLang="en-US" dirty="0" smtClean="0"/>
              <a:t>名稱長度不可超過</a:t>
            </a:r>
            <a:r>
              <a:rPr lang="en-US" altLang="zh-TW" dirty="0" smtClean="0"/>
              <a:t>216</a:t>
            </a:r>
            <a:r>
              <a:rPr lang="zh-TW" altLang="en-US" dirty="0" smtClean="0"/>
              <a:t>位元組</a:t>
            </a:r>
            <a:endParaRPr lang="zh-TW" altLang="en-US" dirty="0"/>
          </a:p>
        </p:txBody>
      </p:sp>
      <p:sp>
        <p:nvSpPr>
          <p:cNvPr id="4" name="投影片編號版面配置區 3"/>
          <p:cNvSpPr>
            <a:spLocks noGrp="1"/>
          </p:cNvSpPr>
          <p:nvPr>
            <p:ph type="sldNum" sz="quarter" idx="10"/>
          </p:nvPr>
        </p:nvSpPr>
        <p:spPr/>
        <p:txBody>
          <a:bodyPr/>
          <a:lstStyle/>
          <a:p>
            <a:fld id="{4779B27C-40C4-4E62-8E6F-DD0E0291541D}" type="slidenum">
              <a:rPr lang="zh-TW" altLang="en-US" smtClean="0"/>
              <a:t>8</a:t>
            </a:fld>
            <a:endParaRPr lang="zh-TW" altLang="en-US"/>
          </a:p>
        </p:txBody>
      </p:sp>
    </p:spTree>
    <p:extLst>
      <p:ext uri="{BB962C8B-B14F-4D97-AF65-F5344CB8AC3E}">
        <p14:creationId xmlns:p14="http://schemas.microsoft.com/office/powerpoint/2010/main" val="80618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它有發布</a:t>
            </a:r>
            <a:r>
              <a:rPr lang="en-US" altLang="zh-TW" dirty="0" smtClean="0"/>
              <a:t>/</a:t>
            </a:r>
            <a:r>
              <a:rPr lang="zh-TW" altLang="en-US" dirty="0" smtClean="0"/>
              <a:t>訂閱架構      它有請求</a:t>
            </a:r>
            <a:r>
              <a:rPr lang="en-US" altLang="zh-TW" dirty="0" smtClean="0"/>
              <a:t>/</a:t>
            </a:r>
            <a:r>
              <a:rPr lang="zh-TW" altLang="en-US" dirty="0" smtClean="0"/>
              <a:t>響應意味著客戶端</a:t>
            </a:r>
            <a:r>
              <a:rPr lang="en-US" altLang="zh-TW" dirty="0" smtClean="0"/>
              <a:t>/</a:t>
            </a:r>
            <a:r>
              <a:rPr lang="zh-TW" altLang="en-US" dirty="0" smtClean="0"/>
              <a:t>服務器架構</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帶</a:t>
            </a:r>
            <a:r>
              <a:rPr lang="en-US" altLang="zh-TW" dirty="0" smtClean="0"/>
              <a:t>2</a:t>
            </a:r>
            <a:r>
              <a:rPr lang="zh-TW" altLang="en-US" dirty="0" smtClean="0"/>
              <a:t>字節聽筒的二進製文件  </a:t>
            </a:r>
            <a:r>
              <a:rPr lang="en-US" altLang="zh-TW" dirty="0" smtClean="0"/>
              <a:t>ASCII</a:t>
            </a:r>
            <a:r>
              <a:rPr lang="zh-TW" altLang="en-US" dirty="0" smtClean="0"/>
              <a:t>格式</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r>
              <a:rPr lang="zh-TW" altLang="en-US" smtClean="0"/>
              <a:t>代理人是個伺服器軟體，向伺服器發送主題的一方是發布者（</a:t>
            </a:r>
            <a:r>
              <a:rPr lang="en-US" altLang="zh-TW" smtClean="0"/>
              <a:t>publisher</a:t>
            </a:r>
            <a:r>
              <a:rPr lang="zh-TW" altLang="en-US" smtClean="0"/>
              <a:t>），從伺服器獲取主題的一方則是訂閱者（</a:t>
            </a:r>
            <a:r>
              <a:rPr lang="en-US" altLang="zh-TW" smtClean="0"/>
              <a:t>subscriber</a:t>
            </a:r>
            <a:r>
              <a:rPr lang="zh-TW" altLang="en-US" smtClean="0"/>
              <a:t>）。</a:t>
            </a:r>
            <a:endParaRPr lang="en-US" altLang="zh-TW" smtClean="0"/>
          </a:p>
          <a:p>
            <a:r>
              <a:rPr lang="zh-TW" altLang="en-US" smtClean="0"/>
              <a:t>名稱長度不可超過</a:t>
            </a:r>
            <a:r>
              <a:rPr lang="en-US" altLang="zh-TW" smtClean="0"/>
              <a:t>216</a:t>
            </a:r>
            <a:r>
              <a:rPr lang="zh-TW" altLang="en-US" smtClean="0"/>
              <a:t>位元組</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4779B27C-40C4-4E62-8E6F-DD0E0291541D}" type="slidenum">
              <a:rPr lang="zh-TW" altLang="en-US" smtClean="0"/>
              <a:t>9</a:t>
            </a:fld>
            <a:endParaRPr lang="zh-TW" altLang="en-US"/>
          </a:p>
        </p:txBody>
      </p:sp>
    </p:spTree>
    <p:extLst>
      <p:ext uri="{BB962C8B-B14F-4D97-AF65-F5344CB8AC3E}">
        <p14:creationId xmlns:p14="http://schemas.microsoft.com/office/powerpoint/2010/main" val="352374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台灣使用</a:t>
            </a:r>
            <a:r>
              <a:rPr lang="en-US" altLang="zh-TW" dirty="0" smtClean="0"/>
              <a:t>920∼925MHz</a:t>
            </a:r>
            <a:r>
              <a:rPr lang="zh-TW" altLang="en-US" dirty="0" smtClean="0"/>
              <a:t>頻段</a:t>
            </a:r>
            <a:endParaRPr lang="en-US" altLang="zh-TW" dirty="0" smtClean="0"/>
          </a:p>
          <a:p>
            <a:endParaRPr lang="en-US" altLang="zh-TW" dirty="0" smtClean="0"/>
          </a:p>
          <a:p>
            <a:r>
              <a:rPr lang="en-US" altLang="zh-TW" dirty="0" smtClean="0"/>
              <a:t>Qualcomm Atheros </a:t>
            </a:r>
            <a:r>
              <a:rPr lang="en-US" altLang="zh-TW" dirty="0" err="1" smtClean="0"/>
              <a:t>Quard</a:t>
            </a:r>
            <a:r>
              <a:rPr lang="en-US" altLang="zh-TW" dirty="0" smtClean="0"/>
              <a:t>-core ARM CortexA7 </a:t>
            </a:r>
            <a:r>
              <a:rPr lang="en-US" altLang="zh-TW" dirty="0" err="1" smtClean="0"/>
              <a:t>SoC</a:t>
            </a:r>
            <a:endParaRPr lang="en-US" altLang="zh-TW" dirty="0" smtClean="0"/>
          </a:p>
          <a:p>
            <a:r>
              <a:rPr lang="en-US" altLang="zh-TW" dirty="0" smtClean="0"/>
              <a:t>AC1200 </a:t>
            </a:r>
            <a:r>
              <a:rPr lang="zh-TW" altLang="en-US" dirty="0" smtClean="0"/>
              <a:t>雙頻 </a:t>
            </a:r>
            <a:r>
              <a:rPr lang="en-US" altLang="zh-TW" dirty="0" smtClean="0"/>
              <a:t>Wi-Fi</a:t>
            </a:r>
          </a:p>
          <a:p>
            <a:r>
              <a:rPr lang="en-US" altLang="zh-TW" dirty="0" smtClean="0"/>
              <a:t>WISE-Link </a:t>
            </a:r>
            <a:r>
              <a:rPr lang="zh-TW" altLang="en-US" dirty="0" smtClean="0"/>
              <a:t>私有無線網路可達</a:t>
            </a:r>
            <a:r>
              <a:rPr lang="en-US" altLang="zh-TW" dirty="0" smtClean="0"/>
              <a:t>500</a:t>
            </a:r>
            <a:r>
              <a:rPr lang="zh-TW" altLang="en-US" dirty="0" smtClean="0"/>
              <a:t>個節點</a:t>
            </a:r>
          </a:p>
          <a:p>
            <a:r>
              <a:rPr lang="zh-TW" altLang="en-US" dirty="0" smtClean="0"/>
              <a:t>選配</a:t>
            </a:r>
            <a:r>
              <a:rPr lang="en-US" altLang="zh-TW" dirty="0" smtClean="0"/>
              <a:t>mini-</a:t>
            </a:r>
            <a:r>
              <a:rPr lang="en-US" altLang="zh-TW" dirty="0" err="1" smtClean="0"/>
              <a:t>PCIe</a:t>
            </a:r>
            <a:r>
              <a:rPr lang="en-US" altLang="zh-TW" dirty="0" smtClean="0"/>
              <a:t> </a:t>
            </a:r>
            <a:r>
              <a:rPr lang="zh-TW" altLang="en-US" dirty="0" smtClean="0"/>
              <a:t>模組可供</a:t>
            </a:r>
            <a:r>
              <a:rPr lang="en-US" altLang="zh-TW" dirty="0" smtClean="0"/>
              <a:t>3G/LTE</a:t>
            </a:r>
            <a:r>
              <a:rPr lang="zh-TW" altLang="en-US" dirty="0" smtClean="0"/>
              <a:t>卡</a:t>
            </a:r>
          </a:p>
          <a:p>
            <a:r>
              <a:rPr lang="zh-TW" altLang="en-US" dirty="0" smtClean="0"/>
              <a:t>網路及安全性管理</a:t>
            </a:r>
            <a:endParaRPr lang="en-US" altLang="zh-TW" dirty="0" smtClean="0"/>
          </a:p>
          <a:p>
            <a:r>
              <a:rPr lang="zh-TW" altLang="en-US" dirty="0" smtClean="0"/>
              <a:t>原始數據率</a:t>
            </a:r>
            <a:endParaRPr lang="zh-TW" altLang="en-US" dirty="0"/>
          </a:p>
        </p:txBody>
      </p:sp>
      <p:sp>
        <p:nvSpPr>
          <p:cNvPr id="4" name="投影片編號版面配置區 3"/>
          <p:cNvSpPr>
            <a:spLocks noGrp="1"/>
          </p:cNvSpPr>
          <p:nvPr>
            <p:ph type="sldNum" sz="quarter" idx="10"/>
          </p:nvPr>
        </p:nvSpPr>
        <p:spPr/>
        <p:txBody>
          <a:bodyPr/>
          <a:lstStyle/>
          <a:p>
            <a:fld id="{0C137D85-1A4D-44DC-B231-8BAA03D52DB3}" type="slidenum">
              <a:rPr lang="zh-TW" altLang="en-US" smtClean="0"/>
              <a:t>11</a:t>
            </a:fld>
            <a:endParaRPr lang="zh-TW" altLang="en-US"/>
          </a:p>
        </p:txBody>
      </p:sp>
    </p:spTree>
    <p:extLst>
      <p:ext uri="{BB962C8B-B14F-4D97-AF65-F5344CB8AC3E}">
        <p14:creationId xmlns:p14="http://schemas.microsoft.com/office/powerpoint/2010/main" val="313820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台灣使用</a:t>
            </a:r>
            <a:r>
              <a:rPr lang="en-US" altLang="zh-TW" dirty="0" smtClean="0"/>
              <a:t>920∼925MHz</a:t>
            </a:r>
            <a:r>
              <a:rPr lang="zh-TW" altLang="en-US" dirty="0" smtClean="0"/>
              <a:t>頻段</a:t>
            </a:r>
            <a:endParaRPr lang="en-US" altLang="zh-TW" dirty="0" smtClean="0"/>
          </a:p>
          <a:p>
            <a:r>
              <a:rPr lang="en-US" altLang="zh-TW" dirty="0" smtClean="0"/>
              <a:t>2*2</a:t>
            </a:r>
            <a:r>
              <a:rPr lang="en-US" altLang="zh-TW" baseline="0" dirty="0" smtClean="0"/>
              <a:t> </a:t>
            </a:r>
            <a:r>
              <a:rPr lang="zh-TW" altLang="en-US" baseline="0" dirty="0" smtClean="0"/>
              <a:t>雙頻</a:t>
            </a:r>
            <a:endParaRPr lang="en-US" altLang="zh-TW" dirty="0" smtClean="0"/>
          </a:p>
          <a:p>
            <a:r>
              <a:rPr lang="en-US" altLang="zh-TW" sz="1200" b="0" i="0" kern="1200" dirty="0" smtClean="0">
                <a:solidFill>
                  <a:schemeClr val="tx1"/>
                </a:solidFill>
                <a:effectLst/>
                <a:latin typeface="+mn-lt"/>
                <a:ea typeface="+mn-ea"/>
                <a:cs typeface="+mn-cs"/>
              </a:rPr>
              <a:t>Backhaul</a:t>
            </a:r>
            <a:r>
              <a:rPr lang="zh-TW" altLang="en-US" sz="1200" b="0" i="0" kern="1200" dirty="0" smtClean="0">
                <a:solidFill>
                  <a:schemeClr val="tx1"/>
                </a:solidFill>
                <a:effectLst/>
                <a:latin typeface="+mn-lt"/>
                <a:ea typeface="+mn-ea"/>
                <a:cs typeface="+mn-cs"/>
              </a:rPr>
              <a:t>網路，指的是將本地網路所產生的訊號流量，傳送連回至電信網路的節點，並進一步與電信核心網路連結傳輸，舉例而言，行動基地台的</a:t>
            </a:r>
            <a:r>
              <a:rPr lang="en-US" altLang="zh-TW" sz="1200" b="0" i="0" kern="1200" dirty="0" smtClean="0">
                <a:solidFill>
                  <a:schemeClr val="tx1"/>
                </a:solidFill>
                <a:effectLst/>
                <a:latin typeface="+mn-lt"/>
                <a:ea typeface="+mn-ea"/>
                <a:cs typeface="+mn-cs"/>
              </a:rPr>
              <a:t>Backhaul</a:t>
            </a:r>
            <a:r>
              <a:rPr lang="zh-TW" altLang="en-US" sz="1200" b="0" i="0" kern="1200" dirty="0" smtClean="0">
                <a:solidFill>
                  <a:schemeClr val="tx1"/>
                </a:solidFill>
                <a:effectLst/>
                <a:latin typeface="+mn-lt"/>
                <a:ea typeface="+mn-ea"/>
                <a:cs typeface="+mn-cs"/>
              </a:rPr>
              <a:t>網路，即是將基地台與行動終端裝置之間所進行發生的行動訊號流量傳送至無線節點，進而匯集傳輸至電信核心網路。</a:t>
            </a:r>
            <a:endParaRPr lang="zh-TW" altLang="en-US" dirty="0"/>
          </a:p>
        </p:txBody>
      </p:sp>
      <p:sp>
        <p:nvSpPr>
          <p:cNvPr id="4" name="投影片編號版面配置區 3"/>
          <p:cNvSpPr>
            <a:spLocks noGrp="1"/>
          </p:cNvSpPr>
          <p:nvPr>
            <p:ph type="sldNum" sz="quarter" idx="10"/>
          </p:nvPr>
        </p:nvSpPr>
        <p:spPr/>
        <p:txBody>
          <a:bodyPr/>
          <a:lstStyle/>
          <a:p>
            <a:fld id="{0C137D85-1A4D-44DC-B231-8BAA03D52DB3}" type="slidenum">
              <a:rPr lang="zh-TW" altLang="en-US" smtClean="0"/>
              <a:t>12</a:t>
            </a:fld>
            <a:endParaRPr lang="zh-TW" altLang="en-US"/>
          </a:p>
        </p:txBody>
      </p:sp>
    </p:spTree>
    <p:extLst>
      <p:ext uri="{BB962C8B-B14F-4D97-AF65-F5344CB8AC3E}">
        <p14:creationId xmlns:p14="http://schemas.microsoft.com/office/powerpoint/2010/main" val="412966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3200" dirty="0" smtClean="0"/>
              <a:t>正文科技</a:t>
            </a:r>
            <a:r>
              <a:rPr lang="en-US" altLang="zh-TW" sz="3200" dirty="0" err="1" smtClean="0"/>
              <a:t>LoRa</a:t>
            </a:r>
            <a:r>
              <a:rPr lang="zh-TW" altLang="en-US" sz="3200" dirty="0" smtClean="0"/>
              <a:t>模組，已通過</a:t>
            </a:r>
            <a:r>
              <a:rPr lang="en-US" altLang="zh-TW" sz="3200" dirty="0" err="1" smtClean="0"/>
              <a:t>LoRaWAN</a:t>
            </a:r>
            <a:r>
              <a:rPr lang="zh-TW" altLang="en-US" sz="3200" dirty="0" smtClean="0"/>
              <a:t>認證，是專為</a:t>
            </a:r>
            <a:r>
              <a:rPr lang="en-US" altLang="zh-TW" sz="3200" dirty="0" err="1" smtClean="0"/>
              <a:t>LoRaWAN</a:t>
            </a:r>
            <a:r>
              <a:rPr lang="zh-TW" altLang="en-US" sz="3200" dirty="0" smtClean="0"/>
              <a:t>傳感器設計的通用型模組，遵循</a:t>
            </a:r>
            <a:r>
              <a:rPr lang="en-US" altLang="zh-TW" sz="3200" dirty="0" err="1" smtClean="0"/>
              <a:t>LoRaWAN</a:t>
            </a:r>
            <a:r>
              <a:rPr lang="en-US" altLang="zh-TW" sz="3200" dirty="0" smtClean="0"/>
              <a:t> Class A / C </a:t>
            </a:r>
            <a:r>
              <a:rPr lang="zh-TW" altLang="en-US" sz="3200" dirty="0" smtClean="0"/>
              <a:t>協議，具有全面性</a:t>
            </a:r>
            <a:r>
              <a:rPr lang="en-US" altLang="zh-TW" sz="3200" dirty="0" smtClean="0"/>
              <a:t>AT</a:t>
            </a:r>
            <a:r>
              <a:rPr lang="zh-TW" altLang="en-US" sz="3200" dirty="0" smtClean="0"/>
              <a:t>命令集，可做為傳感器與閘道器之間的數據交換機，處理</a:t>
            </a:r>
            <a:r>
              <a:rPr lang="en-US" altLang="zh-TW" sz="3200" dirty="0" err="1" smtClean="0"/>
              <a:t>LoRaWAN</a:t>
            </a:r>
            <a:r>
              <a:rPr lang="zh-TW" altLang="en-US" sz="3200" dirty="0" smtClean="0"/>
              <a:t>通信。</a:t>
            </a:r>
          </a:p>
          <a:p>
            <a:endParaRPr lang="zh-TW" altLang="en-US" sz="3200" dirty="0" smtClean="0"/>
          </a:p>
          <a:p>
            <a:r>
              <a:rPr lang="zh-TW" altLang="en-US" sz="3200" dirty="0" smtClean="0"/>
              <a:t>傳感器產品無需其他額外的組件，透過專利“報告模式”，由模組的</a:t>
            </a:r>
            <a:r>
              <a:rPr lang="en-US" altLang="zh-TW" sz="3200" dirty="0" smtClean="0"/>
              <a:t>MCU</a:t>
            </a:r>
            <a:r>
              <a:rPr lang="zh-TW" altLang="en-US" sz="3200" dirty="0" smtClean="0"/>
              <a:t>控制，即可自動從傳感器讀取數據</a:t>
            </a:r>
            <a:endParaRPr lang="en-US" altLang="zh-TW" sz="3200" dirty="0" smtClean="0"/>
          </a:p>
          <a:p>
            <a:r>
              <a:rPr lang="en-US" altLang="zh-TW" sz="3200" dirty="0" err="1" smtClean="0"/>
              <a:t>SiP</a:t>
            </a:r>
            <a:r>
              <a:rPr lang="en-US" altLang="zh-TW" sz="3200" dirty="0" smtClean="0"/>
              <a:t>(System in Package)-</a:t>
            </a:r>
            <a:r>
              <a:rPr lang="zh-TW" altLang="en-US" sz="3200" dirty="0" smtClean="0"/>
              <a:t>系統級封裝    </a:t>
            </a:r>
            <a:r>
              <a:rPr lang="en-US" altLang="zh-TW" sz="3200" dirty="0" smtClean="0"/>
              <a:t>MCU(</a:t>
            </a:r>
            <a:r>
              <a:rPr lang="zh-TW" altLang="en-US" sz="3200" dirty="0" smtClean="0"/>
              <a:t>微控制器</a:t>
            </a:r>
            <a:r>
              <a:rPr lang="en-US" altLang="zh-TW" sz="3200" dirty="0" smtClean="0"/>
              <a:t>)</a:t>
            </a:r>
          </a:p>
          <a:p>
            <a:r>
              <a:rPr lang="zh-TW" altLang="en-US" sz="3200" dirty="0" smtClean="0"/>
              <a:t>最多可配置</a:t>
            </a:r>
            <a:r>
              <a:rPr lang="en-US" altLang="zh-TW" sz="3200" dirty="0" smtClean="0"/>
              <a:t>64</a:t>
            </a:r>
            <a:r>
              <a:rPr lang="zh-TW" altLang="en-US" sz="3200" dirty="0" smtClean="0"/>
              <a:t>個通道</a:t>
            </a:r>
            <a:r>
              <a:rPr lang="en-US" altLang="zh-TW" sz="3200" dirty="0" smtClean="0"/>
              <a:t>/</a:t>
            </a:r>
            <a:r>
              <a:rPr lang="zh-TW" altLang="en-US" sz="3200" dirty="0" smtClean="0"/>
              <a:t>節點將選擇可用通道來發送數據</a:t>
            </a:r>
            <a:endParaRPr lang="en-US" altLang="zh-TW" sz="3200" dirty="0" smtClean="0"/>
          </a:p>
          <a:p>
            <a:r>
              <a:rPr lang="zh-TW" altLang="en-US" sz="3200" dirty="0" smtClean="0"/>
              <a:t>世界上最小的</a:t>
            </a:r>
            <a:r>
              <a:rPr lang="en-US" altLang="zh-TW" sz="3200" dirty="0" err="1" smtClean="0"/>
              <a:t>LoRa</a:t>
            </a:r>
            <a:r>
              <a:rPr lang="en-US" altLang="zh-TW" sz="3200" dirty="0" smtClean="0"/>
              <a:t> </a:t>
            </a:r>
            <a:r>
              <a:rPr lang="en-US" altLang="zh-TW" sz="3200" dirty="0" err="1" smtClean="0"/>
              <a:t>SiP</a:t>
            </a:r>
            <a:r>
              <a:rPr lang="zh-TW" altLang="en-US" sz="3200" dirty="0" smtClean="0"/>
              <a:t>模塊，帶有</a:t>
            </a:r>
            <a:r>
              <a:rPr lang="en-US" altLang="zh-TW" sz="3200" dirty="0" smtClean="0"/>
              <a:t>MCU</a:t>
            </a:r>
            <a:r>
              <a:rPr lang="zh-TW" altLang="en-US" sz="3200" dirty="0" smtClean="0"/>
              <a:t>解決方案</a:t>
            </a:r>
            <a:endParaRPr lang="en-US" altLang="zh-TW" sz="3200" dirty="0" smtClean="0"/>
          </a:p>
          <a:p>
            <a:r>
              <a:rPr lang="zh-TW" altLang="en-US" sz="3200" dirty="0" smtClean="0"/>
              <a:t>設計用於將傳感器快速集成到</a:t>
            </a:r>
            <a:r>
              <a:rPr lang="en-US" altLang="zh-TW" sz="3200" dirty="0" smtClean="0"/>
              <a:t>LPWAN</a:t>
            </a:r>
          </a:p>
          <a:p>
            <a:r>
              <a:rPr lang="zh-TW" altLang="en-US" sz="3200" dirty="0" smtClean="0"/>
              <a:t>專利報告模式，實現最高效，最經濟的傳感器集成</a:t>
            </a:r>
          </a:p>
          <a:p>
            <a:endParaRPr lang="zh-TW" altLang="en-US" sz="3200" dirty="0"/>
          </a:p>
        </p:txBody>
      </p:sp>
      <p:sp>
        <p:nvSpPr>
          <p:cNvPr id="4" name="投影片編號版面配置區 3"/>
          <p:cNvSpPr>
            <a:spLocks noGrp="1"/>
          </p:cNvSpPr>
          <p:nvPr>
            <p:ph type="sldNum" sz="quarter" idx="10"/>
          </p:nvPr>
        </p:nvSpPr>
        <p:spPr/>
        <p:txBody>
          <a:bodyPr/>
          <a:lstStyle/>
          <a:p>
            <a:fld id="{0C137D85-1A4D-44DC-B231-8BAA03D52DB3}" type="slidenum">
              <a:rPr lang="zh-TW" altLang="en-US" smtClean="0"/>
              <a:t>13</a:t>
            </a:fld>
            <a:endParaRPr lang="zh-TW" altLang="en-US"/>
          </a:p>
        </p:txBody>
      </p:sp>
    </p:spTree>
    <p:extLst>
      <p:ext uri="{BB962C8B-B14F-4D97-AF65-F5344CB8AC3E}">
        <p14:creationId xmlns:p14="http://schemas.microsoft.com/office/powerpoint/2010/main" val="2034183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ARM Cortex-M4</a:t>
            </a:r>
            <a:r>
              <a:rPr lang="zh-TW" altLang="en-US" dirty="0" smtClean="0"/>
              <a:t>核心處理器</a:t>
            </a:r>
          </a:p>
          <a:p>
            <a:r>
              <a:rPr lang="zh-TW" altLang="en-US" dirty="0" smtClean="0"/>
              <a:t>兼容支持公共</a:t>
            </a:r>
            <a:r>
              <a:rPr lang="en-US" altLang="zh-TW" dirty="0" err="1" smtClean="0"/>
              <a:t>LoRaWAN</a:t>
            </a:r>
            <a:r>
              <a:rPr lang="zh-TW" altLang="en-US" dirty="0" smtClean="0"/>
              <a:t>或</a:t>
            </a:r>
            <a:r>
              <a:rPr lang="en-US" altLang="zh-TW" dirty="0" err="1" smtClean="0"/>
              <a:t>LoRa</a:t>
            </a:r>
            <a:r>
              <a:rPr lang="zh-TW" altLang="en-US" dirty="0" smtClean="0"/>
              <a:t>專用網絡</a:t>
            </a:r>
          </a:p>
          <a:p>
            <a:r>
              <a:rPr lang="zh-TW" altLang="en-US" dirty="0" smtClean="0"/>
              <a:t>適用於低功率寬範圍應用</a:t>
            </a:r>
          </a:p>
          <a:p>
            <a:r>
              <a:rPr lang="zh-TW" altLang="en-US" dirty="0" smtClean="0"/>
              <a:t>豐富的傳感器和</a:t>
            </a:r>
            <a:r>
              <a:rPr lang="en-US" altLang="zh-TW" dirty="0" smtClean="0"/>
              <a:t>I / O</a:t>
            </a:r>
            <a:r>
              <a:rPr lang="zh-TW" altLang="en-US" dirty="0" smtClean="0"/>
              <a:t>控制接口</a:t>
            </a:r>
          </a:p>
          <a:p>
            <a:r>
              <a:rPr lang="zh-TW" altLang="en-US" dirty="0" smtClean="0"/>
              <a:t>支持寬溫</a:t>
            </a:r>
            <a:r>
              <a:rPr lang="en-US" altLang="zh-TW" dirty="0" smtClean="0"/>
              <a:t>-40~85°C</a:t>
            </a:r>
            <a:endParaRPr lang="zh-TW" altLang="en-US" dirty="0"/>
          </a:p>
        </p:txBody>
      </p:sp>
      <p:sp>
        <p:nvSpPr>
          <p:cNvPr id="4" name="投影片編號版面配置區 3"/>
          <p:cNvSpPr>
            <a:spLocks noGrp="1"/>
          </p:cNvSpPr>
          <p:nvPr>
            <p:ph type="sldNum" sz="quarter" idx="10"/>
          </p:nvPr>
        </p:nvSpPr>
        <p:spPr/>
        <p:txBody>
          <a:bodyPr/>
          <a:lstStyle/>
          <a:p>
            <a:fld id="{0C137D85-1A4D-44DC-B231-8BAA03D52DB3}" type="slidenum">
              <a:rPr lang="zh-TW" altLang="en-US" smtClean="0"/>
              <a:t>14</a:t>
            </a:fld>
            <a:endParaRPr lang="zh-TW" altLang="en-US"/>
          </a:p>
        </p:txBody>
      </p:sp>
    </p:spTree>
    <p:extLst>
      <p:ext uri="{BB962C8B-B14F-4D97-AF65-F5344CB8AC3E}">
        <p14:creationId xmlns:p14="http://schemas.microsoft.com/office/powerpoint/2010/main" val="126232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42F8636-C2B1-4E98-B19D-F247A6E19525}" type="datetime1">
              <a:rPr lang="zh-TW" altLang="en-US" smtClean="0"/>
              <a:t>2018/9/7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428405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AA42FF6-BA0C-41A4-82E5-DB5E34E8FF62}" type="datetime1">
              <a:rPr lang="zh-TW" altLang="en-US" smtClean="0"/>
              <a:t>2018/9/7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188205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1DE94A8-45BB-4C03-B3F4-9E3866D447B8}" type="datetime1">
              <a:rPr lang="zh-TW" altLang="en-US" smtClean="0"/>
              <a:t>2018/9/7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13993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CF6E121-A225-4554-998A-274F61011DC1}" type="datetime1">
              <a:rPr lang="zh-TW" altLang="en-US" smtClean="0"/>
              <a:t>2018/9/7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430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86E073F-04E9-4F9A-A31D-146005081688}" type="datetime1">
              <a:rPr lang="zh-TW" altLang="en-US" smtClean="0"/>
              <a:t>2018/9/7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4287743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58B7238-B7C9-464F-B386-050C394AA8D4}" type="datetime1">
              <a:rPr lang="zh-TW" altLang="en-US" smtClean="0"/>
              <a:t>2018/9/7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100210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7911155-FA5A-4490-82EF-857635266AC3}" type="datetime1">
              <a:rPr lang="zh-TW" altLang="en-US" smtClean="0"/>
              <a:t>2018/9/7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311199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EF00D384-29BE-4742-BB37-124CE4DA980D}" type="datetime1">
              <a:rPr lang="zh-TW" altLang="en-US" smtClean="0"/>
              <a:t>2018/9/7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261055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9695A-64D7-42E5-A8F4-DA4B33302006}" type="datetime1">
              <a:rPr lang="zh-TW" altLang="en-US" smtClean="0"/>
              <a:t>2018/9/7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261139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B42DA7B-57FE-466D-8878-4F12E8D49B23}" type="datetime1">
              <a:rPr lang="zh-TW" altLang="en-US" smtClean="0"/>
              <a:t>2018/9/7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253278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F69E56D1-8AF3-4B88-A455-2C03EE085826}" type="datetime1">
              <a:rPr lang="zh-TW" altLang="en-US" smtClean="0"/>
              <a:t>2018/9/7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388501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CC9AC-048C-4806-A1B9-88042E476C94}" type="datetime1">
              <a:rPr lang="zh-TW" altLang="en-US" smtClean="0"/>
              <a:t>2018/9/7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216FB-35A5-4A8B-9325-0E6D9152C94E}" type="slidenum">
              <a:rPr lang="zh-TW" altLang="en-US" smtClean="0"/>
              <a:t>‹#›</a:t>
            </a:fld>
            <a:endParaRPr lang="zh-TW" altLang="en-US"/>
          </a:p>
        </p:txBody>
      </p:sp>
    </p:spTree>
    <p:extLst>
      <p:ext uri="{BB962C8B-B14F-4D97-AF65-F5344CB8AC3E}">
        <p14:creationId xmlns:p14="http://schemas.microsoft.com/office/powerpoint/2010/main" val="3211446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Project Meeting</a:t>
            </a:r>
            <a:endParaRPr lang="zh-TW" altLang="en-US" dirty="0"/>
          </a:p>
        </p:txBody>
      </p:sp>
      <p:sp>
        <p:nvSpPr>
          <p:cNvPr id="3" name="副標題 2"/>
          <p:cNvSpPr>
            <a:spLocks noGrp="1"/>
          </p:cNvSpPr>
          <p:nvPr>
            <p:ph type="subTitle" idx="1"/>
          </p:nvPr>
        </p:nvSpPr>
        <p:spPr/>
        <p:txBody>
          <a:bodyPr/>
          <a:lstStyle/>
          <a:p>
            <a:r>
              <a:rPr lang="en-US" altLang="zh-TW" dirty="0" smtClean="0"/>
              <a:t>2018/9/7</a:t>
            </a:r>
            <a:endParaRPr lang="zh-TW" altLang="en-US" dirty="0"/>
          </a:p>
        </p:txBody>
      </p:sp>
      <p:sp>
        <p:nvSpPr>
          <p:cNvPr id="4" name="投影片編號版面配置區 3"/>
          <p:cNvSpPr>
            <a:spLocks noGrp="1"/>
          </p:cNvSpPr>
          <p:nvPr>
            <p:ph type="sldNum" sz="quarter" idx="12"/>
          </p:nvPr>
        </p:nvSpPr>
        <p:spPr/>
        <p:txBody>
          <a:bodyPr/>
          <a:lstStyle/>
          <a:p>
            <a:fld id="{A14216FB-35A5-4A8B-9325-0E6D9152C94E}" type="slidenum">
              <a:rPr lang="zh-TW" altLang="en-US" smtClean="0"/>
              <a:t>1</a:t>
            </a:fld>
            <a:endParaRPr lang="zh-TW" altLang="en-US"/>
          </a:p>
        </p:txBody>
      </p:sp>
    </p:spTree>
    <p:extLst>
      <p:ext uri="{BB962C8B-B14F-4D97-AF65-F5344CB8AC3E}">
        <p14:creationId xmlns:p14="http://schemas.microsoft.com/office/powerpoint/2010/main" val="162860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a:bodyPr>
          <a:lstStyle/>
          <a:p>
            <a:r>
              <a:rPr lang="en-US" altLang="zh-TW" b="1" dirty="0" err="1"/>
              <a:t>LoRa</a:t>
            </a:r>
            <a:r>
              <a:rPr lang="en-US" altLang="zh-TW" b="1" dirty="0"/>
              <a:t> Gateway</a:t>
            </a:r>
            <a:endParaRPr lang="zh-TW" altLang="en-US" b="1" dirty="0"/>
          </a:p>
        </p:txBody>
      </p:sp>
      <p:sp>
        <p:nvSpPr>
          <p:cNvPr id="5" name="副標題 4"/>
          <p:cNvSpPr>
            <a:spLocks noGrp="1"/>
          </p:cNvSpPr>
          <p:nvPr>
            <p:ph type="subTitle" idx="1"/>
          </p:nvPr>
        </p:nvSpPr>
        <p:spPr/>
        <p:txBody>
          <a:bodyPr>
            <a:normAutofit/>
          </a:bodyPr>
          <a:lstStyle/>
          <a:p>
            <a:r>
              <a:rPr lang="en-US" altLang="zh-TW" sz="3600" dirty="0" smtClean="0"/>
              <a:t> --- Pricing ---</a:t>
            </a:r>
            <a:endParaRPr lang="zh-TW" altLang="en-US" sz="3600" dirty="0"/>
          </a:p>
        </p:txBody>
      </p:sp>
      <p:sp>
        <p:nvSpPr>
          <p:cNvPr id="6" name="投影片編號版面配置區 5"/>
          <p:cNvSpPr>
            <a:spLocks noGrp="1"/>
          </p:cNvSpPr>
          <p:nvPr>
            <p:ph type="sldNum" sz="quarter" idx="12"/>
          </p:nvPr>
        </p:nvSpPr>
        <p:spPr/>
        <p:txBody>
          <a:bodyPr/>
          <a:lstStyle/>
          <a:p>
            <a:fld id="{A14216FB-35A5-4A8B-9325-0E6D9152C94E}" type="slidenum">
              <a:rPr lang="zh-TW" altLang="en-US" smtClean="0"/>
              <a:t>10</a:t>
            </a:fld>
            <a:endParaRPr lang="zh-TW" altLang="en-US"/>
          </a:p>
        </p:txBody>
      </p:sp>
    </p:spTree>
    <p:extLst>
      <p:ext uri="{BB962C8B-B14F-4D97-AF65-F5344CB8AC3E}">
        <p14:creationId xmlns:p14="http://schemas.microsoft.com/office/powerpoint/2010/main" val="48909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663009996"/>
              </p:ext>
            </p:extLst>
          </p:nvPr>
        </p:nvGraphicFramePr>
        <p:xfrm>
          <a:off x="628650" y="1720022"/>
          <a:ext cx="7669044" cy="4067362"/>
        </p:xfrm>
        <a:graphic>
          <a:graphicData uri="http://schemas.openxmlformats.org/drawingml/2006/table">
            <a:tbl>
              <a:tblPr firstRow="1" bandRow="1">
                <a:tableStyleId>{5C22544A-7EE6-4342-B048-85BDC9FD1C3A}</a:tableStyleId>
              </a:tblPr>
              <a:tblGrid>
                <a:gridCol w="1772256">
                  <a:extLst>
                    <a:ext uri="{9D8B030D-6E8A-4147-A177-3AD203B41FA5}">
                      <a16:colId xmlns:a16="http://schemas.microsoft.com/office/drawing/2014/main" val="2457556528"/>
                    </a:ext>
                  </a:extLst>
                </a:gridCol>
                <a:gridCol w="2621088">
                  <a:extLst>
                    <a:ext uri="{9D8B030D-6E8A-4147-A177-3AD203B41FA5}">
                      <a16:colId xmlns:a16="http://schemas.microsoft.com/office/drawing/2014/main" val="546960557"/>
                    </a:ext>
                  </a:extLst>
                </a:gridCol>
                <a:gridCol w="3275700">
                  <a:extLst>
                    <a:ext uri="{9D8B030D-6E8A-4147-A177-3AD203B41FA5}">
                      <a16:colId xmlns:a16="http://schemas.microsoft.com/office/drawing/2014/main" val="705047857"/>
                    </a:ext>
                  </a:extLst>
                </a:gridCol>
              </a:tblGrid>
              <a:tr h="389496">
                <a:tc>
                  <a:txBody>
                    <a:bodyPr/>
                    <a:lstStyle/>
                    <a:p>
                      <a:pPr algn="ctr"/>
                      <a:endParaRPr lang="zh-TW" altLang="en-US" sz="1400" b="1" dirty="0"/>
                    </a:p>
                  </a:txBody>
                  <a:tcPr marL="68580" marR="68580" marT="34290" marB="34290" anchor="ctr"/>
                </a:tc>
                <a:tc>
                  <a:txBody>
                    <a:bodyPr/>
                    <a:lstStyle/>
                    <a:p>
                      <a:pPr algn="ctr"/>
                      <a:r>
                        <a:rPr lang="en-US" altLang="zh-TW" sz="1600" b="1" i="0" kern="1200" dirty="0" smtClean="0">
                          <a:solidFill>
                            <a:schemeClr val="lt1"/>
                          </a:solidFill>
                          <a:effectLst/>
                          <a:latin typeface="+mn-lt"/>
                          <a:ea typeface="+mn-ea"/>
                          <a:cs typeface="+mn-cs"/>
                        </a:rPr>
                        <a:t>WISE-3610ILS-51A1E</a:t>
                      </a:r>
                      <a:endParaRPr lang="zh-TW" altLang="en-US" sz="1600" b="1" dirty="0"/>
                    </a:p>
                  </a:txBody>
                  <a:tcPr marL="68580" marR="68580" marT="34290" marB="34290" anchor="ctr"/>
                </a:tc>
                <a:tc>
                  <a:txBody>
                    <a:bodyPr/>
                    <a:lstStyle/>
                    <a:p>
                      <a:pPr algn="ctr"/>
                      <a:r>
                        <a:rPr lang="en-US" altLang="zh-TW" sz="1600" b="1" i="0" kern="1200" dirty="0" smtClean="0">
                          <a:solidFill>
                            <a:schemeClr val="lt1"/>
                          </a:solidFill>
                          <a:effectLst/>
                          <a:latin typeface="+mn-lt"/>
                          <a:ea typeface="+mn-ea"/>
                          <a:cs typeface="+mn-cs"/>
                        </a:rPr>
                        <a:t>WISE-3610ILS-51A1N</a:t>
                      </a:r>
                      <a:endParaRPr lang="zh-TW" altLang="en-US" sz="1600" b="1" dirty="0"/>
                    </a:p>
                  </a:txBody>
                  <a:tcPr marL="68580" marR="68580" marT="34290" marB="34290" anchor="ctr"/>
                </a:tc>
                <a:extLst>
                  <a:ext uri="{0D108BD9-81ED-4DB2-BD59-A6C34878D82A}">
                    <a16:rowId xmlns:a16="http://schemas.microsoft.com/office/drawing/2014/main" val="2427362639"/>
                  </a:ext>
                </a:extLst>
              </a:tr>
              <a:tr h="333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1" i="0" kern="1200" dirty="0" smtClean="0">
                          <a:solidFill>
                            <a:schemeClr val="dk1"/>
                          </a:solidFill>
                          <a:effectLst/>
                          <a:latin typeface="+mn-lt"/>
                          <a:ea typeface="+mn-ea"/>
                          <a:cs typeface="+mn-cs"/>
                        </a:rPr>
                        <a:t>Technology</a:t>
                      </a:r>
                    </a:p>
                  </a:txBody>
                  <a:tcPr marL="68580" marR="68580" marT="34290" marB="34290"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DDR3L 1600 MHz</a:t>
                      </a:r>
                    </a:p>
                  </a:txBody>
                  <a:tcPr marL="68580" marR="68580" marT="34290" marB="34290" anchor="ctr"/>
                </a:tc>
                <a:tc hMerge="1">
                  <a:txBody>
                    <a:bodyPr/>
                    <a:lstStyle/>
                    <a:p>
                      <a:endParaRPr lang="zh-TW" altLang="en-US"/>
                    </a:p>
                  </a:txBody>
                  <a:tcPr/>
                </a:tc>
                <a:extLst>
                  <a:ext uri="{0D108BD9-81ED-4DB2-BD59-A6C34878D82A}">
                    <a16:rowId xmlns:a16="http://schemas.microsoft.com/office/drawing/2014/main" val="2536878696"/>
                  </a:ext>
                </a:extLst>
              </a:tr>
              <a:tr h="333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1" i="0" kern="1200" dirty="0" smtClean="0">
                          <a:solidFill>
                            <a:schemeClr val="dk1"/>
                          </a:solidFill>
                          <a:effectLst/>
                          <a:latin typeface="+mn-lt"/>
                          <a:ea typeface="+mn-ea"/>
                          <a:cs typeface="+mn-cs"/>
                        </a:rPr>
                        <a:t>Capacity</a:t>
                      </a:r>
                    </a:p>
                  </a:txBody>
                  <a:tcPr marL="68580" marR="68580" marT="34290" marB="34290"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On-board DDR3L 256MB</a:t>
                      </a:r>
                    </a:p>
                  </a:txBody>
                  <a:tcPr marL="68580" marR="68580" marT="34290" marB="34290" anchor="ctr"/>
                </a:tc>
                <a:tc hMerge="1">
                  <a:txBody>
                    <a:bodyPr/>
                    <a:lstStyle/>
                    <a:p>
                      <a:endParaRPr lang="zh-TW" altLang="en-US"/>
                    </a:p>
                  </a:txBody>
                  <a:tcPr/>
                </a:tc>
                <a:extLst>
                  <a:ext uri="{0D108BD9-81ED-4DB2-BD59-A6C34878D82A}">
                    <a16:rowId xmlns:a16="http://schemas.microsoft.com/office/drawing/2014/main" val="156520901"/>
                  </a:ext>
                </a:extLst>
              </a:tr>
              <a:tr h="333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1" i="0" kern="1200" dirty="0" smtClean="0">
                          <a:solidFill>
                            <a:schemeClr val="dk1"/>
                          </a:solidFill>
                          <a:effectLst/>
                          <a:latin typeface="+mn-lt"/>
                          <a:ea typeface="+mn-ea"/>
                          <a:cs typeface="+mn-cs"/>
                        </a:rPr>
                        <a:t>Flash</a:t>
                      </a:r>
                    </a:p>
                  </a:txBody>
                  <a:tcPr marL="68580" marR="68580" marT="34290" marB="34290"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128 NAND Flash</a:t>
                      </a:r>
                    </a:p>
                  </a:txBody>
                  <a:tcPr marL="68580" marR="68580" marT="34290" marB="34290" anchor="ctr"/>
                </a:tc>
                <a:tc hMerge="1">
                  <a:txBody>
                    <a:bodyPr/>
                    <a:lstStyle/>
                    <a:p>
                      <a:endParaRPr lang="zh-TW" altLang="en-US"/>
                    </a:p>
                  </a:txBody>
                  <a:tcPr/>
                </a:tc>
                <a:extLst>
                  <a:ext uri="{0D108BD9-81ED-4DB2-BD59-A6C34878D82A}">
                    <a16:rowId xmlns:a16="http://schemas.microsoft.com/office/drawing/2014/main" val="405725500"/>
                  </a:ext>
                </a:extLst>
              </a:tr>
              <a:tr h="464278">
                <a:tc>
                  <a:txBody>
                    <a:bodyPr/>
                    <a:lstStyle/>
                    <a:p>
                      <a:pPr algn="ctr"/>
                      <a:r>
                        <a:rPr lang="en-US" altLang="zh-TW" sz="1400" b="1" dirty="0" smtClean="0"/>
                        <a:t>CPU</a:t>
                      </a:r>
                      <a:endParaRPr lang="zh-TW" altLang="en-US" sz="1400" b="1" dirty="0"/>
                    </a:p>
                  </a:txBody>
                  <a:tcPr marL="68580" marR="68580" marT="34290" marB="34290"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altLang="zh-TW" sz="1400" b="0" i="0" kern="1200" dirty="0" smtClean="0">
                          <a:solidFill>
                            <a:schemeClr val="dk1"/>
                          </a:solidFill>
                          <a:effectLst/>
                          <a:latin typeface="+mn-lt"/>
                          <a:ea typeface="+mn-ea"/>
                          <a:cs typeface="+mn-cs"/>
                        </a:rPr>
                        <a:t>QCA Quad-core ARM Cortex A7 CPU 716 MHz</a:t>
                      </a:r>
                    </a:p>
                  </a:txBody>
                  <a:tcPr marL="68580" marR="68580" marT="34290" marB="34290" anchor="ctr"/>
                </a:tc>
                <a:tc hMerge="1">
                  <a:txBody>
                    <a:bodyPr/>
                    <a:lstStyle/>
                    <a:p>
                      <a:endParaRPr lang="zh-TW" altLang="en-US"/>
                    </a:p>
                  </a:txBody>
                  <a:tcPr/>
                </a:tc>
                <a:extLst>
                  <a:ext uri="{0D108BD9-81ED-4DB2-BD59-A6C34878D82A}">
                    <a16:rowId xmlns:a16="http://schemas.microsoft.com/office/drawing/2014/main" val="4217681915"/>
                  </a:ext>
                </a:extLst>
              </a:tr>
              <a:tr h="5851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1" i="0" kern="1200" dirty="0" smtClean="0">
                          <a:solidFill>
                            <a:schemeClr val="dk1"/>
                          </a:solidFill>
                          <a:effectLst/>
                          <a:latin typeface="+mn-lt"/>
                          <a:ea typeface="+mn-ea"/>
                          <a:cs typeface="+mn-cs"/>
                        </a:rPr>
                        <a:t>Frequency Band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863-870MHz</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920-928MHz</a:t>
                      </a:r>
                    </a:p>
                  </a:txBody>
                  <a:tcPr marL="68580" marR="68580" marT="34290" marB="34290" anchor="ctr"/>
                </a:tc>
                <a:extLst>
                  <a:ext uri="{0D108BD9-81ED-4DB2-BD59-A6C34878D82A}">
                    <a16:rowId xmlns:a16="http://schemas.microsoft.com/office/drawing/2014/main" val="3032537589"/>
                  </a:ext>
                </a:extLst>
              </a:tr>
              <a:tr h="5851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1" i="0" kern="1200" dirty="0" smtClean="0">
                          <a:solidFill>
                            <a:schemeClr val="dk1"/>
                          </a:solidFill>
                          <a:effectLst/>
                          <a:latin typeface="+mn-lt"/>
                          <a:ea typeface="+mn-ea"/>
                          <a:cs typeface="+mn-cs"/>
                        </a:rPr>
                        <a:t>Number of Channel</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6</a:t>
                      </a:r>
                    </a:p>
                  </a:txBody>
                  <a:tcPr marL="68580" marR="68580" marT="34290" marB="34290" anchor="ctr"/>
                </a:tc>
                <a:tc>
                  <a:txBody>
                    <a:bodyPr/>
                    <a:lstStyle/>
                    <a:p>
                      <a:pPr algn="ctr"/>
                      <a:r>
                        <a:rPr lang="en-US" altLang="zh-TW" sz="1400" dirty="0" smtClean="0"/>
                        <a:t>8</a:t>
                      </a:r>
                      <a:endParaRPr lang="zh-TW" altLang="en-US" sz="1400" dirty="0"/>
                    </a:p>
                  </a:txBody>
                  <a:tcPr marL="68580" marR="68580" marT="34290" marB="34290" anchor="ctr"/>
                </a:tc>
                <a:extLst>
                  <a:ext uri="{0D108BD9-81ED-4DB2-BD59-A6C34878D82A}">
                    <a16:rowId xmlns:a16="http://schemas.microsoft.com/office/drawing/2014/main" val="251606187"/>
                  </a:ext>
                </a:extLst>
              </a:tr>
              <a:tr h="5851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1" i="0" kern="1200" dirty="0" err="1" smtClean="0">
                          <a:solidFill>
                            <a:schemeClr val="dk1"/>
                          </a:solidFill>
                          <a:effectLst/>
                          <a:latin typeface="+mn-lt"/>
                          <a:ea typeface="+mn-ea"/>
                          <a:cs typeface="+mn-cs"/>
                        </a:rPr>
                        <a:t>WiFi</a:t>
                      </a:r>
                      <a:endParaRPr lang="en-US" altLang="zh-TW" sz="1400" b="1" i="0" kern="1200" dirty="0" smtClean="0">
                        <a:solidFill>
                          <a:schemeClr val="dk1"/>
                        </a:solidFill>
                        <a:effectLst/>
                        <a:latin typeface="+mn-lt"/>
                        <a:ea typeface="+mn-ea"/>
                        <a:cs typeface="+mn-cs"/>
                      </a:endParaRPr>
                    </a:p>
                  </a:txBody>
                  <a:tcPr marL="68580" marR="68580" marT="34290" marB="34290"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altLang="zh-TW" sz="1400" b="0" i="0" kern="1200" dirty="0" smtClean="0">
                          <a:solidFill>
                            <a:schemeClr val="dk1"/>
                          </a:solidFill>
                          <a:effectLst/>
                          <a:latin typeface="+mn-lt"/>
                          <a:ea typeface="+mn-ea"/>
                          <a:cs typeface="+mn-cs"/>
                        </a:rPr>
                        <a:t>2x2 IEEE802.11a/b/g/n/ac MU-MIMO 2.4GHz / 5GHz</a:t>
                      </a:r>
                    </a:p>
                  </a:txBody>
                  <a:tcPr marL="68580" marR="68580" marT="34290" marB="34290" anchor="ctr"/>
                </a:tc>
                <a:tc hMerge="1">
                  <a:txBody>
                    <a:bodyPr/>
                    <a:lstStyle/>
                    <a:p>
                      <a:endParaRPr lang="zh-TW" altLang="en-US"/>
                    </a:p>
                  </a:txBody>
                  <a:tcPr/>
                </a:tc>
                <a:extLst>
                  <a:ext uri="{0D108BD9-81ED-4DB2-BD59-A6C34878D82A}">
                    <a16:rowId xmlns:a16="http://schemas.microsoft.com/office/drawing/2014/main" val="2109543227"/>
                  </a:ext>
                </a:extLst>
              </a:tr>
              <a:tr h="4590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100" b="1" i="0" kern="1200" dirty="0" smtClean="0">
                          <a:solidFill>
                            <a:srgbClr val="FF0000"/>
                          </a:solidFill>
                          <a:effectLst/>
                          <a:latin typeface="+mn-lt"/>
                          <a:ea typeface="+mn-ea"/>
                          <a:cs typeface="+mn-cs"/>
                        </a:rPr>
                        <a:t>Price</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100" b="1" i="0" kern="1200" dirty="0" smtClean="0">
                          <a:solidFill>
                            <a:srgbClr val="FF0000"/>
                          </a:solidFill>
                          <a:effectLst/>
                          <a:latin typeface="+mn-lt"/>
                          <a:ea typeface="+mn-ea"/>
                          <a:cs typeface="+mn-cs"/>
                        </a:rPr>
                        <a:t>28,308</a:t>
                      </a:r>
                    </a:p>
                  </a:txBody>
                  <a:tcPr marL="68580" marR="68580" marT="34290" marB="34290" anchor="ctr"/>
                </a:tc>
                <a:tc>
                  <a:txBody>
                    <a:bodyPr/>
                    <a:lstStyle/>
                    <a:p>
                      <a:pPr algn="ctr"/>
                      <a:endParaRPr lang="zh-TW" altLang="en-US" sz="1400" dirty="0"/>
                    </a:p>
                  </a:txBody>
                  <a:tcPr marL="68580" marR="68580" marT="34290" marB="34290" anchor="ctr"/>
                </a:tc>
                <a:extLst>
                  <a:ext uri="{0D108BD9-81ED-4DB2-BD59-A6C34878D82A}">
                    <a16:rowId xmlns:a16="http://schemas.microsoft.com/office/drawing/2014/main" val="3863403831"/>
                  </a:ext>
                </a:extLst>
              </a:tr>
            </a:tbl>
          </a:graphicData>
        </a:graphic>
      </p:graphicFrame>
      <p:sp>
        <p:nvSpPr>
          <p:cNvPr id="7" name="標題 1"/>
          <p:cNvSpPr>
            <a:spLocks noGrp="1"/>
          </p:cNvSpPr>
          <p:nvPr>
            <p:ph type="title"/>
          </p:nvPr>
        </p:nvSpPr>
        <p:spPr>
          <a:xfrm>
            <a:off x="628650" y="725850"/>
            <a:ext cx="7886700" cy="994172"/>
          </a:xfrm>
        </p:spPr>
        <p:txBody>
          <a:bodyPr>
            <a:noAutofit/>
          </a:bodyPr>
          <a:lstStyle/>
          <a:p>
            <a:r>
              <a:rPr lang="en-US" altLang="zh-TW" sz="4000" dirty="0">
                <a:latin typeface="微軟正黑體" panose="020B0604030504040204" pitchFamily="34" charset="-120"/>
                <a:ea typeface="微軟正黑體" panose="020B0604030504040204" pitchFamily="34" charset="-120"/>
              </a:rPr>
              <a:t>Gateway-</a:t>
            </a:r>
            <a:r>
              <a:rPr lang="zh-TW" altLang="en-US" sz="4000" dirty="0">
                <a:latin typeface="微軟正黑體" panose="020B0604030504040204" pitchFamily="34" charset="-120"/>
                <a:ea typeface="微軟正黑體" panose="020B0604030504040204" pitchFamily="34" charset="-120"/>
              </a:rPr>
              <a:t>研華科技</a:t>
            </a:r>
            <a:r>
              <a:rPr lang="en-US" altLang="zh-TW" sz="4000" dirty="0">
                <a:latin typeface="微軟正黑體" panose="020B0604030504040204" pitchFamily="34" charset="-120"/>
                <a:ea typeface="微軟正黑體" panose="020B0604030504040204" pitchFamily="34" charset="-120"/>
              </a:rPr>
              <a:t>(</a:t>
            </a:r>
            <a:r>
              <a:rPr lang="en-US" altLang="zh-TW" sz="4000" dirty="0">
                <a:latin typeface="微軟正黑體" panose="020B0604030504040204" pitchFamily="34" charset="-120"/>
                <a:ea typeface="微軟正黑體" panose="020B0604030504040204" pitchFamily="34" charset="-120"/>
              </a:rPr>
              <a:t>Advantech</a:t>
            </a:r>
            <a:r>
              <a:rPr lang="en-US" altLang="zh-TW" sz="4000" dirty="0">
                <a:latin typeface="微軟正黑體" panose="020B0604030504040204" pitchFamily="34" charset="-120"/>
                <a:ea typeface="微軟正黑體" panose="020B0604030504040204" pitchFamily="34" charset="-120"/>
              </a:rPr>
              <a:t>)</a:t>
            </a:r>
            <a:endParaRPr lang="zh-TW" altLang="en-US" sz="40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A14216FB-35A5-4A8B-9325-0E6D9152C94E}" type="slidenum">
              <a:rPr lang="zh-TW" altLang="en-US" smtClean="0"/>
              <a:t>11</a:t>
            </a:fld>
            <a:endParaRPr lang="zh-TW" altLang="en-US"/>
          </a:p>
        </p:txBody>
      </p:sp>
    </p:spTree>
    <p:extLst>
      <p:ext uri="{BB962C8B-B14F-4D97-AF65-F5344CB8AC3E}">
        <p14:creationId xmlns:p14="http://schemas.microsoft.com/office/powerpoint/2010/main" val="1902480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725850"/>
            <a:ext cx="7886700" cy="994172"/>
          </a:xfrm>
        </p:spPr>
        <p:txBody>
          <a:bodyPr>
            <a:normAutofit/>
          </a:bodyPr>
          <a:lstStyle/>
          <a:p>
            <a:pPr algn="ctr"/>
            <a:r>
              <a:rPr lang="en-US" altLang="zh-TW" sz="4000" dirty="0">
                <a:latin typeface="微軟正黑體" panose="020B0604030504040204" pitchFamily="34" charset="-120"/>
                <a:ea typeface="微軟正黑體" panose="020B0604030504040204" pitchFamily="34" charset="-120"/>
              </a:rPr>
              <a:t>Gateway-</a:t>
            </a:r>
            <a:r>
              <a:rPr lang="zh-TW" altLang="en-US" sz="4000" dirty="0">
                <a:latin typeface="微軟正黑體" panose="020B0604030504040204" pitchFamily="34" charset="-120"/>
                <a:ea typeface="微軟正黑體" panose="020B0604030504040204" pitchFamily="34" charset="-120"/>
              </a:rPr>
              <a:t>正文科技</a:t>
            </a:r>
            <a:r>
              <a:rPr lang="en-US" altLang="zh-TW" sz="4000" dirty="0">
                <a:latin typeface="微軟正黑體" panose="020B0604030504040204" pitchFamily="34" charset="-120"/>
                <a:ea typeface="微軟正黑體" panose="020B0604030504040204" pitchFamily="34" charset="-120"/>
              </a:rPr>
              <a:t>(Gemtek)</a:t>
            </a:r>
            <a:endParaRPr lang="zh-TW" altLang="en-US" sz="4000" dirty="0">
              <a:latin typeface="微軟正黑體" panose="020B0604030504040204" pitchFamily="34" charset="-120"/>
              <a:ea typeface="微軟正黑體" panose="020B0604030504040204" pitchFamily="34"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702130398"/>
              </p:ext>
            </p:extLst>
          </p:nvPr>
        </p:nvGraphicFramePr>
        <p:xfrm>
          <a:off x="82684" y="1542915"/>
          <a:ext cx="8978632" cy="4780063"/>
        </p:xfrm>
        <a:graphic>
          <a:graphicData uri="http://schemas.openxmlformats.org/drawingml/2006/table">
            <a:tbl>
              <a:tblPr firstRow="1" bandRow="1">
                <a:tableStyleId>{5C22544A-7EE6-4342-B048-85BDC9FD1C3A}</a:tableStyleId>
              </a:tblPr>
              <a:tblGrid>
                <a:gridCol w="2244658">
                  <a:extLst>
                    <a:ext uri="{9D8B030D-6E8A-4147-A177-3AD203B41FA5}">
                      <a16:colId xmlns:a16="http://schemas.microsoft.com/office/drawing/2014/main" val="1185357719"/>
                    </a:ext>
                  </a:extLst>
                </a:gridCol>
                <a:gridCol w="2244658">
                  <a:extLst>
                    <a:ext uri="{9D8B030D-6E8A-4147-A177-3AD203B41FA5}">
                      <a16:colId xmlns:a16="http://schemas.microsoft.com/office/drawing/2014/main" val="1469623427"/>
                    </a:ext>
                  </a:extLst>
                </a:gridCol>
                <a:gridCol w="2244658">
                  <a:extLst>
                    <a:ext uri="{9D8B030D-6E8A-4147-A177-3AD203B41FA5}">
                      <a16:colId xmlns:a16="http://schemas.microsoft.com/office/drawing/2014/main" val="1087024191"/>
                    </a:ext>
                  </a:extLst>
                </a:gridCol>
                <a:gridCol w="2244658">
                  <a:extLst>
                    <a:ext uri="{9D8B030D-6E8A-4147-A177-3AD203B41FA5}">
                      <a16:colId xmlns:a16="http://schemas.microsoft.com/office/drawing/2014/main" val="230482349"/>
                    </a:ext>
                  </a:extLst>
                </a:gridCol>
              </a:tblGrid>
              <a:tr h="892104">
                <a:tc>
                  <a:txBody>
                    <a:bodyPr/>
                    <a:lstStyle/>
                    <a:p>
                      <a:pPr algn="ctr"/>
                      <a:endParaRPr lang="zh-TW" altLang="en-US" sz="160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t>Indoor </a:t>
                      </a:r>
                      <a:r>
                        <a:rPr lang="en-US" altLang="zh-TW" sz="1600" dirty="0" err="1" smtClean="0"/>
                        <a:t>Femto</a:t>
                      </a:r>
                      <a:r>
                        <a:rPr lang="en-US" altLang="zh-TW" sz="1600" dirty="0" smtClean="0"/>
                        <a:t> Gateway</a:t>
                      </a:r>
                      <a:endParaRPr lang="zh-TW" altLang="en-US" sz="160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t>Indoor Pico Gateway</a:t>
                      </a:r>
                      <a:endParaRPr lang="zh-TW" altLang="en-US" sz="160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t>Outdoor Micro Gateway</a:t>
                      </a:r>
                      <a:endParaRPr lang="zh-TW" altLang="en-US" sz="1600" dirty="0"/>
                    </a:p>
                  </a:txBody>
                  <a:tcPr marL="68580" marR="68580" marT="34290" marB="34290" anchor="ctr"/>
                </a:tc>
                <a:extLst>
                  <a:ext uri="{0D108BD9-81ED-4DB2-BD59-A6C34878D82A}">
                    <a16:rowId xmlns:a16="http://schemas.microsoft.com/office/drawing/2014/main" val="1917935890"/>
                  </a:ext>
                </a:extLst>
              </a:tr>
              <a:tr h="450181">
                <a:tc>
                  <a:txBody>
                    <a:bodyPr/>
                    <a:lstStyle/>
                    <a:p>
                      <a:pPr algn="ctr"/>
                      <a:r>
                        <a:rPr lang="en-US" altLang="zh-TW" sz="1400" b="1" dirty="0" smtClean="0"/>
                        <a:t>Frequency Band</a:t>
                      </a:r>
                      <a:endParaRPr lang="zh-TW" altLang="en-US" sz="1400" b="1" dirty="0"/>
                    </a:p>
                  </a:txBody>
                  <a:tcPr marL="68580" marR="68580" marT="34290" marB="34290" anchor="ctr"/>
                </a:tc>
                <a:tc>
                  <a:txBody>
                    <a:bodyPr/>
                    <a:lstStyle/>
                    <a:p>
                      <a:pPr algn="ctr"/>
                      <a:r>
                        <a:rPr lang="en-US" altLang="zh-TW" sz="1400" b="0" i="0" kern="1200" dirty="0" smtClean="0">
                          <a:solidFill>
                            <a:schemeClr val="dk1"/>
                          </a:solidFill>
                          <a:effectLst/>
                          <a:latin typeface="+mn-lt"/>
                          <a:ea typeface="+mn-ea"/>
                          <a:cs typeface="+mn-cs"/>
                        </a:rPr>
                        <a:t>470MHz - 928MHz</a:t>
                      </a:r>
                      <a:endParaRPr lang="en-US" altLang="zh-TW" sz="1400" b="0" i="0" kern="1200" dirty="0">
                        <a:solidFill>
                          <a:schemeClr val="dk1"/>
                        </a:solidFill>
                        <a:effectLst/>
                        <a:latin typeface="+mn-lt"/>
                        <a:ea typeface="+mn-ea"/>
                        <a:cs typeface="+mn-cs"/>
                      </a:endParaRPr>
                    </a:p>
                  </a:txBody>
                  <a:tcPr marL="68580" marR="68580" marT="34290" marB="34290" anchor="ctr"/>
                </a:tc>
                <a:tc>
                  <a:txBody>
                    <a:bodyPr/>
                    <a:lstStyle/>
                    <a:p>
                      <a:pPr algn="ctr"/>
                      <a:r>
                        <a:rPr lang="en-US" altLang="zh-TW" sz="1400" b="0" i="0" kern="1200" dirty="0" smtClean="0">
                          <a:solidFill>
                            <a:schemeClr val="dk1"/>
                          </a:solidFill>
                          <a:effectLst/>
                          <a:latin typeface="+mn-lt"/>
                          <a:ea typeface="+mn-ea"/>
                          <a:cs typeface="+mn-cs"/>
                        </a:rPr>
                        <a:t>862MHz - 928MHz</a:t>
                      </a:r>
                      <a:endParaRPr lang="en-US" altLang="zh-TW" sz="1400" b="0" i="0" kern="1200" dirty="0">
                        <a:solidFill>
                          <a:schemeClr val="dk1"/>
                        </a:solidFill>
                        <a:effectLst/>
                        <a:latin typeface="+mn-lt"/>
                        <a:ea typeface="+mn-ea"/>
                        <a:cs typeface="+mn-cs"/>
                      </a:endParaRPr>
                    </a:p>
                  </a:txBody>
                  <a:tcPr marL="68580" marR="68580" marT="34290" marB="34290" anchor="ctr"/>
                </a:tc>
                <a:tc>
                  <a:txBody>
                    <a:bodyPr/>
                    <a:lstStyle/>
                    <a:p>
                      <a:pPr algn="ctr"/>
                      <a:r>
                        <a:rPr lang="en-US" altLang="zh-TW" sz="1400" b="0" i="0" kern="1200" dirty="0" smtClean="0">
                          <a:solidFill>
                            <a:schemeClr val="dk1"/>
                          </a:solidFill>
                          <a:effectLst/>
                          <a:latin typeface="+mn-lt"/>
                          <a:ea typeface="+mn-ea"/>
                          <a:cs typeface="+mn-cs"/>
                        </a:rPr>
                        <a:t>470MHz-928MHz</a:t>
                      </a:r>
                      <a:endParaRPr lang="en-US" altLang="zh-TW" sz="1400" b="0" i="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val="495882549"/>
                  </a:ext>
                </a:extLst>
              </a:tr>
              <a:tr h="348517">
                <a:tc>
                  <a:txBody>
                    <a:bodyPr/>
                    <a:lstStyle/>
                    <a:p>
                      <a:pPr algn="ctr"/>
                      <a:r>
                        <a:rPr lang="en-US" altLang="zh-TW" sz="1400" b="1" dirty="0" smtClean="0"/>
                        <a:t>Number of Channels</a:t>
                      </a:r>
                      <a:endParaRPr lang="zh-TW" altLang="en-US" sz="1400" b="1" dirty="0"/>
                    </a:p>
                  </a:txBody>
                  <a:tcPr marL="68580" marR="68580" marT="34290" marB="34290" anchor="ctr"/>
                </a:tc>
                <a:tc>
                  <a:txBody>
                    <a:bodyPr/>
                    <a:lstStyle/>
                    <a:p>
                      <a:pPr algn="ctr"/>
                      <a:r>
                        <a:rPr lang="en-US" altLang="zh-TW" sz="1400" dirty="0" smtClean="0"/>
                        <a:t>Up to 8 channels</a:t>
                      </a:r>
                      <a:endParaRPr lang="zh-TW" altLang="en-US" sz="1400" dirty="0"/>
                    </a:p>
                  </a:txBody>
                  <a:tcPr marL="68580" marR="68580" marT="34290" marB="34290" anchor="ctr"/>
                </a:tc>
                <a:tc>
                  <a:txBody>
                    <a:bodyPr/>
                    <a:lstStyle/>
                    <a:p>
                      <a:pPr algn="ctr"/>
                      <a:r>
                        <a:rPr lang="en-US" altLang="zh-TW" sz="1400" dirty="0" smtClean="0"/>
                        <a:t>Up to 16 channels</a:t>
                      </a:r>
                      <a:endParaRPr lang="zh-TW" altLang="en-US" sz="1400" dirty="0"/>
                    </a:p>
                  </a:txBody>
                  <a:tcPr marL="68580" marR="68580" marT="34290" marB="34290" anchor="ctr"/>
                </a:tc>
                <a:tc>
                  <a:txBody>
                    <a:bodyPr/>
                    <a:lstStyle/>
                    <a:p>
                      <a:pPr algn="ctr"/>
                      <a:r>
                        <a:rPr lang="en-US" altLang="zh-TW" sz="1400" dirty="0" smtClean="0"/>
                        <a:t>Up to 16 Channels</a:t>
                      </a:r>
                      <a:endParaRPr lang="zh-TW" altLang="en-US" sz="1400" dirty="0"/>
                    </a:p>
                  </a:txBody>
                  <a:tcPr marL="68580" marR="68580" marT="34290" marB="34290" anchor="ctr"/>
                </a:tc>
                <a:extLst>
                  <a:ext uri="{0D108BD9-81ED-4DB2-BD59-A6C34878D82A}">
                    <a16:rowId xmlns:a16="http://schemas.microsoft.com/office/drawing/2014/main" val="3928454595"/>
                  </a:ext>
                </a:extLst>
              </a:tr>
              <a:tr h="837946">
                <a:tc>
                  <a:txBody>
                    <a:bodyPr/>
                    <a:lstStyle/>
                    <a:p>
                      <a:pPr algn="ctr"/>
                      <a:r>
                        <a:rPr lang="en-US" altLang="zh-TW" sz="1400" b="1" dirty="0" smtClean="0"/>
                        <a:t>Wireless LAN</a:t>
                      </a:r>
                      <a:endParaRPr lang="zh-TW" altLang="en-US" sz="1400" b="1"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2.4G 802.11b/g/n Wireless LAN</a:t>
                      </a:r>
                    </a:p>
                    <a:p>
                      <a:pPr algn="ctr"/>
                      <a:endParaRPr lang="zh-TW" altLang="en-US" sz="140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2.4G 802.11b/g/n 2x2 Wireless LAN</a:t>
                      </a:r>
                    </a:p>
                    <a:p>
                      <a:pPr algn="ctr"/>
                      <a:endParaRPr lang="zh-TW" altLang="en-US" sz="140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3G/4G backhaul supported</a:t>
                      </a:r>
                    </a:p>
                    <a:p>
                      <a:pPr algn="ctr"/>
                      <a:endParaRPr lang="zh-TW" altLang="en-US" sz="1400" dirty="0"/>
                    </a:p>
                  </a:txBody>
                  <a:tcPr marL="68580" marR="68580" marT="34290" marB="34290" anchor="ctr"/>
                </a:tc>
                <a:extLst>
                  <a:ext uri="{0D108BD9-81ED-4DB2-BD59-A6C34878D82A}">
                    <a16:rowId xmlns:a16="http://schemas.microsoft.com/office/drawing/2014/main" val="1533147481"/>
                  </a:ext>
                </a:extLst>
              </a:tr>
              <a:tr h="1594800">
                <a:tc>
                  <a:txBody>
                    <a:bodyPr/>
                    <a:lstStyle/>
                    <a:p>
                      <a:pPr algn="ctr"/>
                      <a:r>
                        <a:rPr lang="en-US" altLang="zh-TW" sz="1400" b="1" dirty="0" smtClean="0"/>
                        <a:t>Features</a:t>
                      </a:r>
                      <a:endParaRPr lang="zh-TW" altLang="en-US" sz="1400" b="1"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Ideal for indoor positioning</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Cloud service for gateway health monitor</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400" b="0" i="0" kern="1200" dirty="0" smtClean="0">
                        <a:solidFill>
                          <a:schemeClr val="dk1"/>
                        </a:solidFill>
                        <a:effectLst/>
                        <a:latin typeface="+mn-lt"/>
                        <a:ea typeface="+mn-ea"/>
                        <a:cs typeface="+mn-cs"/>
                      </a:endParaRPr>
                    </a:p>
                    <a:p>
                      <a:pPr algn="ctr"/>
                      <a:endParaRPr lang="zh-TW" altLang="en-US" sz="140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Cloud service for gateway health monitor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Web UI for </a:t>
                      </a:r>
                      <a:r>
                        <a:rPr lang="en-US" altLang="zh-TW" sz="1400" dirty="0" err="1" smtClean="0"/>
                        <a:t>LoRa</a:t>
                      </a:r>
                      <a:r>
                        <a:rPr lang="en-US" altLang="zh-TW" sz="1400" dirty="0" smtClean="0"/>
                        <a:t> and network configuration</a:t>
                      </a:r>
                      <a:endParaRPr lang="en-US" altLang="zh-TW" sz="1400" b="0" i="0" kern="1200" dirty="0" smtClean="0">
                        <a:solidFill>
                          <a:schemeClr val="dk1"/>
                        </a:solidFill>
                        <a:effectLst/>
                        <a:latin typeface="+mn-lt"/>
                        <a:ea typeface="+mn-ea"/>
                        <a:cs typeface="+mn-cs"/>
                      </a:endParaRPr>
                    </a:p>
                    <a:p>
                      <a:pPr algn="ctr"/>
                      <a:endParaRPr lang="zh-TW" altLang="en-US" sz="140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Long range over 15 kilometers radius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Cloud service to support easy deployment</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IP67 waterproof</a:t>
                      </a:r>
                    </a:p>
                    <a:p>
                      <a:pPr algn="ctr"/>
                      <a:endParaRPr lang="zh-TW" altLang="en-US" sz="1400" dirty="0"/>
                    </a:p>
                  </a:txBody>
                  <a:tcPr marL="68580" marR="68580" marT="34290" marB="34290" anchor="ctr"/>
                </a:tc>
                <a:extLst>
                  <a:ext uri="{0D108BD9-81ED-4DB2-BD59-A6C34878D82A}">
                    <a16:rowId xmlns:a16="http://schemas.microsoft.com/office/drawing/2014/main" val="2411025646"/>
                  </a:ext>
                </a:extLst>
              </a:tr>
              <a:tr h="656515">
                <a:tc>
                  <a:txBody>
                    <a:bodyPr/>
                    <a:lstStyle/>
                    <a:p>
                      <a:pPr algn="ctr"/>
                      <a:r>
                        <a:rPr lang="en-US" altLang="zh-TW" sz="2400" b="1" dirty="0" smtClean="0">
                          <a:solidFill>
                            <a:srgbClr val="FF0000"/>
                          </a:solidFill>
                        </a:rPr>
                        <a:t>Price</a:t>
                      </a:r>
                      <a:endParaRPr lang="zh-TW" altLang="en-US" sz="2400" b="1" dirty="0">
                        <a:solidFill>
                          <a:srgbClr val="FF0000"/>
                        </a:solidFill>
                      </a:endParaRPr>
                    </a:p>
                  </a:txBody>
                  <a:tcPr marL="68580" marR="68580" marT="34290" marB="34290" anchor="ctr"/>
                </a:tc>
                <a:tc>
                  <a:txBody>
                    <a:bodyPr/>
                    <a:lstStyle/>
                    <a:p>
                      <a:pPr algn="ctr"/>
                      <a:r>
                        <a:rPr lang="en-US" altLang="zh-TW" sz="2100" b="1" dirty="0" smtClean="0">
                          <a:solidFill>
                            <a:srgbClr val="FF0000"/>
                          </a:solidFill>
                        </a:rPr>
                        <a:t>6720</a:t>
                      </a:r>
                      <a:endParaRPr lang="zh-TW" altLang="en-US" sz="2100" b="1" dirty="0">
                        <a:solidFill>
                          <a:srgbClr val="FF0000"/>
                        </a:solidFill>
                      </a:endParaRPr>
                    </a:p>
                  </a:txBody>
                  <a:tcPr marL="68580" marR="68580" marT="34290" marB="34290" anchor="ctr"/>
                </a:tc>
                <a:tc>
                  <a:txBody>
                    <a:bodyPr/>
                    <a:lstStyle/>
                    <a:p>
                      <a:pPr algn="ctr"/>
                      <a:r>
                        <a:rPr lang="en-US" altLang="zh-TW" sz="2100" b="1" dirty="0" smtClean="0">
                          <a:solidFill>
                            <a:srgbClr val="FF0000"/>
                          </a:solidFill>
                        </a:rPr>
                        <a:t>19800</a:t>
                      </a:r>
                      <a:endParaRPr lang="zh-TW" altLang="en-US" sz="2100" b="1" dirty="0">
                        <a:solidFill>
                          <a:srgbClr val="FF0000"/>
                        </a:solidFill>
                      </a:endParaRPr>
                    </a:p>
                  </a:txBody>
                  <a:tcPr marL="68580" marR="68580" marT="34290" marB="34290" anchor="ctr"/>
                </a:tc>
                <a:tc>
                  <a:txBody>
                    <a:bodyPr/>
                    <a:lstStyle/>
                    <a:p>
                      <a:pPr algn="ctr"/>
                      <a:r>
                        <a:rPr lang="en-US" altLang="zh-TW" sz="2100" b="1" dirty="0" smtClean="0">
                          <a:solidFill>
                            <a:srgbClr val="FF0000"/>
                          </a:solidFill>
                        </a:rPr>
                        <a:t>68513</a:t>
                      </a:r>
                      <a:endParaRPr lang="zh-TW" altLang="en-US" sz="2100" b="1" dirty="0">
                        <a:solidFill>
                          <a:srgbClr val="FF0000"/>
                        </a:solidFill>
                      </a:endParaRPr>
                    </a:p>
                  </a:txBody>
                  <a:tcPr marL="68580" marR="68580" marT="34290" marB="34290" anchor="ctr"/>
                </a:tc>
                <a:extLst>
                  <a:ext uri="{0D108BD9-81ED-4DB2-BD59-A6C34878D82A}">
                    <a16:rowId xmlns:a16="http://schemas.microsoft.com/office/drawing/2014/main" val="3552005155"/>
                  </a:ext>
                </a:extLst>
              </a:tr>
            </a:tbl>
          </a:graphicData>
        </a:graphic>
      </p:graphicFrame>
      <p:sp>
        <p:nvSpPr>
          <p:cNvPr id="3" name="投影片編號版面配置區 2"/>
          <p:cNvSpPr>
            <a:spLocks noGrp="1"/>
          </p:cNvSpPr>
          <p:nvPr>
            <p:ph type="sldNum" sz="quarter" idx="12"/>
          </p:nvPr>
        </p:nvSpPr>
        <p:spPr/>
        <p:txBody>
          <a:bodyPr/>
          <a:lstStyle/>
          <a:p>
            <a:fld id="{A14216FB-35A5-4A8B-9325-0E6D9152C94E}" type="slidenum">
              <a:rPr lang="zh-TW" altLang="en-US" smtClean="0"/>
              <a:t>12</a:t>
            </a:fld>
            <a:endParaRPr lang="zh-TW" altLang="en-US"/>
          </a:p>
        </p:txBody>
      </p:sp>
    </p:spTree>
    <p:extLst>
      <p:ext uri="{BB962C8B-B14F-4D97-AF65-F5344CB8AC3E}">
        <p14:creationId xmlns:p14="http://schemas.microsoft.com/office/powerpoint/2010/main" val="2326381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9" y="784585"/>
            <a:ext cx="7886700" cy="994172"/>
          </a:xfrm>
        </p:spPr>
        <p:txBody>
          <a:bodyPr>
            <a:normAutofit/>
          </a:bodyPr>
          <a:lstStyle/>
          <a:p>
            <a:pPr algn="ctr"/>
            <a:r>
              <a:rPr lang="zh-TW" altLang="en-US" sz="4000" dirty="0">
                <a:latin typeface="微軟正黑體" panose="020B0604030504040204" pitchFamily="34" charset="-120"/>
                <a:ea typeface="微軟正黑體" panose="020B0604030504040204" pitchFamily="34" charset="-120"/>
              </a:rPr>
              <a:t>模組</a:t>
            </a:r>
            <a:r>
              <a:rPr lang="en-US" altLang="zh-TW" sz="4000" dirty="0">
                <a:latin typeface="微軟正黑體" panose="020B0604030504040204" pitchFamily="34" charset="-120"/>
                <a:ea typeface="微軟正黑體" panose="020B0604030504040204" pitchFamily="34" charset="-120"/>
              </a:rPr>
              <a:t>(</a:t>
            </a:r>
            <a:r>
              <a:rPr lang="en-US" altLang="zh-TW" sz="4000" dirty="0">
                <a:latin typeface="微軟正黑體" panose="020B0604030504040204" pitchFamily="34" charset="-120"/>
                <a:ea typeface="微軟正黑體" panose="020B0604030504040204" pitchFamily="34" charset="-120"/>
              </a:rPr>
              <a:t>Gemtek</a:t>
            </a:r>
            <a:r>
              <a:rPr lang="en-US" altLang="zh-TW" sz="4000" dirty="0">
                <a:latin typeface="微軟正黑體" panose="020B0604030504040204" pitchFamily="34" charset="-120"/>
                <a:ea typeface="微軟正黑體" panose="020B0604030504040204" pitchFamily="34" charset="-120"/>
              </a:rPr>
              <a:t>)</a:t>
            </a:r>
            <a:endParaRPr lang="zh-TW" altLang="en-US" sz="4000" dirty="0">
              <a:latin typeface="微軟正黑體" panose="020B0604030504040204" pitchFamily="34" charset="-120"/>
              <a:ea typeface="微軟正黑體" panose="020B0604030504040204" pitchFamily="34"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25940584"/>
              </p:ext>
            </p:extLst>
          </p:nvPr>
        </p:nvGraphicFramePr>
        <p:xfrm>
          <a:off x="628649" y="1679758"/>
          <a:ext cx="7886701" cy="4682130"/>
        </p:xfrm>
        <a:graphic>
          <a:graphicData uri="http://schemas.openxmlformats.org/drawingml/2006/table">
            <a:tbl>
              <a:tblPr firstRow="1" bandRow="1">
                <a:tableStyleId>{5C22544A-7EE6-4342-B048-85BDC9FD1C3A}</a:tableStyleId>
              </a:tblPr>
              <a:tblGrid>
                <a:gridCol w="1726117">
                  <a:extLst>
                    <a:ext uri="{9D8B030D-6E8A-4147-A177-3AD203B41FA5}">
                      <a16:colId xmlns:a16="http://schemas.microsoft.com/office/drawing/2014/main" val="2082254148"/>
                    </a:ext>
                  </a:extLst>
                </a:gridCol>
                <a:gridCol w="3272637">
                  <a:extLst>
                    <a:ext uri="{9D8B030D-6E8A-4147-A177-3AD203B41FA5}">
                      <a16:colId xmlns:a16="http://schemas.microsoft.com/office/drawing/2014/main" val="440297049"/>
                    </a:ext>
                  </a:extLst>
                </a:gridCol>
                <a:gridCol w="2887947">
                  <a:extLst>
                    <a:ext uri="{9D8B030D-6E8A-4147-A177-3AD203B41FA5}">
                      <a16:colId xmlns:a16="http://schemas.microsoft.com/office/drawing/2014/main" val="2445190395"/>
                    </a:ext>
                  </a:extLst>
                </a:gridCol>
              </a:tblGrid>
              <a:tr h="492343">
                <a:tc>
                  <a:txBody>
                    <a:bodyPr/>
                    <a:lstStyle/>
                    <a:p>
                      <a:pPr algn="ctr"/>
                      <a:endParaRPr lang="zh-TW" altLang="en-US" sz="1600" dirty="0"/>
                    </a:p>
                  </a:txBody>
                  <a:tcPr marL="68580" marR="68580" marT="34290" marB="34290" anchor="ctr"/>
                </a:tc>
                <a:tc>
                  <a:txBody>
                    <a:bodyPr/>
                    <a:lstStyle/>
                    <a:p>
                      <a:pPr algn="ctr"/>
                      <a:r>
                        <a:rPr lang="en-US" altLang="zh-TW" sz="1600" dirty="0" smtClean="0"/>
                        <a:t>GL6509 Module</a:t>
                      </a:r>
                      <a:endParaRPr lang="zh-TW" altLang="en-US" sz="1600" dirty="0"/>
                    </a:p>
                  </a:txBody>
                  <a:tcPr marL="68580" marR="68580" marT="34290" marB="34290" anchor="ctr"/>
                </a:tc>
                <a:tc>
                  <a:txBody>
                    <a:bodyPr/>
                    <a:lstStyle/>
                    <a:p>
                      <a:pPr algn="ctr"/>
                      <a:r>
                        <a:rPr lang="en-US" altLang="zh-TW" sz="1600" dirty="0" smtClean="0"/>
                        <a:t>G76S &amp; G78S </a:t>
                      </a:r>
                      <a:r>
                        <a:rPr lang="en-US" altLang="zh-TW" sz="1600" dirty="0" err="1" smtClean="0"/>
                        <a:t>SiP</a:t>
                      </a:r>
                      <a:r>
                        <a:rPr lang="en-US" altLang="zh-TW" sz="1600" dirty="0" smtClean="0"/>
                        <a:t> Module</a:t>
                      </a:r>
                      <a:endParaRPr lang="zh-TW" altLang="en-US" sz="1600" dirty="0"/>
                    </a:p>
                  </a:txBody>
                  <a:tcPr marL="68580" marR="68580" marT="34290" marB="34290" anchor="ctr"/>
                </a:tc>
                <a:extLst>
                  <a:ext uri="{0D108BD9-81ED-4DB2-BD59-A6C34878D82A}">
                    <a16:rowId xmlns:a16="http://schemas.microsoft.com/office/drawing/2014/main" val="4080324135"/>
                  </a:ext>
                </a:extLst>
              </a:tr>
              <a:tr h="492343">
                <a:tc>
                  <a:txBody>
                    <a:bodyPr/>
                    <a:lstStyle/>
                    <a:p>
                      <a:pPr algn="ctr"/>
                      <a:r>
                        <a:rPr lang="en-US" altLang="zh-TW" sz="1400" b="1" dirty="0" smtClean="0"/>
                        <a:t>Frequency Band</a:t>
                      </a:r>
                      <a:endParaRPr lang="zh-TW" altLang="en-US" sz="1400" b="1"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862MHz - 928MHz</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470MHz -</a:t>
                      </a:r>
                      <a:r>
                        <a:rPr lang="en-US" altLang="zh-TW" sz="1400" b="0" i="0" kern="1200" baseline="0" dirty="0" smtClean="0">
                          <a:solidFill>
                            <a:schemeClr val="dk1"/>
                          </a:solidFill>
                          <a:effectLst/>
                          <a:latin typeface="+mn-lt"/>
                          <a:ea typeface="+mn-ea"/>
                          <a:cs typeface="+mn-cs"/>
                        </a:rPr>
                        <a:t> </a:t>
                      </a:r>
                      <a:r>
                        <a:rPr lang="en-US" altLang="zh-TW" sz="1400" b="0" i="0" kern="1200" dirty="0" smtClean="0">
                          <a:solidFill>
                            <a:schemeClr val="dk1"/>
                          </a:solidFill>
                          <a:effectLst/>
                          <a:latin typeface="+mn-lt"/>
                          <a:ea typeface="+mn-ea"/>
                          <a:cs typeface="+mn-cs"/>
                        </a:rPr>
                        <a:t>928MHz</a:t>
                      </a:r>
                    </a:p>
                  </a:txBody>
                  <a:tcPr marL="68580" marR="68580" marT="34290" marB="34290" anchor="ctr"/>
                </a:tc>
                <a:extLst>
                  <a:ext uri="{0D108BD9-81ED-4DB2-BD59-A6C34878D82A}">
                    <a16:rowId xmlns:a16="http://schemas.microsoft.com/office/drawing/2014/main" val="1602575554"/>
                  </a:ext>
                </a:extLst>
              </a:tr>
              <a:tr h="492343">
                <a:tc>
                  <a:txBody>
                    <a:bodyPr/>
                    <a:lstStyle/>
                    <a:p>
                      <a:pPr algn="ctr"/>
                      <a:r>
                        <a:rPr lang="en-US" altLang="zh-TW" sz="1400" b="1" dirty="0" smtClean="0"/>
                        <a:t>Number of Channels</a:t>
                      </a:r>
                      <a:endParaRPr lang="zh-TW" altLang="en-US" sz="1400" b="1" dirty="0"/>
                    </a:p>
                  </a:txBody>
                  <a:tcPr marL="68580" marR="68580" marT="34290" marB="34290" anchor="ctr"/>
                </a:tc>
                <a:tc gridSpan="2">
                  <a:txBody>
                    <a:bodyPr/>
                    <a:lstStyle/>
                    <a:p>
                      <a:pPr algn="ctr"/>
                      <a:r>
                        <a:rPr lang="en-US" altLang="zh-TW" sz="1400" dirty="0" smtClean="0"/>
                        <a:t>Configurable up to 64 channels / Nodes will select available channel to send data</a:t>
                      </a:r>
                      <a:endParaRPr lang="zh-TW" altLang="en-US" sz="1400" dirty="0"/>
                    </a:p>
                  </a:txBody>
                  <a:tcPr marL="68580" marR="68580" marT="34290" marB="34290" anchor="ctr"/>
                </a:tc>
                <a:tc hMerge="1">
                  <a:txBody>
                    <a:bodyPr/>
                    <a:lstStyle/>
                    <a:p>
                      <a:endParaRPr lang="zh-TW" altLang="en-US"/>
                    </a:p>
                  </a:txBody>
                  <a:tcPr/>
                </a:tc>
                <a:extLst>
                  <a:ext uri="{0D108BD9-81ED-4DB2-BD59-A6C34878D82A}">
                    <a16:rowId xmlns:a16="http://schemas.microsoft.com/office/drawing/2014/main" val="1485469085"/>
                  </a:ext>
                </a:extLst>
              </a:tr>
              <a:tr h="492343">
                <a:tc>
                  <a:txBody>
                    <a:bodyPr/>
                    <a:lstStyle/>
                    <a:p>
                      <a:pPr algn="ctr"/>
                      <a:r>
                        <a:rPr lang="en-US" altLang="zh-TW" sz="1400" b="1" dirty="0" smtClean="0"/>
                        <a:t>Dimensions</a:t>
                      </a:r>
                      <a:endParaRPr lang="zh-TW" altLang="en-US" sz="1400" b="1" dirty="0"/>
                    </a:p>
                  </a:txBody>
                  <a:tcPr marL="68580" marR="68580" marT="34290" marB="34290" anchor="ctr"/>
                </a:tc>
                <a:tc>
                  <a:txBody>
                    <a:bodyPr/>
                    <a:lstStyle/>
                    <a:p>
                      <a:pPr algn="ctr"/>
                      <a:r>
                        <a:rPr lang="pl-PL" altLang="zh-TW" sz="1400" dirty="0" smtClean="0"/>
                        <a:t>L:40 x W:15 x H:2 mm</a:t>
                      </a:r>
                      <a:endParaRPr lang="zh-TW" altLang="en-US" sz="1400" dirty="0"/>
                    </a:p>
                  </a:txBody>
                  <a:tcPr marL="68580" marR="68580" marT="34290" marB="34290" anchor="ctr"/>
                </a:tc>
                <a:tc>
                  <a:txBody>
                    <a:bodyPr/>
                    <a:lstStyle/>
                    <a:p>
                      <a:pPr algn="ctr"/>
                      <a:r>
                        <a:rPr lang="pl-PL" altLang="zh-TW" sz="1400" dirty="0" smtClean="0"/>
                        <a:t>L:13mm x W:11mm x H:1.1mm</a:t>
                      </a:r>
                      <a:endParaRPr lang="zh-TW" altLang="en-US" sz="1400" dirty="0"/>
                    </a:p>
                  </a:txBody>
                  <a:tcPr marL="68580" marR="68580" marT="34290" marB="34290" anchor="ctr"/>
                </a:tc>
                <a:extLst>
                  <a:ext uri="{0D108BD9-81ED-4DB2-BD59-A6C34878D82A}">
                    <a16:rowId xmlns:a16="http://schemas.microsoft.com/office/drawing/2014/main" val="3177638341"/>
                  </a:ext>
                </a:extLst>
              </a:tr>
              <a:tr h="2220415">
                <a:tc>
                  <a:txBody>
                    <a:bodyPr/>
                    <a:lstStyle/>
                    <a:p>
                      <a:pPr algn="ctr"/>
                      <a:r>
                        <a:rPr lang="en-US" altLang="zh-TW" sz="1400" b="1" dirty="0" smtClean="0"/>
                        <a:t>Features</a:t>
                      </a:r>
                      <a:endParaRPr lang="zh-TW" altLang="en-US" sz="1400" b="1"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Design for quick integration of sensors to LPWAN</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Advanced report mode available</a:t>
                      </a:r>
                    </a:p>
                    <a:p>
                      <a:pPr algn="ctr"/>
                      <a:endParaRPr lang="zh-TW" altLang="en-US" sz="1400" dirty="0"/>
                    </a:p>
                  </a:txBody>
                  <a:tcPr marL="68580" marR="68580" marT="34290" marB="34290" anchor="ctr"/>
                </a:tc>
                <a:tc>
                  <a:txBody>
                    <a:bodyPr/>
                    <a:lstStyle/>
                    <a:p>
                      <a:pPr algn="ctr"/>
                      <a:r>
                        <a:rPr lang="en-US" altLang="zh-TW" sz="1400" dirty="0" smtClean="0"/>
                        <a:t>The world smallest </a:t>
                      </a:r>
                      <a:r>
                        <a:rPr lang="en-US" altLang="zh-TW" sz="1400" dirty="0" err="1" smtClean="0"/>
                        <a:t>LoRa</a:t>
                      </a:r>
                      <a:r>
                        <a:rPr lang="en-US" altLang="zh-TW" sz="1400" dirty="0" smtClean="0"/>
                        <a:t> </a:t>
                      </a:r>
                      <a:r>
                        <a:rPr lang="en-US" altLang="zh-TW" sz="1400" dirty="0" err="1" smtClean="0"/>
                        <a:t>SiP</a:t>
                      </a:r>
                      <a:r>
                        <a:rPr lang="en-US" altLang="zh-TW" sz="1400" dirty="0" smtClean="0"/>
                        <a:t> module </a:t>
                      </a:r>
                      <a:r>
                        <a:rPr lang="en-US" altLang="zh-TW" sz="1400" dirty="0" smtClean="0"/>
                        <a:t>MCU </a:t>
                      </a:r>
                      <a:r>
                        <a:rPr lang="en-US" altLang="zh-TW" sz="1400" dirty="0" smtClean="0"/>
                        <a:t>solution</a:t>
                      </a:r>
                    </a:p>
                    <a:p>
                      <a:pPr algn="ctr"/>
                      <a:r>
                        <a:rPr lang="en-US" altLang="zh-TW" sz="1400" b="0" i="0" kern="1200" dirty="0" smtClean="0">
                          <a:solidFill>
                            <a:schemeClr val="dk1"/>
                          </a:solidFill>
                          <a:effectLst/>
                          <a:latin typeface="+mn-lt"/>
                          <a:ea typeface="+mn-ea"/>
                          <a:cs typeface="+mn-cs"/>
                        </a:rPr>
                        <a:t>Design for quick integration of sensors to LPWAN</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i="0" kern="1200" dirty="0" smtClean="0">
                          <a:solidFill>
                            <a:schemeClr val="dk1"/>
                          </a:solidFill>
                          <a:effectLst/>
                          <a:latin typeface="+mn-lt"/>
                          <a:ea typeface="+mn-ea"/>
                          <a:cs typeface="+mn-cs"/>
                        </a:rPr>
                        <a:t>Patented Report Mode for most efficient and cost effective sensor integration</a:t>
                      </a:r>
                    </a:p>
                    <a:p>
                      <a:pPr algn="ctr"/>
                      <a:endParaRPr lang="en-US" altLang="zh-TW" sz="1400" b="0" i="0" kern="1200" dirty="0" smtClean="0">
                        <a:solidFill>
                          <a:schemeClr val="dk1"/>
                        </a:solidFill>
                        <a:effectLst/>
                        <a:latin typeface="+mn-lt"/>
                        <a:ea typeface="+mn-ea"/>
                        <a:cs typeface="+mn-cs"/>
                      </a:endParaRPr>
                    </a:p>
                    <a:p>
                      <a:pPr algn="ctr"/>
                      <a:endParaRPr lang="zh-TW" altLang="en-US" sz="1400" dirty="0"/>
                    </a:p>
                  </a:txBody>
                  <a:tcPr marL="68580" marR="68580" marT="34290" marB="34290" anchor="ctr"/>
                </a:tc>
                <a:extLst>
                  <a:ext uri="{0D108BD9-81ED-4DB2-BD59-A6C34878D82A}">
                    <a16:rowId xmlns:a16="http://schemas.microsoft.com/office/drawing/2014/main" val="1150380097"/>
                  </a:ext>
                </a:extLst>
              </a:tr>
              <a:tr h="492343">
                <a:tc>
                  <a:txBody>
                    <a:bodyPr/>
                    <a:lstStyle/>
                    <a:p>
                      <a:pPr algn="ctr"/>
                      <a:r>
                        <a:rPr lang="en-US" altLang="zh-TW" sz="2400" b="0" dirty="0" smtClean="0">
                          <a:solidFill>
                            <a:srgbClr val="FF0000"/>
                          </a:solidFill>
                        </a:rPr>
                        <a:t>Price</a:t>
                      </a:r>
                      <a:endParaRPr lang="zh-TW" altLang="en-US" sz="2400" b="0" dirty="0">
                        <a:solidFill>
                          <a:srgbClr val="FF0000"/>
                        </a:solidFill>
                      </a:endParaRPr>
                    </a:p>
                  </a:txBody>
                  <a:tcPr marL="68580" marR="68580" marT="34290" marB="34290" anchor="ctr"/>
                </a:tc>
                <a:tc>
                  <a:txBody>
                    <a:bodyPr/>
                    <a:lstStyle/>
                    <a:p>
                      <a:pPr algn="ctr"/>
                      <a:r>
                        <a:rPr lang="en-US" altLang="zh-TW" sz="2400" b="0" dirty="0" smtClean="0">
                          <a:solidFill>
                            <a:srgbClr val="FF0000"/>
                          </a:solidFill>
                        </a:rPr>
                        <a:t>940</a:t>
                      </a:r>
                      <a:endParaRPr lang="zh-TW" altLang="en-US" sz="2400" b="0" dirty="0">
                        <a:solidFill>
                          <a:srgbClr val="FF0000"/>
                        </a:solidFill>
                      </a:endParaRPr>
                    </a:p>
                  </a:txBody>
                  <a:tcPr marL="68580" marR="68580" marT="34290" marB="34290" anchor="ctr"/>
                </a:tc>
                <a:tc>
                  <a:txBody>
                    <a:bodyPr/>
                    <a:lstStyle/>
                    <a:p>
                      <a:pPr algn="ctr"/>
                      <a:r>
                        <a:rPr lang="en-US" altLang="zh-TW" sz="2400" b="0" dirty="0" smtClean="0">
                          <a:solidFill>
                            <a:srgbClr val="FF0000"/>
                          </a:solidFill>
                        </a:rPr>
                        <a:t>970</a:t>
                      </a:r>
                      <a:endParaRPr lang="zh-TW" altLang="en-US" sz="2400" b="0" dirty="0">
                        <a:solidFill>
                          <a:srgbClr val="FF0000"/>
                        </a:solidFill>
                      </a:endParaRPr>
                    </a:p>
                  </a:txBody>
                  <a:tcPr marL="68580" marR="68580" marT="34290" marB="34290" anchor="ctr"/>
                </a:tc>
                <a:extLst>
                  <a:ext uri="{0D108BD9-81ED-4DB2-BD59-A6C34878D82A}">
                    <a16:rowId xmlns:a16="http://schemas.microsoft.com/office/drawing/2014/main" val="2254127149"/>
                  </a:ext>
                </a:extLst>
              </a:tr>
            </a:tbl>
          </a:graphicData>
        </a:graphic>
      </p:graphicFrame>
      <p:sp>
        <p:nvSpPr>
          <p:cNvPr id="3" name="投影片編號版面配置區 2"/>
          <p:cNvSpPr>
            <a:spLocks noGrp="1"/>
          </p:cNvSpPr>
          <p:nvPr>
            <p:ph type="sldNum" sz="quarter" idx="12"/>
          </p:nvPr>
        </p:nvSpPr>
        <p:spPr/>
        <p:txBody>
          <a:bodyPr/>
          <a:lstStyle/>
          <a:p>
            <a:fld id="{A14216FB-35A5-4A8B-9325-0E6D9152C94E}" type="slidenum">
              <a:rPr lang="zh-TW" altLang="en-US" smtClean="0"/>
              <a:t>13</a:t>
            </a:fld>
            <a:endParaRPr lang="zh-TW" altLang="en-US"/>
          </a:p>
        </p:txBody>
      </p:sp>
    </p:spTree>
    <p:extLst>
      <p:ext uri="{BB962C8B-B14F-4D97-AF65-F5344CB8AC3E}">
        <p14:creationId xmlns:p14="http://schemas.microsoft.com/office/powerpoint/2010/main" val="2714660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735441"/>
            <a:ext cx="7886700" cy="860363"/>
          </a:xfrm>
        </p:spPr>
        <p:txBody>
          <a:bodyPr>
            <a:normAutofit/>
          </a:bodyPr>
          <a:lstStyle/>
          <a:p>
            <a:pPr algn="ctr"/>
            <a:r>
              <a:rPr lang="en-US" altLang="zh-TW" sz="4000" dirty="0">
                <a:latin typeface="微軟正黑體" panose="020B0604030504040204" pitchFamily="34" charset="-120"/>
                <a:ea typeface="微軟正黑體" panose="020B0604030504040204" pitchFamily="34" charset="-120"/>
              </a:rPr>
              <a:t>Node-</a:t>
            </a:r>
            <a:r>
              <a:rPr lang="zh-TW" altLang="en-US" sz="4000" dirty="0">
                <a:latin typeface="微軟正黑體" panose="020B0604030504040204" pitchFamily="34" charset="-120"/>
                <a:ea typeface="微軟正黑體" panose="020B0604030504040204" pitchFamily="34" charset="-120"/>
              </a:rPr>
              <a:t>研華科技</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354795078"/>
              </p:ext>
            </p:extLst>
          </p:nvPr>
        </p:nvGraphicFramePr>
        <p:xfrm>
          <a:off x="628650" y="1595804"/>
          <a:ext cx="8135971" cy="4193366"/>
        </p:xfrm>
        <a:graphic>
          <a:graphicData uri="http://schemas.openxmlformats.org/drawingml/2006/table">
            <a:tbl>
              <a:tblPr firstRow="1" bandRow="1">
                <a:tableStyleId>{5C22544A-7EE6-4342-B048-85BDC9FD1C3A}</a:tableStyleId>
              </a:tblPr>
              <a:tblGrid>
                <a:gridCol w="1147381">
                  <a:extLst>
                    <a:ext uri="{9D8B030D-6E8A-4147-A177-3AD203B41FA5}">
                      <a16:colId xmlns:a16="http://schemas.microsoft.com/office/drawing/2014/main" val="1464327110"/>
                    </a:ext>
                  </a:extLst>
                </a:gridCol>
                <a:gridCol w="6988590">
                  <a:extLst>
                    <a:ext uri="{9D8B030D-6E8A-4147-A177-3AD203B41FA5}">
                      <a16:colId xmlns:a16="http://schemas.microsoft.com/office/drawing/2014/main" val="1676632025"/>
                    </a:ext>
                  </a:extLst>
                </a:gridCol>
              </a:tblGrid>
              <a:tr h="486474">
                <a:tc>
                  <a:txBody>
                    <a:bodyPr/>
                    <a:lstStyle/>
                    <a:p>
                      <a:pPr algn="ctr"/>
                      <a:endParaRPr lang="zh-TW" altLang="en-US" sz="2000" b="1"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1" i="0" kern="1200" dirty="0" smtClean="0">
                          <a:solidFill>
                            <a:schemeClr val="lt1"/>
                          </a:solidFill>
                          <a:effectLst/>
                          <a:latin typeface="+mn-lt"/>
                          <a:ea typeface="+mn-ea"/>
                          <a:cs typeface="+mn-cs"/>
                        </a:rPr>
                        <a:t>WISE-1510</a:t>
                      </a:r>
                    </a:p>
                  </a:txBody>
                  <a:tcPr marL="68580" marR="68580" marT="34290" marB="34290" anchor="ctr"/>
                </a:tc>
                <a:extLst>
                  <a:ext uri="{0D108BD9-81ED-4DB2-BD59-A6C34878D82A}">
                    <a16:rowId xmlns:a16="http://schemas.microsoft.com/office/drawing/2014/main" val="1439277786"/>
                  </a:ext>
                </a:extLst>
              </a:tr>
              <a:tr h="486474">
                <a:tc>
                  <a:txBody>
                    <a:bodyPr/>
                    <a:lstStyle/>
                    <a:p>
                      <a:pPr algn="ctr"/>
                      <a:r>
                        <a:rPr lang="en-US" altLang="zh-TW" sz="1400" b="1" dirty="0" smtClean="0"/>
                        <a:t>CPU</a:t>
                      </a:r>
                      <a:endParaRPr lang="zh-TW" altLang="en-US" sz="1400" b="1" dirty="0"/>
                    </a:p>
                  </a:txBody>
                  <a:tcPr marL="68580" marR="68580" marT="34290" marB="34290" anchor="ctr"/>
                </a:tc>
                <a:tc>
                  <a:txBody>
                    <a:bodyPr/>
                    <a:lstStyle/>
                    <a:p>
                      <a:pPr algn="ctr"/>
                      <a:r>
                        <a:rPr lang="en-US" altLang="zh-TW" sz="1400" dirty="0" smtClean="0"/>
                        <a:t>ARM Cortex-M4 Core Processor</a:t>
                      </a:r>
                      <a:endParaRPr lang="zh-TW" altLang="en-US" sz="1400" dirty="0"/>
                    </a:p>
                  </a:txBody>
                  <a:tcPr marL="68580" marR="68580" marT="34290" marB="34290" anchor="ctr"/>
                </a:tc>
                <a:extLst>
                  <a:ext uri="{0D108BD9-81ED-4DB2-BD59-A6C34878D82A}">
                    <a16:rowId xmlns:a16="http://schemas.microsoft.com/office/drawing/2014/main" val="644515452"/>
                  </a:ext>
                </a:extLst>
              </a:tr>
              <a:tr h="486474">
                <a:tc>
                  <a:txBody>
                    <a:bodyPr/>
                    <a:lstStyle/>
                    <a:p>
                      <a:pPr algn="ctr"/>
                      <a:r>
                        <a:rPr lang="en-US" altLang="zh-TW" sz="1400" b="1" dirty="0" smtClean="0"/>
                        <a:t>Channels</a:t>
                      </a:r>
                      <a:endParaRPr lang="zh-TW" altLang="en-US" sz="1400" b="1" dirty="0"/>
                    </a:p>
                  </a:txBody>
                  <a:tcPr marL="68580" marR="68580" marT="34290" marB="34290" anchor="ctr"/>
                </a:tc>
                <a:tc>
                  <a:txBody>
                    <a:bodyPr/>
                    <a:lstStyle/>
                    <a:p>
                      <a:pPr algn="ctr"/>
                      <a:r>
                        <a:rPr lang="en-US" altLang="zh-TW" sz="1400" dirty="0" smtClean="0"/>
                        <a:t>Spreading Factor: 7 ~ 12</a:t>
                      </a:r>
                      <a:endParaRPr lang="zh-TW" altLang="en-US" sz="1400" dirty="0"/>
                    </a:p>
                  </a:txBody>
                  <a:tcPr marL="68580" marR="68580" marT="34290" marB="34290" anchor="ctr"/>
                </a:tc>
                <a:extLst>
                  <a:ext uri="{0D108BD9-81ED-4DB2-BD59-A6C34878D82A}">
                    <a16:rowId xmlns:a16="http://schemas.microsoft.com/office/drawing/2014/main" val="1163070263"/>
                  </a:ext>
                </a:extLst>
              </a:tr>
              <a:tr h="486474">
                <a:tc>
                  <a:txBody>
                    <a:bodyPr/>
                    <a:lstStyle/>
                    <a:p>
                      <a:pPr algn="ctr"/>
                      <a:r>
                        <a:rPr lang="en-US" altLang="zh-TW" sz="1400" b="1" dirty="0" smtClean="0"/>
                        <a:t>Topology</a:t>
                      </a:r>
                      <a:endParaRPr lang="zh-TW" altLang="en-US" sz="1400" b="1" dirty="0"/>
                    </a:p>
                  </a:txBody>
                  <a:tcPr marL="68580" marR="68580" marT="34290" marB="34290" anchor="ctr"/>
                </a:tc>
                <a:tc>
                  <a:txBody>
                    <a:bodyPr/>
                    <a:lstStyle/>
                    <a:p>
                      <a:pPr algn="ctr"/>
                      <a:r>
                        <a:rPr lang="en-US" altLang="zh-TW" sz="1400" dirty="0" smtClean="0"/>
                        <a:t>Star network</a:t>
                      </a:r>
                      <a:endParaRPr lang="zh-TW" altLang="en-US" sz="1400" dirty="0"/>
                    </a:p>
                  </a:txBody>
                  <a:tcPr marL="68580" marR="68580" marT="34290" marB="34290" anchor="ctr"/>
                </a:tc>
                <a:extLst>
                  <a:ext uri="{0D108BD9-81ED-4DB2-BD59-A6C34878D82A}">
                    <a16:rowId xmlns:a16="http://schemas.microsoft.com/office/drawing/2014/main" val="1795682984"/>
                  </a:ext>
                </a:extLst>
              </a:tr>
              <a:tr h="1222759">
                <a:tc>
                  <a:txBody>
                    <a:bodyPr/>
                    <a:lstStyle/>
                    <a:p>
                      <a:pPr algn="ctr"/>
                      <a:r>
                        <a:rPr lang="en-US" altLang="zh-TW" sz="1400" b="1" dirty="0" smtClean="0"/>
                        <a:t>Features</a:t>
                      </a:r>
                      <a:endParaRPr lang="zh-TW" altLang="en-US" sz="1400" b="1" dirty="0"/>
                    </a:p>
                  </a:txBody>
                  <a:tcPr marL="68580" marR="68580" marT="34290" marB="34290" anchor="ctr"/>
                </a:tc>
                <a:tc>
                  <a:txBody>
                    <a:bodyPr/>
                    <a:lstStyle/>
                    <a:p>
                      <a:pPr marL="285750" indent="-285750" algn="l">
                        <a:buFont typeface="Arial" panose="020B0604020202020204" pitchFamily="34" charset="0"/>
                        <a:buChar char="•"/>
                      </a:pPr>
                      <a:r>
                        <a:rPr lang="en-US" altLang="zh-TW" sz="1400" dirty="0" smtClean="0"/>
                        <a:t>Compatible to support public </a:t>
                      </a:r>
                      <a:r>
                        <a:rPr lang="en-US" altLang="zh-TW" sz="1400" dirty="0" err="1" smtClean="0"/>
                        <a:t>LoRaWAN</a:t>
                      </a:r>
                      <a:r>
                        <a:rPr lang="en-US" altLang="zh-TW" sz="1400" dirty="0" smtClean="0"/>
                        <a:t> or </a:t>
                      </a:r>
                      <a:r>
                        <a:rPr lang="en-US" altLang="zh-TW" sz="1400" dirty="0" err="1" smtClean="0"/>
                        <a:t>LoRa</a:t>
                      </a:r>
                      <a:r>
                        <a:rPr lang="en-US" altLang="zh-TW" sz="1400" dirty="0" smtClean="0"/>
                        <a:t> private </a:t>
                      </a:r>
                      <a:r>
                        <a:rPr lang="en-US" altLang="zh-TW" sz="1400" dirty="0" smtClean="0"/>
                        <a:t>networks</a:t>
                      </a:r>
                    </a:p>
                    <a:p>
                      <a:pPr marL="285750" indent="-285750" algn="l">
                        <a:buFont typeface="Arial" panose="020B0604020202020204" pitchFamily="34" charset="0"/>
                        <a:buChar char="•"/>
                      </a:pPr>
                      <a:r>
                        <a:rPr lang="en-US" altLang="zh-TW" sz="1400" dirty="0" smtClean="0"/>
                        <a:t>Rich interfaces for sensor and I/O control </a:t>
                      </a:r>
                    </a:p>
                    <a:p>
                      <a:pPr marL="285750" indent="-285750" algn="l">
                        <a:buFont typeface="Arial" panose="020B0604020202020204" pitchFamily="34" charset="0"/>
                        <a:buChar char="•"/>
                      </a:pPr>
                      <a:r>
                        <a:rPr lang="en-US" altLang="zh-TW" sz="1400" dirty="0" smtClean="0"/>
                        <a:t>Support </a:t>
                      </a:r>
                      <a:r>
                        <a:rPr lang="en-US" altLang="zh-TW" sz="1400" dirty="0" smtClean="0"/>
                        <a:t>wide temperature -40 ~ 85 °C</a:t>
                      </a:r>
                      <a:endParaRPr lang="zh-TW" altLang="en-US" sz="1400" dirty="0"/>
                    </a:p>
                  </a:txBody>
                  <a:tcPr marL="68580" marR="68580" marT="34290" marB="34290" anchor="ctr"/>
                </a:tc>
                <a:extLst>
                  <a:ext uri="{0D108BD9-81ED-4DB2-BD59-A6C34878D82A}">
                    <a16:rowId xmlns:a16="http://schemas.microsoft.com/office/drawing/2014/main" val="2151505479"/>
                  </a:ext>
                </a:extLst>
              </a:tr>
              <a:tr h="1024711">
                <a:tc>
                  <a:txBody>
                    <a:bodyPr/>
                    <a:lstStyle/>
                    <a:p>
                      <a:pPr algn="ctr"/>
                      <a:r>
                        <a:rPr lang="en-US" altLang="zh-TW" sz="2100" b="1" dirty="0" smtClean="0">
                          <a:solidFill>
                            <a:srgbClr val="FF0000"/>
                          </a:solidFill>
                        </a:rPr>
                        <a:t>Price</a:t>
                      </a:r>
                      <a:endParaRPr lang="zh-TW" altLang="en-US" sz="2100" b="1" dirty="0">
                        <a:solidFill>
                          <a:srgbClr val="FF0000"/>
                        </a:solidFill>
                      </a:endParaRPr>
                    </a:p>
                  </a:txBody>
                  <a:tcPr marL="68580" marR="68580" marT="34290" marB="34290" anchor="ctr"/>
                </a:tc>
                <a:tc>
                  <a:txBody>
                    <a:bodyPr/>
                    <a:lstStyle/>
                    <a:p>
                      <a:pPr algn="ctr"/>
                      <a:r>
                        <a:rPr lang="en-US" altLang="zh-TW" sz="2100" b="1" dirty="0" smtClean="0">
                          <a:solidFill>
                            <a:srgbClr val="FF0000"/>
                          </a:solidFill>
                        </a:rPr>
                        <a:t>735</a:t>
                      </a:r>
                      <a:endParaRPr lang="zh-TW" altLang="en-US" sz="2100" b="1" dirty="0">
                        <a:solidFill>
                          <a:srgbClr val="FF0000"/>
                        </a:solidFill>
                      </a:endParaRPr>
                    </a:p>
                  </a:txBody>
                  <a:tcPr marL="68580" marR="68580" marT="34290" marB="34290" anchor="ctr"/>
                </a:tc>
                <a:extLst>
                  <a:ext uri="{0D108BD9-81ED-4DB2-BD59-A6C34878D82A}">
                    <a16:rowId xmlns:a16="http://schemas.microsoft.com/office/drawing/2014/main" val="561251430"/>
                  </a:ext>
                </a:extLst>
              </a:tr>
            </a:tbl>
          </a:graphicData>
        </a:graphic>
      </p:graphicFrame>
      <p:sp>
        <p:nvSpPr>
          <p:cNvPr id="3" name="投影片編號版面配置區 2"/>
          <p:cNvSpPr>
            <a:spLocks noGrp="1"/>
          </p:cNvSpPr>
          <p:nvPr>
            <p:ph type="sldNum" sz="quarter" idx="12"/>
          </p:nvPr>
        </p:nvSpPr>
        <p:spPr/>
        <p:txBody>
          <a:bodyPr/>
          <a:lstStyle/>
          <a:p>
            <a:fld id="{A14216FB-35A5-4A8B-9325-0E6D9152C94E}" type="slidenum">
              <a:rPr lang="zh-TW" altLang="en-US" smtClean="0"/>
              <a:t>14</a:t>
            </a:fld>
            <a:endParaRPr lang="zh-TW" altLang="en-US"/>
          </a:p>
        </p:txBody>
      </p:sp>
    </p:spTree>
    <p:extLst>
      <p:ext uri="{BB962C8B-B14F-4D97-AF65-F5344CB8AC3E}">
        <p14:creationId xmlns:p14="http://schemas.microsoft.com/office/powerpoint/2010/main" val="2805148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圖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4643" y="4225917"/>
            <a:ext cx="334968" cy="334968"/>
          </a:xfrm>
          <a:prstGeom prst="rect">
            <a:avLst/>
          </a:prstGeom>
        </p:spPr>
      </p:pic>
      <p:pic>
        <p:nvPicPr>
          <p:cNvPr id="63" name="圖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7396" y="4225917"/>
            <a:ext cx="334968" cy="334968"/>
          </a:xfrm>
          <a:prstGeom prst="rect">
            <a:avLst/>
          </a:prstGeom>
        </p:spPr>
      </p:pic>
      <p:pic>
        <p:nvPicPr>
          <p:cNvPr id="62" name="圖片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039" y="4228165"/>
            <a:ext cx="334968" cy="334968"/>
          </a:xfrm>
          <a:prstGeom prst="rect">
            <a:avLst/>
          </a:prstGeom>
        </p:spPr>
      </p:pic>
      <p:pic>
        <p:nvPicPr>
          <p:cNvPr id="61" name="圖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7066" y="2473454"/>
            <a:ext cx="1517454" cy="1327772"/>
          </a:xfrm>
          <a:prstGeom prst="rect">
            <a:avLst/>
          </a:prstGeom>
        </p:spPr>
      </p:pic>
      <p:pic>
        <p:nvPicPr>
          <p:cNvPr id="56" name="圖片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1113" y="4135620"/>
            <a:ext cx="371220" cy="371220"/>
          </a:xfrm>
          <a:prstGeom prst="rect">
            <a:avLst/>
          </a:prstGeom>
        </p:spPr>
      </p:pic>
      <p:pic>
        <p:nvPicPr>
          <p:cNvPr id="54" name="圖片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4198" y="4135620"/>
            <a:ext cx="371220" cy="371220"/>
          </a:xfrm>
          <a:prstGeom prst="rect">
            <a:avLst/>
          </a:prstGeom>
        </p:spPr>
      </p:pic>
      <p:pic>
        <p:nvPicPr>
          <p:cNvPr id="55" name="圖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3427" y="4148656"/>
            <a:ext cx="371220" cy="371220"/>
          </a:xfrm>
          <a:prstGeom prst="rect">
            <a:avLst/>
          </a:prstGeom>
        </p:spPr>
      </p:pic>
      <p:pic>
        <p:nvPicPr>
          <p:cNvPr id="52" name="圖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3277" y="3382854"/>
            <a:ext cx="371220" cy="371220"/>
          </a:xfrm>
          <a:prstGeom prst="rect">
            <a:avLst/>
          </a:prstGeom>
        </p:spPr>
      </p:pic>
      <p:pic>
        <p:nvPicPr>
          <p:cNvPr id="53" name="圖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6422" y="3337067"/>
            <a:ext cx="371220" cy="371220"/>
          </a:xfrm>
          <a:prstGeom prst="rect">
            <a:avLst/>
          </a:prstGeom>
        </p:spPr>
      </p:pic>
      <p:pic>
        <p:nvPicPr>
          <p:cNvPr id="33" name="圖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1686" y="5422794"/>
            <a:ext cx="370646" cy="370646"/>
          </a:xfrm>
          <a:prstGeom prst="rect">
            <a:avLst/>
          </a:prstGeom>
        </p:spPr>
      </p:pic>
      <p:pic>
        <p:nvPicPr>
          <p:cNvPr id="32" name="圖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4555" y="5443059"/>
            <a:ext cx="370646" cy="370646"/>
          </a:xfrm>
          <a:prstGeom prst="rect">
            <a:avLst/>
          </a:prstGeom>
        </p:spPr>
      </p:pic>
      <p:pic>
        <p:nvPicPr>
          <p:cNvPr id="31" name="圖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72249" y="5312307"/>
            <a:ext cx="554474" cy="554474"/>
          </a:xfrm>
          <a:prstGeom prst="rect">
            <a:avLst/>
          </a:prstGeom>
        </p:spPr>
      </p:pic>
      <p:pic>
        <p:nvPicPr>
          <p:cNvPr id="29" name="圖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94589" y="5344789"/>
            <a:ext cx="554474" cy="554474"/>
          </a:xfrm>
          <a:prstGeom prst="rect">
            <a:avLst/>
          </a:prstGeom>
        </p:spPr>
      </p:pic>
      <p:pic>
        <p:nvPicPr>
          <p:cNvPr id="28" name="圖片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64070" y="5382055"/>
            <a:ext cx="517208" cy="517208"/>
          </a:xfrm>
          <a:prstGeom prst="rect">
            <a:avLst/>
          </a:prstGeom>
        </p:spPr>
      </p:pic>
      <p:pic>
        <p:nvPicPr>
          <p:cNvPr id="27" name="圖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96216" y="5382055"/>
            <a:ext cx="517208" cy="517208"/>
          </a:xfrm>
          <a:prstGeom prst="rect">
            <a:avLst/>
          </a:prstGeom>
        </p:spPr>
      </p:pic>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66299" y="3890691"/>
            <a:ext cx="517208" cy="517208"/>
          </a:xfrm>
          <a:prstGeom prst="rect">
            <a:avLst/>
          </a:prstGeom>
        </p:spPr>
      </p:pic>
      <p:pic>
        <p:nvPicPr>
          <p:cNvPr id="25" name="圖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13396" y="3908189"/>
            <a:ext cx="517208" cy="517208"/>
          </a:xfrm>
          <a:prstGeom prst="rect">
            <a:avLst/>
          </a:prstGeom>
        </p:spPr>
      </p:pic>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0079" y="3914860"/>
            <a:ext cx="517208" cy="517208"/>
          </a:xfrm>
          <a:prstGeom prst="rect">
            <a:avLst/>
          </a:prstGeom>
        </p:spPr>
      </p:pic>
      <p:pic>
        <p:nvPicPr>
          <p:cNvPr id="23" name="圖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7823" y="3042711"/>
            <a:ext cx="469343" cy="663041"/>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76630" y="3038500"/>
            <a:ext cx="469343" cy="663041"/>
          </a:xfrm>
          <a:prstGeom prst="rect">
            <a:avLst/>
          </a:prstGeom>
        </p:spPr>
      </p:pic>
      <p:sp>
        <p:nvSpPr>
          <p:cNvPr id="2" name="標題 1"/>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Architecture</a:t>
            </a:r>
            <a:endParaRPr lang="zh-TW" altLang="en-US" dirty="0">
              <a:latin typeface="微軟正黑體" panose="020B0604030504040204" pitchFamily="34" charset="-120"/>
              <a:ea typeface="微軟正黑體" panose="020B0604030504040204" pitchFamily="34" charset="-120"/>
            </a:endParaRPr>
          </a:p>
        </p:txBody>
      </p:sp>
      <p:sp>
        <p:nvSpPr>
          <p:cNvPr id="4" name="雲朵形 3"/>
          <p:cNvSpPr/>
          <p:nvPr/>
        </p:nvSpPr>
        <p:spPr>
          <a:xfrm>
            <a:off x="3042459" y="1898419"/>
            <a:ext cx="2207029" cy="93518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TW" sz="1350" dirty="0">
                <a:solidFill>
                  <a:schemeClr val="accent1"/>
                </a:solidFill>
              </a:rPr>
              <a:t>Cloud server</a:t>
            </a:r>
            <a:endParaRPr lang="zh-TW" altLang="en-US" sz="1350" dirty="0">
              <a:solidFill>
                <a:schemeClr val="accent1"/>
              </a:solidFill>
            </a:endParaRPr>
          </a:p>
        </p:txBody>
      </p:sp>
      <p:pic>
        <p:nvPicPr>
          <p:cNvPr id="5" name="圖片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2000" y="1597139"/>
            <a:ext cx="1630332" cy="1222748"/>
          </a:xfrm>
          <a:prstGeom prst="rect">
            <a:avLst/>
          </a:prstGeom>
        </p:spPr>
      </p:pic>
      <p:sp>
        <p:nvSpPr>
          <p:cNvPr id="7" name="六邊形 6"/>
          <p:cNvSpPr/>
          <p:nvPr/>
        </p:nvSpPr>
        <p:spPr>
          <a:xfrm rot="16200000">
            <a:off x="4008815" y="3908627"/>
            <a:ext cx="467591" cy="48006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en-US" altLang="zh-TW" sz="900" b="1" dirty="0">
                <a:solidFill>
                  <a:schemeClr val="tx1"/>
                </a:solidFill>
              </a:rPr>
              <a:t>node</a:t>
            </a:r>
            <a:endParaRPr lang="zh-TW" altLang="en-US" sz="900" b="1" dirty="0">
              <a:solidFill>
                <a:schemeClr val="tx1"/>
              </a:solidFill>
            </a:endParaRPr>
          </a:p>
        </p:txBody>
      </p:sp>
      <p:sp>
        <p:nvSpPr>
          <p:cNvPr id="8" name="六邊形 7"/>
          <p:cNvSpPr/>
          <p:nvPr/>
        </p:nvSpPr>
        <p:spPr>
          <a:xfrm rot="16200000">
            <a:off x="2745272" y="3908627"/>
            <a:ext cx="467591" cy="48006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en-US" altLang="zh-TW" sz="900" b="1" dirty="0">
                <a:solidFill>
                  <a:schemeClr val="tx1"/>
                </a:solidFill>
              </a:rPr>
              <a:t>node</a:t>
            </a:r>
            <a:endParaRPr lang="zh-TW" altLang="en-US" sz="1350" b="1" dirty="0">
              <a:solidFill>
                <a:schemeClr val="tx1"/>
              </a:solidFill>
            </a:endParaRPr>
          </a:p>
        </p:txBody>
      </p:sp>
      <p:sp>
        <p:nvSpPr>
          <p:cNvPr id="10" name="六邊形 9"/>
          <p:cNvSpPr/>
          <p:nvPr/>
        </p:nvSpPr>
        <p:spPr>
          <a:xfrm rot="16200000">
            <a:off x="3397831" y="3171836"/>
            <a:ext cx="467591" cy="48006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en-US" altLang="zh-TW" sz="900" b="1" dirty="0">
                <a:solidFill>
                  <a:schemeClr val="tx1"/>
                </a:solidFill>
              </a:rPr>
              <a:t>node</a:t>
            </a:r>
            <a:endParaRPr lang="zh-TW" altLang="en-US" sz="900" b="1" dirty="0">
              <a:solidFill>
                <a:schemeClr val="tx1"/>
              </a:solidFill>
            </a:endParaRPr>
          </a:p>
        </p:txBody>
      </p:sp>
      <p:sp>
        <p:nvSpPr>
          <p:cNvPr id="11" name="六邊形 10"/>
          <p:cNvSpPr/>
          <p:nvPr/>
        </p:nvSpPr>
        <p:spPr>
          <a:xfrm rot="16200000">
            <a:off x="4657208" y="3171836"/>
            <a:ext cx="467591" cy="48006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en-US" altLang="zh-TW" sz="900" b="1" dirty="0">
                <a:solidFill>
                  <a:schemeClr val="tx1"/>
                </a:solidFill>
              </a:rPr>
              <a:t>node</a:t>
            </a:r>
            <a:endParaRPr lang="zh-TW" altLang="en-US" sz="900" b="1" dirty="0">
              <a:solidFill>
                <a:schemeClr val="tx1"/>
              </a:solidFill>
            </a:endParaRPr>
          </a:p>
        </p:txBody>
      </p:sp>
      <p:sp>
        <p:nvSpPr>
          <p:cNvPr id="12" name="六邊形 11"/>
          <p:cNvSpPr/>
          <p:nvPr/>
        </p:nvSpPr>
        <p:spPr>
          <a:xfrm rot="16200000">
            <a:off x="5272358" y="3908626"/>
            <a:ext cx="467591" cy="48006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en-US" altLang="zh-TW" sz="900" b="1" dirty="0">
                <a:solidFill>
                  <a:schemeClr val="tx1"/>
                </a:solidFill>
              </a:rPr>
              <a:t>node</a:t>
            </a:r>
            <a:endParaRPr lang="zh-TW" altLang="en-US" sz="900" b="1" dirty="0">
              <a:solidFill>
                <a:schemeClr val="tx1"/>
              </a:solidFill>
            </a:endParaRPr>
          </a:p>
        </p:txBody>
      </p:sp>
      <p:sp>
        <p:nvSpPr>
          <p:cNvPr id="13" name="橢圓 12"/>
          <p:cNvSpPr/>
          <p:nvPr/>
        </p:nvSpPr>
        <p:spPr>
          <a:xfrm>
            <a:off x="2039729" y="5098819"/>
            <a:ext cx="430182" cy="411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TW" sz="450" b="1" dirty="0">
                <a:solidFill>
                  <a:schemeClr val="tx1"/>
                </a:solidFill>
              </a:rPr>
              <a:t>device</a:t>
            </a:r>
            <a:endParaRPr lang="zh-TW" altLang="en-US" sz="600" b="1" dirty="0">
              <a:solidFill>
                <a:schemeClr val="tx1"/>
              </a:solidFill>
            </a:endParaRPr>
          </a:p>
        </p:txBody>
      </p:sp>
      <p:sp>
        <p:nvSpPr>
          <p:cNvPr id="14" name="橢圓 13"/>
          <p:cNvSpPr/>
          <p:nvPr/>
        </p:nvSpPr>
        <p:spPr>
          <a:xfrm>
            <a:off x="2788915" y="5098819"/>
            <a:ext cx="430182" cy="411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TW" sz="450" b="1">
                <a:solidFill>
                  <a:schemeClr val="tx1"/>
                </a:solidFill>
              </a:rPr>
              <a:t>device</a:t>
            </a:r>
            <a:endParaRPr lang="zh-TW" altLang="en-US" sz="1050"/>
          </a:p>
        </p:txBody>
      </p:sp>
      <p:sp>
        <p:nvSpPr>
          <p:cNvPr id="15" name="橢圓 14"/>
          <p:cNvSpPr/>
          <p:nvPr/>
        </p:nvSpPr>
        <p:spPr>
          <a:xfrm>
            <a:off x="3536023" y="5098819"/>
            <a:ext cx="430182" cy="411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TW" sz="450" b="1">
                <a:solidFill>
                  <a:schemeClr val="tx1"/>
                </a:solidFill>
              </a:rPr>
              <a:t>device</a:t>
            </a:r>
            <a:endParaRPr lang="zh-TW" altLang="en-US" sz="1050"/>
          </a:p>
        </p:txBody>
      </p:sp>
      <p:sp>
        <p:nvSpPr>
          <p:cNvPr id="16" name="橢圓 15"/>
          <p:cNvSpPr/>
          <p:nvPr/>
        </p:nvSpPr>
        <p:spPr>
          <a:xfrm>
            <a:off x="4285209" y="5098819"/>
            <a:ext cx="430182" cy="411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TW" sz="450" b="1">
                <a:solidFill>
                  <a:schemeClr val="tx1"/>
                </a:solidFill>
              </a:rPr>
              <a:t>device</a:t>
            </a:r>
            <a:endParaRPr lang="zh-TW" altLang="en-US" sz="1050"/>
          </a:p>
        </p:txBody>
      </p:sp>
      <p:sp>
        <p:nvSpPr>
          <p:cNvPr id="17" name="橢圓 16"/>
          <p:cNvSpPr/>
          <p:nvPr/>
        </p:nvSpPr>
        <p:spPr>
          <a:xfrm>
            <a:off x="5034395" y="5098819"/>
            <a:ext cx="430182" cy="411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TW" sz="450" b="1">
                <a:solidFill>
                  <a:schemeClr val="tx1"/>
                </a:solidFill>
              </a:rPr>
              <a:t>device</a:t>
            </a:r>
            <a:endParaRPr lang="zh-TW" altLang="en-US" sz="1050"/>
          </a:p>
        </p:txBody>
      </p:sp>
      <p:sp>
        <p:nvSpPr>
          <p:cNvPr id="18" name="橢圓 17"/>
          <p:cNvSpPr/>
          <p:nvPr/>
        </p:nvSpPr>
        <p:spPr>
          <a:xfrm>
            <a:off x="5783582" y="5098819"/>
            <a:ext cx="430182" cy="411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TW" sz="450" b="1">
                <a:solidFill>
                  <a:schemeClr val="tx1"/>
                </a:solidFill>
              </a:rPr>
              <a:t>device</a:t>
            </a:r>
            <a:endParaRPr lang="zh-TW" altLang="en-US" sz="1050"/>
          </a:p>
        </p:txBody>
      </p:sp>
      <p:sp>
        <p:nvSpPr>
          <p:cNvPr id="19" name="文字方塊 18"/>
          <p:cNvSpPr txBox="1"/>
          <p:nvPr/>
        </p:nvSpPr>
        <p:spPr>
          <a:xfrm>
            <a:off x="467591" y="2366011"/>
            <a:ext cx="1145506" cy="300082"/>
          </a:xfrm>
          <a:prstGeom prst="rect">
            <a:avLst/>
          </a:prstGeom>
          <a:noFill/>
        </p:spPr>
        <p:txBody>
          <a:bodyPr wrap="none" rtlCol="0">
            <a:spAutoFit/>
          </a:bodyPr>
          <a:lstStyle>
            <a:defPPr>
              <a:defRPr lang="zh-TW"/>
            </a:defPPr>
            <a:lvl1pPr>
              <a:defRPr>
                <a:latin typeface="微軟正黑體" panose="020B0604030504040204" pitchFamily="34" charset="-120"/>
                <a:ea typeface="微軟正黑體" panose="020B0604030504040204" pitchFamily="34" charset="-120"/>
              </a:defRPr>
            </a:lvl1pPr>
          </a:lstStyle>
          <a:p>
            <a:r>
              <a:rPr lang="en-US" altLang="zh-TW" sz="1350" dirty="0"/>
              <a:t>Cloud Layer</a:t>
            </a:r>
            <a:endParaRPr lang="zh-TW" altLang="en-US" sz="1350" dirty="0"/>
          </a:p>
        </p:txBody>
      </p:sp>
      <p:sp>
        <p:nvSpPr>
          <p:cNvPr id="20" name="文字方塊 19"/>
          <p:cNvSpPr txBox="1"/>
          <p:nvPr/>
        </p:nvSpPr>
        <p:spPr>
          <a:xfrm>
            <a:off x="467592" y="3784372"/>
            <a:ext cx="970779" cy="300082"/>
          </a:xfrm>
          <a:prstGeom prst="rect">
            <a:avLst/>
          </a:prstGeom>
          <a:noFill/>
        </p:spPr>
        <p:txBody>
          <a:bodyPr wrap="none" rtlCol="0">
            <a:spAutoFit/>
          </a:bodyPr>
          <a:lstStyle/>
          <a:p>
            <a:r>
              <a:rPr lang="en-US" altLang="zh-TW" sz="1350" dirty="0">
                <a:latin typeface="微軟正黑體" panose="020B0604030504040204" pitchFamily="34" charset="-120"/>
                <a:ea typeface="微軟正黑體" panose="020B0604030504040204" pitchFamily="34" charset="-120"/>
              </a:rPr>
              <a:t>Fog Layer</a:t>
            </a:r>
            <a:endParaRPr lang="zh-TW" altLang="en-US" sz="1350" dirty="0">
              <a:latin typeface="微軟正黑體" panose="020B0604030504040204" pitchFamily="34" charset="-120"/>
              <a:ea typeface="微軟正黑體" panose="020B0604030504040204" pitchFamily="34" charset="-120"/>
            </a:endParaRPr>
          </a:p>
        </p:txBody>
      </p:sp>
      <p:sp>
        <p:nvSpPr>
          <p:cNvPr id="21" name="文字方塊 20"/>
          <p:cNvSpPr txBox="1"/>
          <p:nvPr/>
        </p:nvSpPr>
        <p:spPr>
          <a:xfrm>
            <a:off x="441272" y="5166059"/>
            <a:ext cx="1216039" cy="300082"/>
          </a:xfrm>
          <a:prstGeom prst="rect">
            <a:avLst/>
          </a:prstGeom>
          <a:noFill/>
        </p:spPr>
        <p:txBody>
          <a:bodyPr wrap="none" rtlCol="0">
            <a:spAutoFit/>
          </a:bodyPr>
          <a:lstStyle/>
          <a:p>
            <a:r>
              <a:rPr lang="en-US" altLang="zh-TW" sz="1350" dirty="0">
                <a:latin typeface="微軟正黑體" panose="020B0604030504040204" pitchFamily="34" charset="-120"/>
                <a:ea typeface="微軟正黑體" panose="020B0604030504040204" pitchFamily="34" charset="-120"/>
              </a:rPr>
              <a:t>Sensor Layer</a:t>
            </a:r>
            <a:endParaRPr lang="zh-TW" altLang="en-US" sz="1350" dirty="0">
              <a:latin typeface="微軟正黑體" panose="020B0604030504040204" pitchFamily="34" charset="-120"/>
              <a:ea typeface="微軟正黑體" panose="020B0604030504040204" pitchFamily="34" charset="-120"/>
            </a:endParaRPr>
          </a:p>
        </p:txBody>
      </p:sp>
      <p:cxnSp>
        <p:nvCxnSpPr>
          <p:cNvPr id="35" name="直線接點 34"/>
          <p:cNvCxnSpPr>
            <a:stCxn id="10" idx="0"/>
            <a:endCxn id="4" idx="1"/>
          </p:cNvCxnSpPr>
          <p:nvPr/>
        </p:nvCxnSpPr>
        <p:spPr>
          <a:xfrm flipV="1">
            <a:off x="3631627" y="2832606"/>
            <a:ext cx="514347" cy="34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1" idx="0"/>
            <a:endCxn id="4" idx="1"/>
          </p:cNvCxnSpPr>
          <p:nvPr/>
        </p:nvCxnSpPr>
        <p:spPr>
          <a:xfrm flipH="1" flipV="1">
            <a:off x="4145974" y="2832606"/>
            <a:ext cx="745030" cy="34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a:stCxn id="10" idx="3"/>
            <a:endCxn id="8" idx="0"/>
          </p:cNvCxnSpPr>
          <p:nvPr/>
        </p:nvCxnSpPr>
        <p:spPr>
          <a:xfrm flipH="1">
            <a:off x="2979068" y="3645662"/>
            <a:ext cx="652559" cy="26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a:stCxn id="10" idx="3"/>
            <a:endCxn id="7" idx="0"/>
          </p:cNvCxnSpPr>
          <p:nvPr/>
        </p:nvCxnSpPr>
        <p:spPr>
          <a:xfrm>
            <a:off x="3631627" y="3645662"/>
            <a:ext cx="610984" cy="26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a:stCxn id="11" idx="3"/>
            <a:endCxn id="12" idx="0"/>
          </p:cNvCxnSpPr>
          <p:nvPr/>
        </p:nvCxnSpPr>
        <p:spPr>
          <a:xfrm>
            <a:off x="4891004" y="3645662"/>
            <a:ext cx="615150" cy="269199"/>
          </a:xfrm>
          <a:prstGeom prst="line">
            <a:avLst/>
          </a:prstGeom>
        </p:spPr>
        <p:style>
          <a:lnRef idx="1">
            <a:schemeClr val="accent1"/>
          </a:lnRef>
          <a:fillRef idx="0">
            <a:schemeClr val="accent1"/>
          </a:fillRef>
          <a:effectRef idx="0">
            <a:schemeClr val="accent1"/>
          </a:effectRef>
          <a:fontRef idx="minor">
            <a:schemeClr val="tx1"/>
          </a:fontRef>
        </p:style>
      </p:cxnSp>
      <p:pic>
        <p:nvPicPr>
          <p:cNvPr id="44" name="圖片 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23956" y="4740785"/>
            <a:ext cx="261727" cy="216416"/>
          </a:xfrm>
          <a:prstGeom prst="rect">
            <a:avLst/>
          </a:prstGeom>
        </p:spPr>
      </p:pic>
      <p:pic>
        <p:nvPicPr>
          <p:cNvPr id="45" name="圖片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73142" y="4734751"/>
            <a:ext cx="261727" cy="216416"/>
          </a:xfrm>
          <a:prstGeom prst="rect">
            <a:avLst/>
          </a:prstGeom>
        </p:spPr>
      </p:pic>
      <p:pic>
        <p:nvPicPr>
          <p:cNvPr id="46" name="圖片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22328" y="4734751"/>
            <a:ext cx="261727" cy="216416"/>
          </a:xfrm>
          <a:prstGeom prst="rect">
            <a:avLst/>
          </a:prstGeom>
        </p:spPr>
      </p:pic>
      <p:pic>
        <p:nvPicPr>
          <p:cNvPr id="47" name="圖片 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71351" y="4734751"/>
            <a:ext cx="261727" cy="216416"/>
          </a:xfrm>
          <a:prstGeom prst="rect">
            <a:avLst/>
          </a:prstGeom>
        </p:spPr>
      </p:pic>
      <p:pic>
        <p:nvPicPr>
          <p:cNvPr id="48" name="圖片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5439" y="4734751"/>
            <a:ext cx="261727" cy="216416"/>
          </a:xfrm>
          <a:prstGeom prst="rect">
            <a:avLst/>
          </a:prstGeom>
        </p:spPr>
      </p:pic>
      <p:pic>
        <p:nvPicPr>
          <p:cNvPr id="49" name="圖片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86145" y="4740785"/>
            <a:ext cx="261727" cy="216416"/>
          </a:xfrm>
          <a:prstGeom prst="rect">
            <a:avLst/>
          </a:prstGeom>
        </p:spPr>
      </p:pic>
      <p:sp>
        <p:nvSpPr>
          <p:cNvPr id="50" name="投影片編號版面配置區 49"/>
          <p:cNvSpPr>
            <a:spLocks noGrp="1"/>
          </p:cNvSpPr>
          <p:nvPr>
            <p:ph type="sldNum" sz="quarter" idx="12"/>
          </p:nvPr>
        </p:nvSpPr>
        <p:spPr/>
        <p:txBody>
          <a:bodyPr/>
          <a:lstStyle/>
          <a:p>
            <a:fld id="{25EC4507-5971-45D8-9CF8-8FA91C552FF9}" type="slidenum">
              <a:rPr lang="zh-TW" altLang="en-US" smtClean="0"/>
              <a:t>2</a:t>
            </a:fld>
            <a:endParaRPr lang="zh-TW" altLang="en-US"/>
          </a:p>
        </p:txBody>
      </p:sp>
      <p:pic>
        <p:nvPicPr>
          <p:cNvPr id="51" name="圖片 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35567" y="3262176"/>
            <a:ext cx="1781078" cy="920985"/>
          </a:xfrm>
          <a:prstGeom prst="rect">
            <a:avLst/>
          </a:prstGeom>
        </p:spPr>
      </p:pic>
      <p:pic>
        <p:nvPicPr>
          <p:cNvPr id="58" name="圖片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80359" y="4529606"/>
            <a:ext cx="1174471" cy="782701"/>
          </a:xfrm>
          <a:prstGeom prst="rect">
            <a:avLst/>
          </a:prstGeom>
        </p:spPr>
      </p:pic>
      <p:pic>
        <p:nvPicPr>
          <p:cNvPr id="59" name="圖片 5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79959" y="1932998"/>
            <a:ext cx="1829634" cy="1214877"/>
          </a:xfrm>
          <a:prstGeom prst="rect">
            <a:avLst/>
          </a:prstGeom>
        </p:spPr>
      </p:pic>
      <p:pic>
        <p:nvPicPr>
          <p:cNvPr id="60" name="圖片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479380" y="1199318"/>
            <a:ext cx="2373606" cy="662726"/>
          </a:xfrm>
          <a:prstGeom prst="rect">
            <a:avLst/>
          </a:prstGeom>
        </p:spPr>
      </p:pic>
    </p:spTree>
    <p:extLst>
      <p:ext uri="{BB962C8B-B14F-4D97-AF65-F5344CB8AC3E}">
        <p14:creationId xmlns:p14="http://schemas.microsoft.com/office/powerpoint/2010/main" val="1834182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b="1" dirty="0" smtClean="0"/>
              <a:t>Application</a:t>
            </a:r>
            <a:endParaRPr lang="zh-TW" altLang="en-US" b="1" dirty="0"/>
          </a:p>
        </p:txBody>
      </p:sp>
      <p:sp>
        <p:nvSpPr>
          <p:cNvPr id="3" name="內容版面配置區 2"/>
          <p:cNvSpPr>
            <a:spLocks noGrp="1"/>
          </p:cNvSpPr>
          <p:nvPr>
            <p:ph type="subTitle" idx="1"/>
          </p:nvPr>
        </p:nvSpPr>
        <p:spPr/>
        <p:txBody>
          <a:bodyPr>
            <a:normAutofit/>
          </a:bodyPr>
          <a:lstStyle/>
          <a:p>
            <a:r>
              <a:rPr lang="en-US" altLang="zh-TW" sz="3600" dirty="0" smtClean="0"/>
              <a:t>--- Smart Grid ---</a:t>
            </a:r>
            <a:endParaRPr lang="en-US" altLang="zh-TW" sz="3600" dirty="0" smtClean="0"/>
          </a:p>
        </p:txBody>
      </p:sp>
      <p:sp>
        <p:nvSpPr>
          <p:cNvPr id="4" name="投影片編號版面配置區 3"/>
          <p:cNvSpPr>
            <a:spLocks noGrp="1"/>
          </p:cNvSpPr>
          <p:nvPr>
            <p:ph type="sldNum" sz="quarter" idx="12"/>
          </p:nvPr>
        </p:nvSpPr>
        <p:spPr/>
        <p:txBody>
          <a:bodyPr/>
          <a:lstStyle/>
          <a:p>
            <a:fld id="{A14216FB-35A5-4A8B-9325-0E6D9152C94E}" type="slidenum">
              <a:rPr lang="zh-TW" altLang="en-US" smtClean="0"/>
              <a:t>3</a:t>
            </a:fld>
            <a:endParaRPr lang="zh-TW" altLang="en-US"/>
          </a:p>
        </p:txBody>
      </p:sp>
    </p:spTree>
    <p:extLst>
      <p:ext uri="{BB962C8B-B14F-4D97-AF65-F5344CB8AC3E}">
        <p14:creationId xmlns:p14="http://schemas.microsoft.com/office/powerpoint/2010/main" val="27818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Smart Grid</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en-US" altLang="zh-TW" dirty="0" smtClean="0"/>
              <a:t>Data Security</a:t>
            </a:r>
          </a:p>
          <a:p>
            <a:endParaRPr lang="en-US" altLang="zh-TW" dirty="0" smtClean="0"/>
          </a:p>
          <a:p>
            <a:r>
              <a:rPr lang="en-US" altLang="zh-TW" dirty="0" smtClean="0"/>
              <a:t>Experiment architecture</a:t>
            </a:r>
          </a:p>
          <a:p>
            <a:endParaRPr lang="zh-TW" altLang="en-US" dirty="0"/>
          </a:p>
        </p:txBody>
      </p:sp>
      <p:sp>
        <p:nvSpPr>
          <p:cNvPr id="4" name="投影片編號版面配置區 3"/>
          <p:cNvSpPr>
            <a:spLocks noGrp="1"/>
          </p:cNvSpPr>
          <p:nvPr>
            <p:ph type="sldNum" sz="quarter" idx="12"/>
          </p:nvPr>
        </p:nvSpPr>
        <p:spPr/>
        <p:txBody>
          <a:bodyPr/>
          <a:lstStyle/>
          <a:p>
            <a:fld id="{A14216FB-35A5-4A8B-9325-0E6D9152C94E}" type="slidenum">
              <a:rPr lang="zh-TW" altLang="en-US" smtClean="0"/>
              <a:t>4</a:t>
            </a:fld>
            <a:endParaRPr lang="zh-TW" altLang="en-US"/>
          </a:p>
        </p:txBody>
      </p:sp>
    </p:spTree>
    <p:extLst>
      <p:ext uri="{BB962C8B-B14F-4D97-AF65-F5344CB8AC3E}">
        <p14:creationId xmlns:p14="http://schemas.microsoft.com/office/powerpoint/2010/main" val="87537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Data Security</a:t>
            </a:r>
          </a:p>
        </p:txBody>
      </p:sp>
      <p:sp>
        <p:nvSpPr>
          <p:cNvPr id="3" name="內容版面配置區 2"/>
          <p:cNvSpPr>
            <a:spLocks noGrp="1"/>
          </p:cNvSpPr>
          <p:nvPr>
            <p:ph idx="1"/>
          </p:nvPr>
        </p:nvSpPr>
        <p:spPr/>
        <p:txBody>
          <a:bodyPr/>
          <a:lstStyle/>
          <a:p>
            <a:pPr marL="0" indent="0">
              <a:buNone/>
            </a:pPr>
            <a:r>
              <a:rPr lang="en-US" altLang="zh-TW" dirty="0" smtClean="0"/>
              <a:t>Deep Learning </a:t>
            </a:r>
            <a:r>
              <a:rPr lang="en-US" altLang="zh-TW" dirty="0" smtClean="0">
                <a:sym typeface="Wingdings" panose="05000000000000000000" pitchFamily="2" charset="2"/>
              </a:rPr>
              <a:t> </a:t>
            </a:r>
            <a:r>
              <a:rPr lang="en-US" altLang="zh-TW" dirty="0" smtClean="0"/>
              <a:t>Data Anomaly</a:t>
            </a:r>
          </a:p>
          <a:p>
            <a:r>
              <a:rPr lang="en-US" altLang="zh-TW" dirty="0" smtClean="0"/>
              <a:t>Attack Detection</a:t>
            </a:r>
          </a:p>
          <a:p>
            <a:r>
              <a:rPr lang="en-US" altLang="zh-TW" dirty="0" smtClean="0"/>
              <a:t>Distributed deep learning architecture</a:t>
            </a:r>
            <a:endParaRPr lang="en-US" altLang="zh-TW" dirty="0"/>
          </a:p>
          <a:p>
            <a:endParaRPr lang="en-US" altLang="zh-TW" dirty="0" smtClean="0"/>
          </a:p>
          <a:p>
            <a:pPr marL="0" indent="0">
              <a:buNone/>
            </a:pPr>
            <a:r>
              <a:rPr lang="en-US" altLang="zh-TW" dirty="0" err="1" smtClean="0"/>
              <a:t>BlockChain</a:t>
            </a:r>
            <a:r>
              <a:rPr lang="en-US" altLang="zh-TW" dirty="0" smtClean="0"/>
              <a:t> </a:t>
            </a:r>
            <a:r>
              <a:rPr lang="en-US" altLang="zh-TW" dirty="0" smtClean="0">
                <a:sym typeface="Wingdings" panose="05000000000000000000" pitchFamily="2" charset="2"/>
              </a:rPr>
              <a:t> </a:t>
            </a:r>
            <a:r>
              <a:rPr lang="en-US" altLang="zh-TW" dirty="0" smtClean="0"/>
              <a:t>Data Integrity </a:t>
            </a:r>
          </a:p>
          <a:p>
            <a:r>
              <a:rPr lang="en-US" altLang="zh-TW" dirty="0" smtClean="0"/>
              <a:t>Defense data falsify</a:t>
            </a:r>
          </a:p>
          <a:p>
            <a:r>
              <a:rPr lang="en-US" altLang="zh-TW" dirty="0" smtClean="0"/>
              <a:t>Lighting transaction mechanism</a:t>
            </a:r>
          </a:p>
          <a:p>
            <a:endParaRPr lang="en-US" altLang="zh-TW" dirty="0" smtClean="0"/>
          </a:p>
          <a:p>
            <a:endParaRPr lang="en-US" altLang="zh-TW" dirty="0" smtClean="0"/>
          </a:p>
          <a:p>
            <a:endParaRPr lang="en-US" altLang="zh-TW" dirty="0" smtClean="0"/>
          </a:p>
        </p:txBody>
      </p:sp>
      <p:sp>
        <p:nvSpPr>
          <p:cNvPr id="4" name="投影片編號版面配置區 3"/>
          <p:cNvSpPr>
            <a:spLocks noGrp="1"/>
          </p:cNvSpPr>
          <p:nvPr>
            <p:ph type="sldNum" sz="quarter" idx="12"/>
          </p:nvPr>
        </p:nvSpPr>
        <p:spPr/>
        <p:txBody>
          <a:bodyPr/>
          <a:lstStyle/>
          <a:p>
            <a:fld id="{A14216FB-35A5-4A8B-9325-0E6D9152C94E}" type="slidenum">
              <a:rPr lang="zh-TW" altLang="en-US" smtClean="0"/>
              <a:t>5</a:t>
            </a:fld>
            <a:endParaRPr lang="zh-TW" altLang="en-US"/>
          </a:p>
        </p:txBody>
      </p:sp>
    </p:spTree>
    <p:extLst>
      <p:ext uri="{BB962C8B-B14F-4D97-AF65-F5344CB8AC3E}">
        <p14:creationId xmlns:p14="http://schemas.microsoft.com/office/powerpoint/2010/main" val="202732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Experiment </a:t>
            </a:r>
            <a:r>
              <a:rPr lang="en-US" altLang="zh-TW" dirty="0">
                <a:latin typeface="微軟正黑體" panose="020B0604030504040204" pitchFamily="34" charset="-120"/>
                <a:ea typeface="微軟正黑體" panose="020B0604030504040204" pitchFamily="34" charset="-120"/>
              </a:rPr>
              <a:t>architecture</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7302" y="5891008"/>
            <a:ext cx="463247" cy="463247"/>
          </a:xfrm>
        </p:spPr>
      </p:pic>
      <p:pic>
        <p:nvPicPr>
          <p:cNvPr id="5"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7962" y="5891009"/>
            <a:ext cx="463247" cy="463247"/>
          </a:xfrm>
          <a:prstGeom prst="rect">
            <a:avLst/>
          </a:prstGeom>
        </p:spPr>
      </p:pic>
      <p:pic>
        <p:nvPicPr>
          <p:cNvPr id="6"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9281" y="5891007"/>
            <a:ext cx="463247" cy="463247"/>
          </a:xfrm>
          <a:prstGeom prst="rect">
            <a:avLst/>
          </a:prstGeom>
        </p:spPr>
      </p:pic>
      <p:pic>
        <p:nvPicPr>
          <p:cNvPr id="8"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2094" y="5891007"/>
            <a:ext cx="463247" cy="463247"/>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357" y="6354254"/>
            <a:ext cx="490192" cy="503746"/>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4489" y="6354254"/>
            <a:ext cx="490192" cy="503746"/>
          </a:xfrm>
          <a:prstGeom prst="rect">
            <a:avLst/>
          </a:prstGeom>
        </p:spPr>
      </p:pic>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8621" y="6354254"/>
            <a:ext cx="490192" cy="503746"/>
          </a:xfrm>
          <a:prstGeom prst="rect">
            <a:avLst/>
          </a:prstGeom>
        </p:spPr>
      </p:pic>
      <p:pic>
        <p:nvPicPr>
          <p:cNvPr id="13" name="圖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9281" y="6354254"/>
            <a:ext cx="490192" cy="503746"/>
          </a:xfrm>
          <a:prstGeom prst="rect">
            <a:avLst/>
          </a:prstGeom>
        </p:spPr>
      </p:pic>
      <p:pic>
        <p:nvPicPr>
          <p:cNvPr id="14" name="圖片 13"/>
          <p:cNvPicPr>
            <a:picLocks noChangeAspect="1"/>
          </p:cNvPicPr>
          <p:nvPr/>
        </p:nvPicPr>
        <p:blipFill>
          <a:blip r:embed="rId4">
            <a:extLst>
              <a:ext uri="{BEBA8EAE-BF5A-486C-A8C5-ECC9F3942E4B}">
                <a14:imgProps xmlns:a14="http://schemas.microsoft.com/office/drawing/2010/main">
                  <a14:imgLayer r:embed="rId5">
                    <a14:imgEffect>
                      <a14:backgroundRemoval t="9738" b="89888" l="15873" r="78307">
                        <a14:foregroundMark x1="61905" y1="78277" x2="61905" y2="78277"/>
                      </a14:backgroundRemoval>
                    </a14:imgEffect>
                  </a14:imgLayer>
                </a14:imgProps>
              </a:ext>
              <a:ext uri="{28A0092B-C50C-407E-A947-70E740481C1C}">
                <a14:useLocalDpi xmlns:a14="http://schemas.microsoft.com/office/drawing/2010/main" val="0"/>
              </a:ext>
            </a:extLst>
          </a:blip>
          <a:stretch>
            <a:fillRect/>
          </a:stretch>
        </p:blipFill>
        <p:spPr>
          <a:xfrm>
            <a:off x="1194335" y="2661011"/>
            <a:ext cx="1348585" cy="1905144"/>
          </a:xfrm>
          <a:prstGeom prst="rect">
            <a:avLst/>
          </a:prstGeom>
        </p:spPr>
      </p:pic>
      <p:pic>
        <p:nvPicPr>
          <p:cNvPr id="16" name="圖片 15"/>
          <p:cNvPicPr>
            <a:picLocks noChangeAspect="1"/>
          </p:cNvPicPr>
          <p:nvPr/>
        </p:nvPicPr>
        <p:blipFill>
          <a:blip r:embed="rId4">
            <a:extLst>
              <a:ext uri="{BEBA8EAE-BF5A-486C-A8C5-ECC9F3942E4B}">
                <a14:imgProps xmlns:a14="http://schemas.microsoft.com/office/drawing/2010/main">
                  <a14:imgLayer r:embed="rId5">
                    <a14:imgEffect>
                      <a14:backgroundRemoval t="9738" b="89888" l="15873" r="78307">
                        <a14:foregroundMark x1="61905" y1="78277" x2="61905" y2="78277"/>
                      </a14:backgroundRemoval>
                    </a14:imgEffect>
                  </a14:imgLayer>
                </a14:imgProps>
              </a:ext>
              <a:ext uri="{28A0092B-C50C-407E-A947-70E740481C1C}">
                <a14:useLocalDpi xmlns:a14="http://schemas.microsoft.com/office/drawing/2010/main" val="0"/>
              </a:ext>
            </a:extLst>
          </a:blip>
          <a:stretch>
            <a:fillRect/>
          </a:stretch>
        </p:blipFill>
        <p:spPr>
          <a:xfrm>
            <a:off x="6420904" y="2661011"/>
            <a:ext cx="1348585" cy="1905144"/>
          </a:xfrm>
          <a:prstGeom prst="rect">
            <a:avLst/>
          </a:prstGeom>
        </p:spPr>
      </p:pic>
      <p:pic>
        <p:nvPicPr>
          <p:cNvPr id="17" name="圖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43226" y="1248214"/>
            <a:ext cx="2413151" cy="1809863"/>
          </a:xfrm>
          <a:prstGeom prst="rect">
            <a:avLst/>
          </a:prstGeom>
        </p:spPr>
      </p:pic>
      <p:pic>
        <p:nvPicPr>
          <p:cNvPr id="18" name="圖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62574" y="5717496"/>
            <a:ext cx="209840" cy="173511"/>
          </a:xfrm>
          <a:prstGeom prst="rect">
            <a:avLst/>
          </a:prstGeom>
        </p:spPr>
      </p:pic>
      <p:pic>
        <p:nvPicPr>
          <p:cNvPr id="19" name="圖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3676" y="5717496"/>
            <a:ext cx="209840" cy="173511"/>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537" y="5717496"/>
            <a:ext cx="209840" cy="173511"/>
          </a:xfrm>
          <a:prstGeom prst="rect">
            <a:avLst/>
          </a:prstGeom>
        </p:spPr>
      </p:pic>
      <p:pic>
        <p:nvPicPr>
          <p:cNvPr id="21" name="圖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79473" y="5717496"/>
            <a:ext cx="209840" cy="173511"/>
          </a:xfrm>
          <a:prstGeom prst="rect">
            <a:avLst/>
          </a:prstGeom>
        </p:spPr>
      </p:pic>
      <p:pic>
        <p:nvPicPr>
          <p:cNvPr id="22"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7757" y="4120799"/>
            <a:ext cx="463247" cy="463247"/>
          </a:xfrm>
          <a:prstGeom prst="rect">
            <a:avLst/>
          </a:prstGeom>
        </p:spPr>
      </p:pic>
      <p:cxnSp>
        <p:nvCxnSpPr>
          <p:cNvPr id="27" name="直線單箭頭接點 26"/>
          <p:cNvCxnSpPr/>
          <p:nvPr/>
        </p:nvCxnSpPr>
        <p:spPr>
          <a:xfrm flipV="1">
            <a:off x="2009775" y="4410075"/>
            <a:ext cx="362639" cy="120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flipV="1">
            <a:off x="2542920" y="4410075"/>
            <a:ext cx="933705" cy="119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4972050" y="4382929"/>
            <a:ext cx="1182769" cy="1236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6420904" y="4410075"/>
            <a:ext cx="0" cy="120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14" idx="0"/>
            <a:endCxn id="17" idx="1"/>
          </p:cNvCxnSpPr>
          <p:nvPr/>
        </p:nvCxnSpPr>
        <p:spPr>
          <a:xfrm flipV="1">
            <a:off x="1868628" y="2153146"/>
            <a:ext cx="1074598" cy="50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6" idx="0"/>
            <a:endCxn id="17" idx="3"/>
          </p:cNvCxnSpPr>
          <p:nvPr/>
        </p:nvCxnSpPr>
        <p:spPr>
          <a:xfrm flipH="1" flipV="1">
            <a:off x="5356377" y="2153146"/>
            <a:ext cx="1738820" cy="50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圖片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06857" y="3649800"/>
            <a:ext cx="672128" cy="672128"/>
          </a:xfrm>
          <a:prstGeom prst="rect">
            <a:avLst/>
          </a:prstGeom>
        </p:spPr>
      </p:pic>
      <p:pic>
        <p:nvPicPr>
          <p:cNvPr id="44" name="圖片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07345" y="3693591"/>
            <a:ext cx="672128" cy="672128"/>
          </a:xfrm>
          <a:prstGeom prst="rect">
            <a:avLst/>
          </a:prstGeom>
        </p:spPr>
      </p:pic>
      <p:pic>
        <p:nvPicPr>
          <p:cNvPr id="45" name="圖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22971" y="3941165"/>
            <a:ext cx="643947" cy="643947"/>
          </a:xfrm>
          <a:prstGeom prst="rect">
            <a:avLst/>
          </a:prstGeom>
        </p:spPr>
      </p:pic>
      <p:sp>
        <p:nvSpPr>
          <p:cNvPr id="46" name="矩形 45"/>
          <p:cNvSpPr/>
          <p:nvPr/>
        </p:nvSpPr>
        <p:spPr>
          <a:xfrm>
            <a:off x="3413506" y="3569698"/>
            <a:ext cx="1835613" cy="133706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十字形 46"/>
          <p:cNvSpPr/>
          <p:nvPr/>
        </p:nvSpPr>
        <p:spPr>
          <a:xfrm>
            <a:off x="4273825" y="4187217"/>
            <a:ext cx="215240" cy="222858"/>
          </a:xfrm>
          <a:prstGeom prst="plus">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49" name="直線接點 48"/>
          <p:cNvCxnSpPr>
            <a:endCxn id="46" idx="1"/>
          </p:cNvCxnSpPr>
          <p:nvPr/>
        </p:nvCxnSpPr>
        <p:spPr>
          <a:xfrm>
            <a:off x="3000117" y="4074160"/>
            <a:ext cx="413389" cy="164071"/>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直線接點 50"/>
          <p:cNvCxnSpPr>
            <a:stCxn id="44" idx="1"/>
            <a:endCxn id="46" idx="3"/>
          </p:cNvCxnSpPr>
          <p:nvPr/>
        </p:nvCxnSpPr>
        <p:spPr>
          <a:xfrm flipH="1">
            <a:off x="5249119" y="4029655"/>
            <a:ext cx="758226" cy="208576"/>
          </a:xfrm>
          <a:prstGeom prst="line">
            <a:avLst/>
          </a:prstGeom>
        </p:spPr>
        <p:style>
          <a:lnRef idx="1">
            <a:schemeClr val="accent6"/>
          </a:lnRef>
          <a:fillRef idx="0">
            <a:schemeClr val="accent6"/>
          </a:fillRef>
          <a:effectRef idx="0">
            <a:schemeClr val="accent6"/>
          </a:effectRef>
          <a:fontRef idx="minor">
            <a:schemeClr val="tx1"/>
          </a:fontRef>
        </p:style>
      </p:cxnSp>
      <p:sp>
        <p:nvSpPr>
          <p:cNvPr id="3" name="文字方塊 2"/>
          <p:cNvSpPr txBox="1"/>
          <p:nvPr/>
        </p:nvSpPr>
        <p:spPr>
          <a:xfrm>
            <a:off x="128830" y="1829979"/>
            <a:ext cx="726481" cy="646331"/>
          </a:xfrm>
          <a:prstGeom prst="rect">
            <a:avLst/>
          </a:prstGeom>
          <a:noFill/>
        </p:spPr>
        <p:txBody>
          <a:bodyPr wrap="none" rtlCol="0">
            <a:spAutoFit/>
          </a:bodyPr>
          <a:lstStyle/>
          <a:p>
            <a:r>
              <a:rPr lang="en-US" altLang="zh-TW" b="1" dirty="0" smtClean="0"/>
              <a:t>Cloud</a:t>
            </a:r>
          </a:p>
          <a:p>
            <a:r>
              <a:rPr lang="en-US" altLang="zh-TW" b="1" dirty="0" smtClean="0"/>
              <a:t>Layer</a:t>
            </a:r>
            <a:endParaRPr lang="zh-TW" altLang="en-US" b="1" dirty="0"/>
          </a:p>
        </p:txBody>
      </p:sp>
      <p:sp>
        <p:nvSpPr>
          <p:cNvPr id="33" name="文字方塊 32"/>
          <p:cNvSpPr txBox="1"/>
          <p:nvPr/>
        </p:nvSpPr>
        <p:spPr>
          <a:xfrm>
            <a:off x="128830" y="3496182"/>
            <a:ext cx="692818" cy="646331"/>
          </a:xfrm>
          <a:prstGeom prst="rect">
            <a:avLst/>
          </a:prstGeom>
          <a:noFill/>
        </p:spPr>
        <p:txBody>
          <a:bodyPr wrap="none" rtlCol="0">
            <a:spAutoFit/>
          </a:bodyPr>
          <a:lstStyle/>
          <a:p>
            <a:r>
              <a:rPr lang="en-US" altLang="zh-TW" b="1" dirty="0" smtClean="0"/>
              <a:t>Node</a:t>
            </a:r>
          </a:p>
          <a:p>
            <a:r>
              <a:rPr lang="en-US" altLang="zh-TW" b="1" dirty="0" smtClean="0"/>
              <a:t>Layer</a:t>
            </a:r>
            <a:endParaRPr lang="zh-TW" altLang="en-US" b="1" dirty="0"/>
          </a:p>
        </p:txBody>
      </p:sp>
      <p:sp>
        <p:nvSpPr>
          <p:cNvPr id="35" name="文字方塊 34"/>
          <p:cNvSpPr txBox="1"/>
          <p:nvPr/>
        </p:nvSpPr>
        <p:spPr>
          <a:xfrm>
            <a:off x="128831" y="5800296"/>
            <a:ext cx="829073" cy="646331"/>
          </a:xfrm>
          <a:prstGeom prst="rect">
            <a:avLst/>
          </a:prstGeom>
          <a:noFill/>
        </p:spPr>
        <p:txBody>
          <a:bodyPr wrap="none" rtlCol="0">
            <a:spAutoFit/>
          </a:bodyPr>
          <a:lstStyle/>
          <a:p>
            <a:r>
              <a:rPr lang="en-US" altLang="zh-TW" b="1" dirty="0" smtClean="0"/>
              <a:t>Sensor</a:t>
            </a:r>
          </a:p>
          <a:p>
            <a:r>
              <a:rPr lang="en-US" altLang="zh-TW" b="1" dirty="0" smtClean="0"/>
              <a:t>Layer</a:t>
            </a:r>
            <a:endParaRPr lang="zh-TW" altLang="en-US" b="1" dirty="0"/>
          </a:p>
        </p:txBody>
      </p:sp>
      <p:sp>
        <p:nvSpPr>
          <p:cNvPr id="7" name="投影片編號版面配置區 6"/>
          <p:cNvSpPr>
            <a:spLocks noGrp="1"/>
          </p:cNvSpPr>
          <p:nvPr>
            <p:ph type="sldNum" sz="quarter" idx="12"/>
          </p:nvPr>
        </p:nvSpPr>
        <p:spPr/>
        <p:txBody>
          <a:bodyPr/>
          <a:lstStyle/>
          <a:p>
            <a:fld id="{A14216FB-35A5-4A8B-9325-0E6D9152C94E}" type="slidenum">
              <a:rPr lang="zh-TW" altLang="en-US" smtClean="0"/>
              <a:t>6</a:t>
            </a:fld>
            <a:endParaRPr lang="zh-TW" altLang="en-US"/>
          </a:p>
        </p:txBody>
      </p:sp>
    </p:spTree>
    <p:extLst>
      <p:ext uri="{BB962C8B-B14F-4D97-AF65-F5344CB8AC3E}">
        <p14:creationId xmlns:p14="http://schemas.microsoft.com/office/powerpoint/2010/main" val="234105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LoRa</a:t>
            </a:r>
            <a:r>
              <a:rPr lang="en-US" altLang="zh-TW" dirty="0">
                <a:latin typeface="微軟正黑體" panose="020B0604030504040204" pitchFamily="34" charset="-120"/>
                <a:ea typeface="微軟正黑體" panose="020B0604030504040204" pitchFamily="34" charset="-120"/>
              </a:rPr>
              <a:t> model &amp; gateway</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0" indent="0">
              <a:buNone/>
            </a:pPr>
            <a:r>
              <a:rPr lang="en-US" altLang="zh-TW" dirty="0" smtClean="0"/>
              <a:t>Two ways:</a:t>
            </a:r>
          </a:p>
          <a:p>
            <a:r>
              <a:rPr lang="en-US" altLang="zh-TW" dirty="0" smtClean="0"/>
              <a:t>Use default gateway</a:t>
            </a:r>
          </a:p>
          <a:p>
            <a:pPr lvl="1"/>
            <a:r>
              <a:rPr lang="en-US" altLang="zh-TW" dirty="0" smtClean="0"/>
              <a:t>Device</a:t>
            </a:r>
            <a:r>
              <a:rPr lang="en-US" altLang="zh-TW" dirty="0" smtClean="0"/>
              <a:t>: Raspberry Pi, </a:t>
            </a:r>
            <a:r>
              <a:rPr lang="en-US" altLang="zh-TW" dirty="0" err="1" smtClean="0"/>
              <a:t>LoRa</a:t>
            </a:r>
            <a:r>
              <a:rPr lang="en-US" altLang="zh-TW" dirty="0" smtClean="0"/>
              <a:t> module (Antenna), </a:t>
            </a:r>
            <a:r>
              <a:rPr lang="en-US" altLang="zh-TW" dirty="0" err="1" smtClean="0"/>
              <a:t>LoRa</a:t>
            </a:r>
            <a:r>
              <a:rPr lang="en-US" altLang="zh-TW" dirty="0" smtClean="0"/>
              <a:t> gateway(Advantech)</a:t>
            </a:r>
          </a:p>
          <a:p>
            <a:r>
              <a:rPr lang="en-US" altLang="zh-TW" dirty="0" smtClean="0"/>
              <a:t>Use private gateway</a:t>
            </a:r>
          </a:p>
          <a:p>
            <a:pPr lvl="1"/>
            <a:r>
              <a:rPr lang="en-US" altLang="zh-TW" dirty="0" smtClean="0"/>
              <a:t>Device: Raspberry Pi, </a:t>
            </a:r>
            <a:r>
              <a:rPr lang="en-US" altLang="zh-TW" dirty="0" err="1" smtClean="0"/>
              <a:t>LoRa</a:t>
            </a:r>
            <a:r>
              <a:rPr lang="en-US" altLang="zh-TW" dirty="0" smtClean="0"/>
              <a:t> module (Antenna), </a:t>
            </a:r>
            <a:r>
              <a:rPr lang="en-US" altLang="zh-TW" dirty="0"/>
              <a:t>private gateway(</a:t>
            </a:r>
            <a:r>
              <a:rPr lang="en-US" altLang="zh-TW" dirty="0" err="1"/>
              <a:t>LoRa</a:t>
            </a:r>
            <a:r>
              <a:rPr lang="en-US" altLang="zh-TW" dirty="0"/>
              <a:t> </a:t>
            </a:r>
            <a:r>
              <a:rPr lang="en-US" altLang="zh-TW" dirty="0" err="1" smtClean="0"/>
              <a:t>dongle+Raspberry</a:t>
            </a:r>
            <a:r>
              <a:rPr lang="en-US" altLang="zh-TW" dirty="0" smtClean="0"/>
              <a:t> Pi)</a:t>
            </a:r>
            <a:endParaRPr lang="zh-TW" altLang="en-US" dirty="0"/>
          </a:p>
        </p:txBody>
      </p:sp>
      <p:pic>
        <p:nvPicPr>
          <p:cNvPr id="4"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38938" y="5421311"/>
            <a:ext cx="890588" cy="890588"/>
          </a:xfrm>
          <a:prstGeom prst="rect">
            <a:avLst/>
          </a:prstGeom>
        </p:spPr>
      </p:pic>
      <p:sp>
        <p:nvSpPr>
          <p:cNvPr id="5" name="圓角矩形 4"/>
          <p:cNvSpPr/>
          <p:nvPr/>
        </p:nvSpPr>
        <p:spPr>
          <a:xfrm>
            <a:off x="1257300" y="5677693"/>
            <a:ext cx="942975" cy="634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t>Sensor</a:t>
            </a:r>
            <a:endParaRPr lang="zh-TW" altLang="en-US" b="1" dirty="0"/>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0275" y="5288755"/>
            <a:ext cx="233363" cy="388938"/>
          </a:xfrm>
          <a:prstGeom prst="rect">
            <a:avLst/>
          </a:prstGeom>
        </p:spPr>
      </p:pic>
      <p:sp>
        <p:nvSpPr>
          <p:cNvPr id="7" name="投影片編號版面配置區 6"/>
          <p:cNvSpPr>
            <a:spLocks noGrp="1"/>
          </p:cNvSpPr>
          <p:nvPr>
            <p:ph type="sldNum" sz="quarter" idx="12"/>
          </p:nvPr>
        </p:nvSpPr>
        <p:spPr/>
        <p:txBody>
          <a:bodyPr/>
          <a:lstStyle/>
          <a:p>
            <a:fld id="{A14216FB-35A5-4A8B-9325-0E6D9152C94E}" type="slidenum">
              <a:rPr lang="zh-TW" altLang="en-US" smtClean="0"/>
              <a:t>7</a:t>
            </a:fld>
            <a:endParaRPr lang="zh-TW" altLang="en-US"/>
          </a:p>
        </p:txBody>
      </p:sp>
    </p:spTree>
    <p:extLst>
      <p:ext uri="{BB962C8B-B14F-4D97-AF65-F5344CB8AC3E}">
        <p14:creationId xmlns:p14="http://schemas.microsoft.com/office/powerpoint/2010/main" val="312222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Communication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en-US" altLang="zh-TW" dirty="0" smtClean="0"/>
              <a:t>Lightweight </a:t>
            </a:r>
            <a:r>
              <a:rPr lang="en-US" altLang="zh-TW" dirty="0" err="1" smtClean="0"/>
              <a:t>IoT</a:t>
            </a:r>
            <a:r>
              <a:rPr lang="en-US" altLang="zh-TW" dirty="0" smtClean="0"/>
              <a:t> protocol: MQTT</a:t>
            </a:r>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560" y="2287535"/>
            <a:ext cx="4880043" cy="2877752"/>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725" y="5495873"/>
            <a:ext cx="5762625" cy="1143000"/>
          </a:xfrm>
          <a:prstGeom prst="rect">
            <a:avLst/>
          </a:prstGeom>
        </p:spPr>
      </p:pic>
      <p:sp>
        <p:nvSpPr>
          <p:cNvPr id="6" name="文字方塊 5"/>
          <p:cNvSpPr txBox="1"/>
          <p:nvPr/>
        </p:nvSpPr>
        <p:spPr>
          <a:xfrm>
            <a:off x="1186775" y="3541745"/>
            <a:ext cx="1468094" cy="369332"/>
          </a:xfrm>
          <a:prstGeom prst="rect">
            <a:avLst/>
          </a:prstGeom>
          <a:noFill/>
        </p:spPr>
        <p:txBody>
          <a:bodyPr wrap="none" rtlCol="0">
            <a:spAutoFit/>
          </a:bodyPr>
          <a:lstStyle/>
          <a:p>
            <a:r>
              <a:rPr lang="en-US" altLang="zh-TW" dirty="0" smtClean="0"/>
              <a:t>How it </a:t>
            </a:r>
            <a:r>
              <a:rPr lang="en-US" altLang="zh-TW" dirty="0" err="1" smtClean="0"/>
              <a:t>worsk</a:t>
            </a:r>
            <a:r>
              <a:rPr lang="en-US" altLang="zh-TW" dirty="0" smtClean="0"/>
              <a:t>:</a:t>
            </a:r>
            <a:endParaRPr lang="zh-TW" altLang="en-US" dirty="0"/>
          </a:p>
        </p:txBody>
      </p:sp>
      <p:sp>
        <p:nvSpPr>
          <p:cNvPr id="7" name="文字方塊 6"/>
          <p:cNvSpPr txBox="1"/>
          <p:nvPr/>
        </p:nvSpPr>
        <p:spPr>
          <a:xfrm>
            <a:off x="839660" y="5942567"/>
            <a:ext cx="2162323" cy="369332"/>
          </a:xfrm>
          <a:prstGeom prst="rect">
            <a:avLst/>
          </a:prstGeom>
          <a:noFill/>
        </p:spPr>
        <p:txBody>
          <a:bodyPr wrap="none" rtlCol="0">
            <a:spAutoFit/>
          </a:bodyPr>
          <a:lstStyle/>
          <a:p>
            <a:r>
              <a:rPr lang="en-US" altLang="zh-TW" dirty="0" smtClean="0"/>
              <a:t>Support Raspberry Pi</a:t>
            </a:r>
            <a:endParaRPr lang="zh-TW" altLang="en-US" dirty="0"/>
          </a:p>
        </p:txBody>
      </p:sp>
      <p:sp>
        <p:nvSpPr>
          <p:cNvPr id="8" name="投影片編號版面配置區 7"/>
          <p:cNvSpPr>
            <a:spLocks noGrp="1"/>
          </p:cNvSpPr>
          <p:nvPr>
            <p:ph type="sldNum" sz="quarter" idx="12"/>
          </p:nvPr>
        </p:nvSpPr>
        <p:spPr/>
        <p:txBody>
          <a:bodyPr/>
          <a:lstStyle/>
          <a:p>
            <a:fld id="{A14216FB-35A5-4A8B-9325-0E6D9152C94E}" type="slidenum">
              <a:rPr lang="zh-TW" altLang="en-US" smtClean="0"/>
              <a:t>8</a:t>
            </a:fld>
            <a:endParaRPr lang="zh-TW" altLang="en-US"/>
          </a:p>
        </p:txBody>
      </p:sp>
    </p:spTree>
    <p:extLst>
      <p:ext uri="{BB962C8B-B14F-4D97-AF65-F5344CB8AC3E}">
        <p14:creationId xmlns:p14="http://schemas.microsoft.com/office/powerpoint/2010/main" val="2700778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MQTT vs HTTP</a:t>
            </a:r>
            <a:endParaRPr lang="zh-TW" altLang="en-US" dirty="0">
              <a:latin typeface="微軟正黑體" panose="020B0604030504040204" pitchFamily="34" charset="-120"/>
              <a:ea typeface="微軟正黑體" panose="020B0604030504040204" pitchFamily="34"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52343720"/>
              </p:ext>
            </p:extLst>
          </p:nvPr>
        </p:nvGraphicFramePr>
        <p:xfrm>
          <a:off x="628650" y="1825625"/>
          <a:ext cx="7886700" cy="4048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50439761"/>
                    </a:ext>
                  </a:extLst>
                </a:gridCol>
                <a:gridCol w="2628900">
                  <a:extLst>
                    <a:ext uri="{9D8B030D-6E8A-4147-A177-3AD203B41FA5}">
                      <a16:colId xmlns:a16="http://schemas.microsoft.com/office/drawing/2014/main" val="959669586"/>
                    </a:ext>
                  </a:extLst>
                </a:gridCol>
                <a:gridCol w="2628900">
                  <a:extLst>
                    <a:ext uri="{9D8B030D-6E8A-4147-A177-3AD203B41FA5}">
                      <a16:colId xmlns:a16="http://schemas.microsoft.com/office/drawing/2014/main" val="1195993466"/>
                    </a:ext>
                  </a:extLst>
                </a:gridCol>
              </a:tblGrid>
              <a:tr h="370840">
                <a:tc>
                  <a:txBody>
                    <a:bodyPr/>
                    <a:lstStyle/>
                    <a:p>
                      <a:endParaRPr lang="zh-TW" altLang="en-US" dirty="0"/>
                    </a:p>
                  </a:txBody>
                  <a:tcPr/>
                </a:tc>
                <a:tc>
                  <a:txBody>
                    <a:bodyPr/>
                    <a:lstStyle/>
                    <a:p>
                      <a:r>
                        <a:rPr lang="en-US" altLang="zh-TW" dirty="0" smtClean="0"/>
                        <a:t>MQTT</a:t>
                      </a:r>
                      <a:endParaRPr lang="zh-TW" altLang="en-US" dirty="0"/>
                    </a:p>
                  </a:txBody>
                  <a:tcPr/>
                </a:tc>
                <a:tc>
                  <a:txBody>
                    <a:bodyPr/>
                    <a:lstStyle/>
                    <a:p>
                      <a:r>
                        <a:rPr lang="en-US" altLang="zh-TW" dirty="0" smtClean="0"/>
                        <a:t>HTTP</a:t>
                      </a:r>
                      <a:endParaRPr lang="zh-TW" altLang="en-US" dirty="0"/>
                    </a:p>
                  </a:txBody>
                  <a:tcPr/>
                </a:tc>
                <a:extLst>
                  <a:ext uri="{0D108BD9-81ED-4DB2-BD59-A6C34878D82A}">
                    <a16:rowId xmlns:a16="http://schemas.microsoft.com/office/drawing/2014/main" val="1765649551"/>
                  </a:ext>
                </a:extLst>
              </a:tr>
              <a:tr h="370840">
                <a:tc>
                  <a:txBody>
                    <a:bodyPr/>
                    <a:lstStyle/>
                    <a:p>
                      <a:pPr algn="ctr"/>
                      <a:r>
                        <a:rPr lang="en-US" altLang="zh-TW" dirty="0" smtClean="0"/>
                        <a:t>Full form</a:t>
                      </a:r>
                      <a:endParaRPr lang="zh-TW" altLang="en-US" dirty="0"/>
                    </a:p>
                  </a:txBody>
                  <a:tcPr anchor="ctr"/>
                </a:tc>
                <a:tc>
                  <a:txBody>
                    <a:bodyPr/>
                    <a:lstStyle/>
                    <a:p>
                      <a:r>
                        <a:rPr lang="en-US" altLang="zh-TW" dirty="0" smtClean="0"/>
                        <a:t>Message Queue Telemetry Transport</a:t>
                      </a:r>
                      <a:endParaRPr lang="zh-TW" altLang="en-US" dirty="0"/>
                    </a:p>
                  </a:txBody>
                  <a:tcPr anchor="ctr"/>
                </a:tc>
                <a:tc>
                  <a:txBody>
                    <a:bodyPr/>
                    <a:lstStyle/>
                    <a:p>
                      <a:r>
                        <a:rPr lang="en-US" altLang="zh-TW" dirty="0" smtClean="0"/>
                        <a:t>Hyper Text Transfer Protocol</a:t>
                      </a:r>
                      <a:endParaRPr lang="zh-TW" altLang="en-US" dirty="0"/>
                    </a:p>
                  </a:txBody>
                  <a:tcPr anchor="ctr"/>
                </a:tc>
                <a:extLst>
                  <a:ext uri="{0D108BD9-81ED-4DB2-BD59-A6C34878D82A}">
                    <a16:rowId xmlns:a16="http://schemas.microsoft.com/office/drawing/2014/main" val="2160637407"/>
                  </a:ext>
                </a:extLst>
              </a:tr>
              <a:tr h="370840">
                <a:tc>
                  <a:txBody>
                    <a:bodyPr/>
                    <a:lstStyle/>
                    <a:p>
                      <a:pPr algn="ctr"/>
                      <a:r>
                        <a:rPr lang="en-US" altLang="zh-TW" dirty="0" smtClean="0"/>
                        <a:t>Architecture</a:t>
                      </a:r>
                      <a:endParaRPr lang="zh-TW" altLang="en-US" dirty="0"/>
                    </a:p>
                  </a:txBody>
                  <a:tcPr anchor="ctr"/>
                </a:tc>
                <a:tc>
                  <a:txBody>
                    <a:bodyPr/>
                    <a:lstStyle/>
                    <a:p>
                      <a:r>
                        <a:rPr lang="en-US" altLang="zh-TW" dirty="0" smtClean="0"/>
                        <a:t>It has publish/subscribe architecture</a:t>
                      </a:r>
                      <a:endParaRPr lang="zh-TW" altLang="en-US" dirty="0"/>
                    </a:p>
                  </a:txBody>
                  <a:tcPr anchor="ctr"/>
                </a:tc>
                <a:tc>
                  <a:txBody>
                    <a:bodyPr/>
                    <a:lstStyle/>
                    <a:p>
                      <a:r>
                        <a:rPr lang="en-US" altLang="zh-TW" dirty="0" smtClean="0"/>
                        <a:t>It has request/response means Client/Server architecture</a:t>
                      </a:r>
                      <a:endParaRPr lang="zh-TW" altLang="en-US" dirty="0"/>
                    </a:p>
                  </a:txBody>
                  <a:tcPr anchor="ctr"/>
                </a:tc>
                <a:extLst>
                  <a:ext uri="{0D108BD9-81ED-4DB2-BD59-A6C34878D82A}">
                    <a16:rowId xmlns:a16="http://schemas.microsoft.com/office/drawing/2014/main" val="703289428"/>
                  </a:ext>
                </a:extLst>
              </a:tr>
              <a:tr h="370840">
                <a:tc>
                  <a:txBody>
                    <a:bodyPr/>
                    <a:lstStyle/>
                    <a:p>
                      <a:pPr algn="ctr"/>
                      <a:r>
                        <a:rPr lang="en-US" altLang="zh-TW" dirty="0" smtClean="0"/>
                        <a:t>Upper layer protocol</a:t>
                      </a:r>
                      <a:endParaRPr lang="zh-TW" altLang="en-US" dirty="0"/>
                    </a:p>
                  </a:txBody>
                  <a:tcPr anchor="ctr"/>
                </a:tc>
                <a:tc>
                  <a:txBody>
                    <a:bodyPr/>
                    <a:lstStyle/>
                    <a:p>
                      <a:r>
                        <a:rPr lang="en-US" altLang="zh-TW" dirty="0" smtClean="0"/>
                        <a:t>TCP</a:t>
                      </a:r>
                      <a:endParaRPr lang="zh-TW" altLang="en-US" dirty="0"/>
                    </a:p>
                  </a:txBody>
                  <a:tcPr anchor="ctr"/>
                </a:tc>
                <a:tc>
                  <a:txBody>
                    <a:bodyPr/>
                    <a:lstStyle/>
                    <a:p>
                      <a:r>
                        <a:rPr lang="en-US" altLang="zh-TW" dirty="0" smtClean="0"/>
                        <a:t>UDP</a:t>
                      </a:r>
                      <a:endParaRPr lang="zh-TW" altLang="en-US" dirty="0"/>
                    </a:p>
                  </a:txBody>
                  <a:tcPr anchor="ctr"/>
                </a:tc>
                <a:extLst>
                  <a:ext uri="{0D108BD9-81ED-4DB2-BD59-A6C34878D82A}">
                    <a16:rowId xmlns:a16="http://schemas.microsoft.com/office/drawing/2014/main" val="27053421"/>
                  </a:ext>
                </a:extLst>
              </a:tr>
              <a:tr h="370840">
                <a:tc>
                  <a:txBody>
                    <a:bodyPr/>
                    <a:lstStyle/>
                    <a:p>
                      <a:pPr algn="ctr"/>
                      <a:r>
                        <a:rPr lang="en-US" altLang="zh-TW" sz="1800" b="0" i="0" kern="1200" dirty="0" smtClean="0">
                          <a:solidFill>
                            <a:schemeClr val="dk1"/>
                          </a:solidFill>
                          <a:effectLst/>
                          <a:latin typeface="+mn-lt"/>
                          <a:ea typeface="+mn-ea"/>
                          <a:cs typeface="+mn-cs"/>
                        </a:rPr>
                        <a:t>message size</a:t>
                      </a:r>
                      <a:endParaRPr lang="zh-TW" altLang="en-US" dirty="0"/>
                    </a:p>
                  </a:txBody>
                  <a:tcPr anchor="ctr"/>
                </a:tc>
                <a:tc>
                  <a:txBody>
                    <a:bodyPr/>
                    <a:lstStyle/>
                    <a:p>
                      <a:r>
                        <a:rPr lang="en-US" altLang="zh-TW" dirty="0" smtClean="0"/>
                        <a:t>Small</a:t>
                      </a:r>
                      <a:endParaRPr lang="zh-TW" altLang="en-US" dirty="0"/>
                    </a:p>
                  </a:txBody>
                  <a:tcPr anchor="ctr"/>
                </a:tc>
                <a:tc>
                  <a:txBody>
                    <a:bodyPr/>
                    <a:lstStyle/>
                    <a:p>
                      <a:r>
                        <a:rPr lang="en-US" altLang="zh-TW" dirty="0" smtClean="0"/>
                        <a:t>Large</a:t>
                      </a:r>
                      <a:endParaRPr lang="zh-TW" altLang="en-US" dirty="0"/>
                    </a:p>
                  </a:txBody>
                  <a:tcPr anchor="ctr"/>
                </a:tc>
                <a:extLst>
                  <a:ext uri="{0D108BD9-81ED-4DB2-BD59-A6C34878D82A}">
                    <a16:rowId xmlns:a16="http://schemas.microsoft.com/office/drawing/2014/main" val="912615225"/>
                  </a:ext>
                </a:extLst>
              </a:tr>
              <a:tr h="370840">
                <a:tc>
                  <a:txBody>
                    <a:bodyPr/>
                    <a:lstStyle/>
                    <a:p>
                      <a:pPr algn="ctr"/>
                      <a:r>
                        <a:rPr lang="en-US" altLang="zh-TW" dirty="0" smtClean="0"/>
                        <a:t>Message format</a:t>
                      </a:r>
                      <a:endParaRPr lang="zh-TW" altLang="en-US" dirty="0"/>
                    </a:p>
                  </a:txBody>
                  <a:tcPr anchor="ctr"/>
                </a:tc>
                <a:tc>
                  <a:txBody>
                    <a:bodyPr/>
                    <a:lstStyle/>
                    <a:p>
                      <a:r>
                        <a:rPr lang="en-US" altLang="zh-TW" dirty="0" smtClean="0"/>
                        <a:t>Binary</a:t>
                      </a:r>
                      <a:r>
                        <a:rPr lang="en-US" altLang="zh-TW" baseline="0" dirty="0" smtClean="0"/>
                        <a:t> with 2 byte </a:t>
                      </a:r>
                      <a:r>
                        <a:rPr lang="en-US" altLang="zh-TW" baseline="0" dirty="0" err="1" smtClean="0"/>
                        <a:t>hearder</a:t>
                      </a:r>
                      <a:endParaRPr lang="zh-TW" altLang="en-US" dirty="0"/>
                    </a:p>
                  </a:txBody>
                  <a:tcPr anchor="ctr"/>
                </a:tc>
                <a:tc>
                  <a:txBody>
                    <a:bodyPr/>
                    <a:lstStyle/>
                    <a:p>
                      <a:r>
                        <a:rPr lang="en-US" altLang="zh-TW" dirty="0" smtClean="0"/>
                        <a:t>ASCII format</a:t>
                      </a:r>
                      <a:endParaRPr lang="zh-TW" altLang="en-US" dirty="0"/>
                    </a:p>
                  </a:txBody>
                  <a:tcPr anchor="ctr"/>
                </a:tc>
                <a:extLst>
                  <a:ext uri="{0D108BD9-81ED-4DB2-BD59-A6C34878D82A}">
                    <a16:rowId xmlns:a16="http://schemas.microsoft.com/office/drawing/2014/main" val="431028422"/>
                  </a:ext>
                </a:extLst>
              </a:tr>
              <a:tr h="370840">
                <a:tc>
                  <a:txBody>
                    <a:bodyPr/>
                    <a:lstStyle/>
                    <a:p>
                      <a:pPr algn="ctr"/>
                      <a:r>
                        <a:rPr lang="en-US" altLang="zh-TW" dirty="0" smtClean="0"/>
                        <a:t>Data distribution</a:t>
                      </a:r>
                      <a:endParaRPr lang="zh-TW" altLang="en-US" dirty="0"/>
                    </a:p>
                  </a:txBody>
                  <a:tcPr anchor="ctr"/>
                </a:tc>
                <a:tc>
                  <a:txBody>
                    <a:bodyPr/>
                    <a:lstStyle/>
                    <a:p>
                      <a:r>
                        <a:rPr lang="en-US" altLang="zh-TW" dirty="0" smtClean="0"/>
                        <a:t>1 to 1/N</a:t>
                      </a:r>
                      <a:endParaRPr lang="zh-TW" altLang="en-US" dirty="0"/>
                    </a:p>
                  </a:txBody>
                  <a:tcPr anchor="ctr"/>
                </a:tc>
                <a:tc>
                  <a:txBody>
                    <a:bodyPr/>
                    <a:lstStyle/>
                    <a:p>
                      <a:r>
                        <a:rPr lang="en-US" altLang="zh-TW" dirty="0" smtClean="0"/>
                        <a:t>1 to 1</a:t>
                      </a:r>
                      <a:endParaRPr lang="zh-TW" altLang="en-US" dirty="0"/>
                    </a:p>
                  </a:txBody>
                  <a:tcPr anchor="ctr"/>
                </a:tc>
                <a:extLst>
                  <a:ext uri="{0D108BD9-81ED-4DB2-BD59-A6C34878D82A}">
                    <a16:rowId xmlns:a16="http://schemas.microsoft.com/office/drawing/2014/main" val="1474984070"/>
                  </a:ext>
                </a:extLst>
              </a:tr>
              <a:tr h="370840">
                <a:tc>
                  <a:txBody>
                    <a:bodyPr/>
                    <a:lstStyle/>
                    <a:p>
                      <a:pPr algn="ctr"/>
                      <a:r>
                        <a:rPr lang="en-US" altLang="zh-TW" dirty="0" smtClean="0"/>
                        <a:t>Complexity</a:t>
                      </a:r>
                      <a:endParaRPr lang="zh-TW" altLang="en-US" dirty="0"/>
                    </a:p>
                  </a:txBody>
                  <a:tcPr anchor="ctr"/>
                </a:tc>
                <a:tc>
                  <a:txBody>
                    <a:bodyPr/>
                    <a:lstStyle/>
                    <a:p>
                      <a:r>
                        <a:rPr lang="en-US" altLang="zh-TW" dirty="0" smtClean="0"/>
                        <a:t>simple</a:t>
                      </a:r>
                      <a:endParaRPr lang="zh-TW" altLang="en-US" dirty="0"/>
                    </a:p>
                  </a:txBody>
                  <a:tcPr anchor="ctr"/>
                </a:tc>
                <a:tc>
                  <a:txBody>
                    <a:bodyPr/>
                    <a:lstStyle/>
                    <a:p>
                      <a:r>
                        <a:rPr lang="en-US" altLang="zh-TW" dirty="0" smtClean="0"/>
                        <a:t>complex</a:t>
                      </a:r>
                      <a:endParaRPr lang="zh-TW" altLang="en-US" dirty="0"/>
                    </a:p>
                  </a:txBody>
                  <a:tcPr anchor="ctr"/>
                </a:tc>
                <a:extLst>
                  <a:ext uri="{0D108BD9-81ED-4DB2-BD59-A6C34878D82A}">
                    <a16:rowId xmlns:a16="http://schemas.microsoft.com/office/drawing/2014/main" val="2140533360"/>
                  </a:ext>
                </a:extLst>
              </a:tr>
            </a:tbl>
          </a:graphicData>
        </a:graphic>
      </p:graphicFrame>
      <p:sp>
        <p:nvSpPr>
          <p:cNvPr id="5" name="投影片編號版面配置區 4"/>
          <p:cNvSpPr>
            <a:spLocks noGrp="1"/>
          </p:cNvSpPr>
          <p:nvPr>
            <p:ph type="sldNum" sz="quarter" idx="12"/>
          </p:nvPr>
        </p:nvSpPr>
        <p:spPr/>
        <p:txBody>
          <a:bodyPr/>
          <a:lstStyle/>
          <a:p>
            <a:fld id="{A14216FB-35A5-4A8B-9325-0E6D9152C94E}" type="slidenum">
              <a:rPr lang="zh-TW" altLang="en-US" smtClean="0"/>
              <a:t>9</a:t>
            </a:fld>
            <a:endParaRPr lang="zh-TW" altLang="en-US"/>
          </a:p>
        </p:txBody>
      </p:sp>
    </p:spTree>
    <p:extLst>
      <p:ext uri="{BB962C8B-B14F-4D97-AF65-F5344CB8AC3E}">
        <p14:creationId xmlns:p14="http://schemas.microsoft.com/office/powerpoint/2010/main" val="357886527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TotalTime>
  <Words>996</Words>
  <Application>Microsoft Office PowerPoint</Application>
  <PresentationFormat>如螢幕大小 (4:3)</PresentationFormat>
  <Paragraphs>216</Paragraphs>
  <Slides>14</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微軟正黑體</vt:lpstr>
      <vt:lpstr>新細明體</vt:lpstr>
      <vt:lpstr>Arial</vt:lpstr>
      <vt:lpstr>Calibri</vt:lpstr>
      <vt:lpstr>Calibri Light</vt:lpstr>
      <vt:lpstr>Wingdings</vt:lpstr>
      <vt:lpstr>Office 佈景主題</vt:lpstr>
      <vt:lpstr>Project Meeting</vt:lpstr>
      <vt:lpstr>Architecture</vt:lpstr>
      <vt:lpstr>Application</vt:lpstr>
      <vt:lpstr>Smart Grid</vt:lpstr>
      <vt:lpstr>Data Security</vt:lpstr>
      <vt:lpstr>Experiment architecture</vt:lpstr>
      <vt:lpstr>LoRa model &amp; gateway</vt:lpstr>
      <vt:lpstr>Communication</vt:lpstr>
      <vt:lpstr>MQTT vs HTTP</vt:lpstr>
      <vt:lpstr>LoRa Gateway</vt:lpstr>
      <vt:lpstr>Gateway-研華科技(Advantech)</vt:lpstr>
      <vt:lpstr>Gateway-正文科技(Gemtek)</vt:lpstr>
      <vt:lpstr>模組(Gemtek)</vt:lpstr>
      <vt:lpstr>Node-研華科技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Meeting</dc:title>
  <dc:creator>ESL</dc:creator>
  <cp:lastModifiedBy>ESL</cp:lastModifiedBy>
  <cp:revision>43</cp:revision>
  <dcterms:created xsi:type="dcterms:W3CDTF">2018-09-05T12:23:51Z</dcterms:created>
  <dcterms:modified xsi:type="dcterms:W3CDTF">2018-09-07T06:55:19Z</dcterms:modified>
</cp:coreProperties>
</file>