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57" r:id="rId4"/>
    <p:sldId id="264" r:id="rId5"/>
    <p:sldId id="259" r:id="rId6"/>
    <p:sldId id="260" r:id="rId7"/>
    <p:sldId id="266" r:id="rId8"/>
    <p:sldId id="261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372" autoAdjust="0"/>
  </p:normalViewPr>
  <p:slideViewPr>
    <p:cSldViewPr snapToGrid="0">
      <p:cViewPr>
        <p:scale>
          <a:sx n="100" d="100"/>
          <a:sy n="100" d="100"/>
        </p:scale>
        <p:origin x="1896" y="-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B4164-AB40-4556-BC23-C222CDEC4A3E}" type="datetimeFigureOut">
              <a:rPr lang="zh-TW" altLang="en-US" smtClean="0"/>
              <a:t>10/31/2018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C2C9D-C4B1-4EBC-9019-656EACA73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70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LoRa</a:t>
            </a:r>
            <a:r>
              <a:rPr lang="en-US" altLang="zh-TW" dirty="0" smtClean="0"/>
              <a:t> channel: </a:t>
            </a:r>
            <a:r>
              <a:rPr lang="zh-TW" altLang="en-US" dirty="0" smtClean="0"/>
              <a:t>台灣使用</a:t>
            </a:r>
            <a:r>
              <a:rPr lang="en-US" altLang="zh-TW" dirty="0" smtClean="0"/>
              <a:t>920∼925MHz</a:t>
            </a:r>
            <a:r>
              <a:rPr lang="zh-TW" altLang="en-US" dirty="0" smtClean="0"/>
              <a:t>頻段的</a:t>
            </a:r>
            <a:r>
              <a:rPr lang="en-US" altLang="zh-TW" dirty="0" smtClean="0"/>
              <a:t>923MHz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LoRa</a:t>
            </a:r>
            <a:r>
              <a:rPr lang="en-US" altLang="zh-TW" dirty="0" smtClean="0"/>
              <a:t> Gateway Bridge is a service which abstracts the packet-forwarder UDP protocol into JSON over MQTT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C2C9D-C4B1-4EBC-9019-656EACA7385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267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LoRa</a:t>
            </a:r>
            <a:r>
              <a:rPr lang="en-US" altLang="zh-TW" dirty="0" smtClean="0"/>
              <a:t> Gateway Bridge</a:t>
            </a:r>
            <a:r>
              <a:rPr lang="zh-TW" altLang="en-US" dirty="0" smtClean="0"/>
              <a:t>是一種通過</a:t>
            </a:r>
            <a:r>
              <a:rPr lang="en-US" altLang="zh-TW" dirty="0" smtClean="0"/>
              <a:t>MQTT</a:t>
            </a:r>
            <a:r>
              <a:rPr lang="zh-TW" altLang="en-US" dirty="0" smtClean="0"/>
              <a:t>將包轉發器</a:t>
            </a:r>
            <a:r>
              <a:rPr lang="en-US" altLang="zh-TW" dirty="0" smtClean="0"/>
              <a:t>UDP</a:t>
            </a:r>
            <a:r>
              <a:rPr lang="zh-TW" altLang="en-US" dirty="0" smtClean="0"/>
              <a:t>協議抽象為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的服務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無線電波</a:t>
            </a:r>
            <a:r>
              <a:rPr lang="en-US" altLang="zh-TW" dirty="0" smtClean="0"/>
              <a:t>(Radio Frequency, RF)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C2C9D-C4B1-4EBC-9019-656EACA7385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65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BB95-CEBE-4C20-B305-FB737BAD7B9A}" type="datetime1">
              <a:rPr lang="zh-TW" altLang="en-US" smtClean="0"/>
              <a:t>10/31/2018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82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96B-414B-4302-BA87-1C327DE60377}" type="datetime1">
              <a:rPr lang="zh-TW" altLang="en-US" smtClean="0"/>
              <a:t>10/31/2018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52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03F-26DF-49A2-91CC-588D9F3C960A}" type="datetime1">
              <a:rPr lang="zh-TW" altLang="en-US" smtClean="0"/>
              <a:t>10/31/2018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85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F472-6FED-44DC-BB02-324A54F99466}" type="datetime1">
              <a:rPr lang="zh-TW" altLang="en-US" smtClean="0"/>
              <a:t>10/31/2018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07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6A9-D1AF-4EE1-BB03-9259920A9B04}" type="datetime1">
              <a:rPr lang="zh-TW" altLang="en-US" smtClean="0"/>
              <a:t>10/31/2018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9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0175-4A40-4D0E-8A36-48CF11777329}" type="datetime1">
              <a:rPr lang="zh-TW" altLang="en-US" smtClean="0"/>
              <a:t>10/31/2018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64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9DD2-5417-431C-BD89-DCEEF270117A}" type="datetime1">
              <a:rPr lang="zh-TW" altLang="en-US" smtClean="0"/>
              <a:t>10/31/2018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7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3686-5811-46D5-AF1E-99226F049869}" type="datetime1">
              <a:rPr lang="zh-TW" altLang="en-US" smtClean="0"/>
              <a:t>10/31/2018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85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C7A-588C-4324-86B6-4F875E36BF62}" type="datetime1">
              <a:rPr lang="zh-TW" altLang="en-US" smtClean="0"/>
              <a:t>10/31/2018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01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585D-2881-4BAA-9FBC-EC7C2F52C58C}" type="datetime1">
              <a:rPr lang="zh-TW" altLang="en-US" smtClean="0"/>
              <a:t>10/31/2018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58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52A2-04B5-4B07-B345-C2A578F6681F}" type="datetime1">
              <a:rPr lang="zh-TW" altLang="en-US" smtClean="0"/>
              <a:t>10/31/2018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30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88532-6FC2-4486-B9B2-7C33E4D7A8B2}" type="datetime1">
              <a:rPr lang="zh-TW" altLang="en-US" smtClean="0"/>
              <a:t>10/31/2018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108D-F599-4259-A152-9AA16733A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3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2018/10/31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005840" y="1936866"/>
            <a:ext cx="7132320" cy="4488872"/>
            <a:chOff x="1005840" y="1936866"/>
            <a:chExt cx="7132320" cy="4488872"/>
          </a:xfrm>
        </p:grpSpPr>
        <p:sp>
          <p:nvSpPr>
            <p:cNvPr id="4" name="等腰三角形 3"/>
            <p:cNvSpPr/>
            <p:nvPr/>
          </p:nvSpPr>
          <p:spPr>
            <a:xfrm>
              <a:off x="1005840" y="1936866"/>
              <a:ext cx="7132320" cy="4488872"/>
            </a:xfrm>
            <a:prstGeom prst="triangl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/>
            <p:cNvCxnSpPr/>
            <p:nvPr/>
          </p:nvCxnSpPr>
          <p:spPr>
            <a:xfrm>
              <a:off x="3095767" y="3794078"/>
              <a:ext cx="2952466" cy="454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 flipV="1">
              <a:off x="1897039" y="5295208"/>
              <a:ext cx="5351659" cy="922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3525" l="3103" r="9809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6415" y="2612968"/>
            <a:ext cx="1731169" cy="114860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191352" y="2725604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Cloud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563680" y="4010406"/>
            <a:ext cx="627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Fog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90314" y="549737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Sensor</a:t>
            </a:r>
            <a:endParaRPr lang="zh-TW" altLang="en-US" sz="2400" dirty="0"/>
          </a:p>
        </p:txBody>
      </p:sp>
      <p:pic>
        <p:nvPicPr>
          <p:cNvPr id="2050" name="Picture 2" descr="ãgateway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05" y="4109357"/>
            <a:ext cx="1047314" cy="102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gateway ico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60" y="3937009"/>
            <a:ext cx="1597738" cy="11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912" y="5412760"/>
            <a:ext cx="904647" cy="90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085" y="5412760"/>
            <a:ext cx="904647" cy="90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38" y="5412759"/>
            <a:ext cx="904647" cy="90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11" y="5412758"/>
            <a:ext cx="904647" cy="90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4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71563" y="1524000"/>
            <a:ext cx="7000874" cy="107632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071563" y="3333750"/>
            <a:ext cx="2538412" cy="107632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1247775" y="1654968"/>
            <a:ext cx="1485900" cy="814388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56" y="1894526"/>
            <a:ext cx="1328738" cy="370992"/>
          </a:xfrm>
          <a:prstGeom prst="rect">
            <a:avLst/>
          </a:prstGeom>
        </p:spPr>
      </p:pic>
      <p:sp>
        <p:nvSpPr>
          <p:cNvPr id="9" name="流程圖: 程序 8"/>
          <p:cNvSpPr/>
          <p:nvPr/>
        </p:nvSpPr>
        <p:spPr>
          <a:xfrm>
            <a:off x="2981325" y="1654968"/>
            <a:ext cx="1485900" cy="814388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程序 9"/>
          <p:cNvSpPr/>
          <p:nvPr/>
        </p:nvSpPr>
        <p:spPr>
          <a:xfrm>
            <a:off x="4714875" y="1654968"/>
            <a:ext cx="3086100" cy="814388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7" y="1723711"/>
            <a:ext cx="1290637" cy="66738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860132" y="1799048"/>
            <a:ext cx="1742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Deep Learning </a:t>
            </a:r>
          </a:p>
          <a:p>
            <a:r>
              <a:rPr lang="en-US" altLang="zh-TW" sz="1400" dirty="0" smtClean="0"/>
              <a:t>Training Environment</a:t>
            </a:r>
            <a:endParaRPr lang="zh-TW" altLang="en-US" sz="1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85" y="1654968"/>
            <a:ext cx="820102" cy="683418"/>
          </a:xfrm>
          <a:prstGeom prst="rect">
            <a:avLst/>
          </a:prstGeom>
        </p:spPr>
      </p:pic>
      <p:sp>
        <p:nvSpPr>
          <p:cNvPr id="14" name="流程圖: 程序 13"/>
          <p:cNvSpPr/>
          <p:nvPr/>
        </p:nvSpPr>
        <p:spPr>
          <a:xfrm>
            <a:off x="1638300" y="3629024"/>
            <a:ext cx="1828800" cy="704849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程序 14"/>
          <p:cNvSpPr/>
          <p:nvPr/>
        </p:nvSpPr>
        <p:spPr>
          <a:xfrm>
            <a:off x="1169194" y="3629025"/>
            <a:ext cx="371475" cy="704849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TW" sz="1000" dirty="0" smtClean="0"/>
              <a:t>MQTT Broker</a:t>
            </a:r>
            <a:endParaRPr lang="zh-TW" altLang="en-US" sz="1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112772" y="3327499"/>
            <a:ext cx="879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container</a:t>
            </a:r>
            <a:endParaRPr lang="zh-TW" altLang="en-US" sz="1400" dirty="0"/>
          </a:p>
        </p:txBody>
      </p:sp>
      <p:sp>
        <p:nvSpPr>
          <p:cNvPr id="17" name="圓角矩形 16"/>
          <p:cNvSpPr/>
          <p:nvPr/>
        </p:nvSpPr>
        <p:spPr>
          <a:xfrm>
            <a:off x="1790700" y="4000499"/>
            <a:ext cx="1524000" cy="2476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Blockchain</a:t>
            </a:r>
            <a:endParaRPr lang="zh-TW" altLang="en-US" sz="1200" dirty="0"/>
          </a:p>
        </p:txBody>
      </p:sp>
      <p:sp>
        <p:nvSpPr>
          <p:cNvPr id="19" name="圓角矩形 18"/>
          <p:cNvSpPr/>
          <p:nvPr/>
        </p:nvSpPr>
        <p:spPr>
          <a:xfrm>
            <a:off x="1790700" y="3690937"/>
            <a:ext cx="1524000" cy="2476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DNN Model</a:t>
            </a:r>
            <a:endParaRPr lang="zh-TW" altLang="en-US" sz="1200" dirty="0"/>
          </a:p>
        </p:txBody>
      </p:sp>
      <p:sp>
        <p:nvSpPr>
          <p:cNvPr id="26" name="圓角矩形 25"/>
          <p:cNvSpPr/>
          <p:nvPr/>
        </p:nvSpPr>
        <p:spPr>
          <a:xfrm>
            <a:off x="5404248" y="3333750"/>
            <a:ext cx="2538412" cy="107632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流程圖: 程序 26"/>
          <p:cNvSpPr/>
          <p:nvPr/>
        </p:nvSpPr>
        <p:spPr>
          <a:xfrm>
            <a:off x="5970985" y="3629024"/>
            <a:ext cx="1828800" cy="704849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流程圖: 程序 27"/>
          <p:cNvSpPr/>
          <p:nvPr/>
        </p:nvSpPr>
        <p:spPr>
          <a:xfrm>
            <a:off x="5501879" y="3629025"/>
            <a:ext cx="371475" cy="704849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TW" sz="1000" dirty="0" smtClean="0"/>
              <a:t>MQTT Broker</a:t>
            </a:r>
            <a:endParaRPr lang="zh-TW" altLang="en-US" sz="10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445457" y="3327499"/>
            <a:ext cx="879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container</a:t>
            </a:r>
            <a:endParaRPr lang="zh-TW" altLang="en-US" sz="1400" dirty="0"/>
          </a:p>
        </p:txBody>
      </p:sp>
      <p:sp>
        <p:nvSpPr>
          <p:cNvPr id="30" name="圓角矩形 29"/>
          <p:cNvSpPr/>
          <p:nvPr/>
        </p:nvSpPr>
        <p:spPr>
          <a:xfrm>
            <a:off x="6123385" y="4000499"/>
            <a:ext cx="1524000" cy="2476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Blockchain</a:t>
            </a:r>
            <a:endParaRPr lang="zh-TW" altLang="en-US" sz="1200" dirty="0"/>
          </a:p>
        </p:txBody>
      </p:sp>
      <p:sp>
        <p:nvSpPr>
          <p:cNvPr id="31" name="圓角矩形 30"/>
          <p:cNvSpPr/>
          <p:nvPr/>
        </p:nvSpPr>
        <p:spPr>
          <a:xfrm>
            <a:off x="6123385" y="3690937"/>
            <a:ext cx="1524000" cy="2476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DNN Model</a:t>
            </a:r>
            <a:endParaRPr lang="zh-TW" altLang="en-US" sz="1200" dirty="0"/>
          </a:p>
        </p:txBody>
      </p:sp>
      <p:sp>
        <p:nvSpPr>
          <p:cNvPr id="32" name="圓角矩形 31"/>
          <p:cNvSpPr/>
          <p:nvPr/>
        </p:nvSpPr>
        <p:spPr>
          <a:xfrm>
            <a:off x="1071563" y="5229225"/>
            <a:ext cx="1662112" cy="8382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Smart Meter Simulator</a:t>
            </a:r>
            <a:endParaRPr lang="zh-TW" altLang="en-US" sz="1200" dirty="0"/>
          </a:p>
        </p:txBody>
      </p:sp>
      <p:sp>
        <p:nvSpPr>
          <p:cNvPr id="33" name="圓角矩形 32"/>
          <p:cNvSpPr/>
          <p:nvPr/>
        </p:nvSpPr>
        <p:spPr>
          <a:xfrm>
            <a:off x="3052763" y="5229225"/>
            <a:ext cx="1662112" cy="8382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Smart Meter Simulator</a:t>
            </a:r>
            <a:endParaRPr lang="zh-TW" altLang="en-US" sz="1200" dirty="0"/>
          </a:p>
        </p:txBody>
      </p:sp>
      <p:sp>
        <p:nvSpPr>
          <p:cNvPr id="34" name="圓角矩形 33"/>
          <p:cNvSpPr/>
          <p:nvPr/>
        </p:nvSpPr>
        <p:spPr>
          <a:xfrm>
            <a:off x="6280548" y="5229225"/>
            <a:ext cx="1662112" cy="8382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Smart Meter Simulator</a:t>
            </a:r>
            <a:endParaRPr lang="zh-TW" altLang="en-US" sz="12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215100" y="546365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36" name="向上箭號 35"/>
          <p:cNvSpPr/>
          <p:nvPr/>
        </p:nvSpPr>
        <p:spPr>
          <a:xfrm>
            <a:off x="1941909" y="4505325"/>
            <a:ext cx="97631" cy="6286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上箭號 36"/>
          <p:cNvSpPr/>
          <p:nvPr/>
        </p:nvSpPr>
        <p:spPr>
          <a:xfrm>
            <a:off x="6992541" y="4505325"/>
            <a:ext cx="97631" cy="6286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上箭號 37"/>
          <p:cNvSpPr/>
          <p:nvPr/>
        </p:nvSpPr>
        <p:spPr>
          <a:xfrm>
            <a:off x="1790700" y="2647949"/>
            <a:ext cx="97631" cy="6286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向上箭號 38"/>
          <p:cNvSpPr/>
          <p:nvPr/>
        </p:nvSpPr>
        <p:spPr>
          <a:xfrm flipV="1">
            <a:off x="2883694" y="2647949"/>
            <a:ext cx="97631" cy="6286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向上箭號 39"/>
          <p:cNvSpPr/>
          <p:nvPr/>
        </p:nvSpPr>
        <p:spPr>
          <a:xfrm>
            <a:off x="6232319" y="2647949"/>
            <a:ext cx="97631" cy="6286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上箭號 40"/>
          <p:cNvSpPr/>
          <p:nvPr/>
        </p:nvSpPr>
        <p:spPr>
          <a:xfrm flipV="1">
            <a:off x="7325313" y="2647949"/>
            <a:ext cx="97631" cy="6286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左-右雙向箭號 41"/>
          <p:cNvSpPr/>
          <p:nvPr/>
        </p:nvSpPr>
        <p:spPr>
          <a:xfrm>
            <a:off x="3832623" y="3833811"/>
            <a:ext cx="1428750" cy="14763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3961031" y="3535558"/>
            <a:ext cx="1221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</a:t>
            </a:r>
            <a:r>
              <a:rPr lang="en-US" altLang="zh-TW" sz="1400" dirty="0" smtClean="0"/>
              <a:t>haring ledger</a:t>
            </a:r>
            <a:endParaRPr lang="zh-TW" altLang="en-US" sz="1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37444" y="2617321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Bockchain</a:t>
            </a:r>
            <a:r>
              <a:rPr lang="en-US" altLang="zh-TW" sz="1100" dirty="0" smtClean="0"/>
              <a:t> hash data</a:t>
            </a:r>
            <a:endParaRPr lang="zh-TW" altLang="en-US" sz="11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80112" y="2836765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anomaly alarm </a:t>
            </a:r>
            <a:endParaRPr lang="zh-TW" altLang="en-US" sz="11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90534" y="3028175"/>
            <a:ext cx="962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original data</a:t>
            </a:r>
            <a:endParaRPr lang="zh-TW" altLang="en-US" sz="12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052763" y="2823774"/>
            <a:ext cx="1361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DNN weight &amp; bias</a:t>
            </a:r>
            <a:endParaRPr lang="zh-TW" altLang="en-US" sz="12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906171" y="2588642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Bockchain</a:t>
            </a:r>
            <a:r>
              <a:rPr lang="en-US" altLang="zh-TW" sz="1100" dirty="0" smtClean="0"/>
              <a:t> hash data</a:t>
            </a:r>
            <a:endParaRPr lang="zh-TW" altLang="en-US" sz="11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048839" y="2808086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anomaly alarm </a:t>
            </a:r>
            <a:endParaRPr lang="zh-TW" altLang="en-US" sz="11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059261" y="2999496"/>
            <a:ext cx="962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original data</a:t>
            </a:r>
            <a:endParaRPr lang="zh-TW" altLang="en-US" sz="12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422944" y="2836376"/>
            <a:ext cx="1361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DNN weight &amp; bias</a:t>
            </a:r>
            <a:endParaRPr lang="zh-TW" altLang="en-US" sz="12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112772" y="4705349"/>
            <a:ext cx="90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</a:t>
            </a:r>
            <a:r>
              <a:rPr lang="en-US" altLang="zh-TW" sz="1200" dirty="0" smtClean="0"/>
              <a:t>ensor data</a:t>
            </a:r>
            <a:endParaRPr lang="zh-TW" altLang="en-US" sz="12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092679" y="4709725"/>
            <a:ext cx="90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</a:t>
            </a:r>
            <a:r>
              <a:rPr lang="en-US" altLang="zh-TW" sz="1200" dirty="0" smtClean="0"/>
              <a:t>ensor data</a:t>
            </a:r>
            <a:endParaRPr lang="zh-TW" altLang="en-US" sz="12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26345" y="371254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26345" y="564832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Sensor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66501" y="179904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Cloud</a:t>
            </a:r>
            <a:endParaRPr lang="zh-TW" altLang="en-US" dirty="0"/>
          </a:p>
        </p:txBody>
      </p:sp>
      <p:sp>
        <p:nvSpPr>
          <p:cNvPr id="61" name="投影片編號版面配置區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87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flow chart</a:t>
            </a:r>
            <a:endParaRPr lang="zh-TW" altLang="en-US" dirty="0"/>
          </a:p>
        </p:txBody>
      </p:sp>
      <p:sp>
        <p:nvSpPr>
          <p:cNvPr id="4" name="流程圖: 資料 3"/>
          <p:cNvSpPr/>
          <p:nvPr/>
        </p:nvSpPr>
        <p:spPr>
          <a:xfrm>
            <a:off x="2600322" y="1657353"/>
            <a:ext cx="1143000" cy="581025"/>
          </a:xfrm>
          <a:prstGeom prst="flowChartInputOutp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Sensor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data</a:t>
            </a:r>
          </a:p>
        </p:txBody>
      </p:sp>
      <p:sp>
        <p:nvSpPr>
          <p:cNvPr id="5" name="流程圖: 程序 4"/>
          <p:cNvSpPr/>
          <p:nvPr/>
        </p:nvSpPr>
        <p:spPr>
          <a:xfrm>
            <a:off x="3809999" y="2702719"/>
            <a:ext cx="1057275" cy="609600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LoRa</a:t>
            </a:r>
            <a:r>
              <a:rPr lang="en-US" altLang="zh-TW" dirty="0" smtClean="0"/>
              <a:t> gateway</a:t>
            </a:r>
            <a:endParaRPr lang="zh-TW" altLang="en-US" dirty="0"/>
          </a:p>
        </p:txBody>
      </p:sp>
      <p:sp>
        <p:nvSpPr>
          <p:cNvPr id="6" name="流程圖: 程序 5"/>
          <p:cNvSpPr/>
          <p:nvPr/>
        </p:nvSpPr>
        <p:spPr>
          <a:xfrm>
            <a:off x="3809998" y="3676650"/>
            <a:ext cx="1057275" cy="600074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DNN model</a:t>
            </a:r>
            <a:endParaRPr lang="zh-TW" altLang="en-US" dirty="0"/>
          </a:p>
        </p:txBody>
      </p:sp>
      <p:sp>
        <p:nvSpPr>
          <p:cNvPr id="9" name="流程圖: 決策 8"/>
          <p:cNvSpPr/>
          <p:nvPr/>
        </p:nvSpPr>
        <p:spPr>
          <a:xfrm>
            <a:off x="3743322" y="4593430"/>
            <a:ext cx="1190625" cy="70485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data</a:t>
            </a:r>
          </a:p>
          <a:p>
            <a:pPr algn="ctr"/>
            <a:r>
              <a:rPr lang="en-US" altLang="zh-TW" sz="900" dirty="0" smtClean="0"/>
              <a:t>normal</a:t>
            </a:r>
            <a:endParaRPr lang="zh-TW" altLang="en-US" sz="900" dirty="0"/>
          </a:p>
        </p:txBody>
      </p:sp>
      <p:sp>
        <p:nvSpPr>
          <p:cNvPr id="10" name="矩形 9"/>
          <p:cNvSpPr/>
          <p:nvPr/>
        </p:nvSpPr>
        <p:spPr>
          <a:xfrm>
            <a:off x="6181723" y="2702719"/>
            <a:ext cx="1057275" cy="6096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Hyperledger</a:t>
            </a:r>
            <a:r>
              <a:rPr lang="en-US" altLang="zh-TW" sz="1200" dirty="0" smtClean="0"/>
              <a:t> Fabric</a:t>
            </a:r>
            <a:endParaRPr lang="zh-TW" altLang="en-US" sz="1200" dirty="0"/>
          </a:p>
        </p:txBody>
      </p:sp>
      <p:sp>
        <p:nvSpPr>
          <p:cNvPr id="11" name="流程圖: 程序 10"/>
          <p:cNvSpPr/>
          <p:nvPr/>
        </p:nvSpPr>
        <p:spPr>
          <a:xfrm>
            <a:off x="6181723" y="3676650"/>
            <a:ext cx="1057275" cy="600074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Send ledger</a:t>
            </a:r>
            <a:endParaRPr lang="zh-TW" altLang="en-US" dirty="0"/>
          </a:p>
        </p:txBody>
      </p:sp>
      <p:cxnSp>
        <p:nvCxnSpPr>
          <p:cNvPr id="13" name="肘形接點 12"/>
          <p:cNvCxnSpPr>
            <a:stCxn id="9" idx="2"/>
            <a:endCxn id="10" idx="0"/>
          </p:cNvCxnSpPr>
          <p:nvPr/>
        </p:nvCxnSpPr>
        <p:spPr>
          <a:xfrm rot="5400000" flipH="1" flipV="1">
            <a:off x="4226717" y="2814637"/>
            <a:ext cx="2595561" cy="2371726"/>
          </a:xfrm>
          <a:prstGeom prst="bentConnector5">
            <a:avLst>
              <a:gd name="adj1" fmla="val -8807"/>
              <a:gd name="adj2" fmla="val 51406"/>
              <a:gd name="adj3" fmla="val 1088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" idx="5"/>
            <a:endCxn id="5" idx="0"/>
          </p:cNvCxnSpPr>
          <p:nvPr/>
        </p:nvCxnSpPr>
        <p:spPr>
          <a:xfrm>
            <a:off x="3629022" y="1947866"/>
            <a:ext cx="709615" cy="754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2"/>
            <a:endCxn id="6" idx="0"/>
          </p:cNvCxnSpPr>
          <p:nvPr/>
        </p:nvCxnSpPr>
        <p:spPr>
          <a:xfrm flipH="1">
            <a:off x="4338636" y="3312319"/>
            <a:ext cx="1" cy="36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6" idx="2"/>
            <a:endCxn id="9" idx="0"/>
          </p:cNvCxnSpPr>
          <p:nvPr/>
        </p:nvCxnSpPr>
        <p:spPr>
          <a:xfrm flipH="1">
            <a:off x="4338635" y="4276724"/>
            <a:ext cx="1" cy="31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383515" y="519088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5" name="流程圖: 程序 24"/>
          <p:cNvSpPr/>
          <p:nvPr/>
        </p:nvSpPr>
        <p:spPr>
          <a:xfrm>
            <a:off x="1257298" y="2702719"/>
            <a:ext cx="1057275" cy="609600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27" name="流程圖: 程序 26"/>
          <p:cNvSpPr/>
          <p:nvPr/>
        </p:nvSpPr>
        <p:spPr>
          <a:xfrm>
            <a:off x="1257298" y="3667124"/>
            <a:ext cx="1057275" cy="609600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Send data to cloud</a:t>
            </a:r>
            <a:endParaRPr lang="zh-TW" altLang="en-US" sz="1600" dirty="0"/>
          </a:p>
        </p:txBody>
      </p:sp>
      <p:cxnSp>
        <p:nvCxnSpPr>
          <p:cNvPr id="29" name="直線單箭頭接點 28"/>
          <p:cNvCxnSpPr>
            <a:stCxn id="25" idx="2"/>
            <a:endCxn id="27" idx="0"/>
          </p:cNvCxnSpPr>
          <p:nvPr/>
        </p:nvCxnSpPr>
        <p:spPr>
          <a:xfrm>
            <a:off x="1785936" y="3312319"/>
            <a:ext cx="0" cy="35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接點 31"/>
          <p:cNvCxnSpPr>
            <a:stCxn id="9" idx="1"/>
            <a:endCxn id="25" idx="0"/>
          </p:cNvCxnSpPr>
          <p:nvPr/>
        </p:nvCxnSpPr>
        <p:spPr>
          <a:xfrm rot="10800000">
            <a:off x="1785936" y="2702719"/>
            <a:ext cx="1957386" cy="2243136"/>
          </a:xfrm>
          <a:prstGeom prst="bentConnector4">
            <a:avLst>
              <a:gd name="adj1" fmla="val 36496"/>
              <a:gd name="adj2" fmla="val 1101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0" idx="2"/>
            <a:endCxn id="11" idx="0"/>
          </p:cNvCxnSpPr>
          <p:nvPr/>
        </p:nvCxnSpPr>
        <p:spPr>
          <a:xfrm>
            <a:off x="6710361" y="3312319"/>
            <a:ext cx="0" cy="36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投影片編號版面配置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9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Sensor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4380" y="2447059"/>
            <a:ext cx="6458989" cy="25000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7" name="文字方塊 6"/>
          <p:cNvSpPr txBox="1"/>
          <p:nvPr/>
        </p:nvSpPr>
        <p:spPr>
          <a:xfrm>
            <a:off x="3474166" y="2143207"/>
            <a:ext cx="10687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Raspberry Pi</a:t>
            </a:r>
            <a:endParaRPr lang="zh-TW" altLang="en-US" sz="1350" dirty="0"/>
          </a:p>
        </p:txBody>
      </p:sp>
      <p:sp>
        <p:nvSpPr>
          <p:cNvPr id="8" name="圓角矩形 7"/>
          <p:cNvSpPr/>
          <p:nvPr/>
        </p:nvSpPr>
        <p:spPr>
          <a:xfrm>
            <a:off x="1134687" y="2715145"/>
            <a:ext cx="5841770" cy="203869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Smart meter</a:t>
            </a:r>
          </a:p>
          <a:p>
            <a:pPr algn="ctr"/>
            <a:r>
              <a:rPr lang="en-US" altLang="zh-TW" sz="1350" dirty="0"/>
              <a:t>Simulator</a:t>
            </a:r>
            <a:endParaRPr lang="zh-TW" altLang="en-US" sz="1350" dirty="0"/>
          </a:p>
        </p:txBody>
      </p:sp>
      <p:sp>
        <p:nvSpPr>
          <p:cNvPr id="10" name="矩形 9"/>
          <p:cNvSpPr/>
          <p:nvPr/>
        </p:nvSpPr>
        <p:spPr>
          <a:xfrm>
            <a:off x="7213368" y="2447059"/>
            <a:ext cx="1091046" cy="8853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 err="1"/>
              <a:t>LoRa</a:t>
            </a:r>
            <a:r>
              <a:rPr lang="en-US" altLang="zh-TW" sz="1350" dirty="0"/>
              <a:t> </a:t>
            </a:r>
          </a:p>
          <a:p>
            <a:pPr algn="ctr"/>
            <a:r>
              <a:rPr lang="en-US" altLang="zh-TW" sz="1350" dirty="0"/>
              <a:t>antenna</a:t>
            </a:r>
            <a:endParaRPr lang="zh-TW" altLang="en-US" sz="1350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73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Gateway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76053" y="2515640"/>
            <a:ext cx="6839297" cy="2855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5" name="矩形 4"/>
          <p:cNvSpPr/>
          <p:nvPr/>
        </p:nvSpPr>
        <p:spPr>
          <a:xfrm>
            <a:off x="585007" y="2515640"/>
            <a:ext cx="1091046" cy="8853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 err="1"/>
              <a:t>LoRa</a:t>
            </a:r>
            <a:r>
              <a:rPr lang="en-US" altLang="zh-TW" sz="1350" dirty="0"/>
              <a:t> </a:t>
            </a:r>
          </a:p>
          <a:p>
            <a:pPr algn="ctr"/>
            <a:r>
              <a:rPr lang="en-US" altLang="zh-TW" sz="1350" dirty="0"/>
              <a:t>antenna</a:t>
            </a:r>
            <a:endParaRPr lang="zh-TW" altLang="en-US" sz="135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39739" y="2146308"/>
            <a:ext cx="13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Raspberry Pi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222867" y="2801389"/>
            <a:ext cx="4164676" cy="242731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766660" y="2481122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container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6439991" y="2881563"/>
            <a:ext cx="1542010" cy="103240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DNN</a:t>
            </a:r>
          </a:p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6439991" y="4055134"/>
            <a:ext cx="1542010" cy="103240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BlockChain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1870364" y="2801389"/>
            <a:ext cx="808710" cy="242731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MQTT</a:t>
            </a:r>
          </a:p>
          <a:p>
            <a:pPr algn="ctr"/>
            <a:r>
              <a:rPr lang="en-US" altLang="zh-TW" sz="1600" dirty="0" smtClean="0"/>
              <a:t>Broker</a:t>
            </a:r>
            <a:endParaRPr lang="zh-TW" altLang="en-US" sz="1600" dirty="0"/>
          </a:p>
        </p:txBody>
      </p:sp>
      <p:sp>
        <p:nvSpPr>
          <p:cNvPr id="14" name="圓角矩形 13"/>
          <p:cNvSpPr/>
          <p:nvPr/>
        </p:nvSpPr>
        <p:spPr>
          <a:xfrm>
            <a:off x="3008615" y="2801388"/>
            <a:ext cx="808710" cy="242731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LoRa</a:t>
            </a:r>
            <a:endParaRPr lang="en-US" altLang="zh-TW" sz="1200" dirty="0" smtClean="0"/>
          </a:p>
          <a:p>
            <a:pPr algn="ctr"/>
            <a:r>
              <a:rPr lang="en-US" altLang="zh-TW" sz="1200" dirty="0" smtClean="0"/>
              <a:t>Gateway</a:t>
            </a:r>
          </a:p>
          <a:p>
            <a:pPr algn="ctr"/>
            <a:r>
              <a:rPr lang="en-US" altLang="zh-TW" sz="1200" dirty="0" smtClean="0"/>
              <a:t>Bridge</a:t>
            </a:r>
            <a:endParaRPr lang="zh-TW" altLang="en-US" sz="1200" dirty="0"/>
          </a:p>
        </p:txBody>
      </p:sp>
      <p:sp>
        <p:nvSpPr>
          <p:cNvPr id="15" name="圓角矩形 14"/>
          <p:cNvSpPr/>
          <p:nvPr/>
        </p:nvSpPr>
        <p:spPr>
          <a:xfrm>
            <a:off x="4572000" y="2881564"/>
            <a:ext cx="590204" cy="220597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TW" sz="1600" dirty="0" smtClean="0"/>
              <a:t>Message</a:t>
            </a:r>
          </a:p>
          <a:p>
            <a:pPr algn="ctr"/>
            <a:r>
              <a:rPr lang="en-US" altLang="zh-TW" sz="1600" dirty="0" smtClean="0"/>
              <a:t>Management program</a:t>
            </a:r>
            <a:endParaRPr lang="zh-TW" altLang="en-US" sz="1600" dirty="0"/>
          </a:p>
        </p:txBody>
      </p:sp>
      <p:sp>
        <p:nvSpPr>
          <p:cNvPr id="17" name="圓角矩形 16"/>
          <p:cNvSpPr/>
          <p:nvPr/>
        </p:nvSpPr>
        <p:spPr>
          <a:xfrm>
            <a:off x="5377235" y="2881562"/>
            <a:ext cx="847725" cy="103240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Transmis-sion</a:t>
            </a:r>
            <a:endParaRPr lang="en-US" altLang="zh-TW" sz="1200" dirty="0" smtClean="0"/>
          </a:p>
          <a:p>
            <a:pPr algn="ctr"/>
            <a:r>
              <a:rPr lang="en-US" altLang="zh-TW" sz="1200" dirty="0"/>
              <a:t>a</a:t>
            </a:r>
            <a:r>
              <a:rPr lang="en-US" altLang="zh-TW" sz="1200" dirty="0" smtClean="0"/>
              <a:t>fter</a:t>
            </a:r>
          </a:p>
          <a:p>
            <a:pPr algn="ctr"/>
            <a:r>
              <a:rPr lang="en-US" altLang="zh-TW" sz="1200" dirty="0" smtClean="0"/>
              <a:t>DNN</a:t>
            </a:r>
          </a:p>
          <a:p>
            <a:pPr algn="ctr"/>
            <a:r>
              <a:rPr lang="en-US" altLang="zh-TW" sz="1200" dirty="0" smtClean="0"/>
              <a:t>program</a:t>
            </a:r>
            <a:endParaRPr lang="zh-TW" altLang="en-US" sz="1200" dirty="0"/>
          </a:p>
        </p:txBody>
      </p:sp>
      <p:sp>
        <p:nvSpPr>
          <p:cNvPr id="18" name="圓角矩形 17"/>
          <p:cNvSpPr/>
          <p:nvPr/>
        </p:nvSpPr>
        <p:spPr>
          <a:xfrm>
            <a:off x="5377235" y="4055134"/>
            <a:ext cx="847725" cy="103240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Data anomaly</a:t>
            </a:r>
          </a:p>
          <a:p>
            <a:pPr algn="ctr"/>
            <a:r>
              <a:rPr lang="en-US" altLang="zh-TW" sz="1200" dirty="0"/>
              <a:t>b</a:t>
            </a:r>
            <a:r>
              <a:rPr lang="en-US" altLang="zh-TW" sz="1200" dirty="0" smtClean="0"/>
              <a:t>ehavior</a:t>
            </a:r>
          </a:p>
          <a:p>
            <a:pPr algn="ctr"/>
            <a:r>
              <a:rPr lang="en-US" altLang="zh-TW" sz="1200" dirty="0" smtClean="0"/>
              <a:t>program</a:t>
            </a:r>
            <a:endParaRPr lang="zh-TW" altLang="en-US" sz="1200" dirty="0"/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1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Transmission mechanism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Use </a:t>
            </a:r>
            <a:r>
              <a:rPr lang="en-US" altLang="zh-TW" dirty="0" err="1" smtClean="0"/>
              <a:t>LoRa</a:t>
            </a:r>
            <a:r>
              <a:rPr lang="en-US" altLang="zh-TW" dirty="0" smtClean="0"/>
              <a:t> gateway Bridge  service catch value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Message Management </a:t>
            </a:r>
            <a:r>
              <a:rPr lang="en-US" altLang="zh-TW" dirty="0" smtClean="0"/>
              <a:t>program use pipeline send data to DNN Model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</a:t>
            </a:r>
            <a:r>
              <a:rPr lang="en-US" altLang="zh-TW" dirty="0" smtClean="0"/>
              <a:t>Transmission </a:t>
            </a:r>
            <a:r>
              <a:rPr lang="en-US" altLang="zh-TW" dirty="0"/>
              <a:t>after DNN </a:t>
            </a:r>
            <a:r>
              <a:rPr lang="en-US" altLang="zh-TW" dirty="0" smtClean="0"/>
              <a:t>program send result and data to </a:t>
            </a:r>
            <a:r>
              <a:rPr lang="en-US" altLang="zh-TW" dirty="0" err="1" smtClean="0"/>
              <a:t>BlockChain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Cloud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2975" y="2152651"/>
            <a:ext cx="7229475" cy="26479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063890" y="1690985"/>
            <a:ext cx="98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Server</a:t>
            </a:r>
            <a:endParaRPr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1219199" y="2381250"/>
            <a:ext cx="3267076" cy="9525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Kubernetes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4762499" y="2381250"/>
            <a:ext cx="3267076" cy="9525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Hyperledger Fabric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2938462" y="3590925"/>
            <a:ext cx="3267076" cy="9525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DNN</a:t>
            </a:r>
          </a:p>
          <a:p>
            <a:pPr algn="ctr"/>
            <a:r>
              <a:rPr lang="en-US" altLang="zh-TW" dirty="0" smtClean="0"/>
              <a:t>Environment</a:t>
            </a:r>
            <a:endParaRPr lang="zh-TW" altLang="en-US" dirty="0" smtClean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1128</TotalTime>
  <Words>219</Words>
  <Application>Microsoft Office PowerPoint</Application>
  <PresentationFormat>如螢幕大小 (4:3)</PresentationFormat>
  <Paragraphs>103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Project Meeting</vt:lpstr>
      <vt:lpstr>Structure</vt:lpstr>
      <vt:lpstr>Architecture</vt:lpstr>
      <vt:lpstr>Data flow chart</vt:lpstr>
      <vt:lpstr>Sensor</vt:lpstr>
      <vt:lpstr>Gateway</vt:lpstr>
      <vt:lpstr>Transmission mechanism</vt:lpstr>
      <vt:lpstr>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</dc:title>
  <dc:creator>ESL</dc:creator>
  <cp:lastModifiedBy>ESL</cp:lastModifiedBy>
  <cp:revision>22</cp:revision>
  <dcterms:created xsi:type="dcterms:W3CDTF">2018-10-30T13:43:56Z</dcterms:created>
  <dcterms:modified xsi:type="dcterms:W3CDTF">2018-10-31T08:32:13Z</dcterms:modified>
</cp:coreProperties>
</file>