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0" r:id="rId3"/>
    <p:sldId id="261" r:id="rId4"/>
    <p:sldId id="269" r:id="rId5"/>
    <p:sldId id="262" r:id="rId6"/>
    <p:sldId id="267" r:id="rId7"/>
    <p:sldId id="258" r:id="rId8"/>
    <p:sldId id="264" r:id="rId9"/>
    <p:sldId id="265" r:id="rId10"/>
    <p:sldId id="268" r:id="rId11"/>
    <p:sldId id="266" r:id="rId12"/>
    <p:sldId id="27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02AF1-5398-4953-BB17-28D9DD83091D}" type="datetimeFigureOut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5C07B-AA7F-4F89-9BAB-E0587A3B7E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20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channel: </a:t>
            </a:r>
            <a:r>
              <a:rPr lang="zh-TW" altLang="en-US" dirty="0" smtClean="0"/>
              <a:t>台灣使用</a:t>
            </a:r>
            <a:r>
              <a:rPr lang="en-US" altLang="zh-TW" dirty="0" smtClean="0"/>
              <a:t>920∼925MHz</a:t>
            </a:r>
            <a:r>
              <a:rPr lang="zh-TW" altLang="en-US" dirty="0" smtClean="0"/>
              <a:t>頻段的</a:t>
            </a:r>
            <a:r>
              <a:rPr lang="en-US" altLang="zh-TW" dirty="0" smtClean="0"/>
              <a:t>923MHz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LoRa</a:t>
            </a:r>
            <a:r>
              <a:rPr lang="en-US" altLang="zh-TW" dirty="0" smtClean="0"/>
              <a:t> Gateway Bridge is a service which abstracts the packet-forwarder UDP protocol into JSON over MQTT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C2C9D-C4B1-4EBC-9019-656EACA7385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75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行程間通訊（</a:t>
            </a:r>
            <a:r>
              <a:rPr lang="en-US" altLang="zh-TW" dirty="0" smtClean="0"/>
              <a:t>IPC</a:t>
            </a:r>
            <a:r>
              <a:rPr lang="zh-TW" altLang="en-US" dirty="0" smtClean="0"/>
              <a:t>，</a:t>
            </a:r>
            <a:r>
              <a:rPr lang="en-US" altLang="zh-TW" dirty="0" smtClean="0"/>
              <a:t>Inter-Process Communication</a:t>
            </a:r>
            <a:r>
              <a:rPr lang="zh-TW" altLang="en-US" dirty="0" smtClean="0"/>
              <a:t>）</a:t>
            </a:r>
            <a:endParaRPr lang="en-US" altLang="zh-TW" dirty="0" smtClean="0"/>
          </a:p>
          <a:p>
            <a:r>
              <a:rPr lang="zh-TW" altLang="en-US" dirty="0" smtClean="0"/>
              <a:t>指至少兩個行程或執行緒間傳送資料或訊號的一些技術或方法。 行程是電腦系統分配資源的最小單位</a:t>
            </a:r>
            <a:r>
              <a:rPr lang="en-US" altLang="zh-TW" dirty="0" smtClean="0"/>
              <a:t>(</a:t>
            </a:r>
            <a:r>
              <a:rPr lang="zh-TW" altLang="en-US" dirty="0" smtClean="0"/>
              <a:t>嚴格說來是執行緒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 每個行程都有自己的一部分獨立的系統資源，彼此是隔離的。 為了能使不同的行程互相存取資源並進行協調工作，才有了行程間通訊。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Message queue, semaphore, and shared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C07B-AA7F-4F89-9BAB-E0587A3B7E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0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OSI (Open Systems Interconnection)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5C07B-AA7F-4F89-9BAB-E0587A3B7E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4796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E0BF-FF7C-4243-8FAF-334ACD22311E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95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11BA-9EED-44B1-BCF9-3A3C7258075D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633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8DD9D-A490-40F0-AD3E-C6223F6CC786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318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D7DE7-442F-4DBA-B1F7-7CA0C99F1CC7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598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0C2DC-BB4D-4BD2-B584-352D1D787B79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49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3AD7E-8DA3-4C3D-AE20-E852A738A38D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125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2BAE-784E-432B-9731-1F44CEC272A6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12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F5FA9-8EB6-43B2-B3E6-5291F96C4FDB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79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95A4E-6B60-4235-BA9F-E7E58150D9B6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0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BA07-0583-41CB-8D56-EBF61DF39362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74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EFCF-C170-43D5-9CF8-6AA957143F3A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823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D2ACD-220E-4031-9A0A-7C9D40247A02}" type="datetime1">
              <a:rPr lang="zh-TW" altLang="en-US" smtClean="0"/>
              <a:t>11/28/2018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6C888-1A95-447D-8F9B-FB33FCEF93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436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Project Meeting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2018.11.28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731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OSI vs TCP/IP model</a:t>
            </a:r>
            <a:endParaRPr lang="zh-TW" altLang="en-US" dirty="0"/>
          </a:p>
        </p:txBody>
      </p:sp>
      <p:pic>
        <p:nvPicPr>
          <p:cNvPr id="5122" name="Picture 2" descr="OSI æ¨¡åå TCP/IP æ¨¡å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280" y="1825625"/>
            <a:ext cx="50354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039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TCP/IP vs </a:t>
            </a:r>
            <a:r>
              <a:rPr lang="en-US" altLang="zh-TW" dirty="0" err="1" smtClean="0"/>
              <a:t>IoT</a:t>
            </a:r>
            <a:r>
              <a:rPr lang="en-US" altLang="zh-TW" dirty="0" smtClean="0"/>
              <a:t> protocols</a:t>
            </a:r>
            <a:endParaRPr lang="zh-TW" altLang="en-US" dirty="0"/>
          </a:p>
        </p:txBody>
      </p:sp>
      <p:pic>
        <p:nvPicPr>
          <p:cNvPr id="4098" name="Picture 2" descr="ãlora tcp/ip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887" y="1887171"/>
            <a:ext cx="50242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91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IoT</a:t>
            </a:r>
            <a:r>
              <a:rPr lang="en-US" altLang="zh-TW" dirty="0" smtClean="0"/>
              <a:t> and Internet Protocols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374530"/>
            <a:ext cx="7439025" cy="5181600"/>
          </a:xfrm>
          <a:prstGeom prst="rect">
            <a:avLst/>
          </a:prstGeom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498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Structure</a:t>
            </a:r>
            <a:endParaRPr lang="zh-TW" altLang="en-US" dirty="0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2</a:t>
            </a:fld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897380" y="2309900"/>
            <a:ext cx="5349240" cy="3366654"/>
            <a:chOff x="1005840" y="1936866"/>
            <a:chExt cx="7132320" cy="4488872"/>
          </a:xfrm>
        </p:grpSpPr>
        <p:sp>
          <p:nvSpPr>
            <p:cNvPr id="4" name="等腰三角形 3"/>
            <p:cNvSpPr/>
            <p:nvPr/>
          </p:nvSpPr>
          <p:spPr>
            <a:xfrm>
              <a:off x="1005840" y="1936866"/>
              <a:ext cx="7132320" cy="4488872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1350"/>
            </a:p>
          </p:txBody>
        </p:sp>
        <p:cxnSp>
          <p:nvCxnSpPr>
            <p:cNvPr id="6" name="直線接點 5"/>
            <p:cNvCxnSpPr/>
            <p:nvPr/>
          </p:nvCxnSpPr>
          <p:spPr>
            <a:xfrm>
              <a:off x="3095767" y="3794078"/>
              <a:ext cx="2952466" cy="4549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線接點 7"/>
            <p:cNvCxnSpPr/>
            <p:nvPr/>
          </p:nvCxnSpPr>
          <p:spPr>
            <a:xfrm flipV="1">
              <a:off x="1897039" y="5295208"/>
              <a:ext cx="5351659" cy="922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8" name="圖片 1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53" b="93525" l="3103" r="9809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22812" y="2816977"/>
            <a:ext cx="1298377" cy="86145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2786515" y="290145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Cloud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315761" y="3865055"/>
            <a:ext cx="51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Fog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510737" y="49802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Sensor</a:t>
            </a:r>
            <a:endParaRPr lang="zh-TW" altLang="en-US" dirty="0"/>
          </a:p>
        </p:txBody>
      </p:sp>
      <p:pic>
        <p:nvPicPr>
          <p:cNvPr id="2050" name="Picture 2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329" y="3939269"/>
            <a:ext cx="785486" cy="768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ãgateway iconãçåçæå°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020" y="3810008"/>
            <a:ext cx="1198304" cy="8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18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315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230" y="4916821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ç¸éåç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7778" l="889" r="97333">
                        <a14:foregroundMark x1="45778" y1="44444" x2="45778" y2="44444"/>
                        <a14:foregroundMark x1="18667" y1="48444" x2="18667" y2="48444"/>
                        <a14:foregroundMark x1="51556" y1="16000" x2="51556" y2="16000"/>
                        <a14:foregroundMark x1="72000" y1="28000" x2="72000" y2="28000"/>
                        <a14:foregroundMark x1="82222" y1="48889" x2="82222" y2="48889"/>
                        <a14:foregroundMark x1="52889" y1="64444" x2="52889" y2="6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360" y="4916820"/>
            <a:ext cx="678485" cy="67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07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Architecture</a:t>
            </a:r>
            <a:endParaRPr lang="zh-TW" altLang="en-US" dirty="0"/>
          </a:p>
        </p:txBody>
      </p:sp>
      <p:sp>
        <p:nvSpPr>
          <p:cNvPr id="61" name="投影片編號版面配置區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圓角矩形 3"/>
          <p:cNvSpPr/>
          <p:nvPr/>
        </p:nvSpPr>
        <p:spPr>
          <a:xfrm>
            <a:off x="1946672" y="2000251"/>
            <a:ext cx="5250656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5" name="圓角矩形 4"/>
          <p:cNvSpPr/>
          <p:nvPr/>
        </p:nvSpPr>
        <p:spPr>
          <a:xfrm>
            <a:off x="1946672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7" name="流程圖: 程序 6"/>
          <p:cNvSpPr/>
          <p:nvPr/>
        </p:nvSpPr>
        <p:spPr>
          <a:xfrm>
            <a:off x="2078831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767" y="2278145"/>
            <a:ext cx="996554" cy="278244"/>
          </a:xfrm>
          <a:prstGeom prst="rect">
            <a:avLst/>
          </a:prstGeom>
        </p:spPr>
      </p:pic>
      <p:sp>
        <p:nvSpPr>
          <p:cNvPr id="9" name="流程圖: 程序 8"/>
          <p:cNvSpPr/>
          <p:nvPr/>
        </p:nvSpPr>
        <p:spPr>
          <a:xfrm>
            <a:off x="3378994" y="2098476"/>
            <a:ext cx="111442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0" name="流程圖: 程序 9"/>
          <p:cNvSpPr/>
          <p:nvPr/>
        </p:nvSpPr>
        <p:spPr>
          <a:xfrm>
            <a:off x="4679156" y="2098476"/>
            <a:ext cx="2314575" cy="610791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06" y="2150034"/>
            <a:ext cx="967978" cy="500536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4760255" y="2206536"/>
            <a:ext cx="13628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050" dirty="0"/>
              <a:t>Deep Learning </a:t>
            </a:r>
          </a:p>
          <a:p>
            <a:r>
              <a:rPr lang="en-US" altLang="zh-TW" sz="1050" dirty="0"/>
              <a:t>Training Environment</a:t>
            </a:r>
            <a:endParaRPr lang="zh-TW" altLang="en-US" sz="1050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39" y="2098476"/>
            <a:ext cx="615077" cy="512564"/>
          </a:xfrm>
          <a:prstGeom prst="rect">
            <a:avLst/>
          </a:prstGeom>
        </p:spPr>
      </p:pic>
      <p:sp>
        <p:nvSpPr>
          <p:cNvPr id="14" name="流程圖: 程序 13"/>
          <p:cNvSpPr/>
          <p:nvPr/>
        </p:nvSpPr>
        <p:spPr>
          <a:xfrm>
            <a:off x="2371725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15" name="流程圖: 程序 14"/>
          <p:cNvSpPr/>
          <p:nvPr/>
        </p:nvSpPr>
        <p:spPr>
          <a:xfrm>
            <a:off x="2019897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2727579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17" name="圓角矩形 16"/>
          <p:cNvSpPr/>
          <p:nvPr/>
        </p:nvSpPr>
        <p:spPr>
          <a:xfrm>
            <a:off x="2486025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19" name="圓角矩形 18"/>
          <p:cNvSpPr/>
          <p:nvPr/>
        </p:nvSpPr>
        <p:spPr>
          <a:xfrm>
            <a:off x="2486025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26" name="圓角矩形 25"/>
          <p:cNvSpPr/>
          <p:nvPr/>
        </p:nvSpPr>
        <p:spPr>
          <a:xfrm>
            <a:off x="5196186" y="3357564"/>
            <a:ext cx="1903809" cy="80724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 dirty="0"/>
          </a:p>
        </p:txBody>
      </p:sp>
      <p:sp>
        <p:nvSpPr>
          <p:cNvPr id="27" name="流程圖: 程序 26"/>
          <p:cNvSpPr/>
          <p:nvPr/>
        </p:nvSpPr>
        <p:spPr>
          <a:xfrm>
            <a:off x="5621239" y="3579019"/>
            <a:ext cx="1371600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28" name="流程圖: 程序 27"/>
          <p:cNvSpPr/>
          <p:nvPr/>
        </p:nvSpPr>
        <p:spPr>
          <a:xfrm>
            <a:off x="5269411" y="3579020"/>
            <a:ext cx="278606" cy="528637"/>
          </a:xfrm>
          <a:prstGeom prst="flowChartProcess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750" dirty="0"/>
              <a:t>MQTT Broker</a:t>
            </a:r>
            <a:endParaRPr lang="zh-TW" altLang="en-US" sz="75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5977093" y="3352875"/>
            <a:ext cx="7072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container</a:t>
            </a:r>
            <a:endParaRPr lang="zh-TW" altLang="en-US" sz="1050" dirty="0"/>
          </a:p>
        </p:txBody>
      </p:sp>
      <p:sp>
        <p:nvSpPr>
          <p:cNvPr id="30" name="圓角矩形 29"/>
          <p:cNvSpPr/>
          <p:nvPr/>
        </p:nvSpPr>
        <p:spPr>
          <a:xfrm>
            <a:off x="5735539" y="3857624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 err="1"/>
              <a:t>Blockchain</a:t>
            </a:r>
            <a:endParaRPr lang="zh-TW" altLang="en-US" sz="900" dirty="0"/>
          </a:p>
        </p:txBody>
      </p:sp>
      <p:sp>
        <p:nvSpPr>
          <p:cNvPr id="31" name="圓角矩形 30"/>
          <p:cNvSpPr/>
          <p:nvPr/>
        </p:nvSpPr>
        <p:spPr>
          <a:xfrm>
            <a:off x="5735539" y="3625453"/>
            <a:ext cx="1143000" cy="185738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DNN Model</a:t>
            </a:r>
            <a:endParaRPr lang="zh-TW" altLang="en-US" sz="900" dirty="0"/>
          </a:p>
        </p:txBody>
      </p:sp>
      <p:sp>
        <p:nvSpPr>
          <p:cNvPr id="32" name="圓角矩形 31"/>
          <p:cNvSpPr/>
          <p:nvPr/>
        </p:nvSpPr>
        <p:spPr>
          <a:xfrm>
            <a:off x="19466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3" name="圓角矩形 32"/>
          <p:cNvSpPr/>
          <p:nvPr/>
        </p:nvSpPr>
        <p:spPr>
          <a:xfrm>
            <a:off x="3432572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4" name="圓角矩形 33"/>
          <p:cNvSpPr/>
          <p:nvPr/>
        </p:nvSpPr>
        <p:spPr>
          <a:xfrm>
            <a:off x="5853411" y="4779169"/>
            <a:ext cx="1246584" cy="62865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Smart Meter Simulator</a:t>
            </a:r>
            <a:endParaRPr lang="zh-TW" altLang="en-US" sz="9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054325" y="4954994"/>
            <a:ext cx="42511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……</a:t>
            </a:r>
            <a:endParaRPr lang="zh-TW" altLang="en-US" sz="1350" dirty="0"/>
          </a:p>
        </p:txBody>
      </p:sp>
      <p:sp>
        <p:nvSpPr>
          <p:cNvPr id="36" name="向上箭號 35"/>
          <p:cNvSpPr/>
          <p:nvPr/>
        </p:nvSpPr>
        <p:spPr>
          <a:xfrm>
            <a:off x="2599433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7" name="向上箭號 36"/>
          <p:cNvSpPr/>
          <p:nvPr/>
        </p:nvSpPr>
        <p:spPr>
          <a:xfrm>
            <a:off x="6387407" y="4236244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8" name="向上箭號 37"/>
          <p:cNvSpPr/>
          <p:nvPr/>
        </p:nvSpPr>
        <p:spPr>
          <a:xfrm>
            <a:off x="248602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39" name="向上箭號 38"/>
          <p:cNvSpPr/>
          <p:nvPr/>
        </p:nvSpPr>
        <p:spPr>
          <a:xfrm flipV="1">
            <a:off x="3305772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0" name="向上箭號 39"/>
          <p:cNvSpPr/>
          <p:nvPr/>
        </p:nvSpPr>
        <p:spPr>
          <a:xfrm>
            <a:off x="5817241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1" name="向上箭號 40"/>
          <p:cNvSpPr/>
          <p:nvPr/>
        </p:nvSpPr>
        <p:spPr>
          <a:xfrm flipV="1">
            <a:off x="6636986" y="2843212"/>
            <a:ext cx="73223" cy="471488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2" name="左-右雙向箭號 41"/>
          <p:cNvSpPr/>
          <p:nvPr/>
        </p:nvSpPr>
        <p:spPr>
          <a:xfrm>
            <a:off x="4017467" y="3732609"/>
            <a:ext cx="1071563" cy="11072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350"/>
          </a:p>
        </p:txBody>
      </p:sp>
      <p:sp>
        <p:nvSpPr>
          <p:cNvPr id="43" name="文字方塊 42"/>
          <p:cNvSpPr txBox="1"/>
          <p:nvPr/>
        </p:nvSpPr>
        <p:spPr>
          <a:xfrm>
            <a:off x="4113774" y="350891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/>
              <a:t>sharing ledger</a:t>
            </a:r>
            <a:endParaRPr lang="zh-TW" altLang="en-US" sz="105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471084" y="2820241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1578085" y="2984824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1585901" y="3128382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3432573" y="297508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822629" y="2798732"/>
            <a:ext cx="1071127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 err="1"/>
              <a:t>Bockchain</a:t>
            </a:r>
            <a:r>
              <a:rPr lang="en-US" altLang="zh-TW" sz="825" dirty="0"/>
              <a:t> hash data</a:t>
            </a:r>
            <a:endParaRPr lang="zh-TW" altLang="en-US" sz="825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4929631" y="2963315"/>
            <a:ext cx="853119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25" dirty="0"/>
              <a:t>anomaly alarm </a:t>
            </a:r>
            <a:endParaRPr lang="zh-TW" altLang="en-US" sz="825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4937446" y="3106873"/>
            <a:ext cx="7713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original data</a:t>
            </a:r>
            <a:endParaRPr lang="zh-TW" altLang="en-US" sz="9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710209" y="2984533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DNN new model</a:t>
            </a:r>
            <a:endParaRPr lang="zh-TW" altLang="en-US" sz="9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727579" y="4386263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6462509" y="4389545"/>
            <a:ext cx="7280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900" dirty="0"/>
              <a:t>sensor data</a:t>
            </a:r>
            <a:endParaRPr lang="zh-TW" altLang="en-US" sz="9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1312759" y="3641660"/>
            <a:ext cx="5661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Node</a:t>
            </a:r>
            <a:endParaRPr lang="zh-TW" altLang="en-US" sz="135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1312760" y="5093494"/>
            <a:ext cx="66236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Sensor</a:t>
            </a:r>
            <a:endParaRPr lang="zh-TW" altLang="en-US" sz="135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342877" y="2206536"/>
            <a:ext cx="5918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/>
              <a:t>Cloud</a:t>
            </a:r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23649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Gateway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76053" y="2515640"/>
            <a:ext cx="6839297" cy="28554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TW" altLang="en-US" sz="1350"/>
          </a:p>
        </p:txBody>
      </p:sp>
      <p:sp>
        <p:nvSpPr>
          <p:cNvPr id="5" name="矩形 4"/>
          <p:cNvSpPr/>
          <p:nvPr/>
        </p:nvSpPr>
        <p:spPr>
          <a:xfrm>
            <a:off x="585007" y="2515640"/>
            <a:ext cx="1091046" cy="8853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350" dirty="0" err="1"/>
              <a:t>LoRa</a:t>
            </a:r>
            <a:r>
              <a:rPr lang="en-US" altLang="zh-TW" sz="1350" dirty="0"/>
              <a:t> </a:t>
            </a:r>
          </a:p>
          <a:p>
            <a:pPr algn="ctr"/>
            <a:r>
              <a:rPr lang="en-US" altLang="zh-TW" sz="1350" dirty="0"/>
              <a:t>antenna</a:t>
            </a:r>
            <a:endParaRPr lang="zh-TW" altLang="en-US" sz="135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39739" y="2146308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Raspberry Pi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4222867" y="2801389"/>
            <a:ext cx="4164676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5766660" y="2481122"/>
            <a:ext cx="1077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container</a:t>
            </a:r>
            <a:endParaRPr lang="zh-TW" altLang="en-US" dirty="0"/>
          </a:p>
        </p:txBody>
      </p:sp>
      <p:sp>
        <p:nvSpPr>
          <p:cNvPr id="9" name="圓角矩形 8"/>
          <p:cNvSpPr/>
          <p:nvPr/>
        </p:nvSpPr>
        <p:spPr>
          <a:xfrm>
            <a:off x="6439991" y="2881563"/>
            <a:ext cx="1542010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</a:p>
          <a:p>
            <a:pPr algn="ctr"/>
            <a:r>
              <a:rPr lang="en-US" altLang="zh-TW" dirty="0" smtClean="0"/>
              <a:t>Model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439991" y="4055134"/>
            <a:ext cx="1542010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BlockChain</a:t>
            </a:r>
            <a:endParaRPr lang="zh-TW" altLang="en-US" dirty="0"/>
          </a:p>
        </p:txBody>
      </p:sp>
      <p:sp>
        <p:nvSpPr>
          <p:cNvPr id="13" name="圓角矩形 12"/>
          <p:cNvSpPr/>
          <p:nvPr/>
        </p:nvSpPr>
        <p:spPr>
          <a:xfrm>
            <a:off x="1870364" y="2801389"/>
            <a:ext cx="808710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MQTT</a:t>
            </a:r>
          </a:p>
          <a:p>
            <a:pPr algn="ctr"/>
            <a:r>
              <a:rPr lang="en-US" altLang="zh-TW" sz="1600" dirty="0" smtClean="0"/>
              <a:t>Broker</a:t>
            </a:r>
            <a:endParaRPr lang="zh-TW" altLang="en-US" sz="1600" dirty="0"/>
          </a:p>
        </p:txBody>
      </p:sp>
      <p:sp>
        <p:nvSpPr>
          <p:cNvPr id="14" name="圓角矩形 13"/>
          <p:cNvSpPr/>
          <p:nvPr/>
        </p:nvSpPr>
        <p:spPr>
          <a:xfrm>
            <a:off x="3008615" y="2801388"/>
            <a:ext cx="808710" cy="2427317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LoRa</a:t>
            </a:r>
            <a:endParaRPr lang="en-US" altLang="zh-TW" sz="1200" dirty="0" smtClean="0"/>
          </a:p>
          <a:p>
            <a:pPr algn="ctr"/>
            <a:r>
              <a:rPr lang="en-US" altLang="zh-TW" sz="1200" dirty="0" smtClean="0"/>
              <a:t>Gateway</a:t>
            </a:r>
          </a:p>
          <a:p>
            <a:pPr algn="ctr"/>
            <a:r>
              <a:rPr lang="en-US" altLang="zh-TW" sz="1200" dirty="0" smtClean="0"/>
              <a:t>Bridge</a:t>
            </a:r>
            <a:endParaRPr lang="zh-TW" altLang="en-US" sz="1200" dirty="0"/>
          </a:p>
        </p:txBody>
      </p:sp>
      <p:sp>
        <p:nvSpPr>
          <p:cNvPr id="15" name="圓角矩形 14"/>
          <p:cNvSpPr/>
          <p:nvPr/>
        </p:nvSpPr>
        <p:spPr>
          <a:xfrm>
            <a:off x="4572000" y="2881564"/>
            <a:ext cx="590204" cy="220597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en-US" altLang="zh-TW" sz="1600" dirty="0" smtClean="0"/>
              <a:t>Message</a:t>
            </a:r>
          </a:p>
          <a:p>
            <a:pPr algn="ctr"/>
            <a:r>
              <a:rPr lang="en-US" altLang="zh-TW" sz="1600" dirty="0" smtClean="0"/>
              <a:t>Management program</a:t>
            </a:r>
            <a:endParaRPr lang="zh-TW" altLang="en-US" sz="1600" dirty="0"/>
          </a:p>
        </p:txBody>
      </p:sp>
      <p:sp>
        <p:nvSpPr>
          <p:cNvPr id="17" name="圓角矩形 16"/>
          <p:cNvSpPr/>
          <p:nvPr/>
        </p:nvSpPr>
        <p:spPr>
          <a:xfrm>
            <a:off x="5377235" y="2881562"/>
            <a:ext cx="847725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err="1" smtClean="0"/>
              <a:t>Transmis-sion</a:t>
            </a:r>
            <a:endParaRPr lang="en-US" altLang="zh-TW" sz="1200" dirty="0" smtClean="0"/>
          </a:p>
          <a:p>
            <a:pPr algn="ctr"/>
            <a:r>
              <a:rPr lang="en-US" altLang="zh-TW" sz="1200" dirty="0"/>
              <a:t>a</a:t>
            </a:r>
            <a:r>
              <a:rPr lang="en-US" altLang="zh-TW" sz="1200" dirty="0" smtClean="0"/>
              <a:t>fter</a:t>
            </a:r>
          </a:p>
          <a:p>
            <a:pPr algn="ctr"/>
            <a:r>
              <a:rPr lang="en-US" altLang="zh-TW" sz="1200" dirty="0" smtClean="0"/>
              <a:t>DNN</a:t>
            </a:r>
          </a:p>
          <a:p>
            <a:pPr algn="ctr"/>
            <a:r>
              <a:rPr lang="en-US" altLang="zh-TW" sz="1200" dirty="0" smtClean="0"/>
              <a:t>program</a:t>
            </a:r>
            <a:endParaRPr lang="zh-TW" altLang="en-US" sz="1200" dirty="0"/>
          </a:p>
        </p:txBody>
      </p:sp>
      <p:sp>
        <p:nvSpPr>
          <p:cNvPr id="18" name="圓角矩形 17"/>
          <p:cNvSpPr/>
          <p:nvPr/>
        </p:nvSpPr>
        <p:spPr>
          <a:xfrm>
            <a:off x="5377235" y="4055134"/>
            <a:ext cx="847725" cy="1032401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Data anomaly</a:t>
            </a:r>
          </a:p>
          <a:p>
            <a:pPr algn="ctr"/>
            <a:r>
              <a:rPr lang="en-US" altLang="zh-TW" sz="1200" dirty="0"/>
              <a:t>b</a:t>
            </a:r>
            <a:r>
              <a:rPr lang="en-US" altLang="zh-TW" sz="1200" dirty="0" smtClean="0"/>
              <a:t>ehavior</a:t>
            </a:r>
          </a:p>
          <a:p>
            <a:pPr algn="ctr"/>
            <a:r>
              <a:rPr lang="en-US" altLang="zh-TW" sz="1200" dirty="0" smtClean="0"/>
              <a:t>program</a:t>
            </a:r>
            <a:endParaRPr lang="zh-TW" altLang="en-US" sz="1200" dirty="0"/>
          </a:p>
        </p:txBody>
      </p:sp>
      <p:sp>
        <p:nvSpPr>
          <p:cNvPr id="19" name="投影片編號版面配置區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108D-F599-4259-A152-9AA16733AF6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70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4850" y="1180407"/>
            <a:ext cx="6550429" cy="48629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4871258" y="1471351"/>
            <a:ext cx="2834641" cy="4281055"/>
          </a:xfrm>
          <a:prstGeom prst="round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1720734" y="3879270"/>
            <a:ext cx="2834641" cy="18731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DNN</a:t>
            </a:r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圓角矩形 6"/>
          <p:cNvSpPr/>
          <p:nvPr/>
        </p:nvSpPr>
        <p:spPr>
          <a:xfrm>
            <a:off x="5220392" y="1812175"/>
            <a:ext cx="2136371" cy="573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Peer 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5220391" y="2578331"/>
            <a:ext cx="2136371" cy="573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Peer 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5220390" y="3344487"/>
            <a:ext cx="2136371" cy="573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Peer 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167388" y="3906365"/>
            <a:ext cx="242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11" name="圓角矩形 10"/>
          <p:cNvSpPr/>
          <p:nvPr/>
        </p:nvSpPr>
        <p:spPr>
          <a:xfrm>
            <a:off x="5220390" y="4876799"/>
            <a:ext cx="2136371" cy="5735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Peer 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931552" y="755119"/>
            <a:ext cx="1212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p</a:t>
            </a:r>
            <a:r>
              <a:rPr lang="en-US" altLang="zh-TW" sz="1200" dirty="0" smtClean="0"/>
              <a:t>eer = container</a:t>
            </a:r>
            <a:endParaRPr lang="zh-TW" altLang="en-US" sz="1200" dirty="0"/>
          </a:p>
        </p:txBody>
      </p:sp>
      <p:cxnSp>
        <p:nvCxnSpPr>
          <p:cNvPr id="17" name="肘形接點 16"/>
          <p:cNvCxnSpPr>
            <a:stCxn id="7" idx="3"/>
            <a:endCxn id="14" idx="2"/>
          </p:cNvCxnSpPr>
          <p:nvPr/>
        </p:nvCxnSpPr>
        <p:spPr>
          <a:xfrm flipV="1">
            <a:off x="7356763" y="1032118"/>
            <a:ext cx="1181013" cy="10668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5648593" y="1112705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organization</a:t>
            </a:r>
            <a:endParaRPr lang="zh-TW" altLang="en-US" dirty="0"/>
          </a:p>
        </p:txBody>
      </p:sp>
      <p:sp>
        <p:nvSpPr>
          <p:cNvPr id="19" name="向右箭號 18"/>
          <p:cNvSpPr/>
          <p:nvPr/>
        </p:nvSpPr>
        <p:spPr>
          <a:xfrm>
            <a:off x="822353" y="1442224"/>
            <a:ext cx="898381" cy="24663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1834667" y="1462498"/>
            <a:ext cx="1072661" cy="20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ID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834667" y="1668584"/>
            <a:ext cx="1072661" cy="20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solidFill>
                  <a:schemeClr val="tx1"/>
                </a:solidFill>
              </a:rPr>
              <a:t>Time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34667" y="1874670"/>
            <a:ext cx="1072661" cy="2060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 smtClean="0">
                <a:solidFill>
                  <a:schemeClr val="tx1"/>
                </a:solidFill>
              </a:rPr>
              <a:t>Power consumption</a:t>
            </a:r>
            <a:endParaRPr lang="zh-TW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187990" y="138087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Msg</a:t>
            </a:r>
            <a:endParaRPr lang="zh-TW" altLang="en-US" dirty="0"/>
          </a:p>
        </p:txBody>
      </p:sp>
      <p:cxnSp>
        <p:nvCxnSpPr>
          <p:cNvPr id="28" name="肘形接點 27"/>
          <p:cNvCxnSpPr>
            <a:stCxn id="22" idx="2"/>
            <a:endCxn id="6" idx="1"/>
          </p:cNvCxnSpPr>
          <p:nvPr/>
        </p:nvCxnSpPr>
        <p:spPr>
          <a:xfrm rot="5400000">
            <a:off x="678325" y="3123165"/>
            <a:ext cx="2735082" cy="650264"/>
          </a:xfrm>
          <a:prstGeom prst="bentConnector4">
            <a:avLst>
              <a:gd name="adj1" fmla="val 32879"/>
              <a:gd name="adj2" fmla="val 135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6" idx="3"/>
            <a:endCxn id="5" idx="1"/>
          </p:cNvCxnSpPr>
          <p:nvPr/>
        </p:nvCxnSpPr>
        <p:spPr>
          <a:xfrm flipV="1">
            <a:off x="4555375" y="3611879"/>
            <a:ext cx="315883" cy="12039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0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Thanks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50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Open Systems Interconnection</a:t>
            </a:r>
            <a:endParaRPr lang="zh-TW" altLang="en-US" dirty="0"/>
          </a:p>
        </p:txBody>
      </p:sp>
      <p:pic>
        <p:nvPicPr>
          <p:cNvPr id="4" name="Picture 4" descr="ãlora osi and normal osi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35" y="1690689"/>
            <a:ext cx="56419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101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 Range Wide Area Network (</a:t>
            </a:r>
            <a:r>
              <a:rPr lang="en-US" altLang="zh-TW" dirty="0" err="1"/>
              <a:t>LoRaWAN</a:t>
            </a:r>
            <a:r>
              <a:rPr lang="en-US" altLang="zh-TW" dirty="0"/>
              <a:t>) stack.</a:t>
            </a:r>
            <a:endParaRPr lang="zh-TW" altLang="en-US" dirty="0"/>
          </a:p>
        </p:txBody>
      </p:sp>
      <p:pic>
        <p:nvPicPr>
          <p:cNvPr id="2050" name="Picture 2" descr="ãlora osi modelãçåçæå°çµæ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303585"/>
            <a:ext cx="7190245" cy="307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34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Traditional OSI stack and TCP/IP stack</a:t>
            </a:r>
            <a:endParaRPr lang="zh-TW" altLang="en-US" dirty="0"/>
          </a:p>
        </p:txBody>
      </p:sp>
      <p:pic>
        <p:nvPicPr>
          <p:cNvPr id="6146" name="Picture 2" descr="ãlora model tcp/ip modelãçåçæå°çµæ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590" y="2134822"/>
            <a:ext cx="64008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6C888-1A95-447D-8F9B-FB33FCEF936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651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281</Words>
  <Application>Microsoft Office PowerPoint</Application>
  <PresentationFormat>如螢幕大小 (4:3)</PresentationFormat>
  <Paragraphs>101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Project Meeting</vt:lpstr>
      <vt:lpstr>Structure</vt:lpstr>
      <vt:lpstr>Architecture</vt:lpstr>
      <vt:lpstr>Gateway</vt:lpstr>
      <vt:lpstr>PowerPoint 簡報</vt:lpstr>
      <vt:lpstr>Thanks</vt:lpstr>
      <vt:lpstr>Open Systems Interconnection</vt:lpstr>
      <vt:lpstr>Long Range Wide Area Network (LoRaWAN) stack.</vt:lpstr>
      <vt:lpstr>Traditional OSI stack and TCP/IP stack</vt:lpstr>
      <vt:lpstr>OSI vs TCP/IP model</vt:lpstr>
      <vt:lpstr>TCP/IP vs IoT protocols</vt:lpstr>
      <vt:lpstr>IoT and Internet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Meeting</dc:title>
  <dc:creator>ESL</dc:creator>
  <cp:lastModifiedBy>ESL</cp:lastModifiedBy>
  <cp:revision>12</cp:revision>
  <dcterms:created xsi:type="dcterms:W3CDTF">2018-11-28T06:52:47Z</dcterms:created>
  <dcterms:modified xsi:type="dcterms:W3CDTF">2018-11-28T10:53:19Z</dcterms:modified>
</cp:coreProperties>
</file>