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60" r:id="rId5"/>
    <p:sldId id="264" r:id="rId6"/>
    <p:sldId id="265" r:id="rId7"/>
    <p:sldId id="266" r:id="rId8"/>
    <p:sldId id="263" r:id="rId9"/>
    <p:sldId id="267" r:id="rId10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59" autoAdjust="0"/>
  </p:normalViewPr>
  <p:slideViewPr>
    <p:cSldViewPr snapToGrid="0">
      <p:cViewPr varScale="1">
        <p:scale>
          <a:sx n="63" d="100"/>
          <a:sy n="63" d="100"/>
        </p:scale>
        <p:origin x="24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2131-83E6-458D-BBCD-0123E3633CD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6D78-04D0-4079-BEBE-1296D57EB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19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4164-AB40-4556-BC23-C222CDEC4A3E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2C9D-C4B1-4EBC-9019-656EACA73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channel: </a:t>
            </a:r>
            <a:r>
              <a:rPr lang="zh-TW" altLang="en-US" dirty="0" smtClean="0"/>
              <a:t>台灣使用</a:t>
            </a:r>
            <a:r>
              <a:rPr lang="en-US" altLang="zh-TW" dirty="0" smtClean="0"/>
              <a:t>920∼925MHz</a:t>
            </a:r>
            <a:r>
              <a:rPr lang="zh-TW" altLang="en-US" dirty="0" smtClean="0"/>
              <a:t>頻段的</a:t>
            </a:r>
            <a:r>
              <a:rPr lang="en-US" altLang="zh-TW" dirty="0" smtClean="0"/>
              <a:t>923MHz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Gateway Bridge is a service which abstracts the packet-forwarder UDP protocol into JSON over MQTT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26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zh-TW" altLang="en-US" dirty="0" smtClean="0"/>
              <a:t>網路定義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LoRa</a:t>
            </a:r>
            <a:r>
              <a:rPr lang="zh-TW" altLang="en-US" dirty="0" smtClean="0"/>
              <a:t>經常被誤用來描述整個</a:t>
            </a:r>
            <a:r>
              <a:rPr lang="en-US" altLang="zh-TW" dirty="0" smtClean="0"/>
              <a:t>LPWAN</a:t>
            </a:r>
            <a:r>
              <a:rPr lang="zh-TW" altLang="en-US" dirty="0" smtClean="0"/>
              <a:t>通信系統，但嚴格來說，</a:t>
            </a:r>
            <a:r>
              <a:rPr lang="en-US" altLang="zh-TW" dirty="0" err="1" smtClean="0"/>
              <a:t>LoRa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Semtech</a:t>
            </a:r>
            <a:r>
              <a:rPr lang="zh-TW" altLang="en-US" dirty="0" smtClean="0"/>
              <a:t>擁有的專有調製格式。 </a:t>
            </a:r>
            <a:endParaRPr lang="en-US" altLang="zh-TW" dirty="0" smtClean="0"/>
          </a:p>
          <a:p>
            <a:r>
              <a:rPr lang="en-US" altLang="zh-TW" dirty="0" smtClean="0"/>
              <a:t>SX1272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SX1276 </a:t>
            </a:r>
            <a:r>
              <a:rPr lang="en-US" altLang="zh-TW" dirty="0" err="1" smtClean="0"/>
              <a:t>LoRa</a:t>
            </a:r>
            <a:r>
              <a:rPr lang="zh-TW" altLang="en-US" dirty="0" smtClean="0"/>
              <a:t>晶片使用稱為</a:t>
            </a:r>
            <a:r>
              <a:rPr lang="en-US" altLang="zh-TW" dirty="0" smtClean="0"/>
              <a:t>chirp</a:t>
            </a:r>
            <a:r>
              <a:rPr lang="zh-TW" altLang="en-US" dirty="0" smtClean="0"/>
              <a:t>擴頻（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）的調製技術來組成技術棧的物理層（</a:t>
            </a:r>
            <a:r>
              <a:rPr lang="en-US" altLang="zh-TW" dirty="0" smtClean="0"/>
              <a:t>PHY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LoRa</a:t>
            </a:r>
            <a:r>
              <a:rPr lang="zh-TW" altLang="en-US" dirty="0" smtClean="0"/>
              <a:t>有兩種不同的協議棧：</a:t>
            </a:r>
            <a:endParaRPr lang="en-US" altLang="zh-TW" dirty="0" smtClean="0"/>
          </a:p>
          <a:p>
            <a:r>
              <a:rPr lang="en-US" altLang="zh-TW" dirty="0" smtClean="0"/>
              <a:t>Symphony Link</a:t>
            </a:r>
            <a:r>
              <a:rPr lang="zh-TW" altLang="en-US" dirty="0" smtClean="0"/>
              <a:t>適用於需要高級功能的工業和企業用戶。 </a:t>
            </a:r>
            <a:endParaRPr lang="en-US" altLang="zh-TW" dirty="0" smtClean="0"/>
          </a:p>
          <a:p>
            <a:r>
              <a:rPr lang="en-US" altLang="zh-TW" dirty="0" err="1" smtClean="0"/>
              <a:t>LoRaWAN</a:t>
            </a:r>
            <a:r>
              <a:rPr lang="zh-TW" altLang="en-US" dirty="0" smtClean="0"/>
              <a:t>適用於基於</a:t>
            </a:r>
            <a:r>
              <a:rPr lang="en-US" altLang="zh-TW" dirty="0" err="1" smtClean="0"/>
              <a:t>LoRaWAN</a:t>
            </a:r>
            <a:r>
              <a:rPr lang="zh-TW" altLang="en-US" dirty="0" smtClean="0"/>
              <a:t>的行動網路，在歐洲發展得比較快。</a:t>
            </a:r>
            <a:endParaRPr lang="en-US" altLang="zh-TW" dirty="0" smtClean="0"/>
          </a:p>
          <a:p>
            <a:endParaRPr lang="en-US" altLang="zh-TW" dirty="0" smtClean="0"/>
          </a:p>
          <a:p>
            <a:pPr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LoRaWAN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是一個開放標準，它定義了基於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晶片的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LPWAN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技術的通信協議。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LoRaWAN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在數據鏈路層定義媒體訪問控制（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），由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聯盟維護。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LoRaWAN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之間的這種區別很重要，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Labs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等其他公司在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晶片的頂部使用專有的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層來創建更好的混合設計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Labs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案例中稱為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Symphony Link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LoRaWAN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是一種媒體訪問控制（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）層協議，專為具有單一運營商的大型公共網絡而設計。</a:t>
            </a: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0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90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限制 </a:t>
            </a:r>
            <a:r>
              <a:rPr lang="en-US" altLang="zh-TW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只能傳送 </a:t>
            </a:r>
            <a:r>
              <a:rPr lang="en-US" altLang="zh-TW" dirty="0" smtClean="0"/>
              <a:t>0-F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(Hex)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每個符號以 </a:t>
            </a:r>
            <a:r>
              <a:rPr lang="en-US" altLang="zh-TW" dirty="0" smtClean="0"/>
              <a:t>ASCII </a:t>
            </a:r>
            <a:r>
              <a:rPr lang="zh-TW" altLang="en-US" dirty="0" smtClean="0"/>
              <a:t>方式傳送 </a:t>
            </a:r>
            <a:r>
              <a:rPr lang="en-US" altLang="zh-TW" dirty="0" smtClean="0"/>
              <a:t>(1bytes)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r>
              <a:rPr lang="en-US" altLang="zh-TW" dirty="0" smtClean="0"/>
              <a:t>Data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包含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content,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格式封裝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CRLF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</a:t>
            </a:r>
            <a:r>
              <a:rPr lang="zh-TW" altLang="en-US" dirty="0" smtClean="0"/>
              <a:t>收發</a:t>
            </a:r>
            <a:r>
              <a:rPr lang="zh-TW" altLang="en-US" dirty="0" smtClean="0"/>
              <a:t>器</a:t>
            </a:r>
            <a:endParaRPr lang="en-US" altLang="zh-TW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channel: </a:t>
            </a:r>
            <a:r>
              <a:rPr lang="zh-TW" altLang="en-US" dirty="0" smtClean="0"/>
              <a:t>台灣使用</a:t>
            </a:r>
            <a:r>
              <a:rPr lang="en-US" altLang="zh-TW" dirty="0" smtClean="0"/>
              <a:t>920∼925MHz</a:t>
            </a:r>
            <a:r>
              <a:rPr lang="zh-TW" altLang="en-US" dirty="0" smtClean="0"/>
              <a:t>頻段的</a:t>
            </a:r>
            <a:r>
              <a:rPr lang="en-US" altLang="zh-TW" dirty="0" smtClean="0"/>
              <a:t>923MHz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物聯網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長距離大範圍和低功耗的解決方案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英里的範圍內，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年電池壽命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輕鬆上百萬的節點連接到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消除中繼器和基礎設施成本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顯著改善的魯棒性干擾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高精度定位和測距能力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35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B95-CEBE-4C20-B305-FB737BAD7B9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96B-414B-4302-BA87-1C327DE60377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2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03F-26DF-49A2-91CC-588D9F3C960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472-6FED-44DC-BB02-324A54F9946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6A9-D1AF-4EE1-BB03-9259920A9B04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0175-4A40-4D0E-8A36-48CF1177732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9DD2-5417-431C-BD89-DCEEF270117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3686-5811-46D5-AF1E-99226F0498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5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C7A-588C-4324-86B6-4F875E36BF6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585D-2881-4BAA-9FBC-EC7C2F52C58C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8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2A2-04B5-4B07-B345-C2A578F6681F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30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8532-6FC2-4486-B9B2-7C33E4D7A8B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2018/11/28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005840" y="1936866"/>
            <a:ext cx="7132320" cy="4488872"/>
            <a:chOff x="1005840" y="1936866"/>
            <a:chExt cx="7132320" cy="4488872"/>
          </a:xfrm>
        </p:grpSpPr>
        <p:sp>
          <p:nvSpPr>
            <p:cNvPr id="4" name="等腰三角形 3"/>
            <p:cNvSpPr/>
            <p:nvPr/>
          </p:nvSpPr>
          <p:spPr>
            <a:xfrm>
              <a:off x="1005840" y="1936866"/>
              <a:ext cx="7132320" cy="4488872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95767" y="3794078"/>
              <a:ext cx="2952466" cy="45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1897039" y="5295208"/>
              <a:ext cx="5351659" cy="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3525" l="3103" r="980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415" y="2612968"/>
            <a:ext cx="1731169" cy="114860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91352" y="272560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Cloud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63680" y="4010406"/>
            <a:ext cx="627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Fog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0314" y="549737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Sensor</a:t>
            </a:r>
            <a:endParaRPr lang="zh-TW" altLang="en-US" sz="2400" dirty="0"/>
          </a:p>
        </p:txBody>
      </p:sp>
      <p:pic>
        <p:nvPicPr>
          <p:cNvPr id="2050" name="Picture 2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5" y="4109357"/>
            <a:ext cx="1047314" cy="102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60" y="3937009"/>
            <a:ext cx="1597738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12" y="5412760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85" y="5412760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38" y="5412759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1" y="5412758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4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71563" y="1524000"/>
            <a:ext cx="7000874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71563" y="3333750"/>
            <a:ext cx="2538412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1247775" y="1654968"/>
            <a:ext cx="1485900" cy="81438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6" y="1894526"/>
            <a:ext cx="1328738" cy="370992"/>
          </a:xfrm>
          <a:prstGeom prst="rect">
            <a:avLst/>
          </a:prstGeom>
        </p:spPr>
      </p:pic>
      <p:sp>
        <p:nvSpPr>
          <p:cNvPr id="9" name="流程圖: 程序 8"/>
          <p:cNvSpPr/>
          <p:nvPr/>
        </p:nvSpPr>
        <p:spPr>
          <a:xfrm>
            <a:off x="2981325" y="1654968"/>
            <a:ext cx="1485900" cy="81438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程序 9"/>
          <p:cNvSpPr/>
          <p:nvPr/>
        </p:nvSpPr>
        <p:spPr>
          <a:xfrm>
            <a:off x="4714875" y="1654968"/>
            <a:ext cx="3086100" cy="81438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7" y="1723711"/>
            <a:ext cx="1290637" cy="66738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860132" y="1799048"/>
            <a:ext cx="174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Deep Learning </a:t>
            </a:r>
          </a:p>
          <a:p>
            <a:r>
              <a:rPr lang="en-US" altLang="zh-TW" sz="1400" dirty="0" smtClean="0"/>
              <a:t>Training Environment</a:t>
            </a:r>
            <a:endParaRPr lang="zh-TW" altLang="en-US" sz="1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5" y="1654968"/>
            <a:ext cx="820102" cy="683418"/>
          </a:xfrm>
          <a:prstGeom prst="rect">
            <a:avLst/>
          </a:prstGeom>
        </p:spPr>
      </p:pic>
      <p:sp>
        <p:nvSpPr>
          <p:cNvPr id="14" name="流程圖: 程序 13"/>
          <p:cNvSpPr/>
          <p:nvPr/>
        </p:nvSpPr>
        <p:spPr>
          <a:xfrm>
            <a:off x="1638300" y="3629024"/>
            <a:ext cx="1828800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1169194" y="3629025"/>
            <a:ext cx="371475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000" dirty="0" smtClean="0"/>
              <a:t>MQTT Broker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12772" y="3327499"/>
            <a:ext cx="87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container</a:t>
            </a:r>
            <a:endParaRPr lang="zh-TW" altLang="en-US" sz="1400" dirty="0"/>
          </a:p>
        </p:txBody>
      </p:sp>
      <p:sp>
        <p:nvSpPr>
          <p:cNvPr id="17" name="圓角矩形 16"/>
          <p:cNvSpPr/>
          <p:nvPr/>
        </p:nvSpPr>
        <p:spPr>
          <a:xfrm>
            <a:off x="1790700" y="4000499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Blockchain</a:t>
            </a:r>
            <a:endParaRPr lang="zh-TW" altLang="en-US" sz="1200" dirty="0"/>
          </a:p>
        </p:txBody>
      </p:sp>
      <p:sp>
        <p:nvSpPr>
          <p:cNvPr id="19" name="圓角矩形 18"/>
          <p:cNvSpPr/>
          <p:nvPr/>
        </p:nvSpPr>
        <p:spPr>
          <a:xfrm>
            <a:off x="1790700" y="3690937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 Model</a:t>
            </a:r>
            <a:endParaRPr lang="zh-TW" altLang="en-US" sz="1200" dirty="0"/>
          </a:p>
        </p:txBody>
      </p:sp>
      <p:sp>
        <p:nvSpPr>
          <p:cNvPr id="26" name="圓角矩形 25"/>
          <p:cNvSpPr/>
          <p:nvPr/>
        </p:nvSpPr>
        <p:spPr>
          <a:xfrm>
            <a:off x="5404248" y="3333750"/>
            <a:ext cx="2538412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流程圖: 程序 26"/>
          <p:cNvSpPr/>
          <p:nvPr/>
        </p:nvSpPr>
        <p:spPr>
          <a:xfrm>
            <a:off x="5970985" y="3629024"/>
            <a:ext cx="1828800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程序 27"/>
          <p:cNvSpPr/>
          <p:nvPr/>
        </p:nvSpPr>
        <p:spPr>
          <a:xfrm>
            <a:off x="5501879" y="3629025"/>
            <a:ext cx="371475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000" dirty="0" smtClean="0"/>
              <a:t>MQTT Broker</a:t>
            </a:r>
            <a:endParaRPr lang="zh-TW" altLang="en-US" sz="1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445457" y="3327499"/>
            <a:ext cx="87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container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6123385" y="4000499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Blockchain</a:t>
            </a:r>
            <a:endParaRPr lang="zh-TW" altLang="en-US" sz="1200" dirty="0"/>
          </a:p>
        </p:txBody>
      </p:sp>
      <p:sp>
        <p:nvSpPr>
          <p:cNvPr id="31" name="圓角矩形 30"/>
          <p:cNvSpPr/>
          <p:nvPr/>
        </p:nvSpPr>
        <p:spPr>
          <a:xfrm>
            <a:off x="6123385" y="3690937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 Model</a:t>
            </a:r>
            <a:endParaRPr lang="zh-TW" altLang="en-US" sz="1200" dirty="0"/>
          </a:p>
        </p:txBody>
      </p:sp>
      <p:sp>
        <p:nvSpPr>
          <p:cNvPr id="32" name="圓角矩形 31"/>
          <p:cNvSpPr/>
          <p:nvPr/>
        </p:nvSpPr>
        <p:spPr>
          <a:xfrm>
            <a:off x="1071563" y="5229225"/>
            <a:ext cx="1662112" cy="838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Smart Meter Simulator</a:t>
            </a:r>
            <a:endParaRPr lang="zh-TW" altLang="en-US" sz="1200" dirty="0"/>
          </a:p>
        </p:txBody>
      </p:sp>
      <p:sp>
        <p:nvSpPr>
          <p:cNvPr id="33" name="圓角矩形 32"/>
          <p:cNvSpPr/>
          <p:nvPr/>
        </p:nvSpPr>
        <p:spPr>
          <a:xfrm>
            <a:off x="3052763" y="5229225"/>
            <a:ext cx="1662112" cy="838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Smart Meter Simulator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6280548" y="5229225"/>
            <a:ext cx="1662112" cy="838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Smart Meter Simulator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215100" y="54636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6" name="向上箭號 35"/>
          <p:cNvSpPr/>
          <p:nvPr/>
        </p:nvSpPr>
        <p:spPr>
          <a:xfrm>
            <a:off x="1941909" y="4505325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上箭號 36"/>
          <p:cNvSpPr/>
          <p:nvPr/>
        </p:nvSpPr>
        <p:spPr>
          <a:xfrm>
            <a:off x="6992541" y="4505325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上箭號 37"/>
          <p:cNvSpPr/>
          <p:nvPr/>
        </p:nvSpPr>
        <p:spPr>
          <a:xfrm>
            <a:off x="1790700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上箭號 38"/>
          <p:cNvSpPr/>
          <p:nvPr/>
        </p:nvSpPr>
        <p:spPr>
          <a:xfrm flipV="1">
            <a:off x="2883694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上箭號 39"/>
          <p:cNvSpPr/>
          <p:nvPr/>
        </p:nvSpPr>
        <p:spPr>
          <a:xfrm>
            <a:off x="6232319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上箭號 40"/>
          <p:cNvSpPr/>
          <p:nvPr/>
        </p:nvSpPr>
        <p:spPr>
          <a:xfrm flipV="1">
            <a:off x="7325313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左-右雙向箭號 41"/>
          <p:cNvSpPr/>
          <p:nvPr/>
        </p:nvSpPr>
        <p:spPr>
          <a:xfrm>
            <a:off x="3832623" y="3833811"/>
            <a:ext cx="1428750" cy="14763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961031" y="3535558"/>
            <a:ext cx="12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haring ledger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7444" y="2617321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Bockchain</a:t>
            </a:r>
            <a:r>
              <a:rPr lang="en-US" altLang="zh-TW" sz="1100" dirty="0" smtClean="0"/>
              <a:t> hash data</a:t>
            </a:r>
            <a:endParaRPr lang="zh-TW" altLang="en-US" sz="11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0112" y="2836765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anomaly alarm 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0534" y="3028175"/>
            <a:ext cx="962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original data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052763" y="2823774"/>
            <a:ext cx="136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DNN weight &amp; bias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906171" y="2588642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Bockchain</a:t>
            </a:r>
            <a:r>
              <a:rPr lang="en-US" altLang="zh-TW" sz="1100" dirty="0" smtClean="0"/>
              <a:t> hash data</a:t>
            </a:r>
            <a:endParaRPr lang="zh-TW" altLang="en-US" sz="11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048839" y="280808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anomaly alarm </a:t>
            </a:r>
            <a:endParaRPr lang="zh-TW" altLang="en-US" sz="11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59261" y="2999496"/>
            <a:ext cx="962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original data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422944" y="2836376"/>
            <a:ext cx="136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DNN weight &amp; bias</a:t>
            </a:r>
            <a:endParaRPr lang="zh-TW" altLang="en-US" sz="12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112772" y="4705349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</a:t>
            </a:r>
            <a:r>
              <a:rPr lang="en-US" altLang="zh-TW" sz="1200" dirty="0" smtClean="0"/>
              <a:t>ensor data</a:t>
            </a:r>
            <a:endParaRPr lang="zh-TW" altLang="en-US" sz="1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092679" y="4709725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</a:t>
            </a:r>
            <a:r>
              <a:rPr lang="en-US" altLang="zh-TW" sz="1200" dirty="0" smtClean="0"/>
              <a:t>ensor data</a:t>
            </a:r>
            <a:endParaRPr lang="zh-TW" altLang="en-US" sz="1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6345" y="37125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26345" y="564832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66501" y="179904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0246" y="2592263"/>
            <a:ext cx="1803782" cy="766185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Gateway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646423" y="2660080"/>
            <a:ext cx="4249689" cy="2411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" name="矩形 4"/>
          <p:cNvSpPr/>
          <p:nvPr/>
        </p:nvSpPr>
        <p:spPr>
          <a:xfrm>
            <a:off x="2927616" y="2660080"/>
            <a:ext cx="718807" cy="5340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</a:t>
            </a:r>
          </a:p>
          <a:p>
            <a:pPr algn="ctr"/>
            <a:r>
              <a:rPr lang="en-US" altLang="zh-TW" sz="1200" dirty="0"/>
              <a:t>antenna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00534" y="2407563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Raspberry Pi</a:t>
            </a:r>
            <a:endParaRPr lang="zh-TW" altLang="en-US" sz="1200" b="1" dirty="0"/>
          </a:p>
        </p:txBody>
      </p:sp>
      <p:sp>
        <p:nvSpPr>
          <p:cNvPr id="7" name="圓角矩形 6"/>
          <p:cNvSpPr/>
          <p:nvPr/>
        </p:nvSpPr>
        <p:spPr>
          <a:xfrm>
            <a:off x="5690795" y="2945830"/>
            <a:ext cx="2065468" cy="19319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86839" y="2698357"/>
            <a:ext cx="77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container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6756554" y="3092848"/>
            <a:ext cx="699075" cy="6652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</a:t>
            </a:r>
          </a:p>
          <a:p>
            <a:pPr algn="ctr"/>
            <a:r>
              <a:rPr lang="en-US" altLang="zh-TW" sz="1200" dirty="0" smtClean="0"/>
              <a:t>Model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6768797" y="4005559"/>
            <a:ext cx="699074" cy="7125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Block</a:t>
            </a:r>
          </a:p>
          <a:p>
            <a:pPr algn="ctr"/>
            <a:r>
              <a:rPr lang="en-US" altLang="zh-TW" sz="1200" dirty="0" smtClean="0"/>
              <a:t>Chain</a:t>
            </a:r>
            <a:endParaRPr lang="zh-TW" altLang="en-US" sz="1200" dirty="0"/>
          </a:p>
        </p:txBody>
      </p:sp>
      <p:sp>
        <p:nvSpPr>
          <p:cNvPr id="13" name="圓角矩形 12"/>
          <p:cNvSpPr/>
          <p:nvPr/>
        </p:nvSpPr>
        <p:spPr>
          <a:xfrm>
            <a:off x="3872533" y="2945830"/>
            <a:ext cx="688454" cy="19319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MQTT</a:t>
            </a:r>
          </a:p>
          <a:p>
            <a:pPr algn="ctr"/>
            <a:r>
              <a:rPr lang="en-US" altLang="zh-TW" sz="1200" dirty="0" smtClean="0"/>
              <a:t>Broker</a:t>
            </a:r>
            <a:endParaRPr lang="zh-TW" altLang="en-US" sz="1200" dirty="0"/>
          </a:p>
        </p:txBody>
      </p:sp>
      <p:sp>
        <p:nvSpPr>
          <p:cNvPr id="14" name="圓角矩形 13"/>
          <p:cNvSpPr/>
          <p:nvPr/>
        </p:nvSpPr>
        <p:spPr>
          <a:xfrm>
            <a:off x="4666841" y="2945830"/>
            <a:ext cx="808710" cy="19319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LoRa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Gateway</a:t>
            </a:r>
          </a:p>
          <a:p>
            <a:pPr algn="ctr"/>
            <a:r>
              <a:rPr lang="en-US" altLang="zh-TW" sz="1200" dirty="0" smtClean="0"/>
              <a:t>Bridge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5952484" y="3092834"/>
            <a:ext cx="590204" cy="161281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200" dirty="0" smtClean="0"/>
              <a:t>Message</a:t>
            </a:r>
          </a:p>
          <a:p>
            <a:pPr algn="ctr"/>
            <a:r>
              <a:rPr lang="en-US" altLang="zh-TW" sz="1200" dirty="0" smtClean="0"/>
              <a:t>Management program</a:t>
            </a:r>
            <a:endParaRPr lang="zh-TW" altLang="en-US" sz="1200" dirty="0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468153" y="5708986"/>
            <a:ext cx="3118890" cy="8853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" name="文字方塊 19"/>
          <p:cNvSpPr txBox="1"/>
          <p:nvPr/>
        </p:nvSpPr>
        <p:spPr>
          <a:xfrm>
            <a:off x="5398954" y="5375774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Raspberry Pi</a:t>
            </a:r>
            <a:endParaRPr lang="zh-TW" altLang="en-US" sz="1200" b="1" dirty="0"/>
          </a:p>
        </p:txBody>
      </p:sp>
      <p:sp>
        <p:nvSpPr>
          <p:cNvPr id="21" name="圓角矩形 20"/>
          <p:cNvSpPr/>
          <p:nvPr/>
        </p:nvSpPr>
        <p:spPr>
          <a:xfrm>
            <a:off x="5388661" y="5826464"/>
            <a:ext cx="1124297" cy="6172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/>
              <a:t>Smart meter</a:t>
            </a:r>
          </a:p>
          <a:p>
            <a:pPr algn="ctr"/>
            <a:r>
              <a:rPr lang="en-US" altLang="zh-TW" sz="1200" dirty="0"/>
              <a:t>Simulator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6587041" y="5708987"/>
            <a:ext cx="736533" cy="457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</a:t>
            </a:r>
          </a:p>
          <a:p>
            <a:pPr algn="ctr"/>
            <a:r>
              <a:rPr lang="en-US" altLang="zh-TW" sz="1200" dirty="0"/>
              <a:t>antenna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304037" y="573738"/>
            <a:ext cx="3019537" cy="15479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521930" y="294505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Server</a:t>
            </a:r>
            <a:endParaRPr lang="zh-TW" altLang="en-US" sz="1200" b="1" dirty="0"/>
          </a:p>
        </p:txBody>
      </p:sp>
      <p:sp>
        <p:nvSpPr>
          <p:cNvPr id="25" name="圓角矩形 24"/>
          <p:cNvSpPr/>
          <p:nvPr/>
        </p:nvSpPr>
        <p:spPr>
          <a:xfrm>
            <a:off x="4486915" y="802337"/>
            <a:ext cx="979282" cy="3727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Kubernetes</a:t>
            </a:r>
            <a:endParaRPr lang="zh-TW" altLang="en-US" sz="1200" dirty="0"/>
          </a:p>
        </p:txBody>
      </p:sp>
      <p:sp>
        <p:nvSpPr>
          <p:cNvPr id="26" name="圓角矩形 25"/>
          <p:cNvSpPr/>
          <p:nvPr/>
        </p:nvSpPr>
        <p:spPr>
          <a:xfrm>
            <a:off x="5609073" y="802337"/>
            <a:ext cx="1571625" cy="3727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Hyperledger</a:t>
            </a:r>
            <a:r>
              <a:rPr lang="en-US" altLang="zh-TW" sz="1200" dirty="0" smtClean="0"/>
              <a:t> Fabric</a:t>
            </a:r>
            <a:endParaRPr lang="zh-TW" altLang="en-US" sz="1200" dirty="0"/>
          </a:p>
        </p:txBody>
      </p:sp>
      <p:sp>
        <p:nvSpPr>
          <p:cNvPr id="27" name="圓角矩形 26"/>
          <p:cNvSpPr/>
          <p:nvPr/>
        </p:nvSpPr>
        <p:spPr>
          <a:xfrm>
            <a:off x="4486914" y="1359712"/>
            <a:ext cx="2693783" cy="55761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</a:t>
            </a:r>
          </a:p>
          <a:p>
            <a:pPr algn="ctr"/>
            <a:r>
              <a:rPr lang="en-US" altLang="zh-TW" sz="1200" dirty="0" smtClean="0"/>
              <a:t>Environment</a:t>
            </a:r>
            <a:endParaRPr lang="zh-TW" altLang="en-US" sz="1200" dirty="0" smtClean="0"/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1230246" y="131234"/>
            <a:ext cx="1319981" cy="88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Cloud</a:t>
            </a:r>
            <a:endParaRPr lang="zh-TW" altLang="en-US" sz="3200" dirty="0"/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230246" y="5372204"/>
            <a:ext cx="1406042" cy="638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Sensor</a:t>
            </a:r>
            <a:endParaRPr lang="zh-TW" altLang="en-US" sz="3200" dirty="0"/>
          </a:p>
        </p:txBody>
      </p:sp>
      <p:sp>
        <p:nvSpPr>
          <p:cNvPr id="3" name="圓角矩形 2"/>
          <p:cNvSpPr/>
          <p:nvPr/>
        </p:nvSpPr>
        <p:spPr>
          <a:xfrm>
            <a:off x="925159" y="127870"/>
            <a:ext cx="7336714" cy="21192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925159" y="2377191"/>
            <a:ext cx="7336714" cy="286093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25159" y="5372204"/>
            <a:ext cx="7336714" cy="13492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4478404" y="5827955"/>
            <a:ext cx="834005" cy="64736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LoRa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Gateway</a:t>
            </a:r>
          </a:p>
          <a:p>
            <a:pPr algn="ctr"/>
            <a:r>
              <a:rPr lang="en-US" altLang="zh-TW" sz="1200" dirty="0" smtClean="0"/>
              <a:t>Bridge</a:t>
            </a:r>
            <a:endParaRPr lang="zh-TW" altLang="en-US" sz="1200" dirty="0"/>
          </a:p>
        </p:txBody>
      </p:sp>
      <p:sp>
        <p:nvSpPr>
          <p:cNvPr id="31" name="圓角矩形 30"/>
          <p:cNvSpPr/>
          <p:nvPr/>
        </p:nvSpPr>
        <p:spPr>
          <a:xfrm>
            <a:off x="3593442" y="5826464"/>
            <a:ext cx="808710" cy="6488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MQTT</a:t>
            </a:r>
          </a:p>
          <a:p>
            <a:pPr algn="ctr"/>
            <a:r>
              <a:rPr lang="en-US" altLang="zh-TW" sz="1200" dirty="0" smtClean="0"/>
              <a:t>Broker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81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9" y="1852054"/>
            <a:ext cx="8176541" cy="41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Packet Format of </a:t>
            </a:r>
            <a:r>
              <a:rPr lang="en-US" altLang="zh-TW" dirty="0" err="1" smtClean="0"/>
              <a:t>LoRa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6367" y="3418750"/>
            <a:ext cx="2581835" cy="1484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Preamble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8202" y="3418749"/>
            <a:ext cx="1118795" cy="1484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Header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7152" y="3418749"/>
            <a:ext cx="2835312" cy="1484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Payload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7622464" y="3418748"/>
            <a:ext cx="1028700" cy="1484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Payload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6997" y="3418749"/>
            <a:ext cx="570155" cy="1484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左-右雙向箭號 12"/>
          <p:cNvSpPr/>
          <p:nvPr/>
        </p:nvSpPr>
        <p:spPr>
          <a:xfrm>
            <a:off x="516367" y="3072713"/>
            <a:ext cx="2581835" cy="129091"/>
          </a:xfrm>
          <a:prstGeom prst="leftRightArrow">
            <a:avLst>
              <a:gd name="adj1" fmla="val 206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>
            <a:off x="3098203" y="3072713"/>
            <a:ext cx="1688950" cy="129091"/>
          </a:xfrm>
          <a:prstGeom prst="leftRightArrow">
            <a:avLst>
              <a:gd name="adj1" fmla="val 206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51445" y="2671101"/>
            <a:ext cx="191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Preamble Symbols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4057" y="2669316"/>
            <a:ext cx="1703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dirty="0" smtClean="0">
                <a:solidFill>
                  <a:srgbClr val="5B9BD5">
                    <a:lumMod val="75000"/>
                  </a:srgbClr>
                </a:solidFill>
              </a:rPr>
              <a:t>Header </a:t>
            </a:r>
            <a:r>
              <a:rPr lang="en-US" altLang="zh-TW" dirty="0">
                <a:solidFill>
                  <a:srgbClr val="5B9BD5">
                    <a:lumMod val="75000"/>
                  </a:srgbClr>
                </a:solidFill>
              </a:rPr>
              <a:t>Symbols</a:t>
            </a:r>
            <a:endParaRPr lang="zh-TW" altLang="en-US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87152" y="3418748"/>
            <a:ext cx="2835312" cy="1485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7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Payload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0429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Restriction</a:t>
            </a: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end Data : 0-F (Hex)</a:t>
            </a:r>
          </a:p>
          <a:p>
            <a:pPr lvl="1"/>
            <a:r>
              <a:rPr lang="en-US" altLang="zh-TW" dirty="0" smtClean="0"/>
              <a:t>Send symbol : ASCII (1bytes)</a:t>
            </a:r>
            <a:endParaRPr lang="en-US" altLang="zh-TW" dirty="0"/>
          </a:p>
          <a:p>
            <a:r>
              <a:rPr lang="en-US" altLang="zh-TW" dirty="0" smtClean="0"/>
              <a:t>Data</a:t>
            </a:r>
            <a:endParaRPr lang="en-US" altLang="zh-TW" dirty="0"/>
          </a:p>
          <a:p>
            <a:pPr marL="457200" lvl="2" indent="4763"/>
            <a:r>
              <a:rPr lang="en-US" altLang="zh-TW" sz="2400" dirty="0" smtClean="0"/>
              <a:t>  </a:t>
            </a:r>
            <a:r>
              <a:rPr lang="en-US" altLang="zh-TW" sz="2400" dirty="0"/>
              <a:t>ID </a:t>
            </a:r>
          </a:p>
          <a:p>
            <a:pPr marL="457200" lvl="2" indent="4763"/>
            <a:r>
              <a:rPr lang="en-US" altLang="zh-TW" sz="2400" dirty="0"/>
              <a:t>  </a:t>
            </a:r>
            <a:r>
              <a:rPr lang="en-US" altLang="zh-TW" sz="2400" dirty="0" smtClean="0"/>
              <a:t>content</a:t>
            </a:r>
          </a:p>
          <a:p>
            <a:pPr marL="457200" lvl="2" indent="4763"/>
            <a:r>
              <a:rPr lang="en-US" altLang="zh-TW" sz="2400" dirty="0" smtClean="0"/>
              <a:t>  JSON </a:t>
            </a:r>
            <a:r>
              <a:rPr lang="en-US" altLang="zh-TW" sz="2400" dirty="0"/>
              <a:t>format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18" y="4919361"/>
            <a:ext cx="6470164" cy="14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LoRa</a:t>
            </a:r>
            <a:r>
              <a:rPr lang="en-US" altLang="zh-TW" dirty="0"/>
              <a:t> </a:t>
            </a:r>
            <a:r>
              <a:rPr lang="en-US" altLang="zh-TW" dirty="0" smtClean="0"/>
              <a:t>antenna</a:t>
            </a:r>
            <a:r>
              <a:rPr lang="zh-TW" altLang="en-US" dirty="0" smtClean="0"/>
              <a:t> </a:t>
            </a:r>
            <a:r>
              <a:rPr lang="en-US" altLang="zh-TW" dirty="0" smtClean="0"/>
              <a:t>- SX1276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1129671" y="2666371"/>
            <a:ext cx="1803782" cy="766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/>
              <a:t>Gateway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545848" y="2734188"/>
            <a:ext cx="4249689" cy="2411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2827041" y="2734188"/>
            <a:ext cx="718807" cy="5340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</a:t>
            </a:r>
          </a:p>
          <a:p>
            <a:pPr algn="ctr"/>
            <a:r>
              <a:rPr lang="en-US" altLang="zh-TW" sz="1200" dirty="0"/>
              <a:t>antenna</a:t>
            </a:r>
            <a:endParaRPr lang="zh-TW" alt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99959" y="2481671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Raspberry Pi</a:t>
            </a:r>
            <a:endParaRPr lang="zh-TW" altLang="en-US" sz="1200" b="1" dirty="0"/>
          </a:p>
        </p:txBody>
      </p:sp>
      <p:sp>
        <p:nvSpPr>
          <p:cNvPr id="22" name="圓角矩形 21"/>
          <p:cNvSpPr/>
          <p:nvPr/>
        </p:nvSpPr>
        <p:spPr>
          <a:xfrm>
            <a:off x="5590220" y="3019938"/>
            <a:ext cx="2065468" cy="19319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886264" y="2772465"/>
            <a:ext cx="77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container</a:t>
            </a:r>
            <a:endParaRPr lang="zh-TW" altLang="en-US" sz="1200" dirty="0"/>
          </a:p>
        </p:txBody>
      </p:sp>
      <p:sp>
        <p:nvSpPr>
          <p:cNvPr id="24" name="圓角矩形 23"/>
          <p:cNvSpPr/>
          <p:nvPr/>
        </p:nvSpPr>
        <p:spPr>
          <a:xfrm>
            <a:off x="6655979" y="3166956"/>
            <a:ext cx="699075" cy="6652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</a:t>
            </a:r>
          </a:p>
          <a:p>
            <a:pPr algn="ctr"/>
            <a:r>
              <a:rPr lang="en-US" altLang="zh-TW" sz="1200" dirty="0" smtClean="0"/>
              <a:t>Model</a:t>
            </a:r>
            <a:endParaRPr lang="zh-TW" altLang="en-US" sz="1200" dirty="0"/>
          </a:p>
        </p:txBody>
      </p:sp>
      <p:sp>
        <p:nvSpPr>
          <p:cNvPr id="25" name="圓角矩形 24"/>
          <p:cNvSpPr/>
          <p:nvPr/>
        </p:nvSpPr>
        <p:spPr>
          <a:xfrm>
            <a:off x="6668222" y="4079667"/>
            <a:ext cx="699074" cy="7125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Block</a:t>
            </a:r>
          </a:p>
          <a:p>
            <a:pPr algn="ctr"/>
            <a:r>
              <a:rPr lang="en-US" altLang="zh-TW" sz="1200" dirty="0" smtClean="0"/>
              <a:t>Chain</a:t>
            </a:r>
            <a:endParaRPr lang="zh-TW" altLang="en-US" sz="1200" dirty="0"/>
          </a:p>
        </p:txBody>
      </p:sp>
      <p:sp>
        <p:nvSpPr>
          <p:cNvPr id="26" name="圓角矩形 25"/>
          <p:cNvSpPr/>
          <p:nvPr/>
        </p:nvSpPr>
        <p:spPr>
          <a:xfrm>
            <a:off x="3771958" y="3019938"/>
            <a:ext cx="688454" cy="19319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MQTT</a:t>
            </a:r>
          </a:p>
          <a:p>
            <a:pPr algn="ctr"/>
            <a:r>
              <a:rPr lang="en-US" altLang="zh-TW" sz="1200" dirty="0" smtClean="0"/>
              <a:t>Broker</a:t>
            </a:r>
            <a:endParaRPr lang="zh-TW" altLang="en-US" sz="1200" dirty="0"/>
          </a:p>
        </p:txBody>
      </p:sp>
      <p:sp>
        <p:nvSpPr>
          <p:cNvPr id="27" name="圓角矩形 26"/>
          <p:cNvSpPr/>
          <p:nvPr/>
        </p:nvSpPr>
        <p:spPr>
          <a:xfrm>
            <a:off x="4566266" y="3019938"/>
            <a:ext cx="808710" cy="19319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LoRa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Gateway</a:t>
            </a:r>
          </a:p>
          <a:p>
            <a:pPr algn="ctr"/>
            <a:r>
              <a:rPr lang="en-US" altLang="zh-TW" sz="1200" dirty="0" smtClean="0"/>
              <a:t>Bridge</a:t>
            </a:r>
            <a:endParaRPr lang="zh-TW" altLang="en-US" sz="1200" dirty="0"/>
          </a:p>
        </p:txBody>
      </p:sp>
      <p:sp>
        <p:nvSpPr>
          <p:cNvPr id="28" name="圓角矩形 27"/>
          <p:cNvSpPr/>
          <p:nvPr/>
        </p:nvSpPr>
        <p:spPr>
          <a:xfrm>
            <a:off x="5851909" y="3166942"/>
            <a:ext cx="590204" cy="161281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200" dirty="0" smtClean="0"/>
              <a:t>Message</a:t>
            </a:r>
          </a:p>
          <a:p>
            <a:pPr algn="ctr"/>
            <a:r>
              <a:rPr lang="en-US" altLang="zh-TW" sz="1200" dirty="0" smtClean="0"/>
              <a:t>Management program</a:t>
            </a:r>
            <a:endParaRPr lang="zh-TW" altLang="en-US" sz="1200" dirty="0"/>
          </a:p>
        </p:txBody>
      </p:sp>
      <p:sp>
        <p:nvSpPr>
          <p:cNvPr id="29" name="圓角矩形 28"/>
          <p:cNvSpPr/>
          <p:nvPr/>
        </p:nvSpPr>
        <p:spPr>
          <a:xfrm>
            <a:off x="824584" y="2451299"/>
            <a:ext cx="7336714" cy="286093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837646" y="2471050"/>
            <a:ext cx="648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SX1276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09" y="365126"/>
            <a:ext cx="8825501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SX1276</a:t>
            </a:r>
            <a:r>
              <a:rPr lang="zh-TW" altLang="en-US" sz="3600" dirty="0" smtClean="0"/>
              <a:t> </a:t>
            </a:r>
            <a:r>
              <a:rPr lang="en-US" altLang="zh-TW" sz="3600" dirty="0"/>
              <a:t>-Low Power Long Range Transceiver </a:t>
            </a:r>
            <a:r>
              <a:rPr lang="zh-TW" altLang="en-US" sz="3600" dirty="0" smtClean="0"/>
              <a:t> </a:t>
            </a:r>
            <a:endParaRPr lang="zh-TW" altLang="en-US" sz="36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108939"/>
              </p:ext>
            </p:extLst>
          </p:nvPr>
        </p:nvGraphicFramePr>
        <p:xfrm>
          <a:off x="628650" y="1825625"/>
          <a:ext cx="78867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968">
                  <a:extLst>
                    <a:ext uri="{9D8B030D-6E8A-4147-A177-3AD203B41FA5}">
                      <a16:colId xmlns:a16="http://schemas.microsoft.com/office/drawing/2014/main" xmlns="" val="1334156697"/>
                    </a:ext>
                  </a:extLst>
                </a:gridCol>
                <a:gridCol w="5381732">
                  <a:extLst>
                    <a:ext uri="{9D8B030D-6E8A-4147-A177-3AD203B41FA5}">
                      <a16:colId xmlns:a16="http://schemas.microsoft.com/office/drawing/2014/main" xmlns="" val="59577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SX1276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174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Programmable bit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300 kbps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56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+20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219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Frequency band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137 - 1020 MHz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Price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850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1787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5dBi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LoRa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Antenna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160613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</TotalTime>
  <Words>491</Words>
  <Application>Microsoft Office PowerPoint</Application>
  <PresentationFormat>如螢幕大小 (4:3)</PresentationFormat>
  <Paragraphs>161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等线</vt:lpstr>
      <vt:lpstr>新細明體</vt:lpstr>
      <vt:lpstr>Arial</vt:lpstr>
      <vt:lpstr>Calibri</vt:lpstr>
      <vt:lpstr>Calibri Light</vt:lpstr>
      <vt:lpstr>Office 佈景主題</vt:lpstr>
      <vt:lpstr>Project Meeting</vt:lpstr>
      <vt:lpstr>Structure</vt:lpstr>
      <vt:lpstr>Architecture</vt:lpstr>
      <vt:lpstr>Gateway</vt:lpstr>
      <vt:lpstr>LoRa</vt:lpstr>
      <vt:lpstr>Packet Format of LoRa</vt:lpstr>
      <vt:lpstr>Payload Design</vt:lpstr>
      <vt:lpstr>LoRa antenna - SX1276</vt:lpstr>
      <vt:lpstr>SX1276 -Low Power Long Range Transceiver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ESL-ThinkPad</cp:lastModifiedBy>
  <cp:revision>49</cp:revision>
  <cp:lastPrinted>2018-11-28T10:57:19Z</cp:lastPrinted>
  <dcterms:created xsi:type="dcterms:W3CDTF">2018-10-30T13:43:56Z</dcterms:created>
  <dcterms:modified xsi:type="dcterms:W3CDTF">2018-11-28T12:02:19Z</dcterms:modified>
</cp:coreProperties>
</file>