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261" autoAdjust="0"/>
  </p:normalViewPr>
  <p:slideViewPr>
    <p:cSldViewPr snapToGrid="0">
      <p:cViewPr varScale="1">
        <p:scale>
          <a:sx n="87" d="100"/>
          <a:sy n="87" d="100"/>
        </p:scale>
        <p:origin x="22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123AA-5EEF-49F0-9A61-2FC08CBCDE80}" type="datetimeFigureOut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B822C-3616-4A3C-AABB-1864AE6BE1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33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LoRaWAN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將終端裝置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(end-point devices)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區分為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 B, C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三類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(classes)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，各自能適用遠距通訊的不同需求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有些要求很省電、有些需要很即時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。這裡先說明一下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uplink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downlink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的意思：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uplink transmission 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上行傳輸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：終端裝置傳給伺服器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downlink transmission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下行傳輸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：伺服器傳給終端裝置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fontAlgn="base"/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可雙向通訊的終端裝置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(bi-directional end-devices)</a:t>
            </a:r>
          </a:p>
          <a:p>
            <a:pPr lvl="1"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每個裝置的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uplink transmission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之後接有兩個短暫的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downlink receive windows</a:t>
            </a:r>
          </a:p>
          <a:p>
            <a:pPr lvl="1"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用於需要以最低功耗操作的終端裝置。這種裝置常常在它送出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uplink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之後，只需要與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端進行很短暫的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downlink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通訊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例如只收個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而已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在任何其他時間，從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downlink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必須等到下一次的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scheduled uplink 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所以通訊沒辦法很即時，例如下一次的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scheduled uplink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可能是在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B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必須至少有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類的功能</a:t>
            </a:r>
          </a:p>
          <a:p>
            <a:pPr lvl="1"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可雙向通訊的終端裝置，但有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scheduled receive slots 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有固定接收時槽接收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過來的訊息，相較於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類會更即時一點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相較於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類的隨機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windows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B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的裝置會在排程的時間打開一個額外的接收窗。為了讓終端裝置在排程時間打開它的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window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，它需要從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接收一個用於時間同步的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Beacon 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如此一來，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就能知道終端裝置何時在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listening)</a:t>
            </a:r>
          </a:p>
          <a:p>
            <a:pPr fontAlgn="base"/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必須至少有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類的功能</a:t>
            </a:r>
          </a:p>
          <a:p>
            <a:pPr lvl="1"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可雙向通訊的終端裝置，盡可能安排最多的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slots</a:t>
            </a:r>
          </a:p>
          <a:p>
            <a:pPr lvl="1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類的終端裝置是幾乎連續地開著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windows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，只有在發送時才會關閉接收視窗</a:t>
            </a:r>
          </a:p>
          <a:p>
            <a:pPr lvl="1"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類對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與終端裝置通訊帶來最低的延遲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(latency)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，所以即時性最好，但消耗功率最高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B822C-3616-4A3C-AABB-1864AE6BE18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34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805B-EF9E-407A-8404-8E5C84CC609F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93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FAD-721A-4516-BEEF-C8E9F41CFB24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4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282C-2DEA-4596-B5C2-F472E19070F4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1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5DF6-9438-474E-8148-4CA44158D9F5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89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5F44-439E-4E3A-92CE-81B7AF64C4F4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66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B5AD-CDD5-4E2A-9D1C-20CE487098FF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77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6C8E-F4EF-4EC9-B627-6C313D29C49E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9D62-0106-4EE1-9A8C-0B817D09F3BB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65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4630-5BCB-4E3D-B3FA-0B179DFE9863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37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55CE-AAD6-4643-8101-581B286A3116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31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CE94-C45F-4EAE-A122-6B89100FC90E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1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2C9D-C2D6-482D-B17B-F4C5BFF40E37}" type="datetime1">
              <a:rPr lang="zh-TW" altLang="en-US" smtClean="0"/>
              <a:t>01/02/2019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7153-D673-489D-8CD9-FDAAC8DF4D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97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2019.01.02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64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897380" y="2309900"/>
            <a:ext cx="5349240" cy="3366654"/>
            <a:chOff x="1005840" y="1936866"/>
            <a:chExt cx="7132320" cy="4488872"/>
          </a:xfrm>
        </p:grpSpPr>
        <p:sp>
          <p:nvSpPr>
            <p:cNvPr id="4" name="等腰三角形 3"/>
            <p:cNvSpPr/>
            <p:nvPr/>
          </p:nvSpPr>
          <p:spPr>
            <a:xfrm>
              <a:off x="1005840" y="1936866"/>
              <a:ext cx="7132320" cy="4488872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3095767" y="3794078"/>
              <a:ext cx="2952466" cy="45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1897039" y="5295208"/>
              <a:ext cx="5351659" cy="92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3525" l="3103" r="980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2812" y="2816977"/>
            <a:ext cx="1298377" cy="8614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786515" y="290145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315761" y="3865055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Fog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10737" y="498028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Sensor</a:t>
            </a:r>
            <a:endParaRPr lang="zh-TW" altLang="en-US" dirty="0"/>
          </a:p>
        </p:txBody>
      </p:sp>
      <p:pic>
        <p:nvPicPr>
          <p:cNvPr id="2050" name="Picture 2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9" y="3939269"/>
            <a:ext cx="785486" cy="76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20" y="3810008"/>
            <a:ext cx="1198304" cy="86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85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315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30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60" y="4916820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9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61" name="投影片編號版面配置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946672" y="2000251"/>
            <a:ext cx="5250656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圓角矩形 4"/>
          <p:cNvSpPr/>
          <p:nvPr/>
        </p:nvSpPr>
        <p:spPr>
          <a:xfrm>
            <a:off x="1946672" y="3357564"/>
            <a:ext cx="1903809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7" name="流程圖: 程序 6"/>
          <p:cNvSpPr/>
          <p:nvPr/>
        </p:nvSpPr>
        <p:spPr>
          <a:xfrm>
            <a:off x="2078831" y="2098476"/>
            <a:ext cx="111442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67" y="2278145"/>
            <a:ext cx="996554" cy="278244"/>
          </a:xfrm>
          <a:prstGeom prst="rect">
            <a:avLst/>
          </a:prstGeom>
        </p:spPr>
      </p:pic>
      <p:sp>
        <p:nvSpPr>
          <p:cNvPr id="9" name="流程圖: 程序 8"/>
          <p:cNvSpPr/>
          <p:nvPr/>
        </p:nvSpPr>
        <p:spPr>
          <a:xfrm>
            <a:off x="3378994" y="2098476"/>
            <a:ext cx="111442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流程圖: 程序 9"/>
          <p:cNvSpPr/>
          <p:nvPr/>
        </p:nvSpPr>
        <p:spPr>
          <a:xfrm>
            <a:off x="4679156" y="2098476"/>
            <a:ext cx="231457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06" y="2150034"/>
            <a:ext cx="967978" cy="50053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760255" y="2206536"/>
            <a:ext cx="13628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/>
              <a:t>Deep Learning </a:t>
            </a:r>
          </a:p>
          <a:p>
            <a:r>
              <a:rPr lang="en-US" altLang="zh-TW" sz="1050" dirty="0"/>
              <a:t>Training Environment</a:t>
            </a:r>
            <a:endParaRPr lang="zh-TW" altLang="en-US" sz="10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39" y="2098476"/>
            <a:ext cx="615077" cy="512564"/>
          </a:xfrm>
          <a:prstGeom prst="rect">
            <a:avLst/>
          </a:prstGeom>
        </p:spPr>
      </p:pic>
      <p:sp>
        <p:nvSpPr>
          <p:cNvPr id="14" name="流程圖: 程序 13"/>
          <p:cNvSpPr/>
          <p:nvPr/>
        </p:nvSpPr>
        <p:spPr>
          <a:xfrm>
            <a:off x="2371725" y="3579019"/>
            <a:ext cx="1371600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流程圖: 程序 14"/>
          <p:cNvSpPr/>
          <p:nvPr/>
        </p:nvSpPr>
        <p:spPr>
          <a:xfrm>
            <a:off x="2019897" y="3579020"/>
            <a:ext cx="278606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750" dirty="0"/>
              <a:t>MQTT Broker</a:t>
            </a:r>
            <a:endParaRPr lang="zh-TW" altLang="en-US" sz="7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727579" y="3352875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container</a:t>
            </a:r>
            <a:endParaRPr lang="zh-TW" altLang="en-US" sz="1050" dirty="0"/>
          </a:p>
        </p:txBody>
      </p:sp>
      <p:sp>
        <p:nvSpPr>
          <p:cNvPr id="17" name="圓角矩形 16"/>
          <p:cNvSpPr/>
          <p:nvPr/>
        </p:nvSpPr>
        <p:spPr>
          <a:xfrm>
            <a:off x="2486025" y="3857624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Blockchain</a:t>
            </a:r>
            <a:endParaRPr lang="zh-TW" altLang="en-US" sz="900" dirty="0"/>
          </a:p>
        </p:txBody>
      </p:sp>
      <p:sp>
        <p:nvSpPr>
          <p:cNvPr id="19" name="圓角矩形 18"/>
          <p:cNvSpPr/>
          <p:nvPr/>
        </p:nvSpPr>
        <p:spPr>
          <a:xfrm>
            <a:off x="2486025" y="3625453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DNN Model</a:t>
            </a:r>
            <a:endParaRPr lang="zh-TW" altLang="en-US" sz="900" dirty="0"/>
          </a:p>
        </p:txBody>
      </p:sp>
      <p:sp>
        <p:nvSpPr>
          <p:cNvPr id="26" name="圓角矩形 25"/>
          <p:cNvSpPr/>
          <p:nvPr/>
        </p:nvSpPr>
        <p:spPr>
          <a:xfrm>
            <a:off x="5196186" y="3357564"/>
            <a:ext cx="1903809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27" name="流程圖: 程序 26"/>
          <p:cNvSpPr/>
          <p:nvPr/>
        </p:nvSpPr>
        <p:spPr>
          <a:xfrm>
            <a:off x="5621239" y="3579019"/>
            <a:ext cx="1371600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流程圖: 程序 27"/>
          <p:cNvSpPr/>
          <p:nvPr/>
        </p:nvSpPr>
        <p:spPr>
          <a:xfrm>
            <a:off x="5269411" y="3579020"/>
            <a:ext cx="278606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750" dirty="0"/>
              <a:t>MQTT Broker</a:t>
            </a:r>
            <a:endParaRPr lang="zh-TW" altLang="en-US" sz="7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977093" y="3352875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container</a:t>
            </a:r>
            <a:endParaRPr lang="zh-TW" altLang="en-US" sz="1050" dirty="0"/>
          </a:p>
        </p:txBody>
      </p:sp>
      <p:sp>
        <p:nvSpPr>
          <p:cNvPr id="30" name="圓角矩形 29"/>
          <p:cNvSpPr/>
          <p:nvPr/>
        </p:nvSpPr>
        <p:spPr>
          <a:xfrm>
            <a:off x="5735539" y="3857624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Blockchain</a:t>
            </a:r>
            <a:endParaRPr lang="zh-TW" altLang="en-US" sz="900" dirty="0"/>
          </a:p>
        </p:txBody>
      </p:sp>
      <p:sp>
        <p:nvSpPr>
          <p:cNvPr id="31" name="圓角矩形 30"/>
          <p:cNvSpPr/>
          <p:nvPr/>
        </p:nvSpPr>
        <p:spPr>
          <a:xfrm>
            <a:off x="5735539" y="3625453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DNN Model</a:t>
            </a:r>
            <a:endParaRPr lang="zh-TW" altLang="en-US" sz="900" dirty="0"/>
          </a:p>
        </p:txBody>
      </p:sp>
      <p:sp>
        <p:nvSpPr>
          <p:cNvPr id="32" name="圓角矩形 31"/>
          <p:cNvSpPr/>
          <p:nvPr/>
        </p:nvSpPr>
        <p:spPr>
          <a:xfrm>
            <a:off x="1946672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3" name="圓角矩形 32"/>
          <p:cNvSpPr/>
          <p:nvPr/>
        </p:nvSpPr>
        <p:spPr>
          <a:xfrm>
            <a:off x="3432572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4" name="圓角矩形 33"/>
          <p:cNvSpPr/>
          <p:nvPr/>
        </p:nvSpPr>
        <p:spPr>
          <a:xfrm>
            <a:off x="5853411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54325" y="4954994"/>
            <a:ext cx="4251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……</a:t>
            </a:r>
            <a:endParaRPr lang="zh-TW" altLang="en-US" sz="1350" dirty="0"/>
          </a:p>
        </p:txBody>
      </p:sp>
      <p:sp>
        <p:nvSpPr>
          <p:cNvPr id="36" name="向上箭號 35"/>
          <p:cNvSpPr/>
          <p:nvPr/>
        </p:nvSpPr>
        <p:spPr>
          <a:xfrm>
            <a:off x="2599433" y="4236244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向上箭號 36"/>
          <p:cNvSpPr/>
          <p:nvPr/>
        </p:nvSpPr>
        <p:spPr>
          <a:xfrm>
            <a:off x="6387407" y="4236244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向上箭號 37"/>
          <p:cNvSpPr/>
          <p:nvPr/>
        </p:nvSpPr>
        <p:spPr>
          <a:xfrm>
            <a:off x="2486026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向上箭號 38"/>
          <p:cNvSpPr/>
          <p:nvPr/>
        </p:nvSpPr>
        <p:spPr>
          <a:xfrm flipV="1">
            <a:off x="3305772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向上箭號 39"/>
          <p:cNvSpPr/>
          <p:nvPr/>
        </p:nvSpPr>
        <p:spPr>
          <a:xfrm>
            <a:off x="5817241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向上箭號 40"/>
          <p:cNvSpPr/>
          <p:nvPr/>
        </p:nvSpPr>
        <p:spPr>
          <a:xfrm flipV="1">
            <a:off x="6636986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左-右雙向箭號 41"/>
          <p:cNvSpPr/>
          <p:nvPr/>
        </p:nvSpPr>
        <p:spPr>
          <a:xfrm>
            <a:off x="4017467" y="3732609"/>
            <a:ext cx="1071563" cy="11072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文字方塊 42"/>
          <p:cNvSpPr txBox="1"/>
          <p:nvPr/>
        </p:nvSpPr>
        <p:spPr>
          <a:xfrm>
            <a:off x="4113774" y="3508919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sharing ledger</a:t>
            </a:r>
            <a:endParaRPr lang="zh-TW" altLang="en-US" sz="105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71084" y="2820241"/>
            <a:ext cx="10711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 err="1"/>
              <a:t>Bockchain</a:t>
            </a:r>
            <a:r>
              <a:rPr lang="en-US" altLang="zh-TW" sz="825" dirty="0"/>
              <a:t> hash data</a:t>
            </a:r>
            <a:endParaRPr lang="zh-TW" altLang="en-US" sz="825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578085" y="2984824"/>
            <a:ext cx="8531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/>
              <a:t>anomaly alarm </a:t>
            </a:r>
            <a:endParaRPr lang="zh-TW" altLang="en-US" sz="825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585901" y="3128382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original data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32573" y="2975081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DNN new model</a:t>
            </a:r>
            <a:endParaRPr lang="zh-TW" altLang="en-US" sz="9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822629" y="2798732"/>
            <a:ext cx="10711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 err="1"/>
              <a:t>Bockchain</a:t>
            </a:r>
            <a:r>
              <a:rPr lang="en-US" altLang="zh-TW" sz="825" dirty="0"/>
              <a:t> hash data</a:t>
            </a:r>
            <a:endParaRPr lang="zh-TW" altLang="en-US" sz="825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929631" y="2963315"/>
            <a:ext cx="8531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/>
              <a:t>anomaly alarm </a:t>
            </a:r>
            <a:endParaRPr lang="zh-TW" altLang="en-US" sz="825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937446" y="3106873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original data</a:t>
            </a:r>
            <a:endParaRPr lang="zh-TW" altLang="en-US" sz="9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710209" y="2984533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DNN new model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27579" y="4386263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sensor data</a:t>
            </a:r>
            <a:endParaRPr lang="zh-TW" altLang="en-US" sz="9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462509" y="4389545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sensor data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12759" y="3641660"/>
            <a:ext cx="566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Node</a:t>
            </a:r>
            <a:endParaRPr lang="zh-TW" altLang="en-US" sz="135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312760" y="5093494"/>
            <a:ext cx="6623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Sensor</a:t>
            </a:r>
            <a:endParaRPr lang="zh-TW" altLang="en-US" sz="135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342877" y="2206536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Cloud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655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Gateway</a:t>
            </a:r>
            <a:endParaRPr lang="zh-TW" altLang="en-US" dirty="0"/>
          </a:p>
        </p:txBody>
      </p:sp>
      <p:grpSp>
        <p:nvGrpSpPr>
          <p:cNvPr id="55" name="群組 54"/>
          <p:cNvGrpSpPr/>
          <p:nvPr/>
        </p:nvGrpSpPr>
        <p:grpSpPr>
          <a:xfrm>
            <a:off x="74814" y="2030845"/>
            <a:ext cx="8994372" cy="4405745"/>
            <a:chOff x="1288472" y="2030845"/>
            <a:chExt cx="8994372" cy="4405745"/>
          </a:xfrm>
        </p:grpSpPr>
        <p:grpSp>
          <p:nvGrpSpPr>
            <p:cNvPr id="56" name="群組 55"/>
            <p:cNvGrpSpPr/>
            <p:nvPr/>
          </p:nvGrpSpPr>
          <p:grpSpPr>
            <a:xfrm>
              <a:off x="1288472" y="2030845"/>
              <a:ext cx="8994372" cy="4405745"/>
              <a:chOff x="382384" y="401044"/>
              <a:chExt cx="11413376" cy="6074570"/>
            </a:xfrm>
          </p:grpSpPr>
          <p:sp>
            <p:nvSpPr>
              <p:cNvPr id="61" name="圓角矩形 60"/>
              <p:cNvSpPr/>
              <p:nvPr/>
            </p:nvSpPr>
            <p:spPr>
              <a:xfrm>
                <a:off x="847898" y="1446414"/>
                <a:ext cx="10299469" cy="5029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354973" y="1961804"/>
                <a:ext cx="2036619" cy="4904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err="1" smtClean="0">
                    <a:solidFill>
                      <a:schemeClr val="tx1"/>
                    </a:solidFill>
                  </a:rPr>
                  <a:t>LoRa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200" dirty="0" err="1" smtClean="0">
                    <a:solidFill>
                      <a:schemeClr val="tx1"/>
                    </a:solidFill>
                  </a:rPr>
                  <a:t>Gateaway</a:t>
                </a:r>
                <a:r>
                  <a:rPr lang="en-US" altLang="zh-TW" sz="1200" dirty="0" smtClean="0">
                    <a:solidFill>
                      <a:schemeClr val="tx1"/>
                    </a:solidFill>
                  </a:rPr>
                  <a:t> Bridge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流程圖: 資料 62"/>
              <p:cNvSpPr/>
              <p:nvPr/>
            </p:nvSpPr>
            <p:spPr>
              <a:xfrm>
                <a:off x="382384" y="477982"/>
                <a:ext cx="972589" cy="473825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dirty="0" smtClean="0">
                    <a:solidFill>
                      <a:schemeClr val="tx1"/>
                    </a:solidFill>
                  </a:rPr>
                  <a:t>Data</a:t>
                </a:r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肘形接點 63"/>
              <p:cNvCxnSpPr>
                <a:stCxn id="63" idx="5"/>
                <a:endCxn id="62" idx="0"/>
              </p:cNvCxnSpPr>
              <p:nvPr/>
            </p:nvCxnSpPr>
            <p:spPr>
              <a:xfrm>
                <a:off x="1257714" y="714895"/>
                <a:ext cx="1115569" cy="1246909"/>
              </a:xfrm>
              <a:prstGeom prst="bentConnector2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1321721" y="2967646"/>
                <a:ext cx="2103122" cy="5070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Listen program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直線單箭頭接點 65"/>
              <p:cNvCxnSpPr>
                <a:stCxn id="62" idx="2"/>
                <a:endCxn id="65" idx="0"/>
              </p:cNvCxnSpPr>
              <p:nvPr/>
            </p:nvCxnSpPr>
            <p:spPr>
              <a:xfrm flipH="1">
                <a:off x="2373282" y="2452255"/>
                <a:ext cx="1" cy="515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矩形 66"/>
              <p:cNvSpPr/>
              <p:nvPr/>
            </p:nvSpPr>
            <p:spPr>
              <a:xfrm>
                <a:off x="1324862" y="4103288"/>
                <a:ext cx="2069870" cy="510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dirty="0" smtClean="0">
                    <a:solidFill>
                      <a:schemeClr val="tx1"/>
                    </a:solidFill>
                  </a:rPr>
                  <a:t>Send program</a:t>
                </a:r>
                <a:endParaRPr lang="zh-TW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866479" y="2639249"/>
                <a:ext cx="3180004" cy="8737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DNN model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群組 68"/>
              <p:cNvGrpSpPr/>
              <p:nvPr/>
            </p:nvGrpSpPr>
            <p:grpSpPr>
              <a:xfrm>
                <a:off x="4565449" y="4297259"/>
                <a:ext cx="1649432" cy="1963975"/>
                <a:chOff x="7577695" y="4371624"/>
                <a:chExt cx="2035758" cy="2364238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7697370" y="4736649"/>
                  <a:ext cx="1704109" cy="245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7697370" y="4736649"/>
                  <a:ext cx="232757" cy="245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9168722" y="4736649"/>
                  <a:ext cx="232757" cy="245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7930127" y="4736648"/>
                  <a:ext cx="232757" cy="2452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文字方塊 90"/>
                <p:cNvSpPr txBox="1"/>
                <p:nvPr/>
              </p:nvSpPr>
              <p:spPr>
                <a:xfrm>
                  <a:off x="8465864" y="4461589"/>
                  <a:ext cx="415847" cy="613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…</a:t>
                  </a:r>
                  <a:endParaRPr lang="zh-TW" altLang="en-US" dirty="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697370" y="5208397"/>
                  <a:ext cx="1704109" cy="245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7697370" y="5208397"/>
                  <a:ext cx="232757" cy="245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9168722" y="5208397"/>
                  <a:ext cx="232757" cy="245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7930127" y="5208396"/>
                  <a:ext cx="232757" cy="2452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7697370" y="6185141"/>
                  <a:ext cx="1704109" cy="245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7697370" y="6185141"/>
                  <a:ext cx="232757" cy="245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9168722" y="6185141"/>
                  <a:ext cx="232757" cy="2452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7930127" y="6185140"/>
                  <a:ext cx="232757" cy="2452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文字方塊 99"/>
                <p:cNvSpPr txBox="1"/>
                <p:nvPr/>
              </p:nvSpPr>
              <p:spPr>
                <a:xfrm>
                  <a:off x="8586544" y="5465016"/>
                  <a:ext cx="461665" cy="409727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en-US" altLang="zh-TW" dirty="0" smtClean="0"/>
                    <a:t>……</a:t>
                  </a:r>
                  <a:endParaRPr lang="zh-TW" altLang="en-US" dirty="0"/>
                </a:p>
              </p:txBody>
            </p:sp>
            <p:sp>
              <p:nvSpPr>
                <p:cNvPr id="101" name="文字方塊 100"/>
                <p:cNvSpPr txBox="1"/>
                <p:nvPr/>
              </p:nvSpPr>
              <p:spPr>
                <a:xfrm>
                  <a:off x="9005753" y="4371624"/>
                  <a:ext cx="427810" cy="277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200" dirty="0" smtClean="0"/>
                    <a:t>N/A</a:t>
                  </a:r>
                  <a:endParaRPr lang="zh-TW" altLang="en-US" sz="1200" dirty="0"/>
                </a:p>
              </p:txBody>
            </p:sp>
            <p:sp>
              <p:nvSpPr>
                <p:cNvPr id="102" name="圓角矩形 101"/>
                <p:cNvSpPr/>
                <p:nvPr/>
              </p:nvSpPr>
              <p:spPr>
                <a:xfrm>
                  <a:off x="7577695" y="4447921"/>
                  <a:ext cx="2035758" cy="228794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3" name="文字方塊 102"/>
                <p:cNvSpPr txBox="1"/>
                <p:nvPr/>
              </p:nvSpPr>
              <p:spPr>
                <a:xfrm>
                  <a:off x="8468518" y="4818793"/>
                  <a:ext cx="3994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/>
                    <a:t>M</a:t>
                  </a:r>
                  <a:r>
                    <a:rPr lang="en-US" altLang="zh-TW" sz="1400" baseline="-25000" dirty="0" smtClean="0"/>
                    <a:t>1</a:t>
                  </a:r>
                  <a:endParaRPr lang="zh-TW" altLang="en-US" sz="1400" baseline="-25000" dirty="0"/>
                </a:p>
              </p:txBody>
            </p:sp>
            <p:sp>
              <p:nvSpPr>
                <p:cNvPr id="104" name="文字方塊 103"/>
                <p:cNvSpPr txBox="1"/>
                <p:nvPr/>
              </p:nvSpPr>
              <p:spPr>
                <a:xfrm>
                  <a:off x="8480639" y="5394222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/>
                    <a:t>M</a:t>
                  </a:r>
                  <a:r>
                    <a:rPr lang="en-US" altLang="zh-TW" sz="1400" baseline="-25000" dirty="0" smtClean="0"/>
                    <a:t>2</a:t>
                  </a:r>
                  <a:endParaRPr lang="zh-TW" altLang="en-US" sz="1400" baseline="-25000" dirty="0"/>
                </a:p>
              </p:txBody>
            </p:sp>
            <p:sp>
              <p:nvSpPr>
                <p:cNvPr id="105" name="文字方塊 104"/>
                <p:cNvSpPr txBox="1"/>
                <p:nvPr/>
              </p:nvSpPr>
              <p:spPr>
                <a:xfrm>
                  <a:off x="8480639" y="6412668"/>
                  <a:ext cx="4010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err="1" smtClean="0"/>
                    <a:t>M</a:t>
                  </a:r>
                  <a:r>
                    <a:rPr lang="en-US" altLang="zh-TW" sz="1400" baseline="-25000" dirty="0" err="1" smtClean="0"/>
                    <a:t>n</a:t>
                  </a:r>
                  <a:endParaRPr lang="zh-TW" altLang="en-US" sz="1400" baseline="-25000" dirty="0"/>
                </a:p>
              </p:txBody>
            </p:sp>
          </p:grpSp>
          <p:cxnSp>
            <p:nvCxnSpPr>
              <p:cNvPr id="70" name="肘形接點 69"/>
              <p:cNvCxnSpPr>
                <a:stCxn id="68" idx="2"/>
                <a:endCxn id="102" idx="1"/>
              </p:cNvCxnSpPr>
              <p:nvPr/>
            </p:nvCxnSpPr>
            <p:spPr>
              <a:xfrm rot="5400000">
                <a:off x="4111973" y="3966427"/>
                <a:ext cx="1797988" cy="891033"/>
              </a:xfrm>
              <a:prstGeom prst="bentConnector4">
                <a:avLst>
                  <a:gd name="adj1" fmla="val 23573"/>
                  <a:gd name="adj2" fmla="val 13255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矩形 70"/>
              <p:cNvSpPr/>
              <p:nvPr/>
            </p:nvSpPr>
            <p:spPr>
              <a:xfrm>
                <a:off x="7604022" y="4065694"/>
                <a:ext cx="1039091" cy="1984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9270637" y="4063503"/>
                <a:ext cx="1039091" cy="1984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圓角矩形 72"/>
              <p:cNvSpPr/>
              <p:nvPr/>
            </p:nvSpPr>
            <p:spPr>
              <a:xfrm>
                <a:off x="7680960" y="4114506"/>
                <a:ext cx="889462" cy="28347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50" dirty="0" err="1" smtClean="0">
                    <a:solidFill>
                      <a:schemeClr val="tx1"/>
                    </a:solidFill>
                  </a:rPr>
                  <a:t>Receive.go</a:t>
                </a:r>
                <a:endParaRPr lang="zh-TW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左-右雙向箭號 73"/>
              <p:cNvSpPr/>
              <p:nvPr/>
            </p:nvSpPr>
            <p:spPr>
              <a:xfrm>
                <a:off x="8727302" y="4966173"/>
                <a:ext cx="459146" cy="103348"/>
              </a:xfrm>
              <a:prstGeom prst="left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562658" y="4520380"/>
                <a:ext cx="705642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Comm.</a:t>
                </a:r>
                <a:endParaRPr lang="zh-TW" altLang="en-US" sz="1400" dirty="0"/>
              </a:p>
            </p:txBody>
          </p:sp>
          <p:sp>
            <p:nvSpPr>
              <p:cNvPr id="76" name="圓角矩形 75"/>
              <p:cNvSpPr/>
              <p:nvPr/>
            </p:nvSpPr>
            <p:spPr>
              <a:xfrm>
                <a:off x="9428578" y="4159189"/>
                <a:ext cx="723207" cy="45796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 err="1" smtClean="0"/>
                  <a:t>l</a:t>
                </a:r>
                <a:r>
                  <a:rPr lang="en-US" altLang="zh-TW" sz="1100" b="1" dirty="0" err="1" smtClean="0">
                    <a:solidFill>
                      <a:schemeClr val="tx1"/>
                    </a:solidFill>
                  </a:rPr>
                  <a:t>ledger</a:t>
                </a:r>
                <a:endParaRPr lang="zh-TW" altLang="en-US" sz="1200" b="1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7502505" y="1657829"/>
                <a:ext cx="2986393" cy="1118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Data packing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4979515" y="3915636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buffer</a:t>
                </a:r>
                <a:endParaRPr lang="zh-TW" altLang="en-US" dirty="0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7779075" y="3658559"/>
                <a:ext cx="652743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peer 0</a:t>
                </a:r>
                <a:endParaRPr lang="zh-TW" altLang="en-US" sz="1400" dirty="0"/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9428579" y="3648397"/>
                <a:ext cx="652743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 smtClean="0"/>
                  <a:t>peer 1</a:t>
                </a:r>
                <a:endParaRPr lang="zh-TW" altLang="en-US" sz="1400" dirty="0"/>
              </a:p>
            </p:txBody>
          </p:sp>
          <p:sp>
            <p:nvSpPr>
              <p:cNvPr id="81" name="雲朵形 80"/>
              <p:cNvSpPr/>
              <p:nvPr/>
            </p:nvSpPr>
            <p:spPr>
              <a:xfrm>
                <a:off x="10151785" y="401044"/>
                <a:ext cx="1643975" cy="665018"/>
              </a:xfrm>
              <a:prstGeom prst="cloud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Cloud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圓角矩形 81"/>
              <p:cNvSpPr/>
              <p:nvPr/>
            </p:nvSpPr>
            <p:spPr>
              <a:xfrm>
                <a:off x="7414089" y="3553444"/>
                <a:ext cx="3291840" cy="270382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8363889" y="3100300"/>
                <a:ext cx="118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Blockchain</a:t>
                </a:r>
                <a:endParaRPr lang="zh-TW" altLang="en-US" dirty="0"/>
              </a:p>
            </p:txBody>
          </p:sp>
          <p:cxnSp>
            <p:nvCxnSpPr>
              <p:cNvPr id="84" name="肘形接點 83"/>
              <p:cNvCxnSpPr>
                <a:stCxn id="102" idx="3"/>
                <a:endCxn id="73" idx="1"/>
              </p:cNvCxnSpPr>
              <p:nvPr/>
            </p:nvCxnSpPr>
            <p:spPr>
              <a:xfrm flipV="1">
                <a:off x="6214881" y="4256245"/>
                <a:ext cx="1466079" cy="10546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肘形接點 84"/>
              <p:cNvCxnSpPr>
                <a:stCxn id="76" idx="3"/>
                <a:endCxn id="77" idx="2"/>
              </p:cNvCxnSpPr>
              <p:nvPr/>
            </p:nvCxnSpPr>
            <p:spPr>
              <a:xfrm flipH="1" flipV="1">
                <a:off x="8995702" y="2776471"/>
                <a:ext cx="1156083" cy="1611702"/>
              </a:xfrm>
              <a:prstGeom prst="bentConnector4">
                <a:avLst>
                  <a:gd name="adj1" fmla="val -63636"/>
                  <a:gd name="adj2" fmla="val 7567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肘形接點 85"/>
              <p:cNvCxnSpPr>
                <a:stCxn id="77" idx="0"/>
                <a:endCxn id="81" idx="1"/>
              </p:cNvCxnSpPr>
              <p:nvPr/>
            </p:nvCxnSpPr>
            <p:spPr>
              <a:xfrm rot="5400000" flipH="1" flipV="1">
                <a:off x="9688500" y="372557"/>
                <a:ext cx="592475" cy="1978071"/>
              </a:xfrm>
              <a:prstGeom prst="bentConnector3">
                <a:avLst>
                  <a:gd name="adj1" fmla="val 61225"/>
                </a:avLst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圓角矩形 56"/>
            <p:cNvSpPr/>
            <p:nvPr/>
          </p:nvSpPr>
          <p:spPr>
            <a:xfrm>
              <a:off x="4130470" y="3800180"/>
              <a:ext cx="2301957" cy="3640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3930082" y="3416882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 smtClean="0"/>
                <a:t>container</a:t>
              </a:r>
              <a:endParaRPr lang="zh-TW" altLang="en-US" sz="1100" dirty="0"/>
            </a:p>
          </p:txBody>
        </p:sp>
        <p:cxnSp>
          <p:nvCxnSpPr>
            <p:cNvPr id="59" name="直線單箭頭接點 58"/>
            <p:cNvCxnSpPr>
              <a:stCxn id="65" idx="2"/>
              <a:endCxn id="67" idx="0"/>
            </p:cNvCxnSpPr>
            <p:nvPr/>
          </p:nvCxnSpPr>
          <p:spPr>
            <a:xfrm flipH="1">
              <a:off x="2846783" y="4260113"/>
              <a:ext cx="10628" cy="455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肘形接點 59"/>
            <p:cNvCxnSpPr>
              <a:stCxn id="67" idx="2"/>
              <a:endCxn id="68" idx="0"/>
            </p:cNvCxnSpPr>
            <p:nvPr/>
          </p:nvCxnSpPr>
          <p:spPr>
            <a:xfrm rot="5400000" flipH="1" flipV="1">
              <a:off x="3350848" y="3150097"/>
              <a:ext cx="1432228" cy="2440359"/>
            </a:xfrm>
            <a:prstGeom prst="bentConnector5">
              <a:avLst>
                <a:gd name="adj1" fmla="val -35647"/>
                <a:gd name="adj2" fmla="val 41038"/>
                <a:gd name="adj3" fmla="val 12819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矩形 105"/>
          <p:cNvSpPr/>
          <p:nvPr/>
        </p:nvSpPr>
        <p:spPr>
          <a:xfrm>
            <a:off x="698269" y="3416882"/>
            <a:ext cx="1845426" cy="14100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投影片編號版面配置區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07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Multi-message receive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multi-message receives and need to send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71851" y="2773109"/>
            <a:ext cx="1280160" cy="51538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message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71851" y="5055023"/>
            <a:ext cx="1280160" cy="51538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 in to message queue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71851" y="5986458"/>
            <a:ext cx="1280160" cy="51538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message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24847" y="3971517"/>
            <a:ext cx="1280160" cy="51538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流程圖: 決策 7"/>
          <p:cNvSpPr/>
          <p:nvPr/>
        </p:nvSpPr>
        <p:spPr>
          <a:xfrm>
            <a:off x="3316260" y="3938267"/>
            <a:ext cx="1391342" cy="581891"/>
          </a:xfrm>
          <a:prstGeom prst="flowChartDecisio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number of messages in queue</a:t>
            </a:r>
            <a:endParaRPr lang="zh-TW" altLang="en-US" sz="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25894" y="442236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  <p:cxnSp>
        <p:nvCxnSpPr>
          <p:cNvPr id="11" name="直線單箭頭接點 10"/>
          <p:cNvCxnSpPr>
            <a:stCxn id="8" idx="2"/>
            <a:endCxn id="5" idx="0"/>
          </p:cNvCxnSpPr>
          <p:nvPr/>
        </p:nvCxnSpPr>
        <p:spPr>
          <a:xfrm>
            <a:off x="4011931" y="4520158"/>
            <a:ext cx="0" cy="53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2"/>
            <a:endCxn id="8" idx="0"/>
          </p:cNvCxnSpPr>
          <p:nvPr/>
        </p:nvCxnSpPr>
        <p:spPr>
          <a:xfrm>
            <a:off x="4011931" y="3288498"/>
            <a:ext cx="0" cy="64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3"/>
            <a:endCxn id="7" idx="1"/>
          </p:cNvCxnSpPr>
          <p:nvPr/>
        </p:nvCxnSpPr>
        <p:spPr>
          <a:xfrm flipV="1">
            <a:off x="4707602" y="4229212"/>
            <a:ext cx="817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7" idx="0"/>
          </p:cNvCxnSpPr>
          <p:nvPr/>
        </p:nvCxnSpPr>
        <p:spPr>
          <a:xfrm rot="16200000" flipV="1">
            <a:off x="4909362" y="2715952"/>
            <a:ext cx="358135" cy="21529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595153" y="394424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  <p:cxnSp>
        <p:nvCxnSpPr>
          <p:cNvPr id="21" name="直線單箭頭接點 20"/>
          <p:cNvCxnSpPr>
            <a:stCxn id="5" idx="2"/>
            <a:endCxn id="6" idx="0"/>
          </p:cNvCxnSpPr>
          <p:nvPr/>
        </p:nvCxnSpPr>
        <p:spPr>
          <a:xfrm>
            <a:off x="4011931" y="5570412"/>
            <a:ext cx="0" cy="416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78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92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LoRaWAN</a:t>
            </a:r>
            <a:r>
              <a:rPr lang="en-US" altLang="zh-TW" dirty="0"/>
              <a:t> stack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028" name="Picture 4" descr="ãlora max packet size stack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52255"/>
            <a:ext cx="7227243" cy="309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60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LoRaWAN</a:t>
            </a:r>
            <a:r>
              <a:rPr lang="en-US" altLang="zh-TW" dirty="0" smtClean="0"/>
              <a:t> Classes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074" name="Picture 2" descr="https://2.bp.blogspot.com/-oHreGZRWO6k/V6CpF0XRt5I/AAAAAAAABoU/1DKBfiL6XDwP9w5jRCYdeXYHuhZQ-oMqgCLcB/s640/008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36866"/>
            <a:ext cx="7345657" cy="374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9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7153-D673-489D-8CD9-FDAAC8DF4DF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050" name="Picture 2" descr="http://www.techplayon.com/wp-content/uploads/2018/10/LoRa-Call3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47851"/>
            <a:ext cx="76494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300034" y="2177935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P: Max. 255 bytes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19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197</Words>
  <Application>Microsoft Office PowerPoint</Application>
  <PresentationFormat>如螢幕大小 (4:3)</PresentationFormat>
  <Paragraphs>100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Project Meeting</vt:lpstr>
      <vt:lpstr>Structure</vt:lpstr>
      <vt:lpstr>Architecture</vt:lpstr>
      <vt:lpstr>Gateway</vt:lpstr>
      <vt:lpstr>Multi-message receive </vt:lpstr>
      <vt:lpstr>Thanks</vt:lpstr>
      <vt:lpstr>LoRaWAN stack</vt:lpstr>
      <vt:lpstr>LoRaWAN Classes</vt:lpstr>
      <vt:lpstr>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ESL</dc:creator>
  <cp:lastModifiedBy>ESL</cp:lastModifiedBy>
  <cp:revision>8</cp:revision>
  <dcterms:created xsi:type="dcterms:W3CDTF">2019-01-01T21:59:33Z</dcterms:created>
  <dcterms:modified xsi:type="dcterms:W3CDTF">2019-01-02T00:51:06Z</dcterms:modified>
</cp:coreProperties>
</file>