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39A25-2EEA-4D3F-925F-408A8D8D4D3D}" type="datetimeFigureOut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8C68-50DF-4DF5-A86E-FA47AB870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92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is no authentication of the gateway or the server, and the acknowledges </a:t>
            </a:r>
          </a:p>
          <a:p>
            <a:r>
              <a:rPr lang="en-US" altLang="zh-TW" dirty="0"/>
              <a:t>are only used for network quality assessment, not to correct UDP datagrams </a:t>
            </a:r>
          </a:p>
          <a:p>
            <a:r>
              <a:rPr lang="en-US" altLang="zh-TW" dirty="0"/>
              <a:t>losses (no retries).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A4C3-4433-4948-9DBD-72C14FCD467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PUSH_DATA</a:t>
            </a:r>
          </a:p>
          <a:p>
            <a:r>
              <a:rPr lang="en-US" altLang="zh-TW" dirty="0"/>
              <a:t>That packet type is used by the gateway mainly to forward the RF packets </a:t>
            </a:r>
          </a:p>
          <a:p>
            <a:r>
              <a:rPr lang="en-US" altLang="zh-TW" dirty="0"/>
              <a:t>received, and associated metadata, to the server.</a:t>
            </a:r>
          </a:p>
          <a:p>
            <a:r>
              <a:rPr lang="zh-TW" altLang="en-US" dirty="0"/>
              <a:t>網關使用該分組類型主要用於轉發</a:t>
            </a:r>
            <a:r>
              <a:rPr lang="en-US" altLang="zh-TW" dirty="0"/>
              <a:t>RF</a:t>
            </a:r>
            <a:r>
              <a:rPr lang="zh-TW" altLang="en-US" dirty="0"/>
              <a:t>分組收到的和關聯的元數據到服務器</a:t>
            </a:r>
          </a:p>
          <a:p>
            <a:endParaRPr lang="zh-TW" altLang="en-US" dirty="0"/>
          </a:p>
          <a:p>
            <a:r>
              <a:rPr lang="en-US" altLang="zh-TW" dirty="0"/>
              <a:t>PUSH_ACK </a:t>
            </a:r>
          </a:p>
          <a:p>
            <a:r>
              <a:rPr lang="en-US" altLang="zh-TW" dirty="0"/>
              <a:t>That packet type is used by the server to acknowledge immediately all the </a:t>
            </a:r>
          </a:p>
          <a:p>
            <a:r>
              <a:rPr lang="en-US" altLang="zh-TW" dirty="0"/>
              <a:t>PUSH_DATA packets received.</a:t>
            </a:r>
          </a:p>
          <a:p>
            <a:r>
              <a:rPr lang="zh-TW" altLang="en-US" dirty="0"/>
              <a:t>服務器使用該數據包類型立即確認所有數據包收到</a:t>
            </a:r>
            <a:r>
              <a:rPr lang="en-US" altLang="zh-TW" dirty="0"/>
              <a:t>PUSH_DATA</a:t>
            </a:r>
            <a:r>
              <a:rPr lang="zh-TW" altLang="en-US" dirty="0"/>
              <a:t>數據包。</a:t>
            </a:r>
          </a:p>
          <a:p>
            <a:endParaRPr lang="zh-TW" altLang="en-US" dirty="0"/>
          </a:p>
          <a:p>
            <a:r>
              <a:rPr lang="en-US" altLang="zh-TW" dirty="0"/>
              <a:t>0      | protocol version = 2</a:t>
            </a:r>
          </a:p>
          <a:p>
            <a:r>
              <a:rPr lang="en-US" altLang="zh-TW" dirty="0"/>
              <a:t>1-2    | random token</a:t>
            </a:r>
          </a:p>
          <a:p>
            <a:r>
              <a:rPr lang="en-US" altLang="zh-TW" dirty="0"/>
              <a:t>3      | PUSH_DATA identifier 0x00</a:t>
            </a:r>
          </a:p>
          <a:p>
            <a:r>
              <a:rPr lang="en-US" altLang="zh-TW" dirty="0"/>
              <a:t>4-11   | Gateway unique identifier (MAC address)</a:t>
            </a:r>
          </a:p>
          <a:p>
            <a:r>
              <a:rPr lang="en-US" altLang="zh-TW" dirty="0"/>
              <a:t>12-end | JSON object, starting with {, ending with }, see section 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A4C3-4433-4948-9DBD-72C14FCD467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2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6386-C40D-4FEE-B8B8-457BA39517FC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41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8F73-7345-4113-A81D-86BE89773BD6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50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6EB-D3B4-47FB-AD2F-854566291F54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05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14-B229-4885-8F63-1D1142C96565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8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58BD-32F6-417C-BA38-31671E0FF63C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0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8806-6426-4ED6-90CE-C9C32DDFC100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51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BEB6-8181-4E42-8939-FC9D02C1E921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8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F5E3-253D-457C-BA1D-DA855F9162E7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35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38BD-B5D4-420A-AA53-CD8921B18489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4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319E-8920-4529-A8C5-44337C465FF8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6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D1B2-7694-4F93-ADDE-9DFD653E3F96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92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CBBA-63B5-4F68-8487-16614143CB63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83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ra-net/packet_forward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IoT</a:t>
            </a:r>
            <a:r>
              <a:rPr lang="en-US" altLang="zh-TW" dirty="0"/>
              <a:t> Group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1800" dirty="0"/>
              <a:t>2019.05.10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934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Performance of Raspberry pi execution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194559"/>
            <a:ext cx="7886700" cy="39824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Data payload: 93 bytes * 200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Per data: </a:t>
            </a:r>
            <a:r>
              <a:rPr lang="en-US" altLang="zh-TW" sz="2000" dirty="0"/>
              <a:t>88 bytes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Payload size: </a:t>
            </a:r>
            <a:r>
              <a:rPr lang="en-US" altLang="zh-TW" sz="2000" dirty="0"/>
              <a:t>1+2+88+2 bytes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Buffer size: at least 18600 bytes 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340995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4311207"/>
            <a:ext cx="3553599" cy="8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9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size and Character 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94959" y="1835540"/>
            <a:ext cx="3820391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Data content:</a:t>
            </a:r>
          </a:p>
          <a:p>
            <a:pPr lvl="1"/>
            <a:r>
              <a:rPr lang="en-US" altLang="zh-TW" dirty="0"/>
              <a:t>Smart meter data ID</a:t>
            </a:r>
          </a:p>
          <a:p>
            <a:pPr lvl="1"/>
            <a:r>
              <a:rPr lang="en-US" altLang="zh-TW" dirty="0"/>
              <a:t>Time stamp</a:t>
            </a:r>
          </a:p>
          <a:p>
            <a:pPr lvl="1"/>
            <a:r>
              <a:rPr lang="en-US" altLang="zh-TW" dirty="0"/>
              <a:t> Energy</a:t>
            </a:r>
          </a:p>
          <a:p>
            <a:pPr marL="342900" lvl="1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Data type: string</a:t>
            </a:r>
          </a:p>
          <a:p>
            <a:pPr lvl="1"/>
            <a:r>
              <a:rPr lang="en-US" altLang="zh-TW" dirty="0"/>
              <a:t>English</a:t>
            </a:r>
          </a:p>
          <a:p>
            <a:pPr lvl="1"/>
            <a:r>
              <a:rPr lang="en-US" altLang="zh-TW" dirty="0"/>
              <a:t>Number</a:t>
            </a:r>
          </a:p>
          <a:p>
            <a:pPr lvl="1"/>
            <a:r>
              <a:rPr lang="en-US" altLang="zh-TW" dirty="0"/>
              <a:t>Symbol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835540"/>
            <a:ext cx="406631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/>
              <a:t>Data size:</a:t>
            </a:r>
          </a:p>
          <a:p>
            <a:pPr lvl="1"/>
            <a:r>
              <a:rPr lang="en-US" altLang="zh-TW" sz="2200" dirty="0">
                <a:solidFill>
                  <a:prstClr val="black"/>
                </a:solidFill>
              </a:rPr>
              <a:t>English: 1byte</a:t>
            </a:r>
          </a:p>
          <a:p>
            <a:pPr lvl="1"/>
            <a:r>
              <a:rPr lang="en-US" altLang="zh-TW" sz="2200" dirty="0">
                <a:solidFill>
                  <a:prstClr val="black"/>
                </a:solidFill>
              </a:rPr>
              <a:t>Number: 1byte</a:t>
            </a:r>
          </a:p>
          <a:p>
            <a:pPr lvl="1"/>
            <a:r>
              <a:rPr lang="en-US" altLang="zh-TW" sz="2200" dirty="0">
                <a:solidFill>
                  <a:prstClr val="black"/>
                </a:solidFill>
              </a:rPr>
              <a:t>Symbol: 1byte</a:t>
            </a:r>
          </a:p>
          <a:p>
            <a:pPr lvl="1"/>
            <a:r>
              <a:rPr lang="en-US" altLang="zh-TW" sz="2200" dirty="0">
                <a:solidFill>
                  <a:prstClr val="black"/>
                </a:solidFill>
              </a:rPr>
              <a:t>Space: 1byte</a:t>
            </a:r>
          </a:p>
          <a:p>
            <a:pPr marL="342900" lvl="1" indent="0">
              <a:buNone/>
            </a:pPr>
            <a:endParaRPr lang="en-US" altLang="zh-TW" sz="22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TW" sz="2100" dirty="0"/>
          </a:p>
          <a:p>
            <a:pPr marL="0" indent="0">
              <a:buNone/>
            </a:pPr>
            <a:endParaRPr lang="en-US" altLang="zh-TW" sz="2100" dirty="0"/>
          </a:p>
          <a:p>
            <a:pPr marL="0" indent="0">
              <a:buNone/>
            </a:pPr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1695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Socket Multiple Clients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Progress work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Multi-Connection Client</a:t>
            </a:r>
          </a:p>
          <a:p>
            <a:endParaRPr lang="en-US" altLang="zh-TW" dirty="0"/>
          </a:p>
          <a:p>
            <a:r>
              <a:rPr lang="en-US" altLang="zh-TW" dirty="0"/>
              <a:t>Future work : Send data to a specific client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61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715" y="528702"/>
            <a:ext cx="7886700" cy="97070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Flow Chart of Working Architecture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35315" y="4058233"/>
            <a:ext cx="2976003" cy="21415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013"/>
          </a:p>
        </p:txBody>
      </p:sp>
      <p:sp>
        <p:nvSpPr>
          <p:cNvPr id="12" name="矩形 11"/>
          <p:cNvSpPr/>
          <p:nvPr/>
        </p:nvSpPr>
        <p:spPr>
          <a:xfrm>
            <a:off x="417033" y="4058234"/>
            <a:ext cx="818285" cy="663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LoRa</a:t>
            </a:r>
            <a:r>
              <a:rPr lang="en-US" altLang="zh-TW" sz="1013" dirty="0"/>
              <a:t> </a:t>
            </a:r>
          </a:p>
          <a:p>
            <a:pPr algn="ctr"/>
            <a:r>
              <a:rPr lang="en-US" altLang="zh-TW" sz="1013" dirty="0"/>
              <a:t>Antenna</a:t>
            </a:r>
          </a:p>
          <a:p>
            <a:pPr algn="ctr"/>
            <a:r>
              <a:rPr lang="en-US" altLang="zh-TW" sz="1013" dirty="0"/>
              <a:t>(SX1276)</a:t>
            </a:r>
            <a:endParaRPr lang="zh-TW" altLang="en-US" sz="1013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94311" y="3694986"/>
            <a:ext cx="285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LoRa</a:t>
            </a:r>
            <a:r>
              <a:rPr lang="en-US" altLang="zh-TW" sz="1400" dirty="0"/>
              <a:t> Sensor node</a:t>
            </a:r>
            <a:r>
              <a:rPr lang="zh-TW" altLang="en-US" sz="1400" dirty="0"/>
              <a:t> </a:t>
            </a:r>
            <a:r>
              <a:rPr lang="en-US" altLang="zh-TW" sz="1400" dirty="0"/>
              <a:t>( Raspberry Pi 3 )</a:t>
            </a:r>
            <a:endParaRPr lang="zh-TW" altLang="en-US" sz="1400" dirty="0"/>
          </a:p>
        </p:txBody>
      </p:sp>
      <p:sp>
        <p:nvSpPr>
          <p:cNvPr id="18" name="圓角矩形 17"/>
          <p:cNvSpPr/>
          <p:nvPr/>
        </p:nvSpPr>
        <p:spPr>
          <a:xfrm>
            <a:off x="2166597" y="5080805"/>
            <a:ext cx="1096784" cy="399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Smart meter</a:t>
            </a:r>
          </a:p>
          <a:p>
            <a:pPr algn="ctr"/>
            <a:r>
              <a:rPr lang="en-US" altLang="zh-TW" sz="1200" dirty="0"/>
              <a:t>Simulator.py</a:t>
            </a:r>
          </a:p>
        </p:txBody>
      </p:sp>
      <p:sp>
        <p:nvSpPr>
          <p:cNvPr id="23" name="矩形 22"/>
          <p:cNvSpPr/>
          <p:nvPr/>
        </p:nvSpPr>
        <p:spPr>
          <a:xfrm>
            <a:off x="5522412" y="4004336"/>
            <a:ext cx="2976003" cy="21415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013"/>
          </a:p>
        </p:txBody>
      </p:sp>
      <p:sp>
        <p:nvSpPr>
          <p:cNvPr id="24" name="矩形 23"/>
          <p:cNvSpPr/>
          <p:nvPr/>
        </p:nvSpPr>
        <p:spPr>
          <a:xfrm>
            <a:off x="4704130" y="4004337"/>
            <a:ext cx="818285" cy="663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LoRa</a:t>
            </a:r>
            <a:r>
              <a:rPr lang="en-US" altLang="zh-TW" sz="1013" dirty="0"/>
              <a:t> </a:t>
            </a:r>
          </a:p>
          <a:p>
            <a:pPr algn="ctr"/>
            <a:r>
              <a:rPr lang="en-US" altLang="zh-TW" sz="1013" dirty="0"/>
              <a:t>Antenna</a:t>
            </a:r>
          </a:p>
          <a:p>
            <a:pPr algn="ctr"/>
            <a:r>
              <a:rPr lang="en-US" altLang="zh-TW" sz="1013" dirty="0"/>
              <a:t>(SX1276)</a:t>
            </a:r>
            <a:endParaRPr lang="zh-TW" altLang="en-US" sz="1013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830118" y="3694986"/>
            <a:ext cx="256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LoRa</a:t>
            </a:r>
            <a:r>
              <a:rPr lang="en-US" altLang="zh-TW" sz="1400" dirty="0"/>
              <a:t> Gateway ( Raspberry Pi 3 )</a:t>
            </a:r>
            <a:endParaRPr lang="zh-TW" altLang="en-US" sz="1400" dirty="0"/>
          </a:p>
        </p:txBody>
      </p:sp>
      <p:sp>
        <p:nvSpPr>
          <p:cNvPr id="30" name="圓角矩形 29"/>
          <p:cNvSpPr/>
          <p:nvPr/>
        </p:nvSpPr>
        <p:spPr>
          <a:xfrm>
            <a:off x="2166597" y="5695490"/>
            <a:ext cx="1096784" cy="4040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Smart meter Dataset.csv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1848160" y="4237337"/>
            <a:ext cx="1743412" cy="6256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transmission.py</a:t>
            </a:r>
          </a:p>
        </p:txBody>
      </p:sp>
      <p:cxnSp>
        <p:nvCxnSpPr>
          <p:cNvPr id="35" name="直線單箭頭接點 34"/>
          <p:cNvCxnSpPr>
            <a:stCxn id="30" idx="0"/>
            <a:endCxn id="18" idx="2"/>
          </p:cNvCxnSpPr>
          <p:nvPr/>
        </p:nvCxnSpPr>
        <p:spPr>
          <a:xfrm flipV="1">
            <a:off x="2714989" y="5479992"/>
            <a:ext cx="0" cy="2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弧形箭號 (上彎) 46"/>
          <p:cNvSpPr/>
          <p:nvPr/>
        </p:nvSpPr>
        <p:spPr>
          <a:xfrm rot="10800000" flipH="1">
            <a:off x="616193" y="3388014"/>
            <a:ext cx="4686695" cy="650583"/>
          </a:xfrm>
          <a:prstGeom prst="curvedUpArrow">
            <a:avLst>
              <a:gd name="adj1" fmla="val 12739"/>
              <a:gd name="adj2" fmla="val 42860"/>
              <a:gd name="adj3" fmla="val 249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2" name="圓角矩形 121"/>
          <p:cNvSpPr/>
          <p:nvPr/>
        </p:nvSpPr>
        <p:spPr>
          <a:xfrm>
            <a:off x="5785607" y="4114747"/>
            <a:ext cx="1743412" cy="4848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receipt.py</a:t>
            </a:r>
          </a:p>
        </p:txBody>
      </p:sp>
      <p:sp>
        <p:nvSpPr>
          <p:cNvPr id="123" name="圓角矩形 122"/>
          <p:cNvSpPr/>
          <p:nvPr/>
        </p:nvSpPr>
        <p:spPr>
          <a:xfrm>
            <a:off x="5660522" y="5479992"/>
            <a:ext cx="864113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DNN</a:t>
            </a:r>
          </a:p>
          <a:p>
            <a:pPr algn="ctr"/>
            <a:r>
              <a:rPr lang="en-US" altLang="zh-TW" sz="1200" dirty="0"/>
              <a:t>container</a:t>
            </a:r>
          </a:p>
        </p:txBody>
      </p:sp>
      <p:sp>
        <p:nvSpPr>
          <p:cNvPr id="124" name="圓角矩形 123"/>
          <p:cNvSpPr/>
          <p:nvPr/>
        </p:nvSpPr>
        <p:spPr>
          <a:xfrm>
            <a:off x="6815486" y="5479992"/>
            <a:ext cx="884117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BC</a:t>
            </a:r>
          </a:p>
          <a:p>
            <a:pPr algn="ctr"/>
            <a:r>
              <a:rPr lang="en-US" altLang="zh-TW" sz="1200" dirty="0"/>
              <a:t>container</a:t>
            </a:r>
          </a:p>
        </p:txBody>
      </p:sp>
      <p:cxnSp>
        <p:nvCxnSpPr>
          <p:cNvPr id="127" name="直線單箭頭接點 126"/>
          <p:cNvCxnSpPr>
            <a:stCxn id="122" idx="2"/>
            <a:endCxn id="133" idx="3"/>
          </p:cNvCxnSpPr>
          <p:nvPr/>
        </p:nvCxnSpPr>
        <p:spPr>
          <a:xfrm>
            <a:off x="6657315" y="4599620"/>
            <a:ext cx="293" cy="1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圓角矩形 132"/>
          <p:cNvSpPr/>
          <p:nvPr/>
        </p:nvSpPr>
        <p:spPr>
          <a:xfrm rot="16200000">
            <a:off x="6427368" y="4130793"/>
            <a:ext cx="460481" cy="17434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dirty="0"/>
              <a:t>Message</a:t>
            </a:r>
          </a:p>
          <a:p>
            <a:pPr algn="ctr"/>
            <a:r>
              <a:rPr lang="en-US" altLang="zh-TW" sz="1200" dirty="0"/>
              <a:t>Management program</a:t>
            </a:r>
            <a:endParaRPr lang="zh-TW" altLang="en-US" sz="1200" dirty="0"/>
          </a:p>
        </p:txBody>
      </p:sp>
      <p:cxnSp>
        <p:nvCxnSpPr>
          <p:cNvPr id="136" name="直線單箭頭接點 135"/>
          <p:cNvCxnSpPr/>
          <p:nvPr/>
        </p:nvCxnSpPr>
        <p:spPr>
          <a:xfrm>
            <a:off x="6264260" y="5243682"/>
            <a:ext cx="1769" cy="228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123" idx="3"/>
            <a:endCxn id="124" idx="1"/>
          </p:cNvCxnSpPr>
          <p:nvPr/>
        </p:nvCxnSpPr>
        <p:spPr>
          <a:xfrm>
            <a:off x="6524635" y="5743548"/>
            <a:ext cx="290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31" idx="1"/>
          </p:cNvCxnSpPr>
          <p:nvPr/>
        </p:nvCxnSpPr>
        <p:spPr>
          <a:xfrm>
            <a:off x="1235315" y="4547852"/>
            <a:ext cx="612845" cy="228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122" idx="1"/>
          </p:cNvCxnSpPr>
          <p:nvPr/>
        </p:nvCxnSpPr>
        <p:spPr>
          <a:xfrm>
            <a:off x="5522412" y="4353456"/>
            <a:ext cx="263195" cy="372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667912" y="3098698"/>
            <a:ext cx="111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LoRaWAN</a:t>
            </a:r>
            <a:endParaRPr lang="zh-TW" altLang="en-US" dirty="0"/>
          </a:p>
        </p:txBody>
      </p:sp>
      <p:cxnSp>
        <p:nvCxnSpPr>
          <p:cNvPr id="72" name="直線單箭頭接點 71"/>
          <p:cNvCxnSpPr>
            <a:stCxn id="18" idx="0"/>
            <a:endCxn id="31" idx="2"/>
          </p:cNvCxnSpPr>
          <p:nvPr/>
        </p:nvCxnSpPr>
        <p:spPr>
          <a:xfrm flipV="1">
            <a:off x="2714989" y="4862937"/>
            <a:ext cx="4877" cy="2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7859386" y="4114747"/>
            <a:ext cx="507045" cy="18923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Packet Forwarding program</a:t>
            </a:r>
          </a:p>
        </p:txBody>
      </p:sp>
      <p:sp>
        <p:nvSpPr>
          <p:cNvPr id="5" name="雲朵形 4"/>
          <p:cNvSpPr/>
          <p:nvPr/>
        </p:nvSpPr>
        <p:spPr>
          <a:xfrm>
            <a:off x="5470088" y="2249940"/>
            <a:ext cx="2642820" cy="88094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弧形箭號 (上彎) 31"/>
          <p:cNvSpPr/>
          <p:nvPr/>
        </p:nvSpPr>
        <p:spPr>
          <a:xfrm rot="4718247" flipH="1" flipV="1">
            <a:off x="7772477" y="3297983"/>
            <a:ext cx="1404244" cy="340094"/>
          </a:xfrm>
          <a:prstGeom prst="curvedUpArrow">
            <a:avLst>
              <a:gd name="adj1" fmla="val 12739"/>
              <a:gd name="adj2" fmla="val 42860"/>
              <a:gd name="adj3" fmla="val 249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24130" y="3201625"/>
            <a:ext cx="1528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WiFi</a:t>
            </a:r>
            <a:r>
              <a:rPr lang="en-US" altLang="zh-TW" dirty="0">
                <a:solidFill>
                  <a:srgbClr val="FF0000"/>
                </a:solidFill>
              </a:rPr>
              <a:t>, Ethernet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18585" y="2454813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Cloud</a:t>
            </a:r>
            <a:endParaRPr lang="zh-TW" altLang="en-US" sz="1400" dirty="0"/>
          </a:p>
        </p:txBody>
      </p:sp>
      <p:cxnSp>
        <p:nvCxnSpPr>
          <p:cNvPr id="38" name="直線單箭頭接點 37"/>
          <p:cNvCxnSpPr>
            <a:stCxn id="122" idx="3"/>
          </p:cNvCxnSpPr>
          <p:nvPr/>
        </p:nvCxnSpPr>
        <p:spPr>
          <a:xfrm flipV="1">
            <a:off x="7529019" y="4353456"/>
            <a:ext cx="330367" cy="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7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Packet Forwarding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Progress work:</a:t>
            </a:r>
          </a:p>
          <a:p>
            <a:pPr marL="457200" lvl="1" indent="0">
              <a:buNone/>
            </a:pPr>
            <a:r>
              <a:rPr lang="en-US" altLang="zh-TW" dirty="0"/>
              <a:t>Study and modify code from </a:t>
            </a:r>
            <a:r>
              <a:rPr lang="en-US" altLang="zh-TW" dirty="0" err="1"/>
              <a:t>LoRa</a:t>
            </a:r>
            <a:r>
              <a:rPr lang="en-US" altLang="zh-TW" dirty="0"/>
              <a:t>® to suitable our gateway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The code description:</a:t>
            </a:r>
          </a:p>
          <a:p>
            <a:pPr marL="457200" lvl="1" indent="0">
              <a:buNone/>
            </a:pPr>
            <a:r>
              <a:rPr lang="en-US" altLang="zh-TW" dirty="0"/>
              <a:t>a program running on the host of a Lora gateway that forwards RF packets receive by the concentrator to a server through a </a:t>
            </a:r>
            <a:r>
              <a:rPr lang="en-US" altLang="zh-TW" b="1" dirty="0"/>
              <a:t>IP/UDP</a:t>
            </a:r>
            <a:r>
              <a:rPr lang="en-US" altLang="zh-TW" dirty="0"/>
              <a:t> link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00275" y="6311899"/>
            <a:ext cx="536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Source: </a:t>
            </a:r>
            <a:r>
              <a:rPr lang="en-US" altLang="zh-TW" dirty="0">
                <a:hlinkClick r:id="rId3"/>
              </a:rPr>
              <a:t>https://github.com/Lora-net/packet_forwarder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19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diagram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5400" y="1924050"/>
            <a:ext cx="1552575" cy="73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Gateway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200775" y="1924050"/>
            <a:ext cx="1552575" cy="73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Server</a:t>
            </a:r>
            <a:endParaRPr lang="zh-TW" altLang="en-US" sz="2000" dirty="0"/>
          </a:p>
        </p:txBody>
      </p:sp>
      <p:cxnSp>
        <p:nvCxnSpPr>
          <p:cNvPr id="11" name="直線接點 10"/>
          <p:cNvCxnSpPr>
            <a:stCxn id="4" idx="2"/>
          </p:cNvCxnSpPr>
          <p:nvPr/>
        </p:nvCxnSpPr>
        <p:spPr>
          <a:xfrm flipH="1">
            <a:off x="2071687" y="2657475"/>
            <a:ext cx="1" cy="32766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6977061" y="2657474"/>
            <a:ext cx="1" cy="32766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71725" y="2843214"/>
            <a:ext cx="2190750" cy="59055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When </a:t>
            </a:r>
            <a:r>
              <a:rPr lang="en-US" altLang="zh-TW" dirty="0" err="1"/>
              <a:t>LoRa</a:t>
            </a:r>
            <a:r>
              <a:rPr lang="en-US" altLang="zh-TW" dirty="0"/>
              <a:t> packets are received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4" idx="1"/>
          </p:cNvCxnSpPr>
          <p:nvPr/>
        </p:nvCxnSpPr>
        <p:spPr>
          <a:xfrm flipH="1">
            <a:off x="2071686" y="3138489"/>
            <a:ext cx="30003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2071686" y="4044950"/>
            <a:ext cx="4905375" cy="63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071686" y="3705226"/>
            <a:ext cx="3047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Data (token X, GW MAC, JSON payload)</a:t>
            </a:r>
            <a:endParaRPr lang="zh-TW" altLang="en-US" sz="1400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2071685" y="4946651"/>
            <a:ext cx="4905375" cy="63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523216" y="4645224"/>
            <a:ext cx="1172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ACK (token X)</a:t>
            </a:r>
            <a:endParaRPr lang="zh-TW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486270" y="5414961"/>
            <a:ext cx="2190750" cy="59055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packets</a:t>
            </a:r>
            <a:endParaRPr lang="zh-TW" altLang="en-US" dirty="0"/>
          </a:p>
        </p:txBody>
      </p:sp>
      <p:cxnSp>
        <p:nvCxnSpPr>
          <p:cNvPr id="28" name="直線接點 27"/>
          <p:cNvCxnSpPr/>
          <p:nvPr/>
        </p:nvCxnSpPr>
        <p:spPr>
          <a:xfrm flipH="1">
            <a:off x="6677021" y="5703889"/>
            <a:ext cx="30003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0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Thanks!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49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Pi 3 B Baseline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26469"/>
          <a:ext cx="7886700" cy="1127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412589019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04707986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Pi State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Power</a:t>
                      </a:r>
                      <a:r>
                        <a:rPr lang="en-US" altLang="zh-TW" sz="1400" baseline="0" dirty="0"/>
                        <a:t> Consumption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283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Idle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350 mA (1.9W)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641028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ab</a:t>
                      </a:r>
                      <a:r>
                        <a:rPr lang="en-US" altLang="zh-TW" sz="1400" baseline="0" dirty="0"/>
                        <a:t> –n 100 –c 10 (</a:t>
                      </a:r>
                      <a:r>
                        <a:rPr lang="en-US" altLang="zh-TW" sz="1400" baseline="0" dirty="0" err="1"/>
                        <a:t>uncached</a:t>
                      </a:r>
                      <a:r>
                        <a:rPr lang="en-US" altLang="zh-TW" sz="1400" baseline="0" dirty="0"/>
                        <a:t>)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950 mA</a:t>
                      </a:r>
                      <a:r>
                        <a:rPr lang="en-US" altLang="zh-TW" sz="1400" baseline="0" dirty="0"/>
                        <a:t> (5.0W)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63799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400% CPU load (stress</a:t>
                      </a:r>
                      <a:r>
                        <a:rPr lang="en-US" altLang="zh-TW" sz="1400" baseline="0" dirty="0"/>
                        <a:t> –</a:t>
                      </a:r>
                      <a:r>
                        <a:rPr lang="en-US" altLang="zh-TW" sz="1400" baseline="0" dirty="0" err="1"/>
                        <a:t>cpu</a:t>
                      </a:r>
                      <a:r>
                        <a:rPr lang="en-US" altLang="zh-TW" sz="1400" baseline="0" dirty="0"/>
                        <a:t> 4)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980 mA (5.1W)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847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377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</TotalTime>
  <Words>454</Words>
  <Application>Microsoft Office PowerPoint</Application>
  <PresentationFormat>如螢幕大小 (4:3)</PresentationFormat>
  <Paragraphs>107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1_Office 佈景主題</vt:lpstr>
      <vt:lpstr>Project Meeting</vt:lpstr>
      <vt:lpstr>Performance of Raspberry pi execution</vt:lpstr>
      <vt:lpstr>Data size and Character length</vt:lpstr>
      <vt:lpstr>Python Socket Multiple Clients</vt:lpstr>
      <vt:lpstr>Flow Chart of Working Architecture</vt:lpstr>
      <vt:lpstr>Packet Forwarding program</vt:lpstr>
      <vt:lpstr>Sequence diagram</vt:lpstr>
      <vt:lpstr>Thanks!</vt:lpstr>
      <vt:lpstr>Raspberry Pi 3 B Baseline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FuckLaTeX</dc:creator>
  <cp:lastModifiedBy>ESL</cp:lastModifiedBy>
  <cp:revision>24</cp:revision>
  <dcterms:created xsi:type="dcterms:W3CDTF">2019-05-08T04:38:47Z</dcterms:created>
  <dcterms:modified xsi:type="dcterms:W3CDTF">2019-07-08T02:26:59Z</dcterms:modified>
</cp:coreProperties>
</file>