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271" r:id="rId44"/>
    <p:sldId id="272" r:id="rId45"/>
    <p:sldId id="273" r:id="rId46"/>
    <p:sldId id="274" r:id="rId47"/>
    <p:sldId id="275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46953-9852-438D-939A-91078E5ED3C3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2AF10-59EF-454C-A670-94BBEC406F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94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5600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57BDA-F4A4-47C3-89ED-3E0CDA42AEA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13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21A-E798-4971-8070-7D78C3339343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08-4057-4BF9-A94D-12A24C72B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37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21A-E798-4971-8070-7D78C3339343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08-4057-4BF9-A94D-12A24C72B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89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21A-E798-4971-8070-7D78C3339343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08-4057-4BF9-A94D-12A24C72B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34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21A-E798-4971-8070-7D78C3339343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08-4057-4BF9-A94D-12A24C72B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4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21A-E798-4971-8070-7D78C3339343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08-4057-4BF9-A94D-12A24C72B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46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21A-E798-4971-8070-7D78C3339343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08-4057-4BF9-A94D-12A24C72B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21A-E798-4971-8070-7D78C3339343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08-4057-4BF9-A94D-12A24C72B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84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21A-E798-4971-8070-7D78C3339343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08-4057-4BF9-A94D-12A24C72B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6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21A-E798-4971-8070-7D78C3339343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08-4057-4BF9-A94D-12A24C72B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21A-E798-4971-8070-7D78C3339343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08-4057-4BF9-A94D-12A24C72B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55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21A-E798-4971-8070-7D78C3339343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08-4057-4BF9-A94D-12A24C72B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E21A-E798-4971-8070-7D78C3339343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0408-4057-4BF9-A94D-12A24C72B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41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IoT</a:t>
            </a:r>
            <a:r>
              <a:rPr lang="en-US" altLang="zh-TW" dirty="0"/>
              <a:t> Group_2019.05.17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102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 t="4151" r="813" b="7874"/>
          <a:stretch/>
        </p:blipFill>
        <p:spPr bwMode="auto">
          <a:xfrm>
            <a:off x="2392866" y="1535634"/>
            <a:ext cx="7406269" cy="500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955536" y="1166302"/>
            <a:ext cx="38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Docker </a:t>
            </a:r>
            <a:r>
              <a:rPr lang="en-US" altLang="zh-TW" b="1" dirty="0"/>
              <a:t>Registry</a:t>
            </a:r>
            <a:r>
              <a:rPr lang="zh-TW" altLang="en-US" dirty="0"/>
              <a:t> </a:t>
            </a:r>
            <a:r>
              <a:rPr lang="en-US" altLang="zh-TW" dirty="0"/>
              <a:t>: Docker Hub Registry </a:t>
            </a:r>
            <a:endParaRPr lang="en-US" altLang="zh-TW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864864" y="4498848"/>
            <a:ext cx="1271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FF0000"/>
                </a:solidFill>
              </a:rPr>
              <a:t>commit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FF0000"/>
                </a:solidFill>
              </a:rPr>
              <a:t>save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FF0000"/>
                </a:solidFill>
              </a:rPr>
              <a:t>export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4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Progress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Build an image </a:t>
            </a:r>
            <a:r>
              <a:rPr lang="en-US" altLang="zh-TW" dirty="0"/>
              <a:t>for </a:t>
            </a:r>
            <a:r>
              <a:rPr lang="en-US" altLang="zh-TW" dirty="0" err="1" smtClean="0"/>
              <a:t>TensorFlow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using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 without exporting the container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Preprocess the dataset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66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Send data from </a:t>
            </a:r>
            <a:r>
              <a:rPr lang="en-US" altLang="zh-TW" dirty="0"/>
              <a:t>c</a:t>
            </a:r>
            <a:r>
              <a:rPr lang="en-US" altLang="zh-TW" dirty="0" smtClean="0"/>
              <a:t>ontainer </a:t>
            </a:r>
            <a:r>
              <a:rPr lang="en-US" altLang="zh-TW" dirty="0"/>
              <a:t>t</a:t>
            </a:r>
            <a:r>
              <a:rPr lang="en-US" altLang="zh-TW" dirty="0" smtClean="0"/>
              <a:t>o host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26" y="2271108"/>
            <a:ext cx="3924569" cy="42846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41" y="2271108"/>
            <a:ext cx="4176785" cy="42846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087012" y="1971026"/>
            <a:ext cx="6340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HOST</a:t>
            </a:r>
            <a:endParaRPr lang="zh-TW" altLang="en-US" sz="135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326923" y="1971026"/>
            <a:ext cx="11211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Container_1</a:t>
            </a:r>
            <a:endParaRPr lang="zh-TW" altLang="en-US" sz="1350" dirty="0"/>
          </a:p>
        </p:txBody>
      </p:sp>
      <p:sp>
        <p:nvSpPr>
          <p:cNvPr id="11" name="矩形 10"/>
          <p:cNvSpPr/>
          <p:nvPr/>
        </p:nvSpPr>
        <p:spPr>
          <a:xfrm>
            <a:off x="6827089" y="5099507"/>
            <a:ext cx="899304" cy="187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76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18161" y="312105"/>
            <a:ext cx="8748346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Send data between Container_1 and Container_2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22" y="2286848"/>
            <a:ext cx="3975096" cy="40676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01089" y="1954595"/>
            <a:ext cx="11211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Container_2</a:t>
            </a:r>
            <a:endParaRPr lang="zh-TW" altLang="en-US" sz="135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06" y="2263765"/>
            <a:ext cx="4093491" cy="406760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722168" y="1986766"/>
            <a:ext cx="11211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Container_1</a:t>
            </a:r>
            <a:endParaRPr lang="zh-TW" alt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2590477" y="5844041"/>
            <a:ext cx="955754" cy="231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91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new command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818" y="2467761"/>
            <a:ext cx="6257945" cy="9147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73039" y="2750453"/>
            <a:ext cx="1054580" cy="349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624" y="4320319"/>
            <a:ext cx="2608722" cy="17026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818" y="3804427"/>
            <a:ext cx="7743845" cy="34233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2359167" y="2034283"/>
            <a:ext cx="439947" cy="433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1</a:t>
            </a:r>
            <a:endParaRPr lang="zh-TW" altLang="en-US" sz="1350" dirty="0"/>
          </a:p>
        </p:txBody>
      </p:sp>
      <p:sp>
        <p:nvSpPr>
          <p:cNvPr id="10" name="橢圓 9"/>
          <p:cNvSpPr/>
          <p:nvPr/>
        </p:nvSpPr>
        <p:spPr>
          <a:xfrm>
            <a:off x="2359167" y="3370949"/>
            <a:ext cx="439947" cy="433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2</a:t>
            </a:r>
            <a:endParaRPr lang="zh-TW" altLang="en-US" sz="135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60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Group</a:t>
            </a:r>
          </a:p>
          <a:p>
            <a:r>
              <a:rPr lang="en-US" altLang="zh-TW" sz="1400" dirty="0"/>
              <a:t>2019.06.12</a:t>
            </a: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598B-C558-4B31-9FA8-58D7EE90D06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3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3167" y="427979"/>
            <a:ext cx="5915025" cy="728028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Architecture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257452"/>
            <a:ext cx="9144000" cy="50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Inner Network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53" y="1534053"/>
            <a:ext cx="7736495" cy="46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" t="4488" r="29521" b="6680"/>
          <a:stretch/>
        </p:blipFill>
        <p:spPr>
          <a:xfrm>
            <a:off x="3633978" y="2216437"/>
            <a:ext cx="5129784" cy="36141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architecture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 flipV="1">
            <a:off x="5878830" y="2434320"/>
            <a:ext cx="0" cy="1655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3572256" y="2434320"/>
            <a:ext cx="23065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7415022" y="4089384"/>
            <a:ext cx="0" cy="13487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878830" y="4089384"/>
            <a:ext cx="15361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553968" y="5438124"/>
            <a:ext cx="3861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3553968" y="2434320"/>
            <a:ext cx="18288" cy="30038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33978" y="5092702"/>
            <a:ext cx="1474469" cy="237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Smart meter</a:t>
            </a:r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System architecture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73973" y="3783915"/>
            <a:ext cx="2976003" cy="21415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013"/>
          </a:p>
        </p:txBody>
      </p:sp>
      <p:sp>
        <p:nvSpPr>
          <p:cNvPr id="6" name="矩形 5"/>
          <p:cNvSpPr/>
          <p:nvPr/>
        </p:nvSpPr>
        <p:spPr>
          <a:xfrm>
            <a:off x="1855691" y="3783916"/>
            <a:ext cx="818285" cy="6639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 err="1"/>
              <a:t>LoRa</a:t>
            </a:r>
            <a:r>
              <a:rPr lang="en-US" altLang="zh-TW" sz="1013" dirty="0"/>
              <a:t> </a:t>
            </a:r>
          </a:p>
          <a:p>
            <a:pPr algn="ctr"/>
            <a:r>
              <a:rPr lang="en-US" altLang="zh-TW" sz="1013" dirty="0"/>
              <a:t>Antenna</a:t>
            </a:r>
          </a:p>
          <a:p>
            <a:pPr algn="ctr"/>
            <a:r>
              <a:rPr lang="en-US" altLang="zh-TW" sz="1013" dirty="0"/>
              <a:t>(SX1276)</a:t>
            </a:r>
            <a:endParaRPr lang="zh-TW" altLang="en-US" sz="1013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32967" y="3420668"/>
            <a:ext cx="285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LoRa</a:t>
            </a:r>
            <a:r>
              <a:rPr lang="en-US" altLang="zh-TW" sz="1400" dirty="0"/>
              <a:t> Sensor node</a:t>
            </a:r>
            <a:r>
              <a:rPr lang="zh-TW" altLang="en-US" sz="1400" dirty="0"/>
              <a:t> </a:t>
            </a:r>
            <a:r>
              <a:rPr lang="en-US" altLang="zh-TW" sz="1400" dirty="0"/>
              <a:t>( Raspberry Pi 3 )</a:t>
            </a:r>
            <a:endParaRPr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3605253" y="4806487"/>
            <a:ext cx="1096784" cy="399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Smart meter</a:t>
            </a:r>
          </a:p>
          <a:p>
            <a:pPr algn="ctr"/>
            <a:r>
              <a:rPr lang="en-US" altLang="zh-TW" sz="1200" dirty="0"/>
              <a:t>Simulator.py</a:t>
            </a:r>
          </a:p>
        </p:txBody>
      </p:sp>
      <p:sp>
        <p:nvSpPr>
          <p:cNvPr id="9" name="矩形 8"/>
          <p:cNvSpPr/>
          <p:nvPr/>
        </p:nvSpPr>
        <p:spPr>
          <a:xfrm>
            <a:off x="6961070" y="3730018"/>
            <a:ext cx="2976003" cy="21415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013"/>
          </a:p>
        </p:txBody>
      </p:sp>
      <p:sp>
        <p:nvSpPr>
          <p:cNvPr id="10" name="矩形 9"/>
          <p:cNvSpPr/>
          <p:nvPr/>
        </p:nvSpPr>
        <p:spPr>
          <a:xfrm>
            <a:off x="6142788" y="3730019"/>
            <a:ext cx="818285" cy="6639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 err="1"/>
              <a:t>LoRa</a:t>
            </a:r>
            <a:r>
              <a:rPr lang="en-US" altLang="zh-TW" sz="1013" dirty="0"/>
              <a:t> </a:t>
            </a:r>
          </a:p>
          <a:p>
            <a:pPr algn="ctr"/>
            <a:r>
              <a:rPr lang="en-US" altLang="zh-TW" sz="1013" dirty="0"/>
              <a:t>Antenna</a:t>
            </a:r>
          </a:p>
          <a:p>
            <a:pPr algn="ctr"/>
            <a:r>
              <a:rPr lang="en-US" altLang="zh-TW" sz="1013" dirty="0"/>
              <a:t>(SX1276)</a:t>
            </a:r>
            <a:endParaRPr lang="zh-TW" altLang="en-US" sz="1013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68776" y="3420668"/>
            <a:ext cx="256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LoRa</a:t>
            </a:r>
            <a:r>
              <a:rPr lang="en-US" altLang="zh-TW" sz="1400" dirty="0"/>
              <a:t> Gateway ( Raspberry Pi 3 )</a:t>
            </a:r>
            <a:endParaRPr lang="zh-TW" altLang="en-US" sz="1400" dirty="0"/>
          </a:p>
        </p:txBody>
      </p:sp>
      <p:sp>
        <p:nvSpPr>
          <p:cNvPr id="12" name="圓角矩形 11"/>
          <p:cNvSpPr/>
          <p:nvPr/>
        </p:nvSpPr>
        <p:spPr>
          <a:xfrm>
            <a:off x="3605253" y="5421172"/>
            <a:ext cx="1096784" cy="4040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Smart meter Dataset.csv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3286816" y="3963017"/>
            <a:ext cx="1743412" cy="6256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LoRa</a:t>
            </a:r>
            <a:r>
              <a:rPr lang="en-US" altLang="zh-TW" sz="1200" dirty="0"/>
              <a:t> transmission.py</a:t>
            </a:r>
          </a:p>
        </p:txBody>
      </p:sp>
      <p:cxnSp>
        <p:nvCxnSpPr>
          <p:cNvPr id="14" name="直線單箭頭接點 13"/>
          <p:cNvCxnSpPr>
            <a:stCxn id="12" idx="0"/>
            <a:endCxn id="8" idx="2"/>
          </p:cNvCxnSpPr>
          <p:nvPr/>
        </p:nvCxnSpPr>
        <p:spPr>
          <a:xfrm flipV="1">
            <a:off x="4153645" y="5205672"/>
            <a:ext cx="0" cy="2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箭號 (上彎) 14"/>
          <p:cNvSpPr/>
          <p:nvPr/>
        </p:nvSpPr>
        <p:spPr>
          <a:xfrm rot="10800000" flipH="1">
            <a:off x="2054851" y="3113696"/>
            <a:ext cx="4686695" cy="650583"/>
          </a:xfrm>
          <a:prstGeom prst="curvedUpArrow">
            <a:avLst>
              <a:gd name="adj1" fmla="val 12739"/>
              <a:gd name="adj2" fmla="val 42860"/>
              <a:gd name="adj3" fmla="val 249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577364" y="3819571"/>
            <a:ext cx="1743412" cy="4848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LoRa</a:t>
            </a:r>
            <a:r>
              <a:rPr lang="en-US" altLang="zh-TW" sz="1200" dirty="0"/>
              <a:t> receipt.py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7420647" y="5211199"/>
            <a:ext cx="2060061" cy="5271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/>
              <a:t>DNN container</a:t>
            </a:r>
            <a:endParaRPr lang="en-US" altLang="zh-TW" sz="1200" dirty="0"/>
          </a:p>
        </p:txBody>
      </p:sp>
      <p:cxnSp>
        <p:nvCxnSpPr>
          <p:cNvPr id="19" name="直線單箭頭接點 18"/>
          <p:cNvCxnSpPr>
            <a:stCxn id="16" idx="2"/>
            <a:endCxn id="20" idx="3"/>
          </p:cNvCxnSpPr>
          <p:nvPr/>
        </p:nvCxnSpPr>
        <p:spPr>
          <a:xfrm>
            <a:off x="8449070" y="4304444"/>
            <a:ext cx="0" cy="22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 rot="16200000">
            <a:off x="8218830" y="3886115"/>
            <a:ext cx="460481" cy="17434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dirty="0"/>
              <a:t>Message</a:t>
            </a:r>
          </a:p>
          <a:p>
            <a:pPr algn="ctr"/>
            <a:r>
              <a:rPr lang="en-US" altLang="zh-TW" sz="1200" dirty="0"/>
              <a:t>Management program</a:t>
            </a:r>
            <a:endParaRPr lang="zh-TW" altLang="en-US" sz="1200" dirty="0"/>
          </a:p>
        </p:txBody>
      </p:sp>
      <p:cxnSp>
        <p:nvCxnSpPr>
          <p:cNvPr id="21" name="直線單箭頭接點 20"/>
          <p:cNvCxnSpPr>
            <a:stCxn id="20" idx="1"/>
            <a:endCxn id="17" idx="0"/>
          </p:cNvCxnSpPr>
          <p:nvPr/>
        </p:nvCxnSpPr>
        <p:spPr>
          <a:xfrm>
            <a:off x="8449071" y="4988061"/>
            <a:ext cx="1607" cy="223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13" idx="1"/>
          </p:cNvCxnSpPr>
          <p:nvPr/>
        </p:nvCxnSpPr>
        <p:spPr>
          <a:xfrm>
            <a:off x="2673973" y="4273534"/>
            <a:ext cx="612845" cy="228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3"/>
            <a:endCxn id="16" idx="1"/>
          </p:cNvCxnSpPr>
          <p:nvPr/>
        </p:nvCxnSpPr>
        <p:spPr>
          <a:xfrm flipV="1">
            <a:off x="6961072" y="4062008"/>
            <a:ext cx="616292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106570" y="2824378"/>
            <a:ext cx="111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LoRaWAN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/>
          <p:cNvCxnSpPr>
            <a:stCxn id="8" idx="0"/>
            <a:endCxn id="13" idx="2"/>
          </p:cNvCxnSpPr>
          <p:nvPr/>
        </p:nvCxnSpPr>
        <p:spPr>
          <a:xfrm flipV="1">
            <a:off x="4153647" y="4588617"/>
            <a:ext cx="4877" cy="2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139793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Performance of Raspberry pi execution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Packet: 267 bytes * 200 </a:t>
            </a:r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Buffer size: at least 53400 bytes </a:t>
            </a:r>
          </a:p>
          <a:p>
            <a:pPr marL="340995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-1756" b="63281"/>
          <a:stretch/>
        </p:blipFill>
        <p:spPr>
          <a:xfrm>
            <a:off x="2658302" y="2552392"/>
            <a:ext cx="6405980" cy="14489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71951" b="20755"/>
          <a:stretch/>
        </p:blipFill>
        <p:spPr>
          <a:xfrm>
            <a:off x="2875205" y="4482905"/>
            <a:ext cx="5972175" cy="273028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 flipH="1">
            <a:off x="5308209" y="3954475"/>
            <a:ext cx="1026942" cy="57261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16837" y="3954475"/>
            <a:ext cx="1083212" cy="5726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868759" y="388263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560694" y="389550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7-M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52629" y="389782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604299" y="316621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7-255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624438" y="466300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0-N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604298" y="4664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0-1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397526" y="466300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7-22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022718" y="3166218"/>
            <a:ext cx="69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Bytes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327866" y="320696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315792" y="320696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8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184881" y="320696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98255" y="316621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7-255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085116" y="322175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4bit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18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System </a:t>
            </a:r>
            <a:r>
              <a:rPr lang="en-US" altLang="zh-TW" smtClean="0"/>
              <a:t>architecture of Buffer</a:t>
            </a:r>
            <a:endParaRPr lang="zh-TW" altLang="en-US" dirty="0"/>
          </a:p>
        </p:txBody>
      </p:sp>
      <p:grpSp>
        <p:nvGrpSpPr>
          <p:cNvPr id="61" name="群組 60"/>
          <p:cNvGrpSpPr/>
          <p:nvPr/>
        </p:nvGrpSpPr>
        <p:grpSpPr>
          <a:xfrm>
            <a:off x="2278380" y="2663190"/>
            <a:ext cx="3604366" cy="2738486"/>
            <a:chOff x="838200" y="2925872"/>
            <a:chExt cx="3712475" cy="2615608"/>
          </a:xfrm>
        </p:grpSpPr>
        <p:pic>
          <p:nvPicPr>
            <p:cNvPr id="59" name="圖片 5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" t="4488" r="29521" b="6680"/>
            <a:stretch/>
          </p:blipFill>
          <p:spPr>
            <a:xfrm>
              <a:off x="838200" y="2925872"/>
              <a:ext cx="3712475" cy="2615608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2601923" y="4593602"/>
              <a:ext cx="866236" cy="4531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cxnSp>
        <p:nvCxnSpPr>
          <p:cNvPr id="63" name="直線單箭頭接點 62"/>
          <p:cNvCxnSpPr>
            <a:stCxn id="59" idx="3"/>
            <a:endCxn id="120" idx="1"/>
          </p:cNvCxnSpPr>
          <p:nvPr/>
        </p:nvCxnSpPr>
        <p:spPr>
          <a:xfrm flipV="1">
            <a:off x="5882747" y="4027925"/>
            <a:ext cx="661371" cy="4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群組 1023"/>
          <p:cNvGrpSpPr/>
          <p:nvPr/>
        </p:nvGrpSpPr>
        <p:grpSpPr>
          <a:xfrm>
            <a:off x="6544118" y="2245663"/>
            <a:ext cx="2715699" cy="2952210"/>
            <a:chOff x="5447583" y="2162768"/>
            <a:chExt cx="3071577" cy="3386332"/>
          </a:xfrm>
        </p:grpSpPr>
        <p:sp>
          <p:nvSpPr>
            <p:cNvPr id="41" name="圓角矩形 40"/>
            <p:cNvSpPr/>
            <p:nvPr/>
          </p:nvSpPr>
          <p:spPr>
            <a:xfrm>
              <a:off x="5524500" y="2948940"/>
              <a:ext cx="2887981" cy="24917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675" dirty="0"/>
            </a:p>
          </p:txBody>
        </p:sp>
        <p:sp>
          <p:nvSpPr>
            <p:cNvPr id="43" name="圓角矩形 42"/>
            <p:cNvSpPr/>
            <p:nvPr/>
          </p:nvSpPr>
          <p:spPr>
            <a:xfrm rot="16200000">
              <a:off x="6770388" y="2051764"/>
              <a:ext cx="384214" cy="246888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350"/>
                <a:t>Message Management</a:t>
              </a:r>
              <a:endParaRPr lang="zh-TW" altLang="en-US" sz="1350" dirty="0"/>
            </a:p>
          </p:txBody>
        </p:sp>
        <p:sp>
          <p:nvSpPr>
            <p:cNvPr id="46" name="圓角矩形 45"/>
            <p:cNvSpPr/>
            <p:nvPr/>
          </p:nvSpPr>
          <p:spPr>
            <a:xfrm rot="16200000">
              <a:off x="6670223" y="3465333"/>
              <a:ext cx="579119" cy="195014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350"/>
                <a:t>Buffer</a:t>
              </a:r>
              <a:endParaRPr lang="zh-TW" altLang="en-US" sz="1350" dirty="0"/>
            </a:p>
          </p:txBody>
        </p:sp>
        <p:sp>
          <p:nvSpPr>
            <p:cNvPr id="49" name="圓角矩形 48"/>
            <p:cNvSpPr/>
            <p:nvPr/>
          </p:nvSpPr>
          <p:spPr>
            <a:xfrm rot="16200000">
              <a:off x="6774622" y="3050954"/>
              <a:ext cx="370321" cy="153632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350"/>
                <a:t>Buffer Rearder</a:t>
              </a:r>
              <a:endParaRPr lang="zh-TW" altLang="en-US" sz="1350" dirty="0"/>
            </a:p>
          </p:txBody>
        </p:sp>
        <p:cxnSp>
          <p:nvCxnSpPr>
            <p:cNvPr id="51" name="直線接點 50"/>
            <p:cNvCxnSpPr>
              <a:stCxn id="46" idx="3"/>
              <a:endCxn id="49" idx="1"/>
            </p:cNvCxnSpPr>
            <p:nvPr/>
          </p:nvCxnSpPr>
          <p:spPr>
            <a:xfrm flipV="1">
              <a:off x="6959783" y="4004276"/>
              <a:ext cx="0" cy="146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stCxn id="43" idx="3"/>
              <a:endCxn id="112" idx="2"/>
            </p:cNvCxnSpPr>
            <p:nvPr/>
          </p:nvCxnSpPr>
          <p:spPr>
            <a:xfrm flipH="1" flipV="1">
              <a:off x="6959782" y="2761845"/>
              <a:ext cx="2713" cy="332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49" idx="3"/>
              <a:endCxn id="43" idx="1"/>
            </p:cNvCxnSpPr>
            <p:nvPr/>
          </p:nvCxnSpPr>
          <p:spPr>
            <a:xfrm flipV="1">
              <a:off x="6959783" y="3478311"/>
              <a:ext cx="2712" cy="1556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6088379" y="2162768"/>
              <a:ext cx="1742806" cy="599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>
                  <a:solidFill>
                    <a:schemeClr val="tx1"/>
                  </a:solidFill>
                </a:rPr>
                <a:t>management</a:t>
              </a:r>
              <a:endParaRPr lang="zh-TW" altLang="en-US" sz="135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350">
                  <a:solidFill>
                    <a:schemeClr val="tx1"/>
                  </a:solidFill>
                </a:rPr>
                <a:t>container</a:t>
              </a:r>
              <a:endParaRPr lang="zh-TW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447583" y="2865120"/>
              <a:ext cx="3071577" cy="2683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4" name="圓角矩形 123"/>
            <p:cNvSpPr/>
            <p:nvPr/>
          </p:nvSpPr>
          <p:spPr>
            <a:xfrm rot="16200000">
              <a:off x="6751423" y="4134032"/>
              <a:ext cx="434136" cy="195015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350"/>
                <a:t>LORA Receiver</a:t>
              </a:r>
              <a:endParaRPr lang="en-US" altLang="zh-TW" sz="1350" dirty="0"/>
            </a:p>
          </p:txBody>
        </p:sp>
        <p:cxnSp>
          <p:nvCxnSpPr>
            <p:cNvPr id="128" name="直線接點 127"/>
            <p:cNvCxnSpPr>
              <a:stCxn id="124" idx="3"/>
            </p:cNvCxnSpPr>
            <p:nvPr/>
          </p:nvCxnSpPr>
          <p:spPr>
            <a:xfrm flipV="1">
              <a:off x="6968492" y="4729968"/>
              <a:ext cx="0" cy="162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7981950" y="6356351"/>
            <a:ext cx="2425368" cy="424422"/>
          </a:xfrm>
        </p:spPr>
        <p:txBody>
          <a:bodyPr/>
          <a:lstStyle/>
          <a:p>
            <a:fld id="{294DE237-5AD8-4F17-A7C2-FDA6632781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1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Receiver Buffer</a:t>
            </a:r>
            <a:r>
              <a:rPr lang="zh-TW" altLang="en-US"/>
              <a:t> </a:t>
            </a:r>
            <a:r>
              <a:rPr lang="en-US" altLang="zh-TW"/>
              <a:t>on Smart Gateway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508969" y="3353357"/>
            <a:ext cx="891540" cy="25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Payload 1</a:t>
            </a:r>
            <a:endParaRPr lang="zh-TW" altLang="en-US" sz="1350" dirty="0"/>
          </a:p>
        </p:txBody>
      </p:sp>
      <p:sp>
        <p:nvSpPr>
          <p:cNvPr id="5" name="矩形 4"/>
          <p:cNvSpPr/>
          <p:nvPr/>
        </p:nvSpPr>
        <p:spPr>
          <a:xfrm>
            <a:off x="4508969" y="3687683"/>
            <a:ext cx="891540" cy="24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Payload 2</a:t>
            </a:r>
            <a:endParaRPr lang="zh-TW" altLang="en-US" sz="1350" dirty="0"/>
          </a:p>
        </p:txBody>
      </p:sp>
      <p:sp>
        <p:nvSpPr>
          <p:cNvPr id="6" name="矩形 5"/>
          <p:cNvSpPr/>
          <p:nvPr/>
        </p:nvSpPr>
        <p:spPr>
          <a:xfrm>
            <a:off x="4508969" y="4004866"/>
            <a:ext cx="858960" cy="25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/>
              <a:t>Payload 3</a:t>
            </a:r>
            <a:endParaRPr lang="zh-TW" altLang="en-US" sz="1350"/>
          </a:p>
        </p:txBody>
      </p:sp>
      <p:sp>
        <p:nvSpPr>
          <p:cNvPr id="7" name="矩形 6"/>
          <p:cNvSpPr/>
          <p:nvPr/>
        </p:nvSpPr>
        <p:spPr>
          <a:xfrm>
            <a:off x="5686259" y="3385237"/>
            <a:ext cx="880162" cy="22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Payload 1</a:t>
            </a:r>
            <a:endParaRPr lang="zh-TW" altLang="en-US" sz="1350" dirty="0"/>
          </a:p>
        </p:txBody>
      </p:sp>
      <p:sp>
        <p:nvSpPr>
          <p:cNvPr id="13" name="左大括弧 12"/>
          <p:cNvSpPr/>
          <p:nvPr/>
        </p:nvSpPr>
        <p:spPr>
          <a:xfrm>
            <a:off x="4113257" y="3267646"/>
            <a:ext cx="191775" cy="21809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文字方塊 13"/>
          <p:cNvSpPr txBox="1"/>
          <p:nvPr/>
        </p:nvSpPr>
        <p:spPr>
          <a:xfrm>
            <a:off x="3227784" y="4048232"/>
            <a:ext cx="74969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50"/>
              <a:t>30min</a:t>
            </a:r>
          </a:p>
          <a:p>
            <a:pPr algn="ctr"/>
            <a:endParaRPr lang="en-US" altLang="zh-TW" sz="1350"/>
          </a:p>
          <a:p>
            <a:pPr algn="ctr"/>
            <a:r>
              <a:rPr lang="en-US" altLang="zh-TW" sz="1350"/>
              <a:t>200 smart meters</a:t>
            </a:r>
            <a:endParaRPr lang="zh-TW" altLang="en-US" sz="1350"/>
          </a:p>
        </p:txBody>
      </p:sp>
      <p:grpSp>
        <p:nvGrpSpPr>
          <p:cNvPr id="19" name="群組 18"/>
          <p:cNvGrpSpPr/>
          <p:nvPr/>
        </p:nvGrpSpPr>
        <p:grpSpPr>
          <a:xfrm>
            <a:off x="6069164" y="3718894"/>
            <a:ext cx="34290" cy="211454"/>
            <a:chOff x="1958339" y="3390900"/>
            <a:chExt cx="45720" cy="281939"/>
          </a:xfrm>
        </p:grpSpPr>
        <p:sp>
          <p:nvSpPr>
            <p:cNvPr id="15" name="橢圓 14"/>
            <p:cNvSpPr/>
            <p:nvPr/>
          </p:nvSpPr>
          <p:spPr>
            <a:xfrm>
              <a:off x="1958340" y="33909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958339" y="35090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橢圓 16"/>
            <p:cNvSpPr/>
            <p:nvPr/>
          </p:nvSpPr>
          <p:spPr>
            <a:xfrm>
              <a:off x="1958340" y="362712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4594954" y="2998981"/>
            <a:ext cx="726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/>
              <a:t>Space 1</a:t>
            </a:r>
            <a:endParaRPr lang="zh-TW" altLang="en-US" sz="1350"/>
          </a:p>
        </p:txBody>
      </p:sp>
      <p:sp>
        <p:nvSpPr>
          <p:cNvPr id="21" name="文字方塊 20"/>
          <p:cNvSpPr txBox="1"/>
          <p:nvPr/>
        </p:nvSpPr>
        <p:spPr>
          <a:xfrm>
            <a:off x="5785228" y="2996753"/>
            <a:ext cx="726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/>
              <a:t>Space 2</a:t>
            </a:r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4451819" y="3275980"/>
            <a:ext cx="948690" cy="1497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5629109" y="3275980"/>
            <a:ext cx="948690" cy="777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4702129" y="2250073"/>
            <a:ext cx="1651634" cy="25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/>
              <a:t>Compare Payload ID</a:t>
            </a:r>
            <a:endParaRPr lang="zh-TW" altLang="en-US" sz="1350"/>
          </a:p>
        </p:txBody>
      </p:sp>
      <p:cxnSp>
        <p:nvCxnSpPr>
          <p:cNvPr id="26" name="肘形接點 25"/>
          <p:cNvCxnSpPr>
            <a:stCxn id="24" idx="2"/>
            <a:endCxn id="20" idx="0"/>
          </p:cNvCxnSpPr>
          <p:nvPr/>
        </p:nvCxnSpPr>
        <p:spPr>
          <a:xfrm rot="5400000">
            <a:off x="4994703" y="2465738"/>
            <a:ext cx="496734" cy="569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endCxn id="21" idx="0"/>
          </p:cNvCxnSpPr>
          <p:nvPr/>
        </p:nvCxnSpPr>
        <p:spPr>
          <a:xfrm>
            <a:off x="5534440" y="2758887"/>
            <a:ext cx="614029" cy="237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26" idx="3"/>
            <a:endCxn id="24" idx="1"/>
          </p:cNvCxnSpPr>
          <p:nvPr/>
        </p:nvCxnSpPr>
        <p:spPr>
          <a:xfrm>
            <a:off x="3155675" y="2373660"/>
            <a:ext cx="1546455" cy="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702129" y="5537301"/>
            <a:ext cx="1651634" cy="25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/>
              <a:t>Buffer Reader</a:t>
            </a:r>
            <a:endParaRPr lang="zh-TW" altLang="en-US" sz="1350"/>
          </a:p>
        </p:txBody>
      </p:sp>
      <p:cxnSp>
        <p:nvCxnSpPr>
          <p:cNvPr id="43" name="肘形接點 42"/>
          <p:cNvCxnSpPr>
            <a:stCxn id="42" idx="0"/>
            <a:endCxn id="22" idx="2"/>
          </p:cNvCxnSpPr>
          <p:nvPr/>
        </p:nvCxnSpPr>
        <p:spPr>
          <a:xfrm rot="16200000" flipV="1">
            <a:off x="4845062" y="4854416"/>
            <a:ext cx="763991" cy="6017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endCxn id="23" idx="2"/>
          </p:cNvCxnSpPr>
          <p:nvPr/>
        </p:nvCxnSpPr>
        <p:spPr>
          <a:xfrm rot="5400000" flipH="1" flipV="1">
            <a:off x="5269018" y="4312148"/>
            <a:ext cx="1093362" cy="575509"/>
          </a:xfrm>
          <a:prstGeom prst="bentConnector3">
            <a:avLst>
              <a:gd name="adj1" fmla="val -4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42" idx="3"/>
            <a:endCxn id="53" idx="1"/>
          </p:cNvCxnSpPr>
          <p:nvPr/>
        </p:nvCxnSpPr>
        <p:spPr>
          <a:xfrm>
            <a:off x="6353762" y="5663388"/>
            <a:ext cx="549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903435" y="5404739"/>
            <a:ext cx="1651634" cy="51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/>
              <a:t>Message Management</a:t>
            </a:r>
            <a:endParaRPr lang="zh-TW" altLang="en-US" sz="1350" dirty="0"/>
          </a:p>
        </p:txBody>
      </p:sp>
      <p:sp>
        <p:nvSpPr>
          <p:cNvPr id="61" name="矩形 60"/>
          <p:cNvSpPr/>
          <p:nvPr/>
        </p:nvSpPr>
        <p:spPr>
          <a:xfrm>
            <a:off x="6993736" y="3207639"/>
            <a:ext cx="2744458" cy="1797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132850" y="4436125"/>
            <a:ext cx="1307105" cy="449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>
                <a:solidFill>
                  <a:schemeClr val="tx1"/>
                </a:solidFill>
              </a:rPr>
              <a:t>management</a:t>
            </a:r>
            <a:endParaRPr lang="zh-TW" altLang="en-US" sz="1350">
              <a:solidFill>
                <a:schemeClr val="tx1"/>
              </a:solidFill>
            </a:endParaRPr>
          </a:p>
          <a:p>
            <a:pPr algn="ctr"/>
            <a:r>
              <a:rPr lang="en-US" altLang="zh-TW" sz="1350">
                <a:solidFill>
                  <a:schemeClr val="tx1"/>
                </a:solidFill>
              </a:rPr>
              <a:t>container</a:t>
            </a:r>
            <a:endParaRPr lang="zh-TW" altLang="en-US" sz="1350">
              <a:solidFill>
                <a:schemeClr val="tx1"/>
              </a:solidFill>
            </a:endParaRPr>
          </a:p>
        </p:txBody>
      </p:sp>
      <p:cxnSp>
        <p:nvCxnSpPr>
          <p:cNvPr id="62" name="直線單箭頭接點 61"/>
          <p:cNvCxnSpPr>
            <a:stCxn id="53" idx="0"/>
          </p:cNvCxnSpPr>
          <p:nvPr/>
        </p:nvCxnSpPr>
        <p:spPr>
          <a:xfrm flipV="1">
            <a:off x="7729252" y="4922265"/>
            <a:ext cx="0" cy="48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圖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935" y="3445288"/>
            <a:ext cx="1835944" cy="935831"/>
          </a:xfrm>
          <a:prstGeom prst="rect">
            <a:avLst/>
          </a:prstGeom>
        </p:spPr>
      </p:pic>
      <p:sp>
        <p:nvSpPr>
          <p:cNvPr id="66" name="文字方塊 65"/>
          <p:cNvSpPr txBox="1"/>
          <p:nvPr/>
        </p:nvSpPr>
        <p:spPr>
          <a:xfrm>
            <a:off x="8818586" y="4630434"/>
            <a:ext cx="919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/>
              <a:t>Docker</a:t>
            </a:r>
            <a:endParaRPr lang="zh-TW" altLang="en-US" sz="2100"/>
          </a:p>
        </p:txBody>
      </p:sp>
      <p:grpSp>
        <p:nvGrpSpPr>
          <p:cNvPr id="87" name="群組 86"/>
          <p:cNvGrpSpPr/>
          <p:nvPr/>
        </p:nvGrpSpPr>
        <p:grpSpPr>
          <a:xfrm>
            <a:off x="4910882" y="4377336"/>
            <a:ext cx="34290" cy="211454"/>
            <a:chOff x="1958339" y="3390900"/>
            <a:chExt cx="45720" cy="281939"/>
          </a:xfrm>
        </p:grpSpPr>
        <p:sp>
          <p:nvSpPr>
            <p:cNvPr id="88" name="橢圓 87"/>
            <p:cNvSpPr/>
            <p:nvPr/>
          </p:nvSpPr>
          <p:spPr>
            <a:xfrm>
              <a:off x="1958340" y="33909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89" name="橢圓 88"/>
            <p:cNvSpPr/>
            <p:nvPr/>
          </p:nvSpPr>
          <p:spPr>
            <a:xfrm>
              <a:off x="1958339" y="35090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90" name="橢圓 89"/>
            <p:cNvSpPr/>
            <p:nvPr/>
          </p:nvSpPr>
          <p:spPr>
            <a:xfrm>
              <a:off x="1958340" y="362712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121" name="矩形 120"/>
          <p:cNvSpPr/>
          <p:nvPr/>
        </p:nvSpPr>
        <p:spPr>
          <a:xfrm>
            <a:off x="3249977" y="2125267"/>
            <a:ext cx="3559157" cy="3796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6" name="矩形 125"/>
          <p:cNvSpPr/>
          <p:nvPr/>
        </p:nvSpPr>
        <p:spPr>
          <a:xfrm>
            <a:off x="2321284" y="2245073"/>
            <a:ext cx="834390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>
                <a:solidFill>
                  <a:schemeClr val="bg1"/>
                </a:solidFill>
              </a:rPr>
              <a:t>Payload</a:t>
            </a:r>
            <a:r>
              <a:rPr lang="en-US" altLang="zh-TW" sz="1350"/>
              <a:t> </a:t>
            </a:r>
            <a:endParaRPr lang="zh-TW" altLang="en-US" sz="1350"/>
          </a:p>
        </p:txBody>
      </p:sp>
      <p:sp>
        <p:nvSpPr>
          <p:cNvPr id="129" name="矩形 128"/>
          <p:cNvSpPr/>
          <p:nvPr/>
        </p:nvSpPr>
        <p:spPr>
          <a:xfrm>
            <a:off x="4371562" y="2996753"/>
            <a:ext cx="2277557" cy="2414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/>
              <a:t>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6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Program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690689"/>
            <a:ext cx="7886700" cy="1995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String IO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44" y="2224883"/>
            <a:ext cx="7933288" cy="1325562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2152650" y="3787378"/>
            <a:ext cx="7886700" cy="145970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100"/>
              <a:t>Result of Test </a:t>
            </a:r>
          </a:p>
          <a:p>
            <a:pPr marL="0" indent="0">
              <a:buNone/>
            </a:pPr>
            <a:endParaRPr lang="zh-TW" altLang="en-US" sz="210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45" y="4130278"/>
            <a:ext cx="7913251" cy="1793002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7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3202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/>
              <a:t> What is String IO </a:t>
            </a:r>
            <a:r>
              <a:rPr lang="en-US" altLang="zh-TW" smtClean="0"/>
              <a:t>?</a:t>
            </a:r>
            <a:endParaRPr lang="en-US" altLang="zh-TW"/>
          </a:p>
          <a:p>
            <a:pPr>
              <a:buFont typeface="Wingdings" panose="05000000000000000000" pitchFamily="2" charset="2"/>
              <a:buChar char="Ø"/>
            </a:pPr>
            <a:endParaRPr lang="en-US" altLang="zh-TW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/>
              <a:t> Why </a:t>
            </a:r>
            <a:r>
              <a:rPr lang="en-US" altLang="zh-TW" smtClean="0"/>
              <a:t>don’t I </a:t>
            </a:r>
            <a:r>
              <a:rPr lang="en-US" altLang="zh-TW"/>
              <a:t>use </a:t>
            </a:r>
            <a:r>
              <a:rPr lang="en-US" altLang="zh-TW" smtClean="0"/>
              <a:t>Array?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/>
              <a:t>Can I creat two String IO 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/>
          </a:p>
          <a:p>
            <a:pPr>
              <a:buFont typeface="Wingdings" panose="05000000000000000000" pitchFamily="2" charset="2"/>
              <a:buChar char="Ø"/>
            </a:pP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r="10881"/>
          <a:stretch/>
        </p:blipFill>
        <p:spPr>
          <a:xfrm>
            <a:off x="6484428" y="3632200"/>
            <a:ext cx="4082987" cy="1905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29" y="5645150"/>
            <a:ext cx="4082987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5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7" t="7203" r="3942" b="11214"/>
          <a:stretch/>
        </p:blipFill>
        <p:spPr>
          <a:xfrm>
            <a:off x="2152650" y="2235709"/>
            <a:ext cx="4848606" cy="331927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56688" y="2366010"/>
            <a:ext cx="2235708" cy="149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70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Buffer flow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64392" y="3763065"/>
            <a:ext cx="1255014" cy="43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64392" y="3265764"/>
            <a:ext cx="1255014" cy="43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615118" y="2984490"/>
            <a:ext cx="52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64392" y="2768463"/>
            <a:ext cx="1255014" cy="43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文字方塊 14"/>
          <p:cNvSpPr txBox="1"/>
          <p:nvPr/>
        </p:nvSpPr>
        <p:spPr>
          <a:xfrm>
            <a:off x="2940748" y="2845990"/>
            <a:ext cx="5280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Data</a:t>
            </a:r>
          </a:p>
        </p:txBody>
      </p:sp>
      <p:sp>
        <p:nvSpPr>
          <p:cNvPr id="18" name="弧形向右箭號 17"/>
          <p:cNvSpPr/>
          <p:nvPr/>
        </p:nvSpPr>
        <p:spPr>
          <a:xfrm>
            <a:off x="4300918" y="2984491"/>
            <a:ext cx="363474" cy="497301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chemeClr val="tx1"/>
              </a:solidFill>
            </a:endParaRPr>
          </a:p>
        </p:txBody>
      </p:sp>
      <p:sp>
        <p:nvSpPr>
          <p:cNvPr id="19" name="弧形向右箭號 18"/>
          <p:cNvSpPr/>
          <p:nvPr/>
        </p:nvSpPr>
        <p:spPr>
          <a:xfrm>
            <a:off x="4300918" y="3547039"/>
            <a:ext cx="363474" cy="497301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050530" y="2680199"/>
            <a:ext cx="960120" cy="93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DNN</a:t>
            </a:r>
            <a:endParaRPr lang="zh-TW" altLang="en-US" sz="1350" dirty="0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6125146" y="3122990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125146" y="2967870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143184" y="2462331"/>
            <a:ext cx="1975104" cy="2601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文字方塊 33"/>
          <p:cNvSpPr txBox="1"/>
          <p:nvPr/>
        </p:nvSpPr>
        <p:spPr>
          <a:xfrm>
            <a:off x="4300918" y="5284627"/>
            <a:ext cx="17470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err="1"/>
              <a:t>Mangement</a:t>
            </a:r>
            <a:r>
              <a:rPr lang="en-US" altLang="zh-TW" sz="1350" dirty="0"/>
              <a:t> container</a:t>
            </a:r>
            <a:endParaRPr lang="zh-TW" altLang="en-US" sz="135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354889" y="3110981"/>
            <a:ext cx="7200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request</a:t>
            </a:r>
            <a:endParaRPr lang="zh-TW" altLang="en-US" sz="135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760404" y="2873605"/>
            <a:ext cx="8795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</a:rPr>
              <a:t>Data_1</a:t>
            </a:r>
            <a:endParaRPr lang="zh-TW" altLang="en-US" sz="1350" dirty="0">
              <a:solidFill>
                <a:schemeClr val="bg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43259" y="3380680"/>
            <a:ext cx="8966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</a:rPr>
              <a:t>Data_2</a:t>
            </a:r>
            <a:endParaRPr lang="zh-TW" altLang="en-US" sz="1350" dirty="0">
              <a:solidFill>
                <a:schemeClr val="bg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39830" y="3844066"/>
            <a:ext cx="9001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</a:rPr>
              <a:t>Data_3</a:t>
            </a:r>
            <a:endParaRPr lang="zh-TW" altLang="en-US" sz="1350" dirty="0">
              <a:solidFill>
                <a:schemeClr val="bg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5130736" y="4256842"/>
            <a:ext cx="123444" cy="120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橢圓 42"/>
          <p:cNvSpPr/>
          <p:nvPr/>
        </p:nvSpPr>
        <p:spPr>
          <a:xfrm>
            <a:off x="5135308" y="4426006"/>
            <a:ext cx="123444" cy="120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橢圓 43"/>
          <p:cNvSpPr/>
          <p:nvPr/>
        </p:nvSpPr>
        <p:spPr>
          <a:xfrm>
            <a:off x="5137594" y="4620313"/>
            <a:ext cx="123444" cy="120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6445472" y="2475164"/>
            <a:ext cx="1255014" cy="43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文字方塊 51"/>
          <p:cNvSpPr txBox="1"/>
          <p:nvPr/>
        </p:nvSpPr>
        <p:spPr>
          <a:xfrm>
            <a:off x="6678358" y="2569567"/>
            <a:ext cx="8938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</a:rPr>
              <a:t>Data_1</a:t>
            </a:r>
            <a:endParaRPr lang="zh-TW" altLang="en-US" sz="1350" dirty="0">
              <a:solidFill>
                <a:schemeClr val="bg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8050530" y="3657680"/>
            <a:ext cx="960120" cy="93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DNN</a:t>
            </a:r>
            <a:endParaRPr lang="zh-TW" altLang="en-US" sz="1350" dirty="0"/>
          </a:p>
        </p:txBody>
      </p:sp>
      <p:sp>
        <p:nvSpPr>
          <p:cNvPr id="57" name="圓角矩形 56"/>
          <p:cNvSpPr/>
          <p:nvPr/>
        </p:nvSpPr>
        <p:spPr>
          <a:xfrm>
            <a:off x="8050530" y="4635161"/>
            <a:ext cx="960120" cy="93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DNN</a:t>
            </a:r>
            <a:endParaRPr lang="zh-TW" altLang="en-US" sz="135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9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data flow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55154" y="1907634"/>
            <a:ext cx="1049274" cy="4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Input data</a:t>
            </a:r>
            <a:endParaRPr lang="zh-TW" altLang="en-US" sz="1350" dirty="0"/>
          </a:p>
        </p:txBody>
      </p:sp>
      <p:cxnSp>
        <p:nvCxnSpPr>
          <p:cNvPr id="8" name="直線單箭頭接點 7"/>
          <p:cNvCxnSpPr>
            <a:stCxn id="6" idx="2"/>
          </p:cNvCxnSpPr>
          <p:nvPr/>
        </p:nvCxnSpPr>
        <p:spPr>
          <a:xfrm flipH="1">
            <a:off x="6176363" y="2401411"/>
            <a:ext cx="3429" cy="22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593432" y="4986987"/>
            <a:ext cx="1049274" cy="4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 err="1"/>
              <a:t>Buffer_array</a:t>
            </a:r>
            <a:endParaRPr lang="zh-TW" altLang="en-US" sz="1350" dirty="0"/>
          </a:p>
        </p:txBody>
      </p:sp>
      <p:sp>
        <p:nvSpPr>
          <p:cNvPr id="10" name="流程圖: 決策 9"/>
          <p:cNvSpPr/>
          <p:nvPr/>
        </p:nvSpPr>
        <p:spPr>
          <a:xfrm>
            <a:off x="5259106" y="3526534"/>
            <a:ext cx="1834515" cy="8641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Checking array[index] have same or not</a:t>
            </a:r>
            <a:endParaRPr lang="zh-TW" altLang="en-US" sz="1050" dirty="0"/>
          </a:p>
        </p:txBody>
      </p:sp>
      <p:cxnSp>
        <p:nvCxnSpPr>
          <p:cNvPr id="11" name="直線單箭頭接點 10"/>
          <p:cNvCxnSpPr>
            <a:endCxn id="10" idx="0"/>
          </p:cNvCxnSpPr>
          <p:nvPr/>
        </p:nvCxnSpPr>
        <p:spPr>
          <a:xfrm>
            <a:off x="6176362" y="3153290"/>
            <a:ext cx="0" cy="37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70608" y="3746293"/>
            <a:ext cx="1049274" cy="4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Index ++</a:t>
            </a:r>
            <a:endParaRPr lang="zh-TW" altLang="en-US" sz="1350" dirty="0"/>
          </a:p>
        </p:txBody>
      </p:sp>
      <p:cxnSp>
        <p:nvCxnSpPr>
          <p:cNvPr id="15" name="直線單箭頭接點 14"/>
          <p:cNvCxnSpPr>
            <a:stCxn id="10" idx="1"/>
          </p:cNvCxnSpPr>
          <p:nvPr/>
        </p:nvCxnSpPr>
        <p:spPr>
          <a:xfrm flipH="1" flipV="1">
            <a:off x="4620739" y="3952748"/>
            <a:ext cx="638366" cy="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734470" y="3618437"/>
            <a:ext cx="5229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Yes</a:t>
            </a:r>
            <a:endParaRPr lang="zh-TW" altLang="en-US" sz="1350" dirty="0"/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4096102" y="2938477"/>
            <a:ext cx="0" cy="767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096103" y="2945335"/>
            <a:ext cx="1555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672299" y="2673944"/>
            <a:ext cx="1049274" cy="4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check array</a:t>
            </a:r>
            <a:endParaRPr lang="zh-TW" altLang="en-US" sz="1350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6174076" y="4390643"/>
            <a:ext cx="0" cy="59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725449" y="4390642"/>
            <a:ext cx="3977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No</a:t>
            </a:r>
            <a:endParaRPr lang="zh-TW" altLang="en-US" sz="1350" dirty="0"/>
          </a:p>
        </p:txBody>
      </p:sp>
      <p:sp>
        <p:nvSpPr>
          <p:cNvPr id="38" name="左右中括弧 37"/>
          <p:cNvSpPr/>
          <p:nvPr/>
        </p:nvSpPr>
        <p:spPr>
          <a:xfrm>
            <a:off x="3286858" y="2624297"/>
            <a:ext cx="4041648" cy="176634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文字方塊 38"/>
          <p:cNvSpPr txBox="1"/>
          <p:nvPr/>
        </p:nvSpPr>
        <p:spPr>
          <a:xfrm>
            <a:off x="7568250" y="3416162"/>
            <a:ext cx="13098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check function</a:t>
            </a:r>
            <a:endParaRPr lang="zh-TW" altLang="en-US" sz="1350" dirty="0"/>
          </a:p>
        </p:txBody>
      </p:sp>
      <p:sp>
        <p:nvSpPr>
          <p:cNvPr id="41" name="左右中括弧 40"/>
          <p:cNvSpPr/>
          <p:nvPr/>
        </p:nvSpPr>
        <p:spPr>
          <a:xfrm>
            <a:off x="3364582" y="4639261"/>
            <a:ext cx="3970782" cy="88468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文字方塊 41"/>
          <p:cNvSpPr txBox="1"/>
          <p:nvPr/>
        </p:nvSpPr>
        <p:spPr>
          <a:xfrm>
            <a:off x="7626543" y="4928087"/>
            <a:ext cx="11932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1350" dirty="0"/>
              <a:t>Push function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946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Buffer function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98954" y="1589091"/>
            <a:ext cx="43456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l"/>
            </a:pPr>
            <a:r>
              <a:rPr lang="en-US" altLang="zh-TW" dirty="0"/>
              <a:t>completed function: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zh-TW" dirty="0"/>
              <a:t> search function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zh-TW" dirty="0"/>
              <a:t> Pop function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zh-TW" dirty="0"/>
              <a:t> Push function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zh-TW" dirty="0" err="1"/>
              <a:t>check_buffer_size</a:t>
            </a:r>
            <a:endParaRPr lang="en-US" altLang="zh-TW" dirty="0"/>
          </a:p>
          <a:p>
            <a:pPr marL="600075" lvl="1" indent="-257175">
              <a:buFont typeface="+mj-lt"/>
              <a:buAutoNum type="arabicPeriod"/>
            </a:pPr>
            <a:r>
              <a:rPr lang="en-US" altLang="zh-TW" dirty="0" err="1"/>
              <a:t>show_buff</a:t>
            </a:r>
            <a:endParaRPr lang="en-US" altLang="zh-TW" dirty="0"/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en-US" altLang="zh-TW" dirty="0"/>
              <a:t>Will do function: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zh-TW" dirty="0" err="1"/>
              <a:t>get_request_enter_container</a:t>
            </a:r>
            <a:endParaRPr lang="en-US" altLang="zh-TW" dirty="0"/>
          </a:p>
          <a:p>
            <a:pPr marL="600075" lvl="1" indent="-257175">
              <a:buFont typeface="+mj-lt"/>
              <a:buAutoNum type="arabicPeriod"/>
            </a:pPr>
            <a:endParaRPr lang="zh-TW" altLang="en-US" sz="1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634" y="3978724"/>
            <a:ext cx="8358188" cy="182263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175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9206-D371-4811-82B7-5FAAB2E2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 for Log Data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4138479" y="2509866"/>
            <a:ext cx="3805823" cy="286208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TW" altLang="en-US" kern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5087" y="2784365"/>
            <a:ext cx="1375868" cy="658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400" kern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LoRa</a:t>
            </a: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Receipt</a:t>
            </a:r>
          </a:p>
          <a:p>
            <a:pPr algn="ctr"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Program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7158540" y="2652052"/>
            <a:ext cx="507045" cy="129734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vert" rtlCol="0" anchor="ctr"/>
          <a:lstStyle/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Packet Forwarding program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5810955" y="3101994"/>
            <a:ext cx="1347584" cy="1138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圓角矩形 8"/>
          <p:cNvSpPr/>
          <p:nvPr/>
        </p:nvSpPr>
        <p:spPr>
          <a:xfrm>
            <a:off x="4238859" y="3536527"/>
            <a:ext cx="2346896" cy="168173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TW" altLang="en-US" kern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70690" y="3658797"/>
            <a:ext cx="1375868" cy="6419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Message</a:t>
            </a:r>
          </a:p>
          <a:p>
            <a:pPr algn="ctr"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Management Program</a:t>
            </a:r>
            <a:endParaRPr lang="zh-TW" altLang="en-US" sz="1400" kern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367424" y="4503801"/>
            <a:ext cx="864113" cy="527112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DNN</a:t>
            </a:r>
          </a:p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container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5539002" y="4517122"/>
            <a:ext cx="970292" cy="527112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BlockChain</a:t>
            </a:r>
          </a:p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container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31536" y="4767273"/>
            <a:ext cx="307466" cy="8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>
            <a:off x="5158625" y="3455712"/>
            <a:ext cx="1769" cy="20308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>
            <a:off x="5376923" y="4314273"/>
            <a:ext cx="647225" cy="18952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直線單箭頭接點 15"/>
          <p:cNvCxnSpPr>
            <a:endCxn id="11" idx="0"/>
          </p:cNvCxnSpPr>
          <p:nvPr/>
        </p:nvCxnSpPr>
        <p:spPr>
          <a:xfrm flipH="1">
            <a:off x="4799481" y="4314273"/>
            <a:ext cx="141517" cy="18952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3775210" y="2273404"/>
            <a:ext cx="1827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200" kern="0" dirty="0">
                <a:solidFill>
                  <a:srgbClr val="FF0000"/>
                </a:solidFill>
              </a:rPr>
              <a:t>Smart Gateway</a:t>
            </a:r>
            <a:endParaRPr lang="zh-TW" altLang="en-US" sz="1200" kern="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773151" y="3471768"/>
            <a:ext cx="166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200" kern="0" dirty="0">
                <a:solidFill>
                  <a:srgbClr val="FF0000"/>
                </a:solidFill>
              </a:rPr>
              <a:t>container</a:t>
            </a:r>
            <a:endParaRPr lang="zh-TW" altLang="en-US" sz="1200" kern="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12321" y="2782411"/>
            <a:ext cx="725776" cy="6661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100" kern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LoRa</a:t>
            </a:r>
            <a:r>
              <a:rPr lang="en-US" altLang="zh-TW" sz="11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Antenna</a:t>
            </a:r>
          </a:p>
          <a:p>
            <a:pPr algn="ctr">
              <a:defRPr/>
            </a:pPr>
            <a:r>
              <a:rPr lang="en-US" altLang="zh-TW" sz="11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(SX1276)</a:t>
            </a:r>
            <a:endParaRPr lang="zh-TW" altLang="en-US" sz="1100" kern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20" name="直線單箭頭接點 19"/>
          <p:cNvCxnSpPr>
            <a:stCxn id="19" idx="3"/>
            <a:endCxn id="6" idx="1"/>
          </p:cNvCxnSpPr>
          <p:nvPr/>
        </p:nvCxnSpPr>
        <p:spPr>
          <a:xfrm flipV="1">
            <a:off x="4138097" y="3113378"/>
            <a:ext cx="296990" cy="212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2"/>
          <a:srcRect t="5706" r="-414"/>
          <a:stretch/>
        </p:blipFill>
        <p:spPr>
          <a:xfrm>
            <a:off x="6888328" y="4649533"/>
            <a:ext cx="737375" cy="692437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668320" y="4091368"/>
            <a:ext cx="1153834" cy="4053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Log_listener.py</a:t>
            </a:r>
            <a:endParaRPr lang="zh-TW" altLang="en-US" sz="1200" kern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872564" y="3101994"/>
            <a:ext cx="0" cy="98937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肘形接點 23"/>
          <p:cNvCxnSpPr>
            <a:endCxn id="21" idx="1"/>
          </p:cNvCxnSpPr>
          <p:nvPr/>
        </p:nvCxnSpPr>
        <p:spPr>
          <a:xfrm>
            <a:off x="5846558" y="3955213"/>
            <a:ext cx="821762" cy="338827"/>
          </a:xfrm>
          <a:prstGeom prst="bentConnector3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直線單箭頭接點 24"/>
          <p:cNvCxnSpPr>
            <a:stCxn id="21" idx="2"/>
            <a:endCxn id="22" idx="0"/>
          </p:cNvCxnSpPr>
          <p:nvPr/>
        </p:nvCxnSpPr>
        <p:spPr>
          <a:xfrm>
            <a:off x="7245237" y="4496710"/>
            <a:ext cx="11778" cy="15282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矩形 27"/>
          <p:cNvSpPr/>
          <p:nvPr/>
        </p:nvSpPr>
        <p:spPr>
          <a:xfrm>
            <a:off x="6509295" y="3949399"/>
            <a:ext cx="1435007" cy="1392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805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4583-273F-4DEA-B5D8-C416CBB5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Flowchart for </a:t>
            </a:r>
            <a:r>
              <a:rPr lang="en-US" b="1" dirty="0" err="1"/>
              <a:t>LoRa</a:t>
            </a:r>
            <a:r>
              <a:rPr lang="en-US" b="1" dirty="0"/>
              <a:t> receiver log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374E9-444A-4082-A042-D5359FA18F9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" t="5385" r="1754" b="1922"/>
          <a:stretch/>
        </p:blipFill>
        <p:spPr bwMode="auto">
          <a:xfrm>
            <a:off x="4526280" y="1690690"/>
            <a:ext cx="3561080" cy="46796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21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Group</a:t>
            </a:r>
          </a:p>
          <a:p>
            <a:r>
              <a:rPr lang="en-US" altLang="zh-TW" sz="1400" dirty="0"/>
              <a:t>2019.05.31</a:t>
            </a: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598B-C558-4B31-9FA8-58D7EE90D06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2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DB0F-617F-4F11-B422-6879CA7A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Flowchart for DNN log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BBE944-88AE-46A2-98C9-5AF7F999B76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8" b="1664"/>
          <a:stretch/>
        </p:blipFill>
        <p:spPr bwMode="auto">
          <a:xfrm>
            <a:off x="4216400" y="1690690"/>
            <a:ext cx="3891280" cy="48021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39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04B7-BCCD-454C-A765-5D29E7BD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1F15E-E70E-4A7F-AC6D-FABAF262A24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3" t="10666" b="3000"/>
          <a:stretch/>
        </p:blipFill>
        <p:spPr bwMode="auto">
          <a:xfrm>
            <a:off x="3586481" y="2123440"/>
            <a:ext cx="4988559" cy="3596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337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Group</a:t>
            </a:r>
          </a:p>
          <a:p>
            <a:r>
              <a:rPr lang="en-US" altLang="zh-TW" sz="1400" smtClean="0"/>
              <a:t>2019.06.26</a:t>
            </a: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598B-C558-4B31-9FA8-58D7EE90D06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3167" y="427979"/>
            <a:ext cx="5915025" cy="728028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Architecture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257452"/>
            <a:ext cx="9144000" cy="50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9206-D371-4811-82B7-5FAAB2E2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 for Log Data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4138479" y="2509866"/>
            <a:ext cx="3805823" cy="286208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TW" altLang="en-US" kern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5087" y="2784365"/>
            <a:ext cx="1375868" cy="658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400" kern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LoRa</a:t>
            </a: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Receipt</a:t>
            </a:r>
          </a:p>
          <a:p>
            <a:pPr algn="ctr"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Program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7158540" y="2652052"/>
            <a:ext cx="507045" cy="129734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vert" rtlCol="0" anchor="ctr"/>
          <a:lstStyle/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Packet Forwarding program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5810955" y="3101994"/>
            <a:ext cx="1347584" cy="1138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圓角矩形 8"/>
          <p:cNvSpPr/>
          <p:nvPr/>
        </p:nvSpPr>
        <p:spPr>
          <a:xfrm>
            <a:off x="4238859" y="3536527"/>
            <a:ext cx="2346896" cy="168173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TW" altLang="en-US" kern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70690" y="3658797"/>
            <a:ext cx="1375868" cy="6419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Message</a:t>
            </a:r>
          </a:p>
          <a:p>
            <a:pPr algn="ctr"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Management Program</a:t>
            </a:r>
            <a:endParaRPr lang="zh-TW" altLang="en-US" sz="1400" kern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367424" y="4503801"/>
            <a:ext cx="864113" cy="527112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DNN</a:t>
            </a:r>
          </a:p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container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5539002" y="4517122"/>
            <a:ext cx="970292" cy="527112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BlockChain</a:t>
            </a:r>
          </a:p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container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31536" y="4767273"/>
            <a:ext cx="307466" cy="8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>
            <a:off x="5158625" y="3455712"/>
            <a:ext cx="1769" cy="20308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>
            <a:off x="5376923" y="4314273"/>
            <a:ext cx="647225" cy="18952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直線單箭頭接點 15"/>
          <p:cNvCxnSpPr>
            <a:endCxn id="11" idx="0"/>
          </p:cNvCxnSpPr>
          <p:nvPr/>
        </p:nvCxnSpPr>
        <p:spPr>
          <a:xfrm flipH="1">
            <a:off x="4799481" y="4314273"/>
            <a:ext cx="141517" cy="18952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3775210" y="2273404"/>
            <a:ext cx="1827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200" kern="0" dirty="0">
                <a:solidFill>
                  <a:srgbClr val="FF0000"/>
                </a:solidFill>
              </a:rPr>
              <a:t>Smart Gateway</a:t>
            </a:r>
            <a:endParaRPr lang="zh-TW" altLang="en-US" sz="1200" kern="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773151" y="3471768"/>
            <a:ext cx="166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200" kern="0" dirty="0">
                <a:solidFill>
                  <a:srgbClr val="FF0000"/>
                </a:solidFill>
              </a:rPr>
              <a:t>container</a:t>
            </a:r>
            <a:endParaRPr lang="zh-TW" altLang="en-US" sz="1200" kern="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12321" y="2782411"/>
            <a:ext cx="725776" cy="6661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100" kern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LoRa</a:t>
            </a:r>
            <a:r>
              <a:rPr lang="en-US" altLang="zh-TW" sz="11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Antenna</a:t>
            </a:r>
          </a:p>
          <a:p>
            <a:pPr algn="ctr">
              <a:defRPr/>
            </a:pPr>
            <a:r>
              <a:rPr lang="en-US" altLang="zh-TW" sz="11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(SX1276)</a:t>
            </a:r>
            <a:endParaRPr lang="zh-TW" altLang="en-US" sz="1100" kern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20" name="直線單箭頭接點 19"/>
          <p:cNvCxnSpPr>
            <a:stCxn id="19" idx="3"/>
            <a:endCxn id="6" idx="1"/>
          </p:cNvCxnSpPr>
          <p:nvPr/>
        </p:nvCxnSpPr>
        <p:spPr>
          <a:xfrm flipV="1">
            <a:off x="4138097" y="3113378"/>
            <a:ext cx="296990" cy="212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2"/>
          <a:srcRect t="5706" r="-414"/>
          <a:stretch/>
        </p:blipFill>
        <p:spPr>
          <a:xfrm>
            <a:off x="6888328" y="4649533"/>
            <a:ext cx="737375" cy="692437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668320" y="4091368"/>
            <a:ext cx="1153834" cy="4053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Log_listener.py</a:t>
            </a:r>
            <a:endParaRPr lang="zh-TW" altLang="en-US" sz="1200" kern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872564" y="3101994"/>
            <a:ext cx="0" cy="98937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肘形接點 23"/>
          <p:cNvCxnSpPr>
            <a:endCxn id="21" idx="1"/>
          </p:cNvCxnSpPr>
          <p:nvPr/>
        </p:nvCxnSpPr>
        <p:spPr>
          <a:xfrm>
            <a:off x="5846558" y="3955213"/>
            <a:ext cx="821762" cy="338827"/>
          </a:xfrm>
          <a:prstGeom prst="bentConnector3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直線單箭頭接點 24"/>
          <p:cNvCxnSpPr>
            <a:stCxn id="21" idx="2"/>
            <a:endCxn id="22" idx="0"/>
          </p:cNvCxnSpPr>
          <p:nvPr/>
        </p:nvCxnSpPr>
        <p:spPr>
          <a:xfrm>
            <a:off x="7245237" y="4496710"/>
            <a:ext cx="11778" cy="15282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矩形 27"/>
          <p:cNvSpPr/>
          <p:nvPr/>
        </p:nvSpPr>
        <p:spPr>
          <a:xfrm>
            <a:off x="6509295" y="3949399"/>
            <a:ext cx="1435007" cy="1392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525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4583-273F-4DEA-B5D8-C416CBB5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Flowchart for </a:t>
            </a:r>
            <a:r>
              <a:rPr lang="en-US" b="1" dirty="0" err="1"/>
              <a:t>LoRa</a:t>
            </a:r>
            <a:r>
              <a:rPr lang="en-US" b="1" dirty="0"/>
              <a:t> receiver log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374E9-444A-4082-A042-D5359FA18F9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" t="5385" r="1754" b="1922"/>
          <a:stretch/>
        </p:blipFill>
        <p:spPr bwMode="auto">
          <a:xfrm>
            <a:off x="4526280" y="1690690"/>
            <a:ext cx="3561080" cy="46796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766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DB0F-617F-4F11-B422-6879CA7A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Flowchart for DNN log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BBE944-88AE-46A2-98C9-5AF7F999B76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8" b="1664"/>
          <a:stretch/>
        </p:blipFill>
        <p:spPr bwMode="auto">
          <a:xfrm>
            <a:off x="4216400" y="1690690"/>
            <a:ext cx="3891280" cy="48021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940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04B7-BCCD-454C-A765-5D29E7BD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1F15E-E70E-4A7F-AC6D-FABAF262A24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3" t="10666" b="3000"/>
          <a:stretch/>
        </p:blipFill>
        <p:spPr bwMode="auto">
          <a:xfrm>
            <a:off x="3586481" y="2123440"/>
            <a:ext cx="4988559" cy="3596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034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System </a:t>
            </a:r>
            <a:r>
              <a:rPr lang="en-US" altLang="zh-TW"/>
              <a:t>architecture of Receiver Buffer </a:t>
            </a:r>
            <a:endParaRPr lang="zh-TW" altLang="en-US" dirty="0"/>
          </a:p>
        </p:txBody>
      </p:sp>
      <p:grpSp>
        <p:nvGrpSpPr>
          <p:cNvPr id="61" name="群組 60"/>
          <p:cNvGrpSpPr/>
          <p:nvPr/>
        </p:nvGrpSpPr>
        <p:grpSpPr>
          <a:xfrm>
            <a:off x="1005840" y="2407920"/>
            <a:ext cx="4076700" cy="3141180"/>
            <a:chOff x="838200" y="2925872"/>
            <a:chExt cx="3712475" cy="2615608"/>
          </a:xfrm>
        </p:grpSpPr>
        <p:pic>
          <p:nvPicPr>
            <p:cNvPr id="59" name="圖片 5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" t="4488" r="29521" b="6680"/>
            <a:stretch/>
          </p:blipFill>
          <p:spPr>
            <a:xfrm>
              <a:off x="838200" y="2925872"/>
              <a:ext cx="3712475" cy="2615608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2601923" y="4593602"/>
              <a:ext cx="866236" cy="4531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3" name="直線單箭頭接點 62"/>
          <p:cNvCxnSpPr/>
          <p:nvPr/>
        </p:nvCxnSpPr>
        <p:spPr>
          <a:xfrm>
            <a:off x="3893820" y="4549140"/>
            <a:ext cx="1812127" cy="7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群組 1023"/>
          <p:cNvGrpSpPr/>
          <p:nvPr/>
        </p:nvGrpSpPr>
        <p:grpSpPr>
          <a:xfrm>
            <a:off x="5705947" y="2162768"/>
            <a:ext cx="3071577" cy="3386332"/>
            <a:chOff x="5447583" y="2162768"/>
            <a:chExt cx="3071577" cy="3386332"/>
          </a:xfrm>
        </p:grpSpPr>
        <p:sp>
          <p:nvSpPr>
            <p:cNvPr id="41" name="圓角矩形 40"/>
            <p:cNvSpPr/>
            <p:nvPr/>
          </p:nvSpPr>
          <p:spPr>
            <a:xfrm>
              <a:off x="5524500" y="2948940"/>
              <a:ext cx="2887981" cy="24917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900" dirty="0"/>
            </a:p>
          </p:txBody>
        </p:sp>
        <p:sp>
          <p:nvSpPr>
            <p:cNvPr id="43" name="圓角矩形 42"/>
            <p:cNvSpPr/>
            <p:nvPr/>
          </p:nvSpPr>
          <p:spPr>
            <a:xfrm rot="16200000">
              <a:off x="6770388" y="2051764"/>
              <a:ext cx="384214" cy="246888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mtClean="0"/>
                <a:t>Message Management</a:t>
              </a:r>
              <a:endParaRPr lang="zh-TW" altLang="en-US" dirty="0"/>
            </a:p>
          </p:txBody>
        </p:sp>
        <p:sp>
          <p:nvSpPr>
            <p:cNvPr id="46" name="圓角矩形 45"/>
            <p:cNvSpPr/>
            <p:nvPr/>
          </p:nvSpPr>
          <p:spPr>
            <a:xfrm rot="16200000">
              <a:off x="6478156" y="3219236"/>
              <a:ext cx="963253" cy="195014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49" name="圓角矩形 48"/>
            <p:cNvSpPr/>
            <p:nvPr/>
          </p:nvSpPr>
          <p:spPr>
            <a:xfrm rot="16200000">
              <a:off x="6798210" y="3282408"/>
              <a:ext cx="370321" cy="153632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mtClean="0"/>
                <a:t>Buffer Rearder</a:t>
              </a:r>
              <a:endParaRPr lang="zh-TW" altLang="en-US" dirty="0"/>
            </a:p>
          </p:txBody>
        </p:sp>
        <p:cxnSp>
          <p:nvCxnSpPr>
            <p:cNvPr id="29" name="直線單箭頭接點 28"/>
            <p:cNvCxnSpPr>
              <a:stCxn id="43" idx="3"/>
              <a:endCxn id="112" idx="2"/>
            </p:cNvCxnSpPr>
            <p:nvPr/>
          </p:nvCxnSpPr>
          <p:spPr>
            <a:xfrm flipH="1" flipV="1">
              <a:off x="6959782" y="2761845"/>
              <a:ext cx="2713" cy="332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46" idx="3"/>
              <a:endCxn id="43" idx="1"/>
            </p:cNvCxnSpPr>
            <p:nvPr/>
          </p:nvCxnSpPr>
          <p:spPr>
            <a:xfrm flipV="1">
              <a:off x="6959783" y="3478311"/>
              <a:ext cx="2712" cy="234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6088379" y="2162768"/>
              <a:ext cx="1742806" cy="599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mtClean="0">
                  <a:solidFill>
                    <a:schemeClr val="tx1"/>
                  </a:solidFill>
                </a:rPr>
                <a:t>management</a:t>
              </a:r>
              <a:endParaRPr lang="zh-TW" altLang="en-US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mtClean="0">
                  <a:solidFill>
                    <a:schemeClr val="tx1"/>
                  </a:solidFill>
                </a:rPr>
                <a:t>container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447583" y="2865120"/>
              <a:ext cx="3071577" cy="2683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圓角矩形 123"/>
            <p:cNvSpPr/>
            <p:nvPr/>
          </p:nvSpPr>
          <p:spPr>
            <a:xfrm rot="16200000">
              <a:off x="6742714" y="4129108"/>
              <a:ext cx="434136" cy="195015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/>
                <a:t>LORA Receiver</a:t>
              </a:r>
              <a:endParaRPr lang="en-US" altLang="zh-TW" dirty="0"/>
            </a:p>
          </p:txBody>
        </p:sp>
        <p:cxnSp>
          <p:nvCxnSpPr>
            <p:cNvPr id="128" name="直線接點 127"/>
            <p:cNvCxnSpPr>
              <a:stCxn id="124" idx="3"/>
              <a:endCxn id="46" idx="1"/>
            </p:cNvCxnSpPr>
            <p:nvPr/>
          </p:nvCxnSpPr>
          <p:spPr>
            <a:xfrm flipV="1">
              <a:off x="6959783" y="4675937"/>
              <a:ext cx="0" cy="21117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6846782" y="4235731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/>
              <a:t>Buffer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2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Receiver Buffer</a:t>
            </a:r>
            <a:r>
              <a:rPr lang="zh-TW" altLang="en-US" smtClean="0"/>
              <a:t> </a:t>
            </a:r>
            <a:r>
              <a:rPr lang="en-US" altLang="zh-TW" smtClean="0"/>
              <a:t>on Smart Gateway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486735" y="3408771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Payload 1</a:t>
            </a: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86735" y="3831681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Payload </a:t>
            </a:r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86735" y="4269831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Payload </a:t>
            </a:r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13" name="左大括弧 12"/>
          <p:cNvSpPr/>
          <p:nvPr/>
        </p:nvSpPr>
        <p:spPr>
          <a:xfrm>
            <a:off x="3959117" y="3290978"/>
            <a:ext cx="242541" cy="23169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866787" y="3210968"/>
            <a:ext cx="999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30min</a:t>
            </a:r>
          </a:p>
          <a:p>
            <a:pPr algn="ctr"/>
            <a:endParaRPr lang="en-US" altLang="zh-TW"/>
          </a:p>
          <a:p>
            <a:pPr algn="ctr"/>
            <a:r>
              <a:rPr lang="en-US" altLang="zh-TW" smtClean="0"/>
              <a:t>Step by step</a:t>
            </a:r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200 smart meters</a:t>
            </a: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601379" y="293275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Space </a:t>
            </a:r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410535" y="3302091"/>
            <a:ext cx="1264920" cy="19964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肘形接點 25"/>
          <p:cNvCxnSpPr>
            <a:stCxn id="126" idx="3"/>
            <a:endCxn id="20" idx="0"/>
          </p:cNvCxnSpPr>
          <p:nvPr/>
        </p:nvCxnSpPr>
        <p:spPr>
          <a:xfrm>
            <a:off x="2693771" y="2423108"/>
            <a:ext cx="2302108" cy="509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275310" y="5784686"/>
            <a:ext cx="1535369" cy="336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Buffer Reader</a:t>
            </a:r>
            <a:endParaRPr lang="zh-TW" altLang="en-US"/>
          </a:p>
        </p:txBody>
      </p:sp>
      <p:cxnSp>
        <p:nvCxnSpPr>
          <p:cNvPr id="52" name="直線接點 51"/>
          <p:cNvCxnSpPr>
            <a:stCxn id="42" idx="3"/>
            <a:endCxn id="53" idx="1"/>
          </p:cNvCxnSpPr>
          <p:nvPr/>
        </p:nvCxnSpPr>
        <p:spPr>
          <a:xfrm>
            <a:off x="5810679" y="5952802"/>
            <a:ext cx="1193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003949" y="5607937"/>
            <a:ext cx="1639827" cy="689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Message Management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818465" y="2678469"/>
            <a:ext cx="3659277" cy="2396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003949" y="4316452"/>
            <a:ext cx="1742806" cy="599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>
                <a:solidFill>
                  <a:schemeClr val="tx1"/>
                </a:solidFill>
              </a:rPr>
              <a:t>management</a:t>
            </a:r>
            <a:endParaRPr lang="zh-TW" altLang="en-US">
              <a:solidFill>
                <a:schemeClr val="tx1"/>
              </a:solidFill>
            </a:endParaRPr>
          </a:p>
          <a:p>
            <a:pPr algn="ctr"/>
            <a:r>
              <a:rPr lang="en-US" altLang="zh-TW" smtClean="0">
                <a:solidFill>
                  <a:schemeClr val="tx1"/>
                </a:solidFill>
              </a:rPr>
              <a:t>container</a:t>
            </a:r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62" name="直線單箭頭接點 61"/>
          <p:cNvCxnSpPr>
            <a:stCxn id="53" idx="0"/>
          </p:cNvCxnSpPr>
          <p:nvPr/>
        </p:nvCxnSpPr>
        <p:spPr>
          <a:xfrm flipV="1">
            <a:off x="7823863" y="4964637"/>
            <a:ext cx="3776" cy="64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圖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063" y="2995334"/>
            <a:ext cx="2447925" cy="1247775"/>
          </a:xfrm>
          <a:prstGeom prst="rect">
            <a:avLst/>
          </a:prstGeom>
        </p:spPr>
      </p:pic>
      <p:sp>
        <p:nvSpPr>
          <p:cNvPr id="66" name="文字方塊 65"/>
          <p:cNvSpPr txBox="1"/>
          <p:nvPr/>
        </p:nvSpPr>
        <p:spPr>
          <a:xfrm>
            <a:off x="9251598" y="4575531"/>
            <a:ext cx="122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smtClean="0"/>
              <a:t>Docker</a:t>
            </a:r>
            <a:endParaRPr lang="zh-TW" altLang="en-US" sz="2800"/>
          </a:p>
        </p:txBody>
      </p:sp>
      <p:grpSp>
        <p:nvGrpSpPr>
          <p:cNvPr id="87" name="群組 86"/>
          <p:cNvGrpSpPr/>
          <p:nvPr/>
        </p:nvGrpSpPr>
        <p:grpSpPr>
          <a:xfrm>
            <a:off x="5022618" y="4770565"/>
            <a:ext cx="45720" cy="281939"/>
            <a:chOff x="1958339" y="3390900"/>
            <a:chExt cx="45720" cy="281939"/>
          </a:xfrm>
        </p:grpSpPr>
        <p:sp>
          <p:nvSpPr>
            <p:cNvPr id="88" name="橢圓 87"/>
            <p:cNvSpPr/>
            <p:nvPr/>
          </p:nvSpPr>
          <p:spPr>
            <a:xfrm>
              <a:off x="1958340" y="33909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/>
            <p:cNvSpPr/>
            <p:nvPr/>
          </p:nvSpPr>
          <p:spPr>
            <a:xfrm>
              <a:off x="1958339" y="35090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/>
            <p:cNvSpPr/>
            <p:nvPr/>
          </p:nvSpPr>
          <p:spPr>
            <a:xfrm>
              <a:off x="1958340" y="362712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1" name="矩形 120"/>
          <p:cNvSpPr/>
          <p:nvPr/>
        </p:nvSpPr>
        <p:spPr>
          <a:xfrm>
            <a:off x="2808077" y="1767806"/>
            <a:ext cx="3460868" cy="4677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1581251" y="2251658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Payload</a:t>
            </a:r>
            <a:r>
              <a:rPr lang="en-US" altLang="zh-TW"/>
              <a:t> </a:t>
            </a:r>
            <a:endParaRPr lang="zh-TW" altLang="en-US"/>
          </a:p>
        </p:txBody>
      </p:sp>
      <p:cxnSp>
        <p:nvCxnSpPr>
          <p:cNvPr id="45" name="直線單箭頭接點 44"/>
          <p:cNvCxnSpPr>
            <a:stCxn id="42" idx="0"/>
            <a:endCxn id="22" idx="2"/>
          </p:cNvCxnSpPr>
          <p:nvPr/>
        </p:nvCxnSpPr>
        <p:spPr>
          <a:xfrm flipV="1">
            <a:off x="5042995" y="5298531"/>
            <a:ext cx="0" cy="48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0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 t="4151" r="813" b="7874"/>
          <a:stretch/>
        </p:blipFill>
        <p:spPr bwMode="auto">
          <a:xfrm>
            <a:off x="2392866" y="1535634"/>
            <a:ext cx="7406269" cy="500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955536" y="1166302"/>
            <a:ext cx="38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Docker </a:t>
            </a:r>
            <a:r>
              <a:rPr lang="en-US" altLang="zh-TW" b="1" dirty="0"/>
              <a:t>Registry</a:t>
            </a:r>
            <a:r>
              <a:rPr lang="zh-TW" altLang="en-US" dirty="0"/>
              <a:t> </a:t>
            </a:r>
            <a:r>
              <a:rPr lang="en-US" altLang="zh-TW" dirty="0"/>
              <a:t>: Docker Hub Registry </a:t>
            </a:r>
            <a:endParaRPr lang="en-US" altLang="zh-TW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864864" y="4498848"/>
            <a:ext cx="1271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FF0000"/>
                </a:solidFill>
              </a:rPr>
              <a:t>commit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FF0000"/>
                </a:solidFill>
              </a:rPr>
              <a:t>save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FF0000"/>
                </a:solidFill>
              </a:rPr>
              <a:t>export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37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Buffer flow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25" y="1523706"/>
            <a:ext cx="7604760" cy="43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Modify Buff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521" y="1187646"/>
            <a:ext cx="6377079" cy="553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76" y="1322612"/>
            <a:ext cx="8329247" cy="535451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427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2019/07/03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17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LoRa</a:t>
            </a:r>
            <a:r>
              <a:rPr lang="en-US" altLang="zh-TW" dirty="0" smtClean="0"/>
              <a:t> Buffer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38906" y="2432483"/>
            <a:ext cx="1686757" cy="1455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038906" y="3474698"/>
            <a:ext cx="171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smart meter</a:t>
            </a:r>
            <a:endParaRPr lang="zh-TW" altLang="en-US" dirty="0"/>
          </a:p>
        </p:txBody>
      </p:sp>
      <p:sp>
        <p:nvSpPr>
          <p:cNvPr id="7" name="弧形箭號 (下彎) 6"/>
          <p:cNvSpPr/>
          <p:nvPr/>
        </p:nvSpPr>
        <p:spPr>
          <a:xfrm>
            <a:off x="3503721" y="1970844"/>
            <a:ext cx="1118587" cy="461639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71030" y="2451713"/>
            <a:ext cx="1686757" cy="1455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171030" y="3493928"/>
            <a:ext cx="171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smart gateway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6104877" y="1890944"/>
            <a:ext cx="0" cy="4252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436531" y="2451712"/>
            <a:ext cx="3160447" cy="3620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377503" y="3338916"/>
            <a:ext cx="703370" cy="498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package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5" idx="3"/>
            <a:endCxn id="14" idx="1"/>
          </p:cNvCxnSpPr>
          <p:nvPr/>
        </p:nvCxnSpPr>
        <p:spPr>
          <a:xfrm>
            <a:off x="7080874" y="3588373"/>
            <a:ext cx="355657" cy="67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29" idx="3"/>
            <a:endCxn id="14" idx="1"/>
          </p:cNvCxnSpPr>
          <p:nvPr/>
        </p:nvCxnSpPr>
        <p:spPr>
          <a:xfrm flipV="1">
            <a:off x="7068572" y="4262019"/>
            <a:ext cx="367958" cy="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30" idx="3"/>
            <a:endCxn id="14" idx="1"/>
          </p:cNvCxnSpPr>
          <p:nvPr/>
        </p:nvCxnSpPr>
        <p:spPr>
          <a:xfrm flipV="1">
            <a:off x="7068572" y="4262020"/>
            <a:ext cx="367958" cy="66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365202" y="4021242"/>
            <a:ext cx="703370" cy="498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package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6365202" y="4673861"/>
            <a:ext cx="703370" cy="498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package</a:t>
            </a:r>
            <a:endParaRPr lang="zh-TW" altLang="en-US" dirty="0"/>
          </a:p>
        </p:txBody>
      </p:sp>
      <p:cxnSp>
        <p:nvCxnSpPr>
          <p:cNvPr id="45" name="直線接點 44"/>
          <p:cNvCxnSpPr>
            <a:endCxn id="55" idx="1"/>
          </p:cNvCxnSpPr>
          <p:nvPr/>
        </p:nvCxnSpPr>
        <p:spPr>
          <a:xfrm>
            <a:off x="7436530" y="3051642"/>
            <a:ext cx="3142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724130" y="3506420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Payload 1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724130" y="3929330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Payload 2</a:t>
            </a:r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724130" y="4367480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Payload 3</a:t>
            </a:r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7647930" y="3399740"/>
            <a:ext cx="1264920" cy="19964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1" name="群組 50"/>
          <p:cNvGrpSpPr/>
          <p:nvPr/>
        </p:nvGrpSpPr>
        <p:grpSpPr>
          <a:xfrm>
            <a:off x="8260013" y="4788313"/>
            <a:ext cx="45720" cy="281939"/>
            <a:chOff x="1958339" y="3390900"/>
            <a:chExt cx="45720" cy="281939"/>
          </a:xfrm>
        </p:grpSpPr>
        <p:sp>
          <p:nvSpPr>
            <p:cNvPr id="52" name="橢圓 51"/>
            <p:cNvSpPr/>
            <p:nvPr/>
          </p:nvSpPr>
          <p:spPr>
            <a:xfrm>
              <a:off x="1958340" y="33909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1958339" y="35090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958340" y="362712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7750764" y="2871889"/>
            <a:ext cx="1061804" cy="35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Receiver</a:t>
            </a:r>
            <a:endParaRPr lang="zh-TW" altLang="en-US" dirty="0"/>
          </a:p>
        </p:txBody>
      </p:sp>
      <p:cxnSp>
        <p:nvCxnSpPr>
          <p:cNvPr id="60" name="直線單箭頭接點 59"/>
          <p:cNvCxnSpPr>
            <a:stCxn id="55" idx="2"/>
            <a:endCxn id="50" idx="0"/>
          </p:cNvCxnSpPr>
          <p:nvPr/>
        </p:nvCxnSpPr>
        <p:spPr>
          <a:xfrm flipH="1">
            <a:off x="8280390" y="3231396"/>
            <a:ext cx="1276" cy="16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8112194" y="5029446"/>
            <a:ext cx="95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cxnSp>
        <p:nvCxnSpPr>
          <p:cNvPr id="64" name="直線接點 63"/>
          <p:cNvCxnSpPr/>
          <p:nvPr/>
        </p:nvCxnSpPr>
        <p:spPr>
          <a:xfrm>
            <a:off x="8236000" y="5396181"/>
            <a:ext cx="0" cy="338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8236000" y="5734974"/>
            <a:ext cx="1091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8153254" y="5702994"/>
            <a:ext cx="91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analyze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345225" y="5172775"/>
            <a:ext cx="1207363" cy="84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Transform into </a:t>
            </a:r>
            <a:r>
              <a:rPr lang="en-US" altLang="zh-TW" dirty="0" err="1"/>
              <a:t>str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9460638" y="2432482"/>
            <a:ext cx="135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respberry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5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l="11454"/>
          <a:stretch/>
        </p:blipFill>
        <p:spPr>
          <a:xfrm>
            <a:off x="5549177" y="2757079"/>
            <a:ext cx="4255236" cy="273645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Buffer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50751" y="1792320"/>
            <a:ext cx="1207363" cy="84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Transform into </a:t>
            </a:r>
            <a:r>
              <a:rPr lang="en-US" altLang="zh-TW" dirty="0" err="1"/>
              <a:t>str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711082" y="1690689"/>
            <a:ext cx="0" cy="4252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502860" y="2451711"/>
            <a:ext cx="1686757" cy="1455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88710" y="3447559"/>
            <a:ext cx="171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smart gateway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5574529" y="2633703"/>
            <a:ext cx="0" cy="775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811203" y="5057621"/>
            <a:ext cx="1855433" cy="547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Management Container 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3" t="4488" r="29521" b="6680"/>
          <a:stretch/>
        </p:blipFill>
        <p:spPr>
          <a:xfrm>
            <a:off x="3108960" y="2211897"/>
            <a:ext cx="3455324" cy="41889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5101" cy="1325563"/>
          </a:xfrm>
        </p:spPr>
        <p:txBody>
          <a:bodyPr/>
          <a:lstStyle/>
          <a:p>
            <a:r>
              <a:rPr lang="en-US" altLang="zh-TW" smtClean="0"/>
              <a:t>System architecture</a:t>
            </a:r>
            <a:r>
              <a:rPr lang="zh-TW" altLang="en-US" smtClean="0"/>
              <a:t> </a:t>
            </a:r>
            <a:r>
              <a:rPr lang="en-US" altLang="zh-TW" smtClean="0"/>
              <a:t>of Smart Gateway </a:t>
            </a:r>
            <a:r>
              <a:rPr lang="en-US" altLang="zh-TW"/>
              <a:t>Receiver</a:t>
            </a:r>
            <a:br>
              <a:rPr lang="en-US" altLang="zh-TW"/>
            </a:br>
            <a:r>
              <a:rPr lang="en-US" altLang="zh-TW" smtClean="0"/>
              <a:t>to DNN container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56957" y="2670048"/>
            <a:ext cx="1325880" cy="2886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28"/>
          <p:cNvSpPr txBox="1"/>
          <p:nvPr/>
        </p:nvSpPr>
        <p:spPr>
          <a:xfrm>
            <a:off x="7597892" y="6199600"/>
            <a:ext cx="336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smtClean="0"/>
              <a:t>smart </a:t>
            </a:r>
            <a:r>
              <a:rPr lang="en-US" altLang="zh-TW" sz="1600" dirty="0"/>
              <a:t>g</a:t>
            </a:r>
            <a:r>
              <a:rPr lang="en-US" altLang="zh-TW" sz="1600" smtClean="0"/>
              <a:t>ateway </a:t>
            </a:r>
            <a:r>
              <a:rPr lang="en-US" altLang="zh-TW" sz="1600" dirty="0"/>
              <a:t>( Raspberry Pi 3 )</a:t>
            </a:r>
            <a:endParaRPr lang="zh-TW" altLang="en-US" sz="1600" dirty="0"/>
          </a:p>
        </p:txBody>
      </p:sp>
      <p:sp>
        <p:nvSpPr>
          <p:cNvPr id="13" name="圓角矩形 12"/>
          <p:cNvSpPr/>
          <p:nvPr/>
        </p:nvSpPr>
        <p:spPr>
          <a:xfrm>
            <a:off x="8340662" y="5379342"/>
            <a:ext cx="1877222" cy="36042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TW" sz="16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7255858" y="2949976"/>
            <a:ext cx="68406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7897616" y="2545837"/>
            <a:ext cx="2732182" cy="16411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TW" sz="900" dirty="0"/>
          </a:p>
        </p:txBody>
      </p:sp>
      <p:sp>
        <p:nvSpPr>
          <p:cNvPr id="17" name="圓角矩形 16"/>
          <p:cNvSpPr/>
          <p:nvPr/>
        </p:nvSpPr>
        <p:spPr>
          <a:xfrm>
            <a:off x="8123415" y="2824606"/>
            <a:ext cx="2252370" cy="31141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 err="1"/>
              <a:t>LoRa</a:t>
            </a:r>
            <a:r>
              <a:rPr lang="en-US" altLang="zh-TW" sz="1600"/>
              <a:t> </a:t>
            </a:r>
            <a:r>
              <a:rPr lang="en-US" altLang="zh-TW" sz="1600" smtClean="0"/>
              <a:t>Receiver.py</a:t>
            </a:r>
            <a:endParaRPr lang="en-US" altLang="zh-TW" sz="1600" dirty="0"/>
          </a:p>
        </p:txBody>
      </p:sp>
      <p:sp>
        <p:nvSpPr>
          <p:cNvPr id="18" name="圓角矩形 17"/>
          <p:cNvSpPr/>
          <p:nvPr/>
        </p:nvSpPr>
        <p:spPr>
          <a:xfrm rot="16200000">
            <a:off x="9057205" y="2796214"/>
            <a:ext cx="384787" cy="212664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/>
              <a:t>Data Transmission</a:t>
            </a:r>
            <a:endParaRPr lang="zh-TW" altLang="en-US" sz="1600" dirty="0"/>
          </a:p>
        </p:txBody>
      </p:sp>
      <p:cxnSp>
        <p:nvCxnSpPr>
          <p:cNvPr id="19" name="直線接點 18"/>
          <p:cNvCxnSpPr>
            <a:stCxn id="18" idx="3"/>
            <a:endCxn id="25" idx="1"/>
          </p:cNvCxnSpPr>
          <p:nvPr/>
        </p:nvCxnSpPr>
        <p:spPr>
          <a:xfrm flipV="1">
            <a:off x="9249599" y="3557015"/>
            <a:ext cx="1" cy="11013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440427" y="2520104"/>
            <a:ext cx="155039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 dirty="0"/>
              <a:t>Receiver</a:t>
            </a:r>
          </a:p>
        </p:txBody>
      </p:sp>
      <p:sp>
        <p:nvSpPr>
          <p:cNvPr id="21" name="矩形 20"/>
          <p:cNvSpPr/>
          <p:nvPr/>
        </p:nvSpPr>
        <p:spPr>
          <a:xfrm>
            <a:off x="7255859" y="2413298"/>
            <a:ext cx="3552350" cy="35473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760"/>
          </a:p>
        </p:txBody>
      </p:sp>
      <p:cxnSp>
        <p:nvCxnSpPr>
          <p:cNvPr id="23" name="直線單箭頭接點 22"/>
          <p:cNvCxnSpPr>
            <a:stCxn id="18" idx="1"/>
            <a:endCxn id="28" idx="0"/>
          </p:cNvCxnSpPr>
          <p:nvPr/>
        </p:nvCxnSpPr>
        <p:spPr>
          <a:xfrm>
            <a:off x="9249599" y="4051932"/>
            <a:ext cx="0" cy="519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 rot="16200000">
            <a:off x="9089580" y="2676100"/>
            <a:ext cx="320039" cy="14417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/>
              <a:t>Buffer</a:t>
            </a:r>
            <a:endParaRPr lang="zh-TW" altLang="en-US" dirty="0"/>
          </a:p>
        </p:txBody>
      </p:sp>
      <p:cxnSp>
        <p:nvCxnSpPr>
          <p:cNvPr id="26" name="直線接點 25"/>
          <p:cNvCxnSpPr>
            <a:stCxn id="25" idx="3"/>
            <a:endCxn id="17" idx="2"/>
          </p:cNvCxnSpPr>
          <p:nvPr/>
        </p:nvCxnSpPr>
        <p:spPr>
          <a:xfrm flipV="1">
            <a:off x="9249600" y="3136020"/>
            <a:ext cx="0" cy="10095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464192" y="5371988"/>
            <a:ext cx="1570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/>
              <a:t>DNN container</a:t>
            </a:r>
            <a:endParaRPr lang="en-US" altLang="zh-TW" dirty="0"/>
          </a:p>
        </p:txBody>
      </p:sp>
      <p:sp>
        <p:nvSpPr>
          <p:cNvPr id="28" name="圓角矩形 27"/>
          <p:cNvSpPr/>
          <p:nvPr/>
        </p:nvSpPr>
        <p:spPr>
          <a:xfrm>
            <a:off x="8354915" y="4571740"/>
            <a:ext cx="1789368" cy="51689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/>
              <a:t>management</a:t>
            </a:r>
            <a:endParaRPr lang="zh-TW" altLang="en-US" sz="1600"/>
          </a:p>
          <a:p>
            <a:pPr algn="ctr"/>
            <a:r>
              <a:rPr lang="en-US" altLang="zh-TW" sz="1600" smtClean="0"/>
              <a:t>container</a:t>
            </a:r>
            <a:endParaRPr lang="zh-TW" altLang="en-US" sz="1600"/>
          </a:p>
        </p:txBody>
      </p:sp>
      <p:cxnSp>
        <p:nvCxnSpPr>
          <p:cNvPr id="29" name="直線單箭頭接點 28"/>
          <p:cNvCxnSpPr>
            <a:stCxn id="28" idx="2"/>
            <a:endCxn id="27" idx="0"/>
          </p:cNvCxnSpPr>
          <p:nvPr/>
        </p:nvCxnSpPr>
        <p:spPr>
          <a:xfrm>
            <a:off x="9249599" y="5088639"/>
            <a:ext cx="1" cy="283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4836253" y="4306349"/>
            <a:ext cx="2419605" cy="9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443216" y="4424751"/>
            <a:ext cx="3186582" cy="14182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496632" y="4436109"/>
            <a:ext cx="839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mtClean="0"/>
              <a:t>Docker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05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3167" y="427979"/>
            <a:ext cx="5915025" cy="728028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Architecture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257452"/>
            <a:ext cx="9144000" cy="50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Progress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Build an image </a:t>
            </a:r>
            <a:r>
              <a:rPr lang="en-US" altLang="zh-TW" dirty="0"/>
              <a:t>for </a:t>
            </a:r>
            <a:r>
              <a:rPr lang="en-US" altLang="zh-TW" dirty="0" err="1" smtClean="0"/>
              <a:t>TensorFlow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using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 without exporting the container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Preprocess the dataset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50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Send data from </a:t>
            </a:r>
            <a:r>
              <a:rPr lang="en-US" altLang="zh-TW" dirty="0"/>
              <a:t>c</a:t>
            </a:r>
            <a:r>
              <a:rPr lang="en-US" altLang="zh-TW" dirty="0" smtClean="0"/>
              <a:t>ontainer </a:t>
            </a:r>
            <a:r>
              <a:rPr lang="en-US" altLang="zh-TW" dirty="0"/>
              <a:t>t</a:t>
            </a:r>
            <a:r>
              <a:rPr lang="en-US" altLang="zh-TW" dirty="0" smtClean="0"/>
              <a:t>o host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26" y="2271108"/>
            <a:ext cx="3924569" cy="42846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41" y="2271108"/>
            <a:ext cx="4176785" cy="42846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087012" y="1971026"/>
            <a:ext cx="6340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HOST</a:t>
            </a:r>
            <a:endParaRPr lang="zh-TW" altLang="en-US" sz="135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326923" y="1971026"/>
            <a:ext cx="11211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Container_1</a:t>
            </a:r>
            <a:endParaRPr lang="zh-TW" altLang="en-US" sz="1350" dirty="0"/>
          </a:p>
        </p:txBody>
      </p:sp>
      <p:sp>
        <p:nvSpPr>
          <p:cNvPr id="11" name="矩形 10"/>
          <p:cNvSpPr/>
          <p:nvPr/>
        </p:nvSpPr>
        <p:spPr>
          <a:xfrm>
            <a:off x="6827089" y="5099507"/>
            <a:ext cx="899304" cy="187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5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18161" y="312105"/>
            <a:ext cx="8748346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Send data between Container_1 and Container_2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22" y="2286848"/>
            <a:ext cx="3975096" cy="40676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01089" y="1954595"/>
            <a:ext cx="11211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Container_2</a:t>
            </a:r>
            <a:endParaRPr lang="zh-TW" altLang="en-US" sz="135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06" y="2263765"/>
            <a:ext cx="4093491" cy="406760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722168" y="1986766"/>
            <a:ext cx="11211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Container_1</a:t>
            </a:r>
            <a:endParaRPr lang="zh-TW" alt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2590477" y="5844041"/>
            <a:ext cx="955754" cy="231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30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new command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818" y="2467761"/>
            <a:ext cx="6257945" cy="9147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73039" y="2750453"/>
            <a:ext cx="1054580" cy="349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624" y="4320319"/>
            <a:ext cx="2608722" cy="17026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818" y="3804427"/>
            <a:ext cx="7743845" cy="34233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2359167" y="2034283"/>
            <a:ext cx="439947" cy="433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1</a:t>
            </a:r>
            <a:endParaRPr lang="zh-TW" altLang="en-US" sz="1350" dirty="0"/>
          </a:p>
        </p:txBody>
      </p:sp>
      <p:sp>
        <p:nvSpPr>
          <p:cNvPr id="10" name="橢圓 9"/>
          <p:cNvSpPr/>
          <p:nvPr/>
        </p:nvSpPr>
        <p:spPr>
          <a:xfrm>
            <a:off x="2359167" y="3370949"/>
            <a:ext cx="439947" cy="433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2</a:t>
            </a:r>
            <a:endParaRPr lang="zh-TW" altLang="en-US" sz="135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35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Group</a:t>
            </a:r>
          </a:p>
          <a:p>
            <a:r>
              <a:rPr lang="en-US" altLang="zh-TW" sz="1400" dirty="0"/>
              <a:t>2019.05.31</a:t>
            </a: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598B-C558-4B31-9FA8-58D7EE90D06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0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565</Words>
  <Application>Microsoft Office PowerPoint</Application>
  <PresentationFormat>寬螢幕</PresentationFormat>
  <Paragraphs>306</Paragraphs>
  <Slides>47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3" baseType="lpstr">
      <vt:lpstr>新細明體</vt:lpstr>
      <vt:lpstr>Arial</vt:lpstr>
      <vt:lpstr>Calibri</vt:lpstr>
      <vt:lpstr>Calibri Light</vt:lpstr>
      <vt:lpstr>Wingdings</vt:lpstr>
      <vt:lpstr>Office 佈景主題</vt:lpstr>
      <vt:lpstr>Project Meeting</vt:lpstr>
      <vt:lpstr>Performance of Raspberry pi execution</vt:lpstr>
      <vt:lpstr>Project meeting</vt:lpstr>
      <vt:lpstr>Docker Flow</vt:lpstr>
      <vt:lpstr>Progress Work</vt:lpstr>
      <vt:lpstr>Send data from container to host</vt:lpstr>
      <vt:lpstr>Send data between Container_1 and Container_2</vt:lpstr>
      <vt:lpstr>Add new command</vt:lpstr>
      <vt:lpstr>Project meeting</vt:lpstr>
      <vt:lpstr>Docker Flow</vt:lpstr>
      <vt:lpstr>Progress Work</vt:lpstr>
      <vt:lpstr>Send data from container to host</vt:lpstr>
      <vt:lpstr>Send data between Container_1 and Container_2</vt:lpstr>
      <vt:lpstr>Add new command</vt:lpstr>
      <vt:lpstr>Project meeting</vt:lpstr>
      <vt:lpstr>IoT Architecture</vt:lpstr>
      <vt:lpstr>Docker Inner Network</vt:lpstr>
      <vt:lpstr>System architecture</vt:lpstr>
      <vt:lpstr>System architecture</vt:lpstr>
      <vt:lpstr>System architecture of Buffer</vt:lpstr>
      <vt:lpstr>Receiver Buffer on Smart Gateway</vt:lpstr>
      <vt:lpstr>Program</vt:lpstr>
      <vt:lpstr>Problem</vt:lpstr>
      <vt:lpstr>System architecture</vt:lpstr>
      <vt:lpstr>Buffer flow </vt:lpstr>
      <vt:lpstr>Input data flow</vt:lpstr>
      <vt:lpstr>Buffer function</vt:lpstr>
      <vt:lpstr>Proposed Architecture for Log Data</vt:lpstr>
      <vt:lpstr>Flowchart for LoRa receiver log</vt:lpstr>
      <vt:lpstr>Flowchart for DNN log</vt:lpstr>
      <vt:lpstr>Database Design</vt:lpstr>
      <vt:lpstr>Project meeting</vt:lpstr>
      <vt:lpstr>IoT Architecture</vt:lpstr>
      <vt:lpstr>Proposed Architecture for Log Data</vt:lpstr>
      <vt:lpstr>Flowchart for LoRa receiver log</vt:lpstr>
      <vt:lpstr>Flowchart for DNN log</vt:lpstr>
      <vt:lpstr>Database Design</vt:lpstr>
      <vt:lpstr>System architecture of Receiver Buffer </vt:lpstr>
      <vt:lpstr>Receiver Buffer on Smart Gateway</vt:lpstr>
      <vt:lpstr>Buffer flow </vt:lpstr>
      <vt:lpstr>Modify Buff</vt:lpstr>
      <vt:lpstr>Dataset</vt:lpstr>
      <vt:lpstr>Project Meeting</vt:lpstr>
      <vt:lpstr>LoRa Buffer</vt:lpstr>
      <vt:lpstr>Container Buffer</vt:lpstr>
      <vt:lpstr>System architecture of Smart Gateway Receiver to DNN container</vt:lpstr>
      <vt:lpstr>IoT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</dc:title>
  <dc:creator>robert</dc:creator>
  <cp:lastModifiedBy>robert</cp:lastModifiedBy>
  <cp:revision>1</cp:revision>
  <dcterms:created xsi:type="dcterms:W3CDTF">2019-07-08T04:38:40Z</dcterms:created>
  <dcterms:modified xsi:type="dcterms:W3CDTF">2019-07-08T04:41:39Z</dcterms:modified>
</cp:coreProperties>
</file>