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DEC1-3212-4935-BAE5-79169D2EEB59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6ABF-BF1D-4206-AA2D-5C6885F2A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25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DEC1-3212-4935-BAE5-79169D2EEB59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6ABF-BF1D-4206-AA2D-5C6885F2A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30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DEC1-3212-4935-BAE5-79169D2EEB59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6ABF-BF1D-4206-AA2D-5C6885F2A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2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DEC1-3212-4935-BAE5-79169D2EEB59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6ABF-BF1D-4206-AA2D-5C6885F2A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88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DEC1-3212-4935-BAE5-79169D2EEB59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6ABF-BF1D-4206-AA2D-5C6885F2A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61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DEC1-3212-4935-BAE5-79169D2EEB59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6ABF-BF1D-4206-AA2D-5C6885F2A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23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DEC1-3212-4935-BAE5-79169D2EEB59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6ABF-BF1D-4206-AA2D-5C6885F2A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81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DEC1-3212-4935-BAE5-79169D2EEB59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6ABF-BF1D-4206-AA2D-5C6885F2A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40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DEC1-3212-4935-BAE5-79169D2EEB59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6ABF-BF1D-4206-AA2D-5C6885F2A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14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DEC1-3212-4935-BAE5-79169D2EEB59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6ABF-BF1D-4206-AA2D-5C6885F2A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41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DEC1-3212-4935-BAE5-79169D2EEB59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6ABF-BF1D-4206-AA2D-5C6885F2A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3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DEC1-3212-4935-BAE5-79169D2EEB59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76ABF-BF1D-4206-AA2D-5C6885F2A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40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圓角矩形 1026"/>
          <p:cNvSpPr/>
          <p:nvPr/>
        </p:nvSpPr>
        <p:spPr>
          <a:xfrm>
            <a:off x="1392348" y="222191"/>
            <a:ext cx="10435031" cy="13900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圓角矩形 113"/>
          <p:cNvSpPr/>
          <p:nvPr/>
        </p:nvSpPr>
        <p:spPr>
          <a:xfrm>
            <a:off x="1392348" y="2307643"/>
            <a:ext cx="3732562" cy="28076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 rot="10800000">
            <a:off x="3192558" y="5132576"/>
            <a:ext cx="170918" cy="7605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339435" y="6081022"/>
            <a:ext cx="410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 rot="10800000">
            <a:off x="9757612" y="5181891"/>
            <a:ext cx="170918" cy="7605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688956" y="2582142"/>
            <a:ext cx="1375868" cy="658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/>
              <a:t>LoRa</a:t>
            </a:r>
            <a:r>
              <a:rPr lang="en-US" altLang="zh-TW" sz="1400" dirty="0"/>
              <a:t> R</a:t>
            </a:r>
            <a:r>
              <a:rPr lang="en-US" altLang="zh-TW" sz="1400" dirty="0" smtClean="0"/>
              <a:t>eceipt</a:t>
            </a:r>
          </a:p>
          <a:p>
            <a:pPr algn="ctr"/>
            <a:r>
              <a:rPr lang="en-US" altLang="zh-TW" sz="1400" dirty="0"/>
              <a:t>P</a:t>
            </a:r>
            <a:r>
              <a:rPr lang="en-US" altLang="zh-TW" sz="1400" dirty="0" smtClean="0"/>
              <a:t>rogram</a:t>
            </a:r>
            <a:endParaRPr lang="en-US" altLang="zh-TW" sz="1400" dirty="0"/>
          </a:p>
        </p:txBody>
      </p:sp>
      <p:sp>
        <p:nvSpPr>
          <p:cNvPr id="35" name="圓角矩形 34"/>
          <p:cNvSpPr/>
          <p:nvPr/>
        </p:nvSpPr>
        <p:spPr>
          <a:xfrm>
            <a:off x="4004950" y="2580188"/>
            <a:ext cx="507045" cy="1892357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Packet Forwarding program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>
            <a:off x="3064824" y="2911155"/>
            <a:ext cx="9401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615691" y="3170365"/>
            <a:ext cx="151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sharing ledger</a:t>
            </a:r>
            <a:endParaRPr lang="zh-TW" altLang="en-US" dirty="0"/>
          </a:p>
        </p:txBody>
      </p:sp>
      <p:sp>
        <p:nvSpPr>
          <p:cNvPr id="56" name="左-右雙向箭號 55"/>
          <p:cNvSpPr/>
          <p:nvPr/>
        </p:nvSpPr>
        <p:spPr>
          <a:xfrm>
            <a:off x="5430312" y="3524139"/>
            <a:ext cx="1887198" cy="22303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3601083" y="5306638"/>
            <a:ext cx="194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Sensor data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0080220" y="5296288"/>
            <a:ext cx="194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Sensor data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8456" y="5884768"/>
            <a:ext cx="142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Sensor</a:t>
            </a:r>
            <a:r>
              <a:rPr lang="zh-TW" altLang="en-US" dirty="0"/>
              <a:t> </a:t>
            </a:r>
            <a:r>
              <a:rPr lang="en-US" altLang="zh-TW" dirty="0" smtClean="0"/>
              <a:t>Layer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3568323"/>
            <a:ext cx="107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Fog Layer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-34103" y="720014"/>
            <a:ext cx="136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Cloud Layer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192265" y="494671"/>
            <a:ext cx="3583621" cy="909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     Deep Learning </a:t>
            </a:r>
          </a:p>
          <a:p>
            <a:r>
              <a:rPr lang="en-US" altLang="zh-TW" dirty="0" smtClean="0"/>
              <a:t>Training Environment</a:t>
            </a:r>
            <a:endParaRPr lang="zh-TW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2790979" y="391861"/>
            <a:ext cx="1444441" cy="10763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ãKubernete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194" y="520308"/>
            <a:ext cx="1207239" cy="85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tensorflow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608" y="549901"/>
            <a:ext cx="926368" cy="77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接點 90"/>
          <p:cNvCxnSpPr/>
          <p:nvPr/>
        </p:nvCxnSpPr>
        <p:spPr>
          <a:xfrm>
            <a:off x="0" y="1931350"/>
            <a:ext cx="121920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>
            <a:off x="1891" y="5734828"/>
            <a:ext cx="121920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4700424" y="391860"/>
            <a:ext cx="1786101" cy="1083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2" name="圖片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439" y="494671"/>
            <a:ext cx="1532499" cy="883963"/>
          </a:xfrm>
          <a:prstGeom prst="rect">
            <a:avLst/>
          </a:prstGeom>
        </p:spPr>
      </p:pic>
      <p:sp>
        <p:nvSpPr>
          <p:cNvPr id="115" name="圓角矩形 114"/>
          <p:cNvSpPr/>
          <p:nvPr/>
        </p:nvSpPr>
        <p:spPr>
          <a:xfrm>
            <a:off x="1492728" y="3334304"/>
            <a:ext cx="2346896" cy="1681732"/>
          </a:xfrm>
          <a:prstGeom prst="round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1724559" y="3456573"/>
            <a:ext cx="1375868" cy="641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Message</a:t>
            </a:r>
          </a:p>
          <a:p>
            <a:pPr algn="ctr"/>
            <a:r>
              <a:rPr lang="en-US" altLang="zh-TW" sz="1400" dirty="0"/>
              <a:t>Management </a:t>
            </a:r>
            <a:r>
              <a:rPr lang="en-US" altLang="zh-TW" sz="1400" dirty="0" smtClean="0"/>
              <a:t>Program</a:t>
            </a:r>
            <a:endParaRPr lang="zh-TW" altLang="en-US" sz="1400" dirty="0"/>
          </a:p>
        </p:txBody>
      </p:sp>
      <p:sp>
        <p:nvSpPr>
          <p:cNvPr id="132" name="圓角矩形 131"/>
          <p:cNvSpPr/>
          <p:nvPr/>
        </p:nvSpPr>
        <p:spPr>
          <a:xfrm>
            <a:off x="1621292" y="4301578"/>
            <a:ext cx="864113" cy="5271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DNN</a:t>
            </a:r>
          </a:p>
          <a:p>
            <a:pPr algn="ctr"/>
            <a:r>
              <a:rPr lang="en-US" altLang="zh-TW" sz="1200" dirty="0"/>
              <a:t>container</a:t>
            </a:r>
          </a:p>
        </p:txBody>
      </p:sp>
      <p:sp>
        <p:nvSpPr>
          <p:cNvPr id="133" name="圓角矩形 132"/>
          <p:cNvSpPr/>
          <p:nvPr/>
        </p:nvSpPr>
        <p:spPr>
          <a:xfrm>
            <a:off x="2792871" y="4314899"/>
            <a:ext cx="970292" cy="5271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BlockChain</a:t>
            </a:r>
            <a:endParaRPr lang="en-US" altLang="zh-TW" sz="1200" dirty="0"/>
          </a:p>
          <a:p>
            <a:pPr algn="ctr"/>
            <a:r>
              <a:rPr lang="en-US" altLang="zh-TW" sz="1200" dirty="0"/>
              <a:t>container</a:t>
            </a:r>
          </a:p>
        </p:txBody>
      </p:sp>
      <p:cxnSp>
        <p:nvCxnSpPr>
          <p:cNvPr id="134" name="直線單箭頭接點 133"/>
          <p:cNvCxnSpPr/>
          <p:nvPr/>
        </p:nvCxnSpPr>
        <p:spPr>
          <a:xfrm>
            <a:off x="2485405" y="4565049"/>
            <a:ext cx="307466" cy="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/>
          <p:nvPr/>
        </p:nvCxnSpPr>
        <p:spPr>
          <a:xfrm>
            <a:off x="2412493" y="3253489"/>
            <a:ext cx="1769" cy="20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/>
          <p:nvPr/>
        </p:nvCxnSpPr>
        <p:spPr>
          <a:xfrm>
            <a:off x="2630791" y="4112050"/>
            <a:ext cx="647225" cy="189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>
            <a:endCxn id="132" idx="0"/>
          </p:cNvCxnSpPr>
          <p:nvPr/>
        </p:nvCxnSpPr>
        <p:spPr>
          <a:xfrm flipH="1">
            <a:off x="2053349" y="4112050"/>
            <a:ext cx="141517" cy="189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向下箭號 115"/>
          <p:cNvSpPr/>
          <p:nvPr/>
        </p:nvSpPr>
        <p:spPr>
          <a:xfrm>
            <a:off x="3601083" y="1640793"/>
            <a:ext cx="162080" cy="58965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向下箭號 138"/>
          <p:cNvSpPr/>
          <p:nvPr/>
        </p:nvSpPr>
        <p:spPr>
          <a:xfrm rot="10800000">
            <a:off x="2544574" y="1640793"/>
            <a:ext cx="172434" cy="5871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4" name="文字方塊 1023"/>
          <p:cNvSpPr txBox="1"/>
          <p:nvPr/>
        </p:nvSpPr>
        <p:spPr>
          <a:xfrm>
            <a:off x="4126433" y="1640793"/>
            <a:ext cx="201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DNN weight &amp; bias</a:t>
            </a:r>
            <a:endParaRPr lang="zh-TW" altLang="en-US" dirty="0"/>
          </a:p>
        </p:txBody>
      </p:sp>
      <p:sp>
        <p:nvSpPr>
          <p:cNvPr id="1025" name="文字方塊 1024"/>
          <p:cNvSpPr txBox="1"/>
          <p:nvPr/>
        </p:nvSpPr>
        <p:spPr>
          <a:xfrm>
            <a:off x="970497" y="1630489"/>
            <a:ext cx="16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Original data</a:t>
            </a:r>
            <a:endParaRPr lang="zh-TW" altLang="en-US" dirty="0"/>
          </a:p>
        </p:txBody>
      </p:sp>
      <p:sp>
        <p:nvSpPr>
          <p:cNvPr id="154" name="向下箭號 153"/>
          <p:cNvSpPr/>
          <p:nvPr/>
        </p:nvSpPr>
        <p:spPr>
          <a:xfrm>
            <a:off x="9812620" y="1658529"/>
            <a:ext cx="162080" cy="58965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向下箭號 154"/>
          <p:cNvSpPr/>
          <p:nvPr/>
        </p:nvSpPr>
        <p:spPr>
          <a:xfrm rot="10800000">
            <a:off x="8756111" y="1658529"/>
            <a:ext cx="172434" cy="5871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文字方塊 155"/>
          <p:cNvSpPr txBox="1"/>
          <p:nvPr/>
        </p:nvSpPr>
        <p:spPr>
          <a:xfrm>
            <a:off x="10337970" y="1658529"/>
            <a:ext cx="201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DNN weight &amp; bias</a:t>
            </a:r>
            <a:endParaRPr lang="zh-TW" altLang="en-US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7182034" y="1648225"/>
            <a:ext cx="16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Original data</a:t>
            </a:r>
            <a:endParaRPr lang="zh-TW" altLang="en-US" dirty="0"/>
          </a:p>
        </p:txBody>
      </p:sp>
      <p:sp>
        <p:nvSpPr>
          <p:cNvPr id="1030" name="圓角矩形 1029"/>
          <p:cNvSpPr/>
          <p:nvPr/>
        </p:nvSpPr>
        <p:spPr>
          <a:xfrm>
            <a:off x="2544573" y="5937921"/>
            <a:ext cx="1581860" cy="7876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Smart Meter Simulator</a:t>
            </a:r>
            <a:endParaRPr lang="zh-TW" altLang="en-US" dirty="0"/>
          </a:p>
        </p:txBody>
      </p:sp>
      <p:sp>
        <p:nvSpPr>
          <p:cNvPr id="161" name="圓角矩形 160"/>
          <p:cNvSpPr/>
          <p:nvPr/>
        </p:nvSpPr>
        <p:spPr>
          <a:xfrm>
            <a:off x="5241306" y="5901721"/>
            <a:ext cx="1581860" cy="7876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Smart Meter Simulator</a:t>
            </a:r>
            <a:endParaRPr lang="zh-TW" altLang="en-US" dirty="0"/>
          </a:p>
        </p:txBody>
      </p:sp>
      <p:sp>
        <p:nvSpPr>
          <p:cNvPr id="162" name="圓角矩形 161"/>
          <p:cNvSpPr/>
          <p:nvPr/>
        </p:nvSpPr>
        <p:spPr>
          <a:xfrm>
            <a:off x="9052141" y="5990750"/>
            <a:ext cx="1581860" cy="7876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Smart Meter Simulator</a:t>
            </a:r>
            <a:endParaRPr lang="zh-TW" altLang="en-US" dirty="0"/>
          </a:p>
        </p:txBody>
      </p:sp>
      <p:sp>
        <p:nvSpPr>
          <p:cNvPr id="1032" name="文字方塊 1031"/>
          <p:cNvSpPr txBox="1"/>
          <p:nvPr/>
        </p:nvSpPr>
        <p:spPr>
          <a:xfrm>
            <a:off x="1029078" y="2071180"/>
            <a:ext cx="1827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Smart Gateway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33" name="文字方塊 1032"/>
          <p:cNvSpPr txBox="1"/>
          <p:nvPr/>
        </p:nvSpPr>
        <p:spPr>
          <a:xfrm>
            <a:off x="3027020" y="3269544"/>
            <a:ext cx="1663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container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34" name="矩形 1033"/>
          <p:cNvSpPr/>
          <p:nvPr/>
        </p:nvSpPr>
        <p:spPr>
          <a:xfrm>
            <a:off x="666190" y="2580188"/>
            <a:ext cx="725776" cy="666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LoRa</a:t>
            </a:r>
            <a:r>
              <a:rPr lang="en-US" altLang="zh-TW" sz="1100" dirty="0" smtClean="0"/>
              <a:t> Antenna</a:t>
            </a:r>
          </a:p>
          <a:p>
            <a:pPr algn="ctr"/>
            <a:r>
              <a:rPr lang="en-US" altLang="zh-TW" sz="1100" dirty="0" smtClean="0"/>
              <a:t>(SX1276)</a:t>
            </a:r>
            <a:endParaRPr lang="zh-TW" altLang="en-US" sz="1100" dirty="0"/>
          </a:p>
        </p:txBody>
      </p:sp>
      <p:sp>
        <p:nvSpPr>
          <p:cNvPr id="169" name="圓角矩形 168"/>
          <p:cNvSpPr/>
          <p:nvPr/>
        </p:nvSpPr>
        <p:spPr>
          <a:xfrm>
            <a:off x="7791614" y="2274356"/>
            <a:ext cx="3732562" cy="28076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/>
          <p:cNvSpPr/>
          <p:nvPr/>
        </p:nvSpPr>
        <p:spPr>
          <a:xfrm>
            <a:off x="8088222" y="2548855"/>
            <a:ext cx="1375868" cy="658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/>
              <a:t>LoRa</a:t>
            </a:r>
            <a:r>
              <a:rPr lang="en-US" altLang="zh-TW" sz="1400" dirty="0"/>
              <a:t> R</a:t>
            </a:r>
            <a:r>
              <a:rPr lang="en-US" altLang="zh-TW" sz="1400" dirty="0" smtClean="0"/>
              <a:t>eceipt</a:t>
            </a:r>
          </a:p>
          <a:p>
            <a:pPr algn="ctr"/>
            <a:r>
              <a:rPr lang="en-US" altLang="zh-TW" sz="1400" dirty="0"/>
              <a:t>P</a:t>
            </a:r>
            <a:r>
              <a:rPr lang="en-US" altLang="zh-TW" sz="1400" dirty="0" smtClean="0"/>
              <a:t>rogram</a:t>
            </a:r>
            <a:endParaRPr lang="en-US" altLang="zh-TW" sz="1400" dirty="0"/>
          </a:p>
        </p:txBody>
      </p:sp>
      <p:sp>
        <p:nvSpPr>
          <p:cNvPr id="171" name="圓角矩形 170"/>
          <p:cNvSpPr/>
          <p:nvPr/>
        </p:nvSpPr>
        <p:spPr>
          <a:xfrm>
            <a:off x="10404216" y="2546901"/>
            <a:ext cx="507045" cy="1892357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Packet Forwarding program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cxnSp>
        <p:nvCxnSpPr>
          <p:cNvPr id="172" name="直線單箭頭接點 171"/>
          <p:cNvCxnSpPr/>
          <p:nvPr/>
        </p:nvCxnSpPr>
        <p:spPr>
          <a:xfrm>
            <a:off x="9618815" y="2913891"/>
            <a:ext cx="9401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圓角矩形 172"/>
          <p:cNvSpPr/>
          <p:nvPr/>
        </p:nvSpPr>
        <p:spPr>
          <a:xfrm>
            <a:off x="7891994" y="3301017"/>
            <a:ext cx="2346896" cy="1681732"/>
          </a:xfrm>
          <a:prstGeom prst="round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矩形 173"/>
          <p:cNvSpPr/>
          <p:nvPr/>
        </p:nvSpPr>
        <p:spPr>
          <a:xfrm>
            <a:off x="8123825" y="3423286"/>
            <a:ext cx="1375868" cy="641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Message</a:t>
            </a:r>
          </a:p>
          <a:p>
            <a:pPr algn="ctr"/>
            <a:r>
              <a:rPr lang="en-US" altLang="zh-TW" sz="1400" dirty="0"/>
              <a:t>Management </a:t>
            </a:r>
            <a:r>
              <a:rPr lang="en-US" altLang="zh-TW" sz="1400" dirty="0" smtClean="0"/>
              <a:t>Program</a:t>
            </a:r>
            <a:endParaRPr lang="zh-TW" altLang="en-US" sz="1400" dirty="0"/>
          </a:p>
        </p:txBody>
      </p:sp>
      <p:sp>
        <p:nvSpPr>
          <p:cNvPr id="175" name="圓角矩形 174"/>
          <p:cNvSpPr/>
          <p:nvPr/>
        </p:nvSpPr>
        <p:spPr>
          <a:xfrm>
            <a:off x="8020558" y="4268291"/>
            <a:ext cx="864113" cy="5271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DNN</a:t>
            </a:r>
          </a:p>
          <a:p>
            <a:pPr algn="ctr"/>
            <a:r>
              <a:rPr lang="en-US" altLang="zh-TW" sz="1200" dirty="0"/>
              <a:t>container</a:t>
            </a:r>
          </a:p>
        </p:txBody>
      </p:sp>
      <p:sp>
        <p:nvSpPr>
          <p:cNvPr id="176" name="圓角矩形 175"/>
          <p:cNvSpPr/>
          <p:nvPr/>
        </p:nvSpPr>
        <p:spPr>
          <a:xfrm>
            <a:off x="9192137" y="4281612"/>
            <a:ext cx="970292" cy="5271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BlockChain</a:t>
            </a:r>
            <a:endParaRPr lang="en-US" altLang="zh-TW" sz="1200" dirty="0"/>
          </a:p>
          <a:p>
            <a:pPr algn="ctr"/>
            <a:r>
              <a:rPr lang="en-US" altLang="zh-TW" sz="1200" dirty="0"/>
              <a:t>container</a:t>
            </a:r>
          </a:p>
        </p:txBody>
      </p:sp>
      <p:cxnSp>
        <p:nvCxnSpPr>
          <p:cNvPr id="177" name="直線單箭頭接點 176"/>
          <p:cNvCxnSpPr/>
          <p:nvPr/>
        </p:nvCxnSpPr>
        <p:spPr>
          <a:xfrm>
            <a:off x="8884671" y="4531762"/>
            <a:ext cx="307466" cy="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/>
          <p:nvPr/>
        </p:nvCxnSpPr>
        <p:spPr>
          <a:xfrm>
            <a:off x="8811759" y="3220202"/>
            <a:ext cx="1769" cy="20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直線單箭頭接點 178"/>
          <p:cNvCxnSpPr/>
          <p:nvPr/>
        </p:nvCxnSpPr>
        <p:spPr>
          <a:xfrm>
            <a:off x="9030057" y="4078763"/>
            <a:ext cx="647225" cy="189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單箭頭接點 179"/>
          <p:cNvCxnSpPr>
            <a:endCxn id="175" idx="0"/>
          </p:cNvCxnSpPr>
          <p:nvPr/>
        </p:nvCxnSpPr>
        <p:spPr>
          <a:xfrm flipH="1">
            <a:off x="8452615" y="4078763"/>
            <a:ext cx="141517" cy="189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文字方塊 180"/>
          <p:cNvSpPr txBox="1"/>
          <p:nvPr/>
        </p:nvSpPr>
        <p:spPr>
          <a:xfrm>
            <a:off x="7428344" y="2037893"/>
            <a:ext cx="1827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Smart Gateway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82" name="文字方塊 181"/>
          <p:cNvSpPr txBox="1"/>
          <p:nvPr/>
        </p:nvSpPr>
        <p:spPr>
          <a:xfrm>
            <a:off x="9426286" y="3236257"/>
            <a:ext cx="1663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container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7065838" y="2566680"/>
            <a:ext cx="725776" cy="666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LoRa</a:t>
            </a:r>
            <a:r>
              <a:rPr lang="en-US" altLang="zh-TW" sz="1100" dirty="0" smtClean="0"/>
              <a:t> Antenna</a:t>
            </a:r>
          </a:p>
          <a:p>
            <a:pPr algn="ctr"/>
            <a:r>
              <a:rPr lang="en-US" altLang="zh-TW" sz="1100" dirty="0" smtClean="0"/>
              <a:t>(SX1276)</a:t>
            </a:r>
            <a:endParaRPr lang="zh-TW" altLang="en-US" sz="1100" dirty="0"/>
          </a:p>
        </p:txBody>
      </p:sp>
      <p:cxnSp>
        <p:nvCxnSpPr>
          <p:cNvPr id="1036" name="直線單箭頭接點 1035"/>
          <p:cNvCxnSpPr>
            <a:stCxn id="1034" idx="3"/>
            <a:endCxn id="14" idx="1"/>
          </p:cNvCxnSpPr>
          <p:nvPr/>
        </p:nvCxnSpPr>
        <p:spPr>
          <a:xfrm flipV="1">
            <a:off x="1391966" y="2911155"/>
            <a:ext cx="296990" cy="2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線單箭頭接點 1038"/>
          <p:cNvCxnSpPr>
            <a:stCxn id="183" idx="3"/>
          </p:cNvCxnSpPr>
          <p:nvPr/>
        </p:nvCxnSpPr>
        <p:spPr>
          <a:xfrm>
            <a:off x="7791614" y="2899771"/>
            <a:ext cx="280644" cy="11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1818797" y="5980649"/>
            <a:ext cx="725776" cy="666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LoRa</a:t>
            </a:r>
            <a:r>
              <a:rPr lang="en-US" altLang="zh-TW" sz="1100" dirty="0" smtClean="0"/>
              <a:t> Antenna</a:t>
            </a:r>
          </a:p>
          <a:p>
            <a:pPr algn="ctr"/>
            <a:r>
              <a:rPr lang="en-US" altLang="zh-TW" sz="1100" dirty="0" smtClean="0"/>
              <a:t>(SX1276)</a:t>
            </a:r>
            <a:endParaRPr lang="zh-TW" altLang="en-US" sz="1100" dirty="0"/>
          </a:p>
        </p:txBody>
      </p:sp>
      <p:sp>
        <p:nvSpPr>
          <p:cNvPr id="192" name="矩形 191"/>
          <p:cNvSpPr/>
          <p:nvPr/>
        </p:nvSpPr>
        <p:spPr>
          <a:xfrm>
            <a:off x="4509364" y="5969528"/>
            <a:ext cx="725776" cy="666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LoRa</a:t>
            </a:r>
            <a:r>
              <a:rPr lang="en-US" altLang="zh-TW" sz="1100" dirty="0" smtClean="0"/>
              <a:t> Antenna</a:t>
            </a:r>
          </a:p>
          <a:p>
            <a:pPr algn="ctr"/>
            <a:r>
              <a:rPr lang="en-US" altLang="zh-TW" sz="1100" dirty="0" smtClean="0"/>
              <a:t>(SX1276)</a:t>
            </a:r>
            <a:endParaRPr lang="zh-TW" altLang="en-US" sz="1100" dirty="0"/>
          </a:p>
        </p:txBody>
      </p:sp>
      <p:sp>
        <p:nvSpPr>
          <p:cNvPr id="193" name="矩形 192"/>
          <p:cNvSpPr/>
          <p:nvPr/>
        </p:nvSpPr>
        <p:spPr>
          <a:xfrm>
            <a:off x="8312628" y="6047413"/>
            <a:ext cx="725776" cy="666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LoRa</a:t>
            </a:r>
            <a:r>
              <a:rPr lang="en-US" altLang="zh-TW" sz="1100" dirty="0" smtClean="0"/>
              <a:t> Antenna</a:t>
            </a:r>
          </a:p>
          <a:p>
            <a:pPr algn="ctr"/>
            <a:r>
              <a:rPr lang="en-US" altLang="zh-TW" sz="1100" dirty="0" smtClean="0"/>
              <a:t>(SX1276)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89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圓角矩形 113"/>
          <p:cNvSpPr/>
          <p:nvPr/>
        </p:nvSpPr>
        <p:spPr>
          <a:xfrm>
            <a:off x="3468976" y="1735074"/>
            <a:ext cx="5769028" cy="41358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331072" y="2048737"/>
            <a:ext cx="2126534" cy="9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/>
              <a:t>LoRa</a:t>
            </a:r>
            <a:r>
              <a:rPr lang="en-US" altLang="zh-TW" sz="1400" dirty="0"/>
              <a:t> R</a:t>
            </a:r>
            <a:r>
              <a:rPr lang="en-US" altLang="zh-TW" sz="1400" dirty="0" smtClean="0"/>
              <a:t>eceipt</a:t>
            </a:r>
          </a:p>
          <a:p>
            <a:pPr algn="ctr"/>
            <a:r>
              <a:rPr lang="en-US" altLang="zh-TW" sz="1400" dirty="0"/>
              <a:t>P</a:t>
            </a:r>
            <a:r>
              <a:rPr lang="en-US" altLang="zh-TW" sz="1400" dirty="0" smtClean="0"/>
              <a:t>rogram</a:t>
            </a:r>
            <a:endParaRPr lang="en-US" altLang="zh-TW" sz="1400" dirty="0"/>
          </a:p>
        </p:txBody>
      </p:sp>
      <p:sp>
        <p:nvSpPr>
          <p:cNvPr id="35" name="圓角矩形 34"/>
          <p:cNvSpPr/>
          <p:nvPr/>
        </p:nvSpPr>
        <p:spPr>
          <a:xfrm>
            <a:off x="8038768" y="2145674"/>
            <a:ext cx="783686" cy="2787614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Packet Forwarding program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>
            <a:off x="6480918" y="2607161"/>
            <a:ext cx="15578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圓角矩形 114"/>
          <p:cNvSpPr/>
          <p:nvPr/>
        </p:nvSpPr>
        <p:spPr>
          <a:xfrm>
            <a:off x="3697920" y="3231004"/>
            <a:ext cx="3627350" cy="2477344"/>
          </a:xfrm>
          <a:prstGeom prst="round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4331072" y="3431041"/>
            <a:ext cx="2126534" cy="945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Message</a:t>
            </a:r>
          </a:p>
          <a:p>
            <a:pPr algn="ctr"/>
            <a:r>
              <a:rPr lang="en-US" altLang="zh-TW" sz="1400" dirty="0"/>
              <a:t>Management </a:t>
            </a:r>
            <a:r>
              <a:rPr lang="en-US" altLang="zh-TW" sz="1400" dirty="0" smtClean="0"/>
              <a:t>Program</a:t>
            </a:r>
            <a:endParaRPr lang="zh-TW" altLang="en-US" sz="1400" dirty="0"/>
          </a:p>
        </p:txBody>
      </p:sp>
      <p:sp>
        <p:nvSpPr>
          <p:cNvPr id="132" name="圓角矩形 131"/>
          <p:cNvSpPr/>
          <p:nvPr/>
        </p:nvSpPr>
        <p:spPr>
          <a:xfrm>
            <a:off x="3894249" y="4736932"/>
            <a:ext cx="1335568" cy="77648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DNN</a:t>
            </a:r>
          </a:p>
          <a:p>
            <a:pPr algn="ctr"/>
            <a:r>
              <a:rPr lang="en-US" altLang="zh-TW" sz="1200" dirty="0"/>
              <a:t>container</a:t>
            </a:r>
          </a:p>
        </p:txBody>
      </p:sp>
      <p:sp>
        <p:nvSpPr>
          <p:cNvPr id="133" name="圓角矩形 132"/>
          <p:cNvSpPr/>
          <p:nvPr/>
        </p:nvSpPr>
        <p:spPr>
          <a:xfrm>
            <a:off x="5707767" y="4706822"/>
            <a:ext cx="1499678" cy="77648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BlockChain</a:t>
            </a:r>
            <a:endParaRPr lang="en-US" altLang="zh-TW" sz="1200" dirty="0"/>
          </a:p>
          <a:p>
            <a:pPr algn="ctr"/>
            <a:r>
              <a:rPr lang="en-US" altLang="zh-TW" sz="1200" dirty="0"/>
              <a:t>container</a:t>
            </a:r>
          </a:p>
        </p:txBody>
      </p:sp>
      <p:cxnSp>
        <p:nvCxnSpPr>
          <p:cNvPr id="134" name="直線單箭頭接點 133"/>
          <p:cNvCxnSpPr/>
          <p:nvPr/>
        </p:nvCxnSpPr>
        <p:spPr>
          <a:xfrm>
            <a:off x="5232549" y="5109676"/>
            <a:ext cx="475218" cy="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/>
          <p:nvPr/>
        </p:nvCxnSpPr>
        <p:spPr>
          <a:xfrm>
            <a:off x="5103647" y="4404614"/>
            <a:ext cx="1000348" cy="279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>
            <a:endCxn id="132" idx="0"/>
          </p:cNvCxnSpPr>
          <p:nvPr/>
        </p:nvCxnSpPr>
        <p:spPr>
          <a:xfrm>
            <a:off x="4562033" y="4376649"/>
            <a:ext cx="0" cy="360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2" name="文字方塊 1031"/>
          <p:cNvSpPr txBox="1"/>
          <p:nvPr/>
        </p:nvSpPr>
        <p:spPr>
          <a:xfrm>
            <a:off x="3105706" y="1498611"/>
            <a:ext cx="2824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Smart Gateway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33" name="文字方塊 1032"/>
          <p:cNvSpPr txBox="1"/>
          <p:nvPr/>
        </p:nvSpPr>
        <p:spPr>
          <a:xfrm>
            <a:off x="6336595" y="3202250"/>
            <a:ext cx="257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container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34" name="矩形 1033"/>
          <p:cNvSpPr/>
          <p:nvPr/>
        </p:nvSpPr>
        <p:spPr>
          <a:xfrm>
            <a:off x="2358230" y="2048737"/>
            <a:ext cx="1121756" cy="981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LoRa</a:t>
            </a:r>
            <a:r>
              <a:rPr lang="en-US" altLang="zh-TW" sz="1100" dirty="0" smtClean="0"/>
              <a:t> Antenna</a:t>
            </a:r>
          </a:p>
          <a:p>
            <a:pPr algn="ctr"/>
            <a:r>
              <a:rPr lang="en-US" altLang="zh-TW" sz="1100" dirty="0" smtClean="0"/>
              <a:t>(SX1276)</a:t>
            </a:r>
            <a:endParaRPr lang="zh-TW" altLang="en-US" sz="1100" dirty="0"/>
          </a:p>
        </p:txBody>
      </p:sp>
      <p:cxnSp>
        <p:nvCxnSpPr>
          <p:cNvPr id="1036" name="直線單箭頭接點 1035"/>
          <p:cNvCxnSpPr>
            <a:stCxn id="1034" idx="3"/>
            <a:endCxn id="14" idx="1"/>
          </p:cNvCxnSpPr>
          <p:nvPr/>
        </p:nvCxnSpPr>
        <p:spPr>
          <a:xfrm flipV="1">
            <a:off x="3479986" y="2533403"/>
            <a:ext cx="851086" cy="6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4" idx="2"/>
          </p:cNvCxnSpPr>
          <p:nvPr/>
        </p:nvCxnSpPr>
        <p:spPr>
          <a:xfrm>
            <a:off x="5394339" y="3018069"/>
            <a:ext cx="0" cy="41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</a:t>
            </a:r>
            <a:r>
              <a:rPr lang="en-US" altLang="zh-TW" dirty="0"/>
              <a:t>I</a:t>
            </a:r>
            <a:r>
              <a:rPr lang="en-US" altLang="zh-TW" dirty="0" smtClean="0"/>
              <a:t>nner Network</a:t>
            </a:r>
            <a:endParaRPr lang="zh-TW" altLang="en-US" dirty="0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203A-5D0C-4306-B86A-74600DAC741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185" y="1457325"/>
            <a:ext cx="5577458" cy="433082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312670" y="2887219"/>
            <a:ext cx="16047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Raspberry gateway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9" idx="3"/>
          </p:cNvCxnSpPr>
          <p:nvPr/>
        </p:nvCxnSpPr>
        <p:spPr>
          <a:xfrm flipV="1">
            <a:off x="3917442" y="3291841"/>
            <a:ext cx="733806" cy="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531646" y="2083073"/>
            <a:ext cx="564355" cy="3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6001</a:t>
            </a:r>
            <a:endParaRPr lang="zh-TW" altLang="en-US" sz="1350" dirty="0"/>
          </a:p>
        </p:txBody>
      </p:sp>
      <p:sp>
        <p:nvSpPr>
          <p:cNvPr id="16" name="矩形 15"/>
          <p:cNvSpPr/>
          <p:nvPr/>
        </p:nvSpPr>
        <p:spPr>
          <a:xfrm>
            <a:off x="5531646" y="2442028"/>
            <a:ext cx="564355" cy="3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6002</a:t>
            </a:r>
            <a:endParaRPr lang="zh-TW" altLang="en-US" sz="1350" dirty="0"/>
          </a:p>
        </p:txBody>
      </p:sp>
      <p:sp>
        <p:nvSpPr>
          <p:cNvPr id="17" name="矩形 16"/>
          <p:cNvSpPr/>
          <p:nvPr/>
        </p:nvSpPr>
        <p:spPr>
          <a:xfrm>
            <a:off x="5531646" y="2800983"/>
            <a:ext cx="564355" cy="3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6003</a:t>
            </a:r>
            <a:endParaRPr lang="zh-TW" altLang="en-US" sz="1350" dirty="0"/>
          </a:p>
        </p:txBody>
      </p:sp>
      <p:sp>
        <p:nvSpPr>
          <p:cNvPr id="18" name="矩形 17"/>
          <p:cNvSpPr/>
          <p:nvPr/>
        </p:nvSpPr>
        <p:spPr>
          <a:xfrm>
            <a:off x="5438778" y="4644438"/>
            <a:ext cx="581022" cy="3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6006</a:t>
            </a:r>
            <a:endParaRPr lang="zh-TW" altLang="en-US" sz="1350" dirty="0"/>
          </a:p>
        </p:txBody>
      </p:sp>
      <p:sp>
        <p:nvSpPr>
          <p:cNvPr id="19" name="矩形 18"/>
          <p:cNvSpPr/>
          <p:nvPr/>
        </p:nvSpPr>
        <p:spPr>
          <a:xfrm>
            <a:off x="5438778" y="4286992"/>
            <a:ext cx="581022" cy="3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6005</a:t>
            </a:r>
            <a:endParaRPr lang="zh-TW" altLang="en-US" sz="1350" dirty="0"/>
          </a:p>
        </p:txBody>
      </p:sp>
      <p:sp>
        <p:nvSpPr>
          <p:cNvPr id="20" name="矩形 19"/>
          <p:cNvSpPr/>
          <p:nvPr/>
        </p:nvSpPr>
        <p:spPr>
          <a:xfrm>
            <a:off x="5438778" y="3929546"/>
            <a:ext cx="581022" cy="3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6004</a:t>
            </a:r>
            <a:endParaRPr lang="zh-TW" altLang="en-US" sz="1350" dirty="0"/>
          </a:p>
        </p:txBody>
      </p:sp>
      <p:sp>
        <p:nvSpPr>
          <p:cNvPr id="21" name="矩形 20"/>
          <p:cNvSpPr/>
          <p:nvPr/>
        </p:nvSpPr>
        <p:spPr>
          <a:xfrm>
            <a:off x="4719184" y="2974552"/>
            <a:ext cx="573718" cy="3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6000 </a:t>
            </a:r>
            <a:endParaRPr lang="zh-TW" altLang="en-US" sz="1350" dirty="0"/>
          </a:p>
        </p:txBody>
      </p:sp>
      <p:sp>
        <p:nvSpPr>
          <p:cNvPr id="3" name="矩形 2"/>
          <p:cNvSpPr/>
          <p:nvPr/>
        </p:nvSpPr>
        <p:spPr>
          <a:xfrm>
            <a:off x="6580632" y="3962847"/>
            <a:ext cx="594360" cy="324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17536" y="3940300"/>
            <a:ext cx="594360" cy="324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53656" y="4623902"/>
            <a:ext cx="594360" cy="324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BC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1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25" name="圖片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056" y="2103120"/>
            <a:ext cx="52768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172968" y="2606040"/>
            <a:ext cx="1014984" cy="18470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78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69"/>
          <p:cNvGrpSpPr/>
          <p:nvPr/>
        </p:nvGrpSpPr>
        <p:grpSpPr>
          <a:xfrm>
            <a:off x="1774888" y="1295908"/>
            <a:ext cx="2131695" cy="4394192"/>
            <a:chOff x="0" y="0"/>
            <a:chExt cx="2131695" cy="4394439"/>
          </a:xfrm>
        </p:grpSpPr>
        <p:sp>
          <p:nvSpPr>
            <p:cNvPr id="57" name="Oval 70"/>
            <p:cNvSpPr/>
            <p:nvPr/>
          </p:nvSpPr>
          <p:spPr>
            <a:xfrm>
              <a:off x="633743" y="0"/>
              <a:ext cx="806330" cy="28518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id-ID" sz="7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START</a:t>
              </a:r>
              <a:endParaRPr lang="zh-TW" sz="1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58" name="Group 71"/>
            <p:cNvGrpSpPr/>
            <p:nvPr/>
          </p:nvGrpSpPr>
          <p:grpSpPr>
            <a:xfrm>
              <a:off x="0" y="470779"/>
              <a:ext cx="2131695" cy="3923660"/>
              <a:chOff x="67901" y="-312384"/>
              <a:chExt cx="2131695" cy="3924716"/>
            </a:xfrm>
          </p:grpSpPr>
          <p:cxnSp>
            <p:nvCxnSpPr>
              <p:cNvPr id="61" name="Straight Arrow Connector 72"/>
              <p:cNvCxnSpPr/>
              <p:nvPr/>
            </p:nvCxnSpPr>
            <p:spPr>
              <a:xfrm>
                <a:off x="1122629" y="2679825"/>
                <a:ext cx="0" cy="23749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73"/>
              <p:cNvGrpSpPr/>
              <p:nvPr/>
            </p:nvGrpSpPr>
            <p:grpSpPr>
              <a:xfrm>
                <a:off x="67901" y="-312384"/>
                <a:ext cx="2131695" cy="3924716"/>
                <a:chOff x="67901" y="-312384"/>
                <a:chExt cx="2131695" cy="3924716"/>
              </a:xfrm>
            </p:grpSpPr>
            <p:sp>
              <p:nvSpPr>
                <p:cNvPr id="63" name="Oval 74"/>
                <p:cNvSpPr/>
                <p:nvPr/>
              </p:nvSpPr>
              <p:spPr>
                <a:xfrm>
                  <a:off x="706170" y="3327148"/>
                  <a:ext cx="806330" cy="28518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id-ID" sz="700"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END</a:t>
                  </a:r>
                  <a:endParaRPr lang="zh-TW" sz="110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" name="Group 75"/>
                <p:cNvGrpSpPr/>
                <p:nvPr/>
              </p:nvGrpSpPr>
              <p:grpSpPr>
                <a:xfrm>
                  <a:off x="67901" y="-312384"/>
                  <a:ext cx="2131695" cy="3639135"/>
                  <a:chOff x="67914" y="99532"/>
                  <a:chExt cx="2132091" cy="3639340"/>
                </a:xfrm>
              </p:grpSpPr>
              <p:sp>
                <p:nvSpPr>
                  <p:cNvPr id="65" name="Flowchart: Data 76"/>
                  <p:cNvSpPr/>
                  <p:nvPr/>
                </p:nvSpPr>
                <p:spPr>
                  <a:xfrm>
                    <a:off x="67914" y="99532"/>
                    <a:ext cx="2132091" cy="416459"/>
                  </a:xfrm>
                  <a:prstGeom prst="flowChartInputOutpu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800">
                        <a:effectLst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Dataset Normal 20000</a:t>
                    </a:r>
                    <a:endParaRPr lang="zh-TW" sz="1100"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800">
                        <a:effectLst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Abnormal 20000</a:t>
                    </a:r>
                    <a:endParaRPr lang="zh-TW" sz="1100"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6" name="Group 77"/>
                  <p:cNvGrpSpPr/>
                  <p:nvPr/>
                </p:nvGrpSpPr>
                <p:grpSpPr>
                  <a:xfrm>
                    <a:off x="313942" y="697646"/>
                    <a:ext cx="1644530" cy="3041226"/>
                    <a:chOff x="230930" y="121342"/>
                    <a:chExt cx="1644650" cy="3041548"/>
                  </a:xfrm>
                </p:grpSpPr>
                <p:sp>
                  <p:nvSpPr>
                    <p:cNvPr id="67" name="Flowchart: Or 78"/>
                    <p:cNvSpPr/>
                    <p:nvPr/>
                  </p:nvSpPr>
                  <p:spPr>
                    <a:xfrm>
                      <a:off x="901399" y="121342"/>
                      <a:ext cx="260350" cy="228600"/>
                    </a:xfrm>
                    <a:prstGeom prst="flowChartOr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cxnSp>
                  <p:nvCxnSpPr>
                    <p:cNvPr id="68" name="Straight Connector 79"/>
                    <p:cNvCxnSpPr/>
                    <p:nvPr/>
                  </p:nvCxnSpPr>
                  <p:spPr>
                    <a:xfrm>
                      <a:off x="1031408" y="351025"/>
                      <a:ext cx="0" cy="1187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9" name="Group 80"/>
                    <p:cNvGrpSpPr/>
                    <p:nvPr/>
                  </p:nvGrpSpPr>
                  <p:grpSpPr>
                    <a:xfrm>
                      <a:off x="230930" y="469783"/>
                      <a:ext cx="1644650" cy="2693107"/>
                      <a:chOff x="230930" y="-214933"/>
                      <a:chExt cx="1644650" cy="2693107"/>
                    </a:xfrm>
                  </p:grpSpPr>
                  <p:grpSp>
                    <p:nvGrpSpPr>
                      <p:cNvPr id="70" name="Group 81"/>
                      <p:cNvGrpSpPr/>
                      <p:nvPr/>
                    </p:nvGrpSpPr>
                    <p:grpSpPr>
                      <a:xfrm>
                        <a:off x="274422" y="-214933"/>
                        <a:ext cx="1504950" cy="1056063"/>
                        <a:chOff x="239917" y="-214933"/>
                        <a:chExt cx="1504950" cy="1056063"/>
                      </a:xfrm>
                    </p:grpSpPr>
                    <p:sp>
                      <p:nvSpPr>
                        <p:cNvPr id="79" name="Rectangle 82"/>
                        <p:cNvSpPr/>
                        <p:nvPr/>
                      </p:nvSpPr>
                      <p:spPr>
                        <a:xfrm>
                          <a:off x="579422" y="-214933"/>
                          <a:ext cx="838200" cy="45085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700">
                              <a:effectLst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Testing Data 40000</a:t>
                          </a:r>
                          <a:endParaRPr lang="zh-TW" sz="1100">
                            <a:effectLst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80" name="Rectangle 83"/>
                        <p:cNvSpPr/>
                        <p:nvPr/>
                      </p:nvSpPr>
                      <p:spPr>
                        <a:xfrm>
                          <a:off x="239917" y="474418"/>
                          <a:ext cx="1504950" cy="36671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700">
                              <a:effectLst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Load Model .Json, Weights in .h5</a:t>
                          </a:r>
                          <a:endParaRPr lang="zh-TW" sz="1100">
                            <a:effectLst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700">
                              <a:effectLst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Into the Raspberry Pi</a:t>
                          </a:r>
                          <a:endParaRPr lang="zh-TW" sz="1100">
                            <a:effectLst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1" name="Group 84"/>
                      <p:cNvGrpSpPr/>
                      <p:nvPr/>
                    </p:nvGrpSpPr>
                    <p:grpSpPr>
                      <a:xfrm>
                        <a:off x="230930" y="235965"/>
                        <a:ext cx="1644650" cy="2242209"/>
                        <a:chOff x="230930" y="-229862"/>
                        <a:chExt cx="1644650" cy="2242209"/>
                      </a:xfrm>
                    </p:grpSpPr>
                    <p:sp>
                      <p:nvSpPr>
                        <p:cNvPr id="72" name="Rectangle 85"/>
                        <p:cNvSpPr/>
                        <p:nvPr/>
                      </p:nvSpPr>
                      <p:spPr>
                        <a:xfrm>
                          <a:off x="280831" y="1156089"/>
                          <a:ext cx="1518531" cy="20955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700" dirty="0">
                              <a:effectLst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Calculate the ACC, TPR, FPR</a:t>
                          </a:r>
                          <a:endParaRPr lang="zh-TW" sz="1100" dirty="0">
                            <a:effectLst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3" name="Rectangle 86"/>
                        <p:cNvSpPr/>
                        <p:nvPr/>
                      </p:nvSpPr>
                      <p:spPr>
                        <a:xfrm>
                          <a:off x="274422" y="551521"/>
                          <a:ext cx="1504950" cy="35718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700">
                              <a:effectLst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Predict(Model, Weights, Test data) </a:t>
                          </a:r>
                          <a:endParaRPr lang="zh-TW" sz="1100">
                            <a:effectLst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700">
                              <a:effectLst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TW" sz="1100">
                            <a:effectLst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cxnSp>
                      <p:nvCxnSpPr>
                        <p:cNvPr id="74" name="Straight Arrow Connector 87"/>
                        <p:cNvCxnSpPr/>
                        <p:nvPr/>
                      </p:nvCxnSpPr>
                      <p:spPr>
                        <a:xfrm>
                          <a:off x="1029516" y="-229862"/>
                          <a:ext cx="0" cy="238442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Straight Arrow Connector 88"/>
                        <p:cNvCxnSpPr/>
                        <p:nvPr/>
                      </p:nvCxnSpPr>
                      <p:spPr>
                        <a:xfrm flipH="1">
                          <a:off x="1033000" y="375306"/>
                          <a:ext cx="4762" cy="176213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6" name="Rectangle 89"/>
                        <p:cNvSpPr/>
                        <p:nvPr/>
                      </p:nvSpPr>
                      <p:spPr>
                        <a:xfrm>
                          <a:off x="230930" y="1593191"/>
                          <a:ext cx="1644650" cy="20955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700">
                              <a:effectLst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Save the results</a:t>
                          </a:r>
                          <a:endParaRPr lang="zh-TW" sz="1100">
                            <a:effectLst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cxnSp>
                      <p:nvCxnSpPr>
                        <p:cNvPr id="77" name="Straight Arrow Connector 90"/>
                        <p:cNvCxnSpPr/>
                        <p:nvPr/>
                      </p:nvCxnSpPr>
                      <p:spPr>
                        <a:xfrm>
                          <a:off x="1039408" y="917963"/>
                          <a:ext cx="0" cy="238125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" name="Straight Arrow Connector 91"/>
                        <p:cNvCxnSpPr/>
                        <p:nvPr/>
                      </p:nvCxnSpPr>
                      <p:spPr>
                        <a:xfrm>
                          <a:off x="1029517" y="1802797"/>
                          <a:ext cx="0" cy="209550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</p:grpSp>
        <p:cxnSp>
          <p:nvCxnSpPr>
            <p:cNvPr id="59" name="Straight Arrow Connector 92"/>
            <p:cNvCxnSpPr/>
            <p:nvPr/>
          </p:nvCxnSpPr>
          <p:spPr>
            <a:xfrm>
              <a:off x="1045676" y="285184"/>
              <a:ext cx="0" cy="1856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93"/>
            <p:cNvCxnSpPr/>
            <p:nvPr/>
          </p:nvCxnSpPr>
          <p:spPr>
            <a:xfrm>
              <a:off x="1045676" y="887239"/>
              <a:ext cx="0" cy="1856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68"/>
          <p:cNvGrpSpPr/>
          <p:nvPr/>
        </p:nvGrpSpPr>
        <p:grpSpPr>
          <a:xfrm>
            <a:off x="5030152" y="1231900"/>
            <a:ext cx="2131695" cy="4394192"/>
            <a:chOff x="0" y="0"/>
            <a:chExt cx="2131695" cy="4394439"/>
          </a:xfrm>
        </p:grpSpPr>
        <p:sp>
          <p:nvSpPr>
            <p:cNvPr id="82" name="Oval 61"/>
            <p:cNvSpPr/>
            <p:nvPr/>
          </p:nvSpPr>
          <p:spPr>
            <a:xfrm>
              <a:off x="633743" y="0"/>
              <a:ext cx="806330" cy="28518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id-ID" sz="7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START</a:t>
              </a:r>
              <a:endParaRPr lang="zh-TW" sz="1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83" name="Group 65"/>
            <p:cNvGrpSpPr/>
            <p:nvPr/>
          </p:nvGrpSpPr>
          <p:grpSpPr>
            <a:xfrm>
              <a:off x="0" y="470779"/>
              <a:ext cx="2131695" cy="3923660"/>
              <a:chOff x="67901" y="-312384"/>
              <a:chExt cx="2131695" cy="3924716"/>
            </a:xfrm>
          </p:grpSpPr>
          <p:cxnSp>
            <p:nvCxnSpPr>
              <p:cNvPr id="86" name="Straight Arrow Connector 59"/>
              <p:cNvCxnSpPr/>
              <p:nvPr/>
            </p:nvCxnSpPr>
            <p:spPr>
              <a:xfrm>
                <a:off x="1122629" y="2679825"/>
                <a:ext cx="0" cy="23749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64"/>
              <p:cNvGrpSpPr/>
              <p:nvPr/>
            </p:nvGrpSpPr>
            <p:grpSpPr>
              <a:xfrm>
                <a:off x="67901" y="-312384"/>
                <a:ext cx="2131695" cy="3924716"/>
                <a:chOff x="67901" y="-312384"/>
                <a:chExt cx="2131695" cy="3924716"/>
              </a:xfrm>
            </p:grpSpPr>
            <p:sp>
              <p:nvSpPr>
                <p:cNvPr id="88" name="Oval 60"/>
                <p:cNvSpPr/>
                <p:nvPr/>
              </p:nvSpPr>
              <p:spPr>
                <a:xfrm>
                  <a:off x="706170" y="3327148"/>
                  <a:ext cx="806330" cy="28518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id-ID" sz="700"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END</a:t>
                  </a:r>
                  <a:endParaRPr lang="zh-TW" sz="110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9" name="Group 63"/>
                <p:cNvGrpSpPr/>
                <p:nvPr/>
              </p:nvGrpSpPr>
              <p:grpSpPr>
                <a:xfrm>
                  <a:off x="67901" y="-312384"/>
                  <a:ext cx="2131695" cy="3639135"/>
                  <a:chOff x="67914" y="99532"/>
                  <a:chExt cx="2132091" cy="3639340"/>
                </a:xfrm>
              </p:grpSpPr>
              <p:sp>
                <p:nvSpPr>
                  <p:cNvPr id="90" name="Flowchart: Data 62"/>
                  <p:cNvSpPr/>
                  <p:nvPr/>
                </p:nvSpPr>
                <p:spPr>
                  <a:xfrm>
                    <a:off x="67914" y="99532"/>
                    <a:ext cx="2132091" cy="416459"/>
                  </a:xfrm>
                  <a:prstGeom prst="flowChartInputOutpu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800">
                        <a:effectLst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Dataset Normal 60000</a:t>
                    </a:r>
                    <a:endParaRPr lang="zh-TW" sz="1100"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id-ID" sz="800">
                        <a:effectLst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Abnormal 60000</a:t>
                    </a:r>
                    <a:endParaRPr lang="zh-TW" sz="1100">
                      <a:effectLst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91" name="Group 36"/>
                  <p:cNvGrpSpPr/>
                  <p:nvPr/>
                </p:nvGrpSpPr>
                <p:grpSpPr>
                  <a:xfrm>
                    <a:off x="313942" y="697646"/>
                    <a:ext cx="1644530" cy="3041226"/>
                    <a:chOff x="230930" y="121342"/>
                    <a:chExt cx="1644650" cy="3041548"/>
                  </a:xfrm>
                </p:grpSpPr>
                <p:sp>
                  <p:nvSpPr>
                    <p:cNvPr id="92" name="Flowchart: Or 37"/>
                    <p:cNvSpPr/>
                    <p:nvPr/>
                  </p:nvSpPr>
                  <p:spPr>
                    <a:xfrm>
                      <a:off x="901399" y="121342"/>
                      <a:ext cx="260350" cy="228600"/>
                    </a:xfrm>
                    <a:prstGeom prst="flowChartOr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cxnSp>
                  <p:nvCxnSpPr>
                    <p:cNvPr id="93" name="Straight Connector 40"/>
                    <p:cNvCxnSpPr/>
                    <p:nvPr/>
                  </p:nvCxnSpPr>
                  <p:spPr>
                    <a:xfrm>
                      <a:off x="1031408" y="351025"/>
                      <a:ext cx="0" cy="1187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4" name="Group 42"/>
                    <p:cNvGrpSpPr/>
                    <p:nvPr/>
                  </p:nvGrpSpPr>
                  <p:grpSpPr>
                    <a:xfrm>
                      <a:off x="230930" y="469783"/>
                      <a:ext cx="1644650" cy="2693107"/>
                      <a:chOff x="230930" y="-214933"/>
                      <a:chExt cx="1644650" cy="2693107"/>
                    </a:xfrm>
                  </p:grpSpPr>
                  <p:grpSp>
                    <p:nvGrpSpPr>
                      <p:cNvPr id="95" name="Group 43"/>
                      <p:cNvGrpSpPr/>
                      <p:nvPr/>
                    </p:nvGrpSpPr>
                    <p:grpSpPr>
                      <a:xfrm>
                        <a:off x="274422" y="-214933"/>
                        <a:ext cx="1504950" cy="1056063"/>
                        <a:chOff x="239917" y="-214933"/>
                        <a:chExt cx="1504950" cy="1056063"/>
                      </a:xfrm>
                    </p:grpSpPr>
                    <p:sp>
                      <p:nvSpPr>
                        <p:cNvPr id="104" name="Rectangle 44"/>
                        <p:cNvSpPr/>
                        <p:nvPr/>
                      </p:nvSpPr>
                      <p:spPr>
                        <a:xfrm>
                          <a:off x="579422" y="-214933"/>
                          <a:ext cx="838200" cy="45085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700">
                              <a:effectLst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Training and</a:t>
                          </a:r>
                          <a:endParaRPr lang="zh-TW" sz="1100">
                            <a:effectLst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700">
                              <a:effectLst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Validation 120000</a:t>
                          </a:r>
                          <a:endParaRPr lang="zh-TW" sz="1100">
                            <a:effectLst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05" name="Rectangle 46"/>
                        <p:cNvSpPr/>
                        <p:nvPr/>
                      </p:nvSpPr>
                      <p:spPr>
                        <a:xfrm>
                          <a:off x="239917" y="474418"/>
                          <a:ext cx="1504950" cy="36671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700">
                              <a:effectLst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Model.compile(Adam, binary_crossentropy, Accuracy)</a:t>
                          </a:r>
                          <a:endParaRPr lang="zh-TW" sz="1100">
                            <a:effectLst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6" name="Group 47"/>
                      <p:cNvGrpSpPr/>
                      <p:nvPr/>
                    </p:nvGrpSpPr>
                    <p:grpSpPr>
                      <a:xfrm>
                        <a:off x="230930" y="235965"/>
                        <a:ext cx="1644650" cy="2242209"/>
                        <a:chOff x="230930" y="-229862"/>
                        <a:chExt cx="1644650" cy="2242209"/>
                      </a:xfrm>
                    </p:grpSpPr>
                    <p:sp>
                      <p:nvSpPr>
                        <p:cNvPr id="97" name="Rectangle 48"/>
                        <p:cNvSpPr/>
                        <p:nvPr/>
                      </p:nvSpPr>
                      <p:spPr>
                        <a:xfrm>
                          <a:off x="280831" y="1156089"/>
                          <a:ext cx="1518531" cy="20955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700" dirty="0">
                              <a:effectLst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Save Model in .Json, Weights in .h5</a:t>
                          </a:r>
                          <a:endParaRPr lang="zh-TW" sz="1100" dirty="0">
                            <a:effectLst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98" name="Rectangle 49"/>
                        <p:cNvSpPr/>
                        <p:nvPr/>
                      </p:nvSpPr>
                      <p:spPr>
                        <a:xfrm>
                          <a:off x="274422" y="551521"/>
                          <a:ext cx="1504950" cy="35718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700">
                              <a:effectLst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Model.fit(Batchsize=25, Epoch=100, Shuffle=True, Val_split=0.5)</a:t>
                          </a:r>
                          <a:endParaRPr lang="zh-TW" sz="1100">
                            <a:effectLst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cxnSp>
                      <p:nvCxnSpPr>
                        <p:cNvPr id="99" name="Straight Arrow Connector 50"/>
                        <p:cNvCxnSpPr/>
                        <p:nvPr/>
                      </p:nvCxnSpPr>
                      <p:spPr>
                        <a:xfrm>
                          <a:off x="1029516" y="-229862"/>
                          <a:ext cx="0" cy="238442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0" name="Straight Arrow Connector 51"/>
                        <p:cNvCxnSpPr/>
                        <p:nvPr/>
                      </p:nvCxnSpPr>
                      <p:spPr>
                        <a:xfrm flipH="1">
                          <a:off x="1033000" y="375306"/>
                          <a:ext cx="4762" cy="176213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1" name="Rectangle 52"/>
                        <p:cNvSpPr/>
                        <p:nvPr/>
                      </p:nvSpPr>
                      <p:spPr>
                        <a:xfrm>
                          <a:off x="230930" y="1593191"/>
                          <a:ext cx="1644650" cy="20955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700">
                              <a:effectLst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Copy Model &amp; Weights to Raspberry  Pi</a:t>
                          </a:r>
                          <a:endParaRPr lang="zh-TW" sz="1100">
                            <a:effectLst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cxnSp>
                      <p:nvCxnSpPr>
                        <p:cNvPr id="102" name="Straight Arrow Connector 53"/>
                        <p:cNvCxnSpPr/>
                        <p:nvPr/>
                      </p:nvCxnSpPr>
                      <p:spPr>
                        <a:xfrm>
                          <a:off x="1039408" y="917963"/>
                          <a:ext cx="0" cy="238125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" name="Straight Arrow Connector 57"/>
                        <p:cNvCxnSpPr/>
                        <p:nvPr/>
                      </p:nvCxnSpPr>
                      <p:spPr>
                        <a:xfrm>
                          <a:off x="1029517" y="1802797"/>
                          <a:ext cx="0" cy="209550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</p:grpSp>
        <p:cxnSp>
          <p:nvCxnSpPr>
            <p:cNvPr id="84" name="Straight Arrow Connector 66"/>
            <p:cNvCxnSpPr/>
            <p:nvPr/>
          </p:nvCxnSpPr>
          <p:spPr>
            <a:xfrm>
              <a:off x="1045676" y="285184"/>
              <a:ext cx="0" cy="1856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67"/>
            <p:cNvCxnSpPr/>
            <p:nvPr/>
          </p:nvCxnSpPr>
          <p:spPr>
            <a:xfrm>
              <a:off x="1045676" y="887239"/>
              <a:ext cx="0" cy="1856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634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215</Words>
  <Application>Microsoft Office PowerPoint</Application>
  <PresentationFormat>寬螢幕</PresentationFormat>
  <Paragraphs>95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Docker Inner Network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robert</dc:creator>
  <cp:lastModifiedBy>robert</cp:lastModifiedBy>
  <cp:revision>2</cp:revision>
  <dcterms:created xsi:type="dcterms:W3CDTF">2019-06-16T08:46:21Z</dcterms:created>
  <dcterms:modified xsi:type="dcterms:W3CDTF">2019-06-16T09:01:46Z</dcterms:modified>
</cp:coreProperties>
</file>