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60" r:id="rId2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650" autoAdjust="0"/>
    <p:restoredTop sz="94660"/>
  </p:normalViewPr>
  <p:slideViewPr>
    <p:cSldViewPr>
      <p:cViewPr varScale="1">
        <p:scale>
          <a:sx n="106" d="100"/>
          <a:sy n="106" d="100"/>
        </p:scale>
        <p:origin x="2256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A9981C1-8832-5E46-8DD0-ADC45073DDD1}" type="doc">
      <dgm:prSet loTypeId="urn:microsoft.com/office/officeart/2005/8/layout/chevron2" loCatId="" qsTypeId="urn:microsoft.com/office/officeart/2005/8/quickstyle/simple3" qsCatId="simple" csTypeId="urn:microsoft.com/office/officeart/2005/8/colors/colorful4" csCatId="colorful" phldr="1"/>
      <dgm:spPr/>
      <dgm:t>
        <a:bodyPr/>
        <a:lstStyle/>
        <a:p>
          <a:endParaRPr lang="zh-TW" altLang="en-US"/>
        </a:p>
      </dgm:t>
    </dgm:pt>
    <dgm:pt modelId="{FB77D7FC-43D5-A642-B112-0735E2F91949}">
      <dgm:prSet phldrT="[文字]" custT="1"/>
      <dgm:spPr/>
      <dgm:t>
        <a:bodyPr/>
        <a:lstStyle/>
        <a:p>
          <a:r>
            <a:rPr lang="en-US" altLang="zh-TW" sz="2800" dirty="0"/>
            <a:t>Cloud</a:t>
          </a:r>
          <a:endParaRPr lang="zh-TW" altLang="en-US" sz="2800" dirty="0"/>
        </a:p>
      </dgm:t>
    </dgm:pt>
    <dgm:pt modelId="{547C89C1-27C9-4248-95DE-21307A17BA99}" type="parTrans" cxnId="{5FC88E67-096D-C54D-981A-7D330C04E9B2}">
      <dgm:prSet/>
      <dgm:spPr/>
      <dgm:t>
        <a:bodyPr/>
        <a:lstStyle/>
        <a:p>
          <a:endParaRPr lang="zh-TW" altLang="en-US" sz="2400"/>
        </a:p>
      </dgm:t>
    </dgm:pt>
    <dgm:pt modelId="{852E3B19-DDD0-F94A-927B-CAD4FA51CADC}" type="sibTrans" cxnId="{5FC88E67-096D-C54D-981A-7D330C04E9B2}">
      <dgm:prSet/>
      <dgm:spPr/>
      <dgm:t>
        <a:bodyPr/>
        <a:lstStyle/>
        <a:p>
          <a:endParaRPr lang="zh-TW" altLang="en-US" sz="2400"/>
        </a:p>
      </dgm:t>
    </dgm:pt>
    <dgm:pt modelId="{FE3C936D-1797-7048-B069-488E3F8CC7DE}">
      <dgm:prSet phldrT="[文字]" custT="1"/>
      <dgm:spPr/>
      <dgm:t>
        <a:bodyPr/>
        <a:lstStyle/>
        <a:p>
          <a:r>
            <a:rPr lang="en-US" altLang="zh-TW" sz="1600" dirty="0"/>
            <a:t>Cloud Eco-System for Smart Secure Fog-based </a:t>
          </a:r>
          <a:r>
            <a:rPr lang="en-US" altLang="zh-TW" sz="1600" dirty="0" err="1"/>
            <a:t>IoT</a:t>
          </a:r>
          <a:endParaRPr lang="zh-TW" altLang="en-US" sz="1600" dirty="0"/>
        </a:p>
      </dgm:t>
    </dgm:pt>
    <dgm:pt modelId="{730D2640-14AB-7846-AB19-F2B569156220}" type="parTrans" cxnId="{17D47E1D-E193-DD4B-B36E-BB2AC089B3AC}">
      <dgm:prSet/>
      <dgm:spPr/>
      <dgm:t>
        <a:bodyPr/>
        <a:lstStyle/>
        <a:p>
          <a:endParaRPr lang="zh-TW" altLang="en-US" sz="2400"/>
        </a:p>
      </dgm:t>
    </dgm:pt>
    <dgm:pt modelId="{DA698CF1-2E00-DA47-AAE3-186461084AE2}" type="sibTrans" cxnId="{17D47E1D-E193-DD4B-B36E-BB2AC089B3AC}">
      <dgm:prSet/>
      <dgm:spPr/>
      <dgm:t>
        <a:bodyPr/>
        <a:lstStyle/>
        <a:p>
          <a:endParaRPr lang="zh-TW" altLang="en-US" sz="2400"/>
        </a:p>
      </dgm:t>
    </dgm:pt>
    <dgm:pt modelId="{FA733D4C-42BA-274A-A0EB-8729F0C60594}">
      <dgm:prSet phldrT="[文字]" custT="1"/>
      <dgm:spPr/>
      <dgm:t>
        <a:bodyPr/>
        <a:lstStyle/>
        <a:p>
          <a:r>
            <a:rPr lang="en-US" altLang="zh-TW" sz="1600"/>
            <a:t>LSTM RNN Model Training with Application IoT Data</a:t>
          </a:r>
          <a:endParaRPr lang="zh-TW" altLang="en-US" sz="1600"/>
        </a:p>
      </dgm:t>
    </dgm:pt>
    <dgm:pt modelId="{71D6EBD8-A380-5647-A33B-DE7EF52FDE63}" type="parTrans" cxnId="{F5D0CDF6-D531-2249-A84B-7E781D8A1FF0}">
      <dgm:prSet/>
      <dgm:spPr/>
      <dgm:t>
        <a:bodyPr/>
        <a:lstStyle/>
        <a:p>
          <a:endParaRPr lang="zh-TW" altLang="en-US" sz="2400"/>
        </a:p>
      </dgm:t>
    </dgm:pt>
    <dgm:pt modelId="{38C95BD7-8A74-724F-B401-E31E0D52C63A}" type="sibTrans" cxnId="{F5D0CDF6-D531-2249-A84B-7E781D8A1FF0}">
      <dgm:prSet/>
      <dgm:spPr/>
      <dgm:t>
        <a:bodyPr/>
        <a:lstStyle/>
        <a:p>
          <a:endParaRPr lang="zh-TW" altLang="en-US" sz="2400"/>
        </a:p>
      </dgm:t>
    </dgm:pt>
    <dgm:pt modelId="{B0D869FC-76BD-5E44-8912-C1BFAF8E51E5}">
      <dgm:prSet phldrT="[文字]" custT="1"/>
      <dgm:spPr/>
      <dgm:t>
        <a:bodyPr/>
        <a:lstStyle/>
        <a:p>
          <a:r>
            <a:rPr lang="en-US" altLang="zh-TW" sz="2800"/>
            <a:t>Edge</a:t>
          </a:r>
          <a:endParaRPr lang="zh-TW" altLang="en-US" sz="2800"/>
        </a:p>
      </dgm:t>
    </dgm:pt>
    <dgm:pt modelId="{35E9105D-EA25-B04B-9F58-4AF598113F4F}" type="parTrans" cxnId="{71B47020-3670-5B4B-AFDD-8DCFF596463B}">
      <dgm:prSet/>
      <dgm:spPr/>
      <dgm:t>
        <a:bodyPr/>
        <a:lstStyle/>
        <a:p>
          <a:endParaRPr lang="zh-TW" altLang="en-US" sz="2400"/>
        </a:p>
      </dgm:t>
    </dgm:pt>
    <dgm:pt modelId="{40595B7E-C46B-8F44-9ECB-493C1B179D0A}" type="sibTrans" cxnId="{71B47020-3670-5B4B-AFDD-8DCFF596463B}">
      <dgm:prSet/>
      <dgm:spPr/>
      <dgm:t>
        <a:bodyPr/>
        <a:lstStyle/>
        <a:p>
          <a:endParaRPr lang="zh-TW" altLang="en-US" sz="2400"/>
        </a:p>
      </dgm:t>
    </dgm:pt>
    <dgm:pt modelId="{C222B702-0AF0-3545-A8A4-80E9F07B2658}">
      <dgm:prSet phldrT="[文字]" custT="1"/>
      <dgm:spPr/>
      <dgm:t>
        <a:bodyPr/>
        <a:lstStyle/>
        <a:p>
          <a:r>
            <a:rPr lang="en-US" altLang="zh-TW" sz="1600"/>
            <a:t>Heterogeneous Data Fusion</a:t>
          </a:r>
          <a:endParaRPr lang="zh-TW" altLang="en-US" sz="1600"/>
        </a:p>
      </dgm:t>
    </dgm:pt>
    <dgm:pt modelId="{6F708D6A-D049-644A-A5F1-7217605B0D5E}" type="parTrans" cxnId="{81851611-8F5C-9942-8C0A-E499CE91D331}">
      <dgm:prSet/>
      <dgm:spPr/>
      <dgm:t>
        <a:bodyPr/>
        <a:lstStyle/>
        <a:p>
          <a:endParaRPr lang="zh-TW" altLang="en-US" sz="2400"/>
        </a:p>
      </dgm:t>
    </dgm:pt>
    <dgm:pt modelId="{55A0560A-6EF3-A945-B28D-AE51E5922961}" type="sibTrans" cxnId="{81851611-8F5C-9942-8C0A-E499CE91D331}">
      <dgm:prSet/>
      <dgm:spPr/>
      <dgm:t>
        <a:bodyPr/>
        <a:lstStyle/>
        <a:p>
          <a:endParaRPr lang="zh-TW" altLang="en-US" sz="2400"/>
        </a:p>
      </dgm:t>
    </dgm:pt>
    <dgm:pt modelId="{6195649C-7747-FE4D-BDE6-B7102A1BACB7}">
      <dgm:prSet phldrT="[文字]" custT="1"/>
      <dgm:spPr/>
      <dgm:t>
        <a:bodyPr/>
        <a:lstStyle/>
        <a:p>
          <a:r>
            <a:rPr lang="en-US" altLang="zh-TW" sz="1600"/>
            <a:t>Blockchain Node Design and Transaction Initiation</a:t>
          </a:r>
          <a:endParaRPr lang="zh-TW" altLang="en-US" sz="1600"/>
        </a:p>
      </dgm:t>
    </dgm:pt>
    <dgm:pt modelId="{0F9293B5-27B1-134D-8BE9-D65B955C7E4F}" type="parTrans" cxnId="{CF05F4B2-AE86-1D43-9CAF-1B16E4E617A8}">
      <dgm:prSet/>
      <dgm:spPr/>
      <dgm:t>
        <a:bodyPr/>
        <a:lstStyle/>
        <a:p>
          <a:endParaRPr lang="zh-TW" altLang="en-US" sz="2400"/>
        </a:p>
      </dgm:t>
    </dgm:pt>
    <dgm:pt modelId="{BD74EAC4-482B-2D4E-9009-6426DCFF25B6}" type="sibTrans" cxnId="{CF05F4B2-AE86-1D43-9CAF-1B16E4E617A8}">
      <dgm:prSet/>
      <dgm:spPr/>
      <dgm:t>
        <a:bodyPr/>
        <a:lstStyle/>
        <a:p>
          <a:endParaRPr lang="zh-TW" altLang="en-US" sz="2400"/>
        </a:p>
      </dgm:t>
    </dgm:pt>
    <dgm:pt modelId="{BF4F1AC8-8DC1-584D-A385-736400D488AA}">
      <dgm:prSet phldrT="[文字]" custT="1"/>
      <dgm:spPr/>
      <dgm:t>
        <a:bodyPr/>
        <a:lstStyle/>
        <a:p>
          <a:r>
            <a:rPr lang="en-US" altLang="zh-TW" sz="2800"/>
            <a:t>Device</a:t>
          </a:r>
          <a:endParaRPr lang="zh-TW" altLang="en-US" sz="2800"/>
        </a:p>
      </dgm:t>
    </dgm:pt>
    <dgm:pt modelId="{6B838AF1-77BA-D440-8627-9531C3BC9079}" type="parTrans" cxnId="{5AAA4795-4D48-9549-BDCF-7837C6B9D043}">
      <dgm:prSet/>
      <dgm:spPr/>
      <dgm:t>
        <a:bodyPr/>
        <a:lstStyle/>
        <a:p>
          <a:endParaRPr lang="zh-TW" altLang="en-US" sz="2400"/>
        </a:p>
      </dgm:t>
    </dgm:pt>
    <dgm:pt modelId="{F3078F7F-F65A-0544-9C5B-FCCA2F5FD8C6}" type="sibTrans" cxnId="{5AAA4795-4D48-9549-BDCF-7837C6B9D043}">
      <dgm:prSet/>
      <dgm:spPr/>
      <dgm:t>
        <a:bodyPr/>
        <a:lstStyle/>
        <a:p>
          <a:endParaRPr lang="zh-TW" altLang="en-US" sz="2400"/>
        </a:p>
      </dgm:t>
    </dgm:pt>
    <dgm:pt modelId="{3B5B2ACB-E4C4-AA4D-AD15-01A422CC95CF}">
      <dgm:prSet phldrT="[文字]" custT="1"/>
      <dgm:spPr/>
      <dgm:t>
        <a:bodyPr/>
        <a:lstStyle/>
        <a:p>
          <a:r>
            <a:rPr lang="en-US" altLang="zh-TW" sz="1600"/>
            <a:t>Sensor Device Simulation</a:t>
          </a:r>
          <a:endParaRPr lang="zh-TW" altLang="en-US" sz="1600"/>
        </a:p>
      </dgm:t>
    </dgm:pt>
    <dgm:pt modelId="{0304E3F7-1627-1744-8623-EC87F4C7620E}" type="parTrans" cxnId="{A6CB36C5-BA79-4C46-A754-DF6CD1B1388A}">
      <dgm:prSet/>
      <dgm:spPr/>
      <dgm:t>
        <a:bodyPr/>
        <a:lstStyle/>
        <a:p>
          <a:endParaRPr lang="zh-TW" altLang="en-US" sz="2400"/>
        </a:p>
      </dgm:t>
    </dgm:pt>
    <dgm:pt modelId="{B3C71DB8-1484-6643-8C41-9E99B5CCF5D9}" type="sibTrans" cxnId="{A6CB36C5-BA79-4C46-A754-DF6CD1B1388A}">
      <dgm:prSet/>
      <dgm:spPr/>
      <dgm:t>
        <a:bodyPr/>
        <a:lstStyle/>
        <a:p>
          <a:endParaRPr lang="zh-TW" altLang="en-US" sz="2400"/>
        </a:p>
      </dgm:t>
    </dgm:pt>
    <dgm:pt modelId="{C16F6D9C-74BA-BA45-AA24-DE55E4FFFE6B}">
      <dgm:prSet phldrT="[文字]" custT="1"/>
      <dgm:spPr/>
      <dgm:t>
        <a:bodyPr/>
        <a:lstStyle/>
        <a:p>
          <a:r>
            <a:rPr lang="en-US" altLang="zh-TW" sz="1600"/>
            <a:t>Anomalous Data and Sensor Fault Injection</a:t>
          </a:r>
          <a:endParaRPr lang="zh-TW" altLang="en-US" sz="1600"/>
        </a:p>
      </dgm:t>
    </dgm:pt>
    <dgm:pt modelId="{4C17D0E9-7971-2240-AD27-BBCD69FBF459}" type="parTrans" cxnId="{9B84A9B0-D8F4-CB44-955C-9892FB41A71E}">
      <dgm:prSet/>
      <dgm:spPr/>
      <dgm:t>
        <a:bodyPr/>
        <a:lstStyle/>
        <a:p>
          <a:endParaRPr lang="zh-TW" altLang="en-US" sz="2400"/>
        </a:p>
      </dgm:t>
    </dgm:pt>
    <dgm:pt modelId="{AD598894-CD68-2F4D-B337-58D152EFDA27}" type="sibTrans" cxnId="{9B84A9B0-D8F4-CB44-955C-9892FB41A71E}">
      <dgm:prSet/>
      <dgm:spPr/>
      <dgm:t>
        <a:bodyPr/>
        <a:lstStyle/>
        <a:p>
          <a:endParaRPr lang="zh-TW" altLang="en-US" sz="2400"/>
        </a:p>
      </dgm:t>
    </dgm:pt>
    <dgm:pt modelId="{875E2622-9CBD-DA41-9BD7-6B3B70B100E3}">
      <dgm:prSet phldrT="[文字]" custT="1"/>
      <dgm:spPr/>
      <dgm:t>
        <a:bodyPr/>
        <a:lstStyle/>
        <a:p>
          <a:r>
            <a:rPr lang="en-US" altLang="zh-TW" sz="1600" dirty="0" err="1"/>
            <a:t>Blockchain</a:t>
          </a:r>
          <a:r>
            <a:rPr lang="en-US" altLang="zh-TW" sz="1600" dirty="0"/>
            <a:t> Security Server Platform</a:t>
          </a:r>
          <a:endParaRPr lang="zh-TW" altLang="en-US" sz="1600" dirty="0"/>
        </a:p>
      </dgm:t>
    </dgm:pt>
    <dgm:pt modelId="{8CFC9F09-F1F1-CC4B-B8AD-599759E4B37A}" type="parTrans" cxnId="{1E93D260-0C9A-454B-8338-D747AEC86087}">
      <dgm:prSet/>
      <dgm:spPr/>
      <dgm:t>
        <a:bodyPr/>
        <a:lstStyle/>
        <a:p>
          <a:endParaRPr lang="zh-TW" altLang="en-US" sz="2400"/>
        </a:p>
      </dgm:t>
    </dgm:pt>
    <dgm:pt modelId="{3C92ECE6-951C-5C4F-9994-E1EBFB8E8132}" type="sibTrans" cxnId="{1E93D260-0C9A-454B-8338-D747AEC86087}">
      <dgm:prSet/>
      <dgm:spPr/>
      <dgm:t>
        <a:bodyPr/>
        <a:lstStyle/>
        <a:p>
          <a:endParaRPr lang="zh-TW" altLang="en-US" sz="2400"/>
        </a:p>
      </dgm:t>
    </dgm:pt>
    <dgm:pt modelId="{41256757-A6C1-455F-833B-79DCA2BA105E}">
      <dgm:prSet phldrT="[文字]" custT="1"/>
      <dgm:spPr/>
      <dgm:t>
        <a:bodyPr/>
        <a:lstStyle/>
        <a:p>
          <a:r>
            <a:rPr lang="en-US" altLang="zh-TW" sz="1600"/>
            <a:t>LSTM RNN Model Inference for Anomaly Detection</a:t>
          </a:r>
          <a:endParaRPr lang="zh-TW" altLang="en-US" sz="1600"/>
        </a:p>
      </dgm:t>
    </dgm:pt>
    <dgm:pt modelId="{44A7D0BB-87F0-469D-BC48-2BE8E9C8B626}" type="parTrans" cxnId="{D588270E-C275-49A8-8946-BEAF33A39AF0}">
      <dgm:prSet/>
      <dgm:spPr/>
      <dgm:t>
        <a:bodyPr/>
        <a:lstStyle/>
        <a:p>
          <a:endParaRPr lang="zh-TW" altLang="en-US" sz="2400"/>
        </a:p>
      </dgm:t>
    </dgm:pt>
    <dgm:pt modelId="{FC099561-0209-4D10-AB9F-696C365EC4C4}" type="sibTrans" cxnId="{D588270E-C275-49A8-8946-BEAF33A39AF0}">
      <dgm:prSet/>
      <dgm:spPr/>
      <dgm:t>
        <a:bodyPr/>
        <a:lstStyle/>
        <a:p>
          <a:endParaRPr lang="zh-TW" altLang="en-US" sz="2400"/>
        </a:p>
      </dgm:t>
    </dgm:pt>
    <dgm:pt modelId="{01A24EC5-CCF2-8446-87F4-525AB80884C4}" type="pres">
      <dgm:prSet presAssocID="{BA9981C1-8832-5E46-8DD0-ADC45073DDD1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729A90BA-8582-D748-B15E-3C97BA1A7400}" type="pres">
      <dgm:prSet presAssocID="{FB77D7FC-43D5-A642-B112-0735E2F91949}" presName="composite" presStyleCnt="0"/>
      <dgm:spPr/>
      <dgm:t>
        <a:bodyPr/>
        <a:lstStyle/>
        <a:p>
          <a:endParaRPr lang="zh-TW" altLang="en-US"/>
        </a:p>
      </dgm:t>
    </dgm:pt>
    <dgm:pt modelId="{8EC3B4B3-E64E-BC49-8262-175AFF986B2C}" type="pres">
      <dgm:prSet presAssocID="{FB77D7FC-43D5-A642-B112-0735E2F91949}" presName="parentText" presStyleLbl="alignNode1" presStyleIdx="0" presStyleCnt="3" custScaleX="149540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2F692DA-E279-AE4B-A85C-1B38590F5353}" type="pres">
      <dgm:prSet presAssocID="{FB77D7FC-43D5-A642-B112-0735E2F91949}" presName="descendantText" presStyleLbl="alignAcc1" presStyleIdx="0" presStyleCnt="3" custScaleX="95948" custLinFactNeighborX="5230" custLinFactNeighborY="30690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551C4BE0-C480-AD4B-AD61-A822075C254B}" type="pres">
      <dgm:prSet presAssocID="{852E3B19-DDD0-F94A-927B-CAD4FA51CADC}" presName="sp" presStyleCnt="0"/>
      <dgm:spPr/>
      <dgm:t>
        <a:bodyPr/>
        <a:lstStyle/>
        <a:p>
          <a:endParaRPr lang="zh-TW" altLang="en-US"/>
        </a:p>
      </dgm:t>
    </dgm:pt>
    <dgm:pt modelId="{EE476486-7DD4-8243-9995-ABABB9BA77BF}" type="pres">
      <dgm:prSet presAssocID="{B0D869FC-76BD-5E44-8912-C1BFAF8E51E5}" presName="composite" presStyleCnt="0"/>
      <dgm:spPr/>
      <dgm:t>
        <a:bodyPr/>
        <a:lstStyle/>
        <a:p>
          <a:endParaRPr lang="zh-TW" altLang="en-US"/>
        </a:p>
      </dgm:t>
    </dgm:pt>
    <dgm:pt modelId="{FE693198-8333-E843-82FA-5290E465DD38}" type="pres">
      <dgm:prSet presAssocID="{B0D869FC-76BD-5E44-8912-C1BFAF8E51E5}" presName="parentText" presStyleLbl="alignNode1" presStyleIdx="1" presStyleCnt="3" custScaleX="145528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B29AC37B-EEC1-0C4E-B11A-DB7ED5AC547B}" type="pres">
      <dgm:prSet presAssocID="{B0D869FC-76BD-5E44-8912-C1BFAF8E51E5}" presName="descendantText" presStyleLbl="alignAcc1" presStyleIdx="1" presStyleCnt="3" custLinFactNeighborX="5230" custLinFactNeighborY="29817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D49494F2-C182-D147-97A9-291E9C2E1A42}" type="pres">
      <dgm:prSet presAssocID="{40595B7E-C46B-8F44-9ECB-493C1B179D0A}" presName="sp" presStyleCnt="0"/>
      <dgm:spPr/>
      <dgm:t>
        <a:bodyPr/>
        <a:lstStyle/>
        <a:p>
          <a:endParaRPr lang="zh-TW" altLang="en-US"/>
        </a:p>
      </dgm:t>
    </dgm:pt>
    <dgm:pt modelId="{66858EA6-876A-B543-B546-C63436FDC0BA}" type="pres">
      <dgm:prSet presAssocID="{BF4F1AC8-8DC1-584D-A385-736400D488AA}" presName="composite" presStyleCnt="0"/>
      <dgm:spPr/>
      <dgm:t>
        <a:bodyPr/>
        <a:lstStyle/>
        <a:p>
          <a:endParaRPr lang="zh-TW" altLang="en-US"/>
        </a:p>
      </dgm:t>
    </dgm:pt>
    <dgm:pt modelId="{198228F5-717D-634E-AFEE-206FF0E3A419}" type="pres">
      <dgm:prSet presAssocID="{BF4F1AC8-8DC1-584D-A385-736400D488AA}" presName="parentText" presStyleLbl="alignNode1" presStyleIdx="2" presStyleCnt="3" custScaleX="145528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592AFA9A-3778-0245-B5C2-E97BBD2E3F5B}" type="pres">
      <dgm:prSet presAssocID="{BF4F1AC8-8DC1-584D-A385-736400D488AA}" presName="descendantText" presStyleLbl="alignAcc1" presStyleIdx="2" presStyleCnt="3" custLinFactNeighborX="5230" custLinFactNeighborY="29817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5C2AA75E-5979-4F8F-91D5-C546B2E53375}" type="presOf" srcId="{C222B702-0AF0-3545-A8A4-80E9F07B2658}" destId="{B29AC37B-EEC1-0C4E-B11A-DB7ED5AC547B}" srcOrd="0" destOrd="0" presId="urn:microsoft.com/office/officeart/2005/8/layout/chevron2"/>
    <dgm:cxn modelId="{1E93D260-0C9A-454B-8338-D747AEC86087}" srcId="{FB77D7FC-43D5-A642-B112-0735E2F91949}" destId="{875E2622-9CBD-DA41-9BD7-6B3B70B100E3}" srcOrd="2" destOrd="0" parTransId="{8CFC9F09-F1F1-CC4B-B8AD-599759E4B37A}" sibTransId="{3C92ECE6-951C-5C4F-9994-E1EBFB8E8132}"/>
    <dgm:cxn modelId="{CF05F4B2-AE86-1D43-9CAF-1B16E4E617A8}" srcId="{B0D869FC-76BD-5E44-8912-C1BFAF8E51E5}" destId="{6195649C-7747-FE4D-BDE6-B7102A1BACB7}" srcOrd="2" destOrd="0" parTransId="{0F9293B5-27B1-134D-8BE9-D65B955C7E4F}" sibTransId="{BD74EAC4-482B-2D4E-9009-6426DCFF25B6}"/>
    <dgm:cxn modelId="{653258DA-30D5-45AA-B017-E08379771869}" type="presOf" srcId="{FB77D7FC-43D5-A642-B112-0735E2F91949}" destId="{8EC3B4B3-E64E-BC49-8262-175AFF986B2C}" srcOrd="0" destOrd="0" presId="urn:microsoft.com/office/officeart/2005/8/layout/chevron2"/>
    <dgm:cxn modelId="{9B84A9B0-D8F4-CB44-955C-9892FB41A71E}" srcId="{BF4F1AC8-8DC1-584D-A385-736400D488AA}" destId="{C16F6D9C-74BA-BA45-AA24-DE55E4FFFE6B}" srcOrd="1" destOrd="0" parTransId="{4C17D0E9-7971-2240-AD27-BBCD69FBF459}" sibTransId="{AD598894-CD68-2F4D-B337-58D152EFDA27}"/>
    <dgm:cxn modelId="{BC4F77C7-2817-4FC4-BE5A-97A371CFE997}" type="presOf" srcId="{BF4F1AC8-8DC1-584D-A385-736400D488AA}" destId="{198228F5-717D-634E-AFEE-206FF0E3A419}" srcOrd="0" destOrd="0" presId="urn:microsoft.com/office/officeart/2005/8/layout/chevron2"/>
    <dgm:cxn modelId="{71B47020-3670-5B4B-AFDD-8DCFF596463B}" srcId="{BA9981C1-8832-5E46-8DD0-ADC45073DDD1}" destId="{B0D869FC-76BD-5E44-8912-C1BFAF8E51E5}" srcOrd="1" destOrd="0" parTransId="{35E9105D-EA25-B04B-9F58-4AF598113F4F}" sibTransId="{40595B7E-C46B-8F44-9ECB-493C1B179D0A}"/>
    <dgm:cxn modelId="{B82D6A4F-D242-42F3-A64B-B3053ECD3C5A}" type="presOf" srcId="{BA9981C1-8832-5E46-8DD0-ADC45073DDD1}" destId="{01A24EC5-CCF2-8446-87F4-525AB80884C4}" srcOrd="0" destOrd="0" presId="urn:microsoft.com/office/officeart/2005/8/layout/chevron2"/>
    <dgm:cxn modelId="{A008DF2C-E0F9-457B-8609-09DA97554807}" type="presOf" srcId="{B0D869FC-76BD-5E44-8912-C1BFAF8E51E5}" destId="{FE693198-8333-E843-82FA-5290E465DD38}" srcOrd="0" destOrd="0" presId="urn:microsoft.com/office/officeart/2005/8/layout/chevron2"/>
    <dgm:cxn modelId="{704CC720-1B86-4DBA-8938-7E749DFE6BD9}" type="presOf" srcId="{875E2622-9CBD-DA41-9BD7-6B3B70B100E3}" destId="{E2F692DA-E279-AE4B-A85C-1B38590F5353}" srcOrd="0" destOrd="2" presId="urn:microsoft.com/office/officeart/2005/8/layout/chevron2"/>
    <dgm:cxn modelId="{100F2EB5-3E45-463D-B3EF-393FC1F802FF}" type="presOf" srcId="{41256757-A6C1-455F-833B-79DCA2BA105E}" destId="{B29AC37B-EEC1-0C4E-B11A-DB7ED5AC547B}" srcOrd="0" destOrd="1" presId="urn:microsoft.com/office/officeart/2005/8/layout/chevron2"/>
    <dgm:cxn modelId="{81851611-8F5C-9942-8C0A-E499CE91D331}" srcId="{B0D869FC-76BD-5E44-8912-C1BFAF8E51E5}" destId="{C222B702-0AF0-3545-A8A4-80E9F07B2658}" srcOrd="0" destOrd="0" parTransId="{6F708D6A-D049-644A-A5F1-7217605B0D5E}" sibTransId="{55A0560A-6EF3-A945-B28D-AE51E5922961}"/>
    <dgm:cxn modelId="{A6CB36C5-BA79-4C46-A754-DF6CD1B1388A}" srcId="{BF4F1AC8-8DC1-584D-A385-736400D488AA}" destId="{3B5B2ACB-E4C4-AA4D-AD15-01A422CC95CF}" srcOrd="0" destOrd="0" parTransId="{0304E3F7-1627-1744-8623-EC87F4C7620E}" sibTransId="{B3C71DB8-1484-6643-8C41-9E99B5CCF5D9}"/>
    <dgm:cxn modelId="{6D0A3A13-22AA-454D-8898-C138F399B23C}" type="presOf" srcId="{3B5B2ACB-E4C4-AA4D-AD15-01A422CC95CF}" destId="{592AFA9A-3778-0245-B5C2-E97BBD2E3F5B}" srcOrd="0" destOrd="0" presId="urn:microsoft.com/office/officeart/2005/8/layout/chevron2"/>
    <dgm:cxn modelId="{966BE648-D69A-465C-91E1-79B8C30F2356}" type="presOf" srcId="{C16F6D9C-74BA-BA45-AA24-DE55E4FFFE6B}" destId="{592AFA9A-3778-0245-B5C2-E97BBD2E3F5B}" srcOrd="0" destOrd="1" presId="urn:microsoft.com/office/officeart/2005/8/layout/chevron2"/>
    <dgm:cxn modelId="{5AAA4795-4D48-9549-BDCF-7837C6B9D043}" srcId="{BA9981C1-8832-5E46-8DD0-ADC45073DDD1}" destId="{BF4F1AC8-8DC1-584D-A385-736400D488AA}" srcOrd="2" destOrd="0" parTransId="{6B838AF1-77BA-D440-8627-9531C3BC9079}" sibTransId="{F3078F7F-F65A-0544-9C5B-FCCA2F5FD8C6}"/>
    <dgm:cxn modelId="{8D2F84FB-BC63-4904-B19B-A4971367967E}" type="presOf" srcId="{FA733D4C-42BA-274A-A0EB-8729F0C60594}" destId="{E2F692DA-E279-AE4B-A85C-1B38590F5353}" srcOrd="0" destOrd="1" presId="urn:microsoft.com/office/officeart/2005/8/layout/chevron2"/>
    <dgm:cxn modelId="{D588270E-C275-49A8-8946-BEAF33A39AF0}" srcId="{B0D869FC-76BD-5E44-8912-C1BFAF8E51E5}" destId="{41256757-A6C1-455F-833B-79DCA2BA105E}" srcOrd="1" destOrd="0" parTransId="{44A7D0BB-87F0-469D-BC48-2BE8E9C8B626}" sibTransId="{FC099561-0209-4D10-AB9F-696C365EC4C4}"/>
    <dgm:cxn modelId="{7FFCD1D3-B079-4964-9852-4F602C58F662}" type="presOf" srcId="{FE3C936D-1797-7048-B069-488E3F8CC7DE}" destId="{E2F692DA-E279-AE4B-A85C-1B38590F5353}" srcOrd="0" destOrd="0" presId="urn:microsoft.com/office/officeart/2005/8/layout/chevron2"/>
    <dgm:cxn modelId="{5FC88E67-096D-C54D-981A-7D330C04E9B2}" srcId="{BA9981C1-8832-5E46-8DD0-ADC45073DDD1}" destId="{FB77D7FC-43D5-A642-B112-0735E2F91949}" srcOrd="0" destOrd="0" parTransId="{547C89C1-27C9-4248-95DE-21307A17BA99}" sibTransId="{852E3B19-DDD0-F94A-927B-CAD4FA51CADC}"/>
    <dgm:cxn modelId="{17D47E1D-E193-DD4B-B36E-BB2AC089B3AC}" srcId="{FB77D7FC-43D5-A642-B112-0735E2F91949}" destId="{FE3C936D-1797-7048-B069-488E3F8CC7DE}" srcOrd="0" destOrd="0" parTransId="{730D2640-14AB-7846-AB19-F2B569156220}" sibTransId="{DA698CF1-2E00-DA47-AAE3-186461084AE2}"/>
    <dgm:cxn modelId="{F5D0CDF6-D531-2249-A84B-7E781D8A1FF0}" srcId="{FB77D7FC-43D5-A642-B112-0735E2F91949}" destId="{FA733D4C-42BA-274A-A0EB-8729F0C60594}" srcOrd="1" destOrd="0" parTransId="{71D6EBD8-A380-5647-A33B-DE7EF52FDE63}" sibTransId="{38C95BD7-8A74-724F-B401-E31E0D52C63A}"/>
    <dgm:cxn modelId="{8E2BB7EC-4ADE-4FC2-A1FD-494CB5480F9E}" type="presOf" srcId="{6195649C-7747-FE4D-BDE6-B7102A1BACB7}" destId="{B29AC37B-EEC1-0C4E-B11A-DB7ED5AC547B}" srcOrd="0" destOrd="2" presId="urn:microsoft.com/office/officeart/2005/8/layout/chevron2"/>
    <dgm:cxn modelId="{B248EF22-8CAA-4AD7-832F-773CC7F1B432}" type="presParOf" srcId="{01A24EC5-CCF2-8446-87F4-525AB80884C4}" destId="{729A90BA-8582-D748-B15E-3C97BA1A7400}" srcOrd="0" destOrd="0" presId="urn:microsoft.com/office/officeart/2005/8/layout/chevron2"/>
    <dgm:cxn modelId="{CE354DBC-76A6-4C8E-93FC-0911293B8C3A}" type="presParOf" srcId="{729A90BA-8582-D748-B15E-3C97BA1A7400}" destId="{8EC3B4B3-E64E-BC49-8262-175AFF986B2C}" srcOrd="0" destOrd="0" presId="urn:microsoft.com/office/officeart/2005/8/layout/chevron2"/>
    <dgm:cxn modelId="{0E94C5CB-2B07-4DC6-B3C2-4404F8B0E6BE}" type="presParOf" srcId="{729A90BA-8582-D748-B15E-3C97BA1A7400}" destId="{E2F692DA-E279-AE4B-A85C-1B38590F5353}" srcOrd="1" destOrd="0" presId="urn:microsoft.com/office/officeart/2005/8/layout/chevron2"/>
    <dgm:cxn modelId="{907FD4CE-7257-4283-884F-22CE254B8AEF}" type="presParOf" srcId="{01A24EC5-CCF2-8446-87F4-525AB80884C4}" destId="{551C4BE0-C480-AD4B-AD61-A822075C254B}" srcOrd="1" destOrd="0" presId="urn:microsoft.com/office/officeart/2005/8/layout/chevron2"/>
    <dgm:cxn modelId="{069B0419-B14F-4516-9EA1-F8EF3D56F0F6}" type="presParOf" srcId="{01A24EC5-CCF2-8446-87F4-525AB80884C4}" destId="{EE476486-7DD4-8243-9995-ABABB9BA77BF}" srcOrd="2" destOrd="0" presId="urn:microsoft.com/office/officeart/2005/8/layout/chevron2"/>
    <dgm:cxn modelId="{4C766D49-6ADF-499F-9433-B2F7F205307E}" type="presParOf" srcId="{EE476486-7DD4-8243-9995-ABABB9BA77BF}" destId="{FE693198-8333-E843-82FA-5290E465DD38}" srcOrd="0" destOrd="0" presId="urn:microsoft.com/office/officeart/2005/8/layout/chevron2"/>
    <dgm:cxn modelId="{E4E9B924-A25B-440A-A3ED-2DF838B9D696}" type="presParOf" srcId="{EE476486-7DD4-8243-9995-ABABB9BA77BF}" destId="{B29AC37B-EEC1-0C4E-B11A-DB7ED5AC547B}" srcOrd="1" destOrd="0" presId="urn:microsoft.com/office/officeart/2005/8/layout/chevron2"/>
    <dgm:cxn modelId="{7CB6C0F5-3C63-454C-858A-0CB0C26FBA96}" type="presParOf" srcId="{01A24EC5-CCF2-8446-87F4-525AB80884C4}" destId="{D49494F2-C182-D147-97A9-291E9C2E1A42}" srcOrd="3" destOrd="0" presId="urn:microsoft.com/office/officeart/2005/8/layout/chevron2"/>
    <dgm:cxn modelId="{8FF2CEE5-4D70-4A00-B5D8-ACFDBE6E5CBE}" type="presParOf" srcId="{01A24EC5-CCF2-8446-87F4-525AB80884C4}" destId="{66858EA6-876A-B543-B546-C63436FDC0BA}" srcOrd="4" destOrd="0" presId="urn:microsoft.com/office/officeart/2005/8/layout/chevron2"/>
    <dgm:cxn modelId="{0E8EBF84-BB4F-4006-8032-D36D5E864E82}" type="presParOf" srcId="{66858EA6-876A-B543-B546-C63436FDC0BA}" destId="{198228F5-717D-634E-AFEE-206FF0E3A419}" srcOrd="0" destOrd="0" presId="urn:microsoft.com/office/officeart/2005/8/layout/chevron2"/>
    <dgm:cxn modelId="{503C5D3D-D6EE-47BD-95EC-4AC87BEB396D}" type="presParOf" srcId="{66858EA6-876A-B543-B546-C63436FDC0BA}" destId="{592AFA9A-3778-0245-B5C2-E97BBD2E3F5B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C3B4B3-E64E-BC49-8262-175AFF986B2C}">
      <dsp:nvSpPr>
        <dsp:cNvPr id="0" name=""/>
        <dsp:cNvSpPr/>
      </dsp:nvSpPr>
      <dsp:spPr>
        <a:xfrm rot="5400000">
          <a:off x="-80176" y="-29600"/>
          <a:ext cx="1424492" cy="1491130"/>
        </a:xfrm>
        <a:prstGeom prst="chevron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35000"/>
                <a:satMod val="260000"/>
              </a:schemeClr>
            </a:gs>
            <a:gs pos="30000">
              <a:schemeClr val="accent4">
                <a:hueOff val="0"/>
                <a:satOff val="0"/>
                <a:lumOff val="0"/>
                <a:alphaOff val="0"/>
                <a:tint val="38000"/>
                <a:satMod val="260000"/>
              </a:schemeClr>
            </a:gs>
            <a:gs pos="75000">
              <a:schemeClr val="accent4">
                <a:hueOff val="0"/>
                <a:satOff val="0"/>
                <a:lumOff val="0"/>
                <a:alphaOff val="0"/>
                <a:tint val="55000"/>
                <a:satMod val="255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800" kern="1200" dirty="0"/>
            <a:t>Cloud</a:t>
          </a:r>
          <a:endParaRPr lang="zh-TW" altLang="en-US" sz="2800" kern="1200" dirty="0"/>
        </a:p>
      </dsp:txBody>
      <dsp:txXfrm rot="-5400000">
        <a:off x="-113495" y="3719"/>
        <a:ext cx="1491130" cy="1424492"/>
      </dsp:txXfrm>
    </dsp:sp>
    <dsp:sp modelId="{E2F692DA-E279-AE4B-A85C-1B38590F5353}">
      <dsp:nvSpPr>
        <dsp:cNvPr id="0" name=""/>
        <dsp:cNvSpPr/>
      </dsp:nvSpPr>
      <dsp:spPr>
        <a:xfrm rot="5400000">
          <a:off x="4098620" y="-2535810"/>
          <a:ext cx="926407" cy="657409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1600" kern="1200" dirty="0"/>
            <a:t>Cloud Eco-System for Smart Secure Fog-based </a:t>
          </a:r>
          <a:r>
            <a:rPr lang="en-US" altLang="zh-TW" sz="1600" kern="1200" dirty="0" err="1"/>
            <a:t>IoT</a:t>
          </a:r>
          <a:endParaRPr lang="zh-TW" alt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1600" kern="1200"/>
            <a:t>LSTM RNN Model Training with Application IoT Data</a:t>
          </a:r>
          <a:endParaRPr lang="zh-TW" alt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1600" kern="1200" dirty="0" err="1"/>
            <a:t>Blockchain</a:t>
          </a:r>
          <a:r>
            <a:rPr lang="en-US" altLang="zh-TW" sz="1600" kern="1200" dirty="0"/>
            <a:t> Security Server Platform</a:t>
          </a:r>
          <a:endParaRPr lang="zh-TW" altLang="en-US" sz="1600" kern="1200" dirty="0"/>
        </a:p>
      </dsp:txBody>
      <dsp:txXfrm rot="-5400000">
        <a:off x="1274777" y="333256"/>
        <a:ext cx="6528872" cy="835961"/>
      </dsp:txXfrm>
    </dsp:sp>
    <dsp:sp modelId="{FE693198-8333-E843-82FA-5290E465DD38}">
      <dsp:nvSpPr>
        <dsp:cNvPr id="0" name=""/>
        <dsp:cNvSpPr/>
      </dsp:nvSpPr>
      <dsp:spPr>
        <a:xfrm rot="5400000">
          <a:off x="-100178" y="1218653"/>
          <a:ext cx="1424492" cy="1451124"/>
        </a:xfrm>
        <a:prstGeom prst="chevron">
          <a:avLst/>
        </a:prstGeom>
        <a:gradFill rotWithShape="0">
          <a:gsLst>
            <a:gs pos="0">
              <a:schemeClr val="accent4">
                <a:hueOff val="5206173"/>
                <a:satOff val="-29601"/>
                <a:lumOff val="9510"/>
                <a:alphaOff val="0"/>
                <a:tint val="35000"/>
                <a:satMod val="260000"/>
              </a:schemeClr>
            </a:gs>
            <a:gs pos="30000">
              <a:schemeClr val="accent4">
                <a:hueOff val="5206173"/>
                <a:satOff val="-29601"/>
                <a:lumOff val="9510"/>
                <a:alphaOff val="0"/>
                <a:tint val="38000"/>
                <a:satMod val="260000"/>
              </a:schemeClr>
            </a:gs>
            <a:gs pos="75000">
              <a:schemeClr val="accent4">
                <a:hueOff val="5206173"/>
                <a:satOff val="-29601"/>
                <a:lumOff val="9510"/>
                <a:alphaOff val="0"/>
                <a:tint val="55000"/>
                <a:satMod val="255000"/>
              </a:schemeClr>
            </a:gs>
            <a:gs pos="100000">
              <a:schemeClr val="accent4">
                <a:hueOff val="5206173"/>
                <a:satOff val="-29601"/>
                <a:lumOff val="9510"/>
                <a:alphaOff val="0"/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ln w="12700" cap="flat" cmpd="sng" algn="ctr">
          <a:solidFill>
            <a:schemeClr val="accent4">
              <a:hueOff val="5206173"/>
              <a:satOff val="-29601"/>
              <a:lumOff val="9510"/>
              <a:alphaOff val="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800" kern="1200"/>
            <a:t>Edge</a:t>
          </a:r>
          <a:endParaRPr lang="zh-TW" altLang="en-US" sz="2800" kern="1200"/>
        </a:p>
      </dsp:txBody>
      <dsp:txXfrm rot="-5400000">
        <a:off x="-113494" y="1231969"/>
        <a:ext cx="1451124" cy="1424492"/>
      </dsp:txXfrm>
    </dsp:sp>
    <dsp:sp modelId="{B29AC37B-EEC1-0C4E-B11A-DB7ED5AC547B}">
      <dsp:nvSpPr>
        <dsp:cNvPr id="0" name=""/>
        <dsp:cNvSpPr/>
      </dsp:nvSpPr>
      <dsp:spPr>
        <a:xfrm rot="5400000">
          <a:off x="4073543" y="-1454852"/>
          <a:ext cx="925920" cy="685172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5206173"/>
              <a:satOff val="-29601"/>
              <a:lumOff val="951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1600" kern="1200"/>
            <a:t>Heterogeneous Data Fusion</a:t>
          </a:r>
          <a:endParaRPr lang="zh-TW" alt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1600" kern="1200"/>
            <a:t>LSTM RNN Model Inference for Anomaly Detection</a:t>
          </a:r>
          <a:endParaRPr lang="zh-TW" alt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1600" kern="1200"/>
            <a:t>Blockchain Node Design and Transaction Initiation</a:t>
          </a:r>
          <a:endParaRPr lang="zh-TW" altLang="en-US" sz="1600" kern="1200"/>
        </a:p>
      </dsp:txBody>
      <dsp:txXfrm rot="-5400000">
        <a:off x="1110640" y="1553251"/>
        <a:ext cx="6806527" cy="835520"/>
      </dsp:txXfrm>
    </dsp:sp>
    <dsp:sp modelId="{198228F5-717D-634E-AFEE-206FF0E3A419}">
      <dsp:nvSpPr>
        <dsp:cNvPr id="0" name=""/>
        <dsp:cNvSpPr/>
      </dsp:nvSpPr>
      <dsp:spPr>
        <a:xfrm rot="5400000">
          <a:off x="-100178" y="2446904"/>
          <a:ext cx="1424492" cy="1451124"/>
        </a:xfrm>
        <a:prstGeom prst="chevron">
          <a:avLst/>
        </a:prstGeom>
        <a:gradFill rotWithShape="0">
          <a:gsLst>
            <a:gs pos="0">
              <a:schemeClr val="accent4">
                <a:hueOff val="10412346"/>
                <a:satOff val="-59202"/>
                <a:lumOff val="19020"/>
                <a:alphaOff val="0"/>
                <a:tint val="35000"/>
                <a:satMod val="260000"/>
              </a:schemeClr>
            </a:gs>
            <a:gs pos="30000">
              <a:schemeClr val="accent4">
                <a:hueOff val="10412346"/>
                <a:satOff val="-59202"/>
                <a:lumOff val="19020"/>
                <a:alphaOff val="0"/>
                <a:tint val="38000"/>
                <a:satMod val="260000"/>
              </a:schemeClr>
            </a:gs>
            <a:gs pos="75000">
              <a:schemeClr val="accent4">
                <a:hueOff val="10412346"/>
                <a:satOff val="-59202"/>
                <a:lumOff val="19020"/>
                <a:alphaOff val="0"/>
                <a:tint val="55000"/>
                <a:satMod val="255000"/>
              </a:schemeClr>
            </a:gs>
            <a:gs pos="100000">
              <a:schemeClr val="accent4">
                <a:hueOff val="10412346"/>
                <a:satOff val="-59202"/>
                <a:lumOff val="19020"/>
                <a:alphaOff val="0"/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ln w="12700" cap="flat" cmpd="sng" algn="ctr">
          <a:solidFill>
            <a:schemeClr val="accent4">
              <a:hueOff val="10412346"/>
              <a:satOff val="-59202"/>
              <a:lumOff val="19020"/>
              <a:alphaOff val="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800" kern="1200"/>
            <a:t>Device</a:t>
          </a:r>
          <a:endParaRPr lang="zh-TW" altLang="en-US" sz="2800" kern="1200"/>
        </a:p>
      </dsp:txBody>
      <dsp:txXfrm rot="-5400000">
        <a:off x="-113494" y="2460220"/>
        <a:ext cx="1451124" cy="1424492"/>
      </dsp:txXfrm>
    </dsp:sp>
    <dsp:sp modelId="{592AFA9A-3778-0245-B5C2-E97BBD2E3F5B}">
      <dsp:nvSpPr>
        <dsp:cNvPr id="0" name=""/>
        <dsp:cNvSpPr/>
      </dsp:nvSpPr>
      <dsp:spPr>
        <a:xfrm rot="5400000">
          <a:off x="4073543" y="-226601"/>
          <a:ext cx="925920" cy="685172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10412346"/>
              <a:satOff val="-59202"/>
              <a:lumOff val="1902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1600" kern="1200"/>
            <a:t>Sensor Device Simulation</a:t>
          </a:r>
          <a:endParaRPr lang="zh-TW" alt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1600" kern="1200"/>
            <a:t>Anomalous Data and Sensor Fault Injection</a:t>
          </a:r>
          <a:endParaRPr lang="zh-TW" altLang="en-US" sz="1600" kern="1200"/>
        </a:p>
      </dsp:txBody>
      <dsp:txXfrm rot="-5400000">
        <a:off x="1110640" y="2781502"/>
        <a:ext cx="6806527" cy="8355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95456E4A-BDBE-4859-9DF4-26B4FD897C45}" type="datetimeFigureOut">
              <a:rPr lang="zh-TW" altLang="en-US" smtClean="0"/>
              <a:t>2018/8/1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10" name="矩形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矩形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直線接點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直線接點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線接點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線接點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直線接點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矩形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橢圓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橢圓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橢圓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橢圓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橢圓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54576CAB-F6D7-4DD4-94AF-D2DC606B69A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56E4A-BDBE-4859-9DF4-26B4FD897C45}" type="datetimeFigureOut">
              <a:rPr lang="zh-TW" altLang="en-US" smtClean="0"/>
              <a:t>2018/8/1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76CAB-F6D7-4DD4-94AF-D2DC606B69A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56E4A-BDBE-4859-9DF4-26B4FD897C45}" type="datetimeFigureOut">
              <a:rPr lang="zh-TW" altLang="en-US" smtClean="0"/>
              <a:t>2018/8/1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76CAB-F6D7-4DD4-94AF-D2DC606B69A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95456E4A-BDBE-4859-9DF4-26B4FD897C45}" type="datetimeFigureOut">
              <a:rPr lang="zh-TW" altLang="en-US" smtClean="0"/>
              <a:t>2018/8/1</a:t>
            </a:fld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54576CAB-F6D7-4DD4-94AF-D2DC606B69A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95456E4A-BDBE-4859-9DF4-26B4FD897C45}" type="datetimeFigureOut">
              <a:rPr lang="zh-TW" altLang="en-US" smtClean="0"/>
              <a:t>2018/8/1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9" name="矩形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線接點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直線接點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線接點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線接點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直線接點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矩形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橢圓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橢圓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橢圓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橢圓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橢圓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直線接點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54576CAB-F6D7-4DD4-94AF-D2DC606B69A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56E4A-BDBE-4859-9DF4-26B4FD897C45}" type="datetimeFigureOut">
              <a:rPr lang="zh-TW" altLang="en-US" smtClean="0"/>
              <a:t>2018/8/1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76CAB-F6D7-4DD4-94AF-D2DC606B69A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56E4A-BDBE-4859-9DF4-26B4FD897C45}" type="datetimeFigureOut">
              <a:rPr lang="zh-TW" altLang="en-US" smtClean="0"/>
              <a:t>2018/8/1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76CAB-F6D7-4DD4-94AF-D2DC606B69A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2" name="文字版面配置區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14" name="文字版面配置區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6" name="日期版面配置區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5456E4A-BDBE-4859-9DF4-26B4FD897C45}" type="datetimeFigureOut">
              <a:rPr lang="zh-TW" altLang="en-US" smtClean="0"/>
              <a:t>2018/8/1</a:t>
            </a:fld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54576CAB-F6D7-4DD4-94AF-D2DC606B69A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56E4A-BDBE-4859-9DF4-26B4FD897C45}" type="datetimeFigureOut">
              <a:rPr lang="zh-TW" altLang="en-US" smtClean="0"/>
              <a:t>2018/8/1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76CAB-F6D7-4DD4-94AF-D2DC606B69A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8" name="直線接點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線接點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橢圓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內容版面配置區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21" name="日期版面配置區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95456E4A-BDBE-4859-9DF4-26B4FD897C45}" type="datetimeFigureOut">
              <a:rPr lang="zh-TW" altLang="en-US" smtClean="0"/>
              <a:t>2018/8/1</a:t>
            </a:fld>
            <a:endParaRPr lang="zh-TW" altLang="en-US"/>
          </a:p>
        </p:txBody>
      </p:sp>
      <p:sp>
        <p:nvSpPr>
          <p:cNvPr id="22" name="投影片編號版面配置區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54576CAB-F6D7-4DD4-94AF-D2DC606B69A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3" name="頁尾版面配置區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橢圓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線接點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直線接點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直線接點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日期版面配置區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5456E4A-BDBE-4859-9DF4-26B4FD897C45}" type="datetimeFigureOut">
              <a:rPr lang="zh-TW" altLang="en-US" smtClean="0"/>
              <a:t>2018/8/1</a:t>
            </a:fld>
            <a:endParaRPr lang="zh-TW" altLang="en-US"/>
          </a:p>
        </p:txBody>
      </p:sp>
      <p:sp>
        <p:nvSpPr>
          <p:cNvPr id="18" name="投影片編號版面配置區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54576CAB-F6D7-4DD4-94AF-D2DC606B69A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1" name="頁尾版面配置區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直線接點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95456E4A-BDBE-4859-9DF4-26B4FD897C45}" type="datetimeFigureOut">
              <a:rPr lang="zh-TW" altLang="en-US" smtClean="0"/>
              <a:t>2018/8/1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直線接點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橢圓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54576CAB-F6D7-4DD4-94AF-D2DC606B69A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arxiv.org/abs/1608.05187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eg"/><Relationship Id="rId3" Type="http://schemas.openxmlformats.org/officeDocument/2006/relationships/image" Target="../media/image15.png"/><Relationship Id="rId7" Type="http://schemas.openxmlformats.org/officeDocument/2006/relationships/image" Target="../media/image12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eg"/><Relationship Id="rId5" Type="http://schemas.openxmlformats.org/officeDocument/2006/relationships/image" Target="../media/image17.png"/><Relationship Id="rId4" Type="http://schemas.openxmlformats.org/officeDocument/2006/relationships/image" Target="../media/image16.jpeg"/><Relationship Id="rId9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penfogconsortium.org/ra/technical-document-download/" TargetMode="External"/><Relationship Id="rId2" Type="http://schemas.openxmlformats.org/officeDocument/2006/relationships/hyperlink" Target="https://www.i-scoop.eu/internet-of-things-guide/fog-computing-cloud-internet-things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ebopedia.com/TERM/N/network.html" TargetMode="External"/><Relationship Id="rId7" Type="http://schemas.openxmlformats.org/officeDocument/2006/relationships/image" Target="../media/image2.gif"/><Relationship Id="rId2" Type="http://schemas.openxmlformats.org/officeDocument/2006/relationships/hyperlink" Target="https://www.webopedia.com/TERM/C/cloud_computing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ebopedia.com/TERM/D/data-center.html" TargetMode="External"/><Relationship Id="rId5" Type="http://schemas.openxmlformats.org/officeDocument/2006/relationships/hyperlink" Target="https://www.webopedia.com/TERM/S/storage.html" TargetMode="External"/><Relationship Id="rId4" Type="http://schemas.openxmlformats.org/officeDocument/2006/relationships/hyperlink" Target="https://www.webopedia.com/TERM/C/compute.html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286000" y="2780928"/>
            <a:ext cx="6172200" cy="2237634"/>
          </a:xfrm>
        </p:spPr>
        <p:txBody>
          <a:bodyPr>
            <a:normAutofit fontScale="90000"/>
          </a:bodyPr>
          <a:lstStyle/>
          <a:p>
            <a:r>
              <a:rPr lang="zh-TW" altLang="en-US" b="0" dirty="0"/>
              <a:t>以區塊鍊及深度神經網路設計霧運算物聯網之分散式</a:t>
            </a:r>
            <a:r>
              <a:rPr lang="zh-TW" altLang="en-US" b="0" dirty="0" smtClean="0"/>
              <a:t>安全</a:t>
            </a:r>
            <a:r>
              <a:rPr lang="en-US" altLang="zh-TW" b="0" dirty="0" smtClean="0"/>
              <a:t/>
            </a:r>
            <a:br>
              <a:rPr lang="en-US" altLang="zh-TW" b="0" dirty="0" smtClean="0"/>
            </a:br>
            <a:r>
              <a:rPr lang="en-US" altLang="zh-TW" b="0" dirty="0"/>
              <a:t>Securing Fog-based </a:t>
            </a:r>
            <a:r>
              <a:rPr lang="en-US" altLang="zh-TW" b="0" dirty="0" err="1"/>
              <a:t>IoT</a:t>
            </a:r>
            <a:r>
              <a:rPr lang="en-US" altLang="zh-TW" b="0" dirty="0"/>
              <a:t> Systems using </a:t>
            </a:r>
            <a:r>
              <a:rPr lang="en-US" altLang="zh-TW" b="0" dirty="0" err="1"/>
              <a:t>Blockchain</a:t>
            </a:r>
            <a:r>
              <a:rPr lang="en-US" altLang="zh-TW" b="0" dirty="0"/>
              <a:t> and Deep </a:t>
            </a:r>
            <a:r>
              <a:rPr lang="en-US" altLang="zh-TW" b="0" dirty="0" smtClean="0"/>
              <a:t>Neural Networks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286000" y="5229200"/>
            <a:ext cx="6172200" cy="1145722"/>
          </a:xfrm>
        </p:spPr>
        <p:txBody>
          <a:bodyPr/>
          <a:lstStyle/>
          <a:p>
            <a:r>
              <a:rPr lang="zh-TW" altLang="en-US" dirty="0" smtClean="0"/>
              <a:t>國立中正大學 資訊工程學系 </a:t>
            </a:r>
            <a:endParaRPr lang="en-US" altLang="zh-TW" dirty="0" smtClean="0"/>
          </a:p>
          <a:p>
            <a:r>
              <a:rPr lang="zh-TW" altLang="en-US" dirty="0" smtClean="0"/>
              <a:t>嵌入式系統實驗室 </a:t>
            </a:r>
            <a:endParaRPr lang="en-US" altLang="zh-TW" dirty="0" smtClean="0"/>
          </a:p>
          <a:p>
            <a:r>
              <a:rPr lang="en-US" altLang="zh-TW" dirty="0" smtClean="0"/>
              <a:t>107</a:t>
            </a:r>
            <a:r>
              <a:rPr lang="zh-TW" altLang="en-US" dirty="0" smtClean="0"/>
              <a:t>年度計畫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32125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Open Research Questions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Is </a:t>
            </a:r>
            <a:r>
              <a:rPr lang="en-US" altLang="zh-TW" dirty="0" err="1" smtClean="0"/>
              <a:t>blockchain</a:t>
            </a:r>
            <a:r>
              <a:rPr lang="en-US" altLang="zh-TW" dirty="0" smtClean="0"/>
              <a:t> really </a:t>
            </a:r>
            <a:r>
              <a:rPr lang="en-US" altLang="zh-TW" dirty="0" smtClean="0">
                <a:solidFill>
                  <a:srgbClr val="FF0000"/>
                </a:solidFill>
              </a:rPr>
              <a:t>needed</a:t>
            </a:r>
            <a:r>
              <a:rPr lang="en-US" altLang="zh-TW" dirty="0" smtClean="0"/>
              <a:t> for </a:t>
            </a:r>
            <a:r>
              <a:rPr lang="en-US" altLang="zh-TW" dirty="0" err="1" smtClean="0"/>
              <a:t>IoT</a:t>
            </a:r>
            <a:r>
              <a:rPr lang="en-US" altLang="zh-TW" dirty="0" smtClean="0"/>
              <a:t>?</a:t>
            </a:r>
          </a:p>
          <a:p>
            <a:pPr lvl="1"/>
            <a:r>
              <a:rPr lang="en-US" altLang="zh-TW" dirty="0" smtClean="0"/>
              <a:t>Distributed security in </a:t>
            </a:r>
            <a:r>
              <a:rPr lang="en-US" altLang="zh-TW" dirty="0" err="1" smtClean="0"/>
              <a:t>IoT</a:t>
            </a:r>
            <a:endParaRPr lang="en-US" altLang="zh-TW" dirty="0" smtClean="0"/>
          </a:p>
          <a:p>
            <a:r>
              <a:rPr lang="en-US" altLang="zh-TW" dirty="0" smtClean="0"/>
              <a:t>How to make </a:t>
            </a:r>
            <a:r>
              <a:rPr lang="en-US" altLang="zh-TW" dirty="0" err="1" smtClean="0">
                <a:solidFill>
                  <a:srgbClr val="FF0000"/>
                </a:solidFill>
              </a:rPr>
              <a:t>Blockchains</a:t>
            </a:r>
            <a:r>
              <a:rPr lang="en-US" altLang="zh-TW" dirty="0" smtClean="0">
                <a:solidFill>
                  <a:srgbClr val="FF0000"/>
                </a:solidFill>
              </a:rPr>
              <a:t> </a:t>
            </a:r>
            <a:r>
              <a:rPr lang="en-US" altLang="zh-TW" dirty="0" smtClean="0"/>
              <a:t>Feasible for Fog-based </a:t>
            </a:r>
            <a:r>
              <a:rPr lang="en-US" altLang="zh-TW" dirty="0" err="1" smtClean="0"/>
              <a:t>IoT</a:t>
            </a:r>
            <a:r>
              <a:rPr lang="en-US" altLang="zh-TW" dirty="0" smtClean="0"/>
              <a:t>?</a:t>
            </a:r>
          </a:p>
          <a:p>
            <a:pPr lvl="1"/>
            <a:r>
              <a:rPr lang="en-US" altLang="zh-TW" dirty="0" smtClean="0">
                <a:solidFill>
                  <a:srgbClr val="FF0000"/>
                </a:solidFill>
              </a:rPr>
              <a:t>Network</a:t>
            </a:r>
            <a:r>
              <a:rPr lang="en-US" altLang="zh-TW" dirty="0" smtClean="0"/>
              <a:t> Plane: How to design BC using limited </a:t>
            </a:r>
            <a:r>
              <a:rPr lang="en-US" altLang="zh-TW" dirty="0" err="1" smtClean="0"/>
              <a:t>IoT</a:t>
            </a:r>
            <a:r>
              <a:rPr lang="en-US" altLang="zh-TW" dirty="0" smtClean="0"/>
              <a:t> bandwidth? P2P? 3-tier (local, shared, overlay)?</a:t>
            </a:r>
          </a:p>
          <a:p>
            <a:pPr lvl="1"/>
            <a:r>
              <a:rPr lang="en-US" altLang="zh-TW" dirty="0" smtClean="0">
                <a:solidFill>
                  <a:srgbClr val="FF0000"/>
                </a:solidFill>
              </a:rPr>
              <a:t>Consensus</a:t>
            </a:r>
            <a:r>
              <a:rPr lang="en-US" altLang="zh-TW" dirty="0" smtClean="0"/>
              <a:t> Plane: Which consensus algorithm to use in Fog-based </a:t>
            </a:r>
            <a:r>
              <a:rPr lang="en-US" altLang="zh-TW" dirty="0" err="1" smtClean="0"/>
              <a:t>IoT</a:t>
            </a:r>
            <a:r>
              <a:rPr lang="en-US" altLang="zh-TW" dirty="0" smtClean="0"/>
              <a:t>? Proof of stake (</a:t>
            </a:r>
            <a:r>
              <a:rPr lang="en-US" altLang="zh-TW" dirty="0" err="1" smtClean="0"/>
              <a:t>PoS</a:t>
            </a:r>
            <a:r>
              <a:rPr lang="en-US" altLang="zh-TW" dirty="0" smtClean="0"/>
              <a:t>)? BFT?</a:t>
            </a:r>
          </a:p>
          <a:p>
            <a:pPr lvl="1"/>
            <a:r>
              <a:rPr lang="en-US" altLang="zh-TW" dirty="0" smtClean="0">
                <a:solidFill>
                  <a:srgbClr val="FF0000"/>
                </a:solidFill>
              </a:rPr>
              <a:t>Storage</a:t>
            </a:r>
            <a:r>
              <a:rPr lang="en-US" altLang="zh-TW" dirty="0" smtClean="0"/>
              <a:t> Plane: How to store ledger in </a:t>
            </a:r>
            <a:r>
              <a:rPr lang="en-US" altLang="zh-TW" dirty="0" err="1" smtClean="0"/>
              <a:t>IoT</a:t>
            </a:r>
            <a:r>
              <a:rPr lang="en-US" altLang="zh-TW" dirty="0" smtClean="0"/>
              <a:t>? </a:t>
            </a:r>
            <a:r>
              <a:rPr lang="en-US" altLang="zh-TW" dirty="0" err="1" smtClean="0"/>
              <a:t>Sharding</a:t>
            </a:r>
            <a:r>
              <a:rPr lang="en-US" altLang="zh-TW" dirty="0" smtClean="0"/>
              <a:t>?</a:t>
            </a:r>
          </a:p>
          <a:p>
            <a:pPr lvl="1"/>
            <a:r>
              <a:rPr lang="en-US" altLang="zh-TW" dirty="0" smtClean="0">
                <a:solidFill>
                  <a:srgbClr val="FF0000"/>
                </a:solidFill>
              </a:rPr>
              <a:t>View</a:t>
            </a:r>
            <a:r>
              <a:rPr lang="en-US" altLang="zh-TW" dirty="0" smtClean="0"/>
              <a:t> Plane: How much of ledger need to be stored as a view by edge devices in Fog-based </a:t>
            </a:r>
            <a:r>
              <a:rPr lang="en-US" altLang="zh-TW" dirty="0" err="1" smtClean="0"/>
              <a:t>IoT</a:t>
            </a:r>
            <a:r>
              <a:rPr lang="en-US" altLang="zh-TW" dirty="0" smtClean="0"/>
              <a:t>?</a:t>
            </a:r>
          </a:p>
          <a:p>
            <a:r>
              <a:rPr lang="en-US" altLang="zh-TW" dirty="0" smtClean="0"/>
              <a:t>How to use </a:t>
            </a:r>
            <a:r>
              <a:rPr lang="en-US" altLang="zh-TW" dirty="0" smtClean="0">
                <a:solidFill>
                  <a:srgbClr val="FF0000"/>
                </a:solidFill>
              </a:rPr>
              <a:t>DNN</a:t>
            </a:r>
            <a:r>
              <a:rPr lang="en-US" altLang="zh-TW" dirty="0" smtClean="0"/>
              <a:t> for anomaly detection in </a:t>
            </a:r>
            <a:r>
              <a:rPr lang="en-US" altLang="zh-TW" dirty="0" err="1" smtClean="0"/>
              <a:t>IoT</a:t>
            </a:r>
            <a:r>
              <a:rPr lang="en-US" altLang="zh-TW" dirty="0" smtClean="0"/>
              <a:t>?</a:t>
            </a:r>
          </a:p>
          <a:p>
            <a:pPr lvl="1"/>
            <a:r>
              <a:rPr lang="en-US" altLang="zh-TW" dirty="0" smtClean="0"/>
              <a:t>Light-weight? Accurate? How to leverage </a:t>
            </a:r>
            <a:r>
              <a:rPr lang="en-US" altLang="zh-TW" dirty="0" err="1" smtClean="0"/>
              <a:t>Spatio</a:t>
            </a:r>
            <a:r>
              <a:rPr lang="en-US" altLang="zh-TW" dirty="0" smtClean="0"/>
              <a:t>-temporal features of </a:t>
            </a:r>
            <a:r>
              <a:rPr lang="en-US" altLang="zh-TW" dirty="0" err="1" smtClean="0"/>
              <a:t>IoT</a:t>
            </a:r>
            <a:r>
              <a:rPr lang="en-US" altLang="zh-TW" dirty="0" smtClean="0"/>
              <a:t> data?</a:t>
            </a:r>
          </a:p>
          <a:p>
            <a:pPr lvl="1"/>
            <a:endParaRPr lang="en-US" altLang="zh-TW" dirty="0" smtClean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29211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Block-based </a:t>
            </a:r>
            <a:r>
              <a:rPr lang="en-US" altLang="zh-TW" dirty="0" err="1" smtClean="0"/>
              <a:t>IoT</a:t>
            </a:r>
            <a:r>
              <a:rPr lang="en-US" altLang="zh-TW" dirty="0" smtClean="0"/>
              <a:t> Architecture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484784"/>
            <a:ext cx="7056784" cy="449605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矩形 4"/>
          <p:cNvSpPr/>
          <p:nvPr/>
        </p:nvSpPr>
        <p:spPr>
          <a:xfrm>
            <a:off x="287524" y="6266918"/>
            <a:ext cx="856895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TW" sz="1600" u="sng" dirty="0"/>
              <a:t>A. </a:t>
            </a:r>
            <a:r>
              <a:rPr lang="en-US" altLang="zh-TW" sz="1600" u="sng" dirty="0" err="1"/>
              <a:t>Dorri</a:t>
            </a:r>
            <a:r>
              <a:rPr lang="en-US" altLang="zh-TW" sz="1600" u="sng" dirty="0"/>
              <a:t>, S.S. </a:t>
            </a:r>
            <a:r>
              <a:rPr lang="en-US" altLang="zh-TW" sz="1600" u="sng" dirty="0" err="1"/>
              <a:t>Kanhere</a:t>
            </a:r>
            <a:r>
              <a:rPr lang="en-US" altLang="zh-TW" sz="1600" u="sng" dirty="0"/>
              <a:t>, and R. </a:t>
            </a:r>
            <a:r>
              <a:rPr lang="en-US" altLang="zh-TW" sz="1600" u="sng" dirty="0" err="1"/>
              <a:t>Jurdak</a:t>
            </a:r>
            <a:r>
              <a:rPr lang="en-US" altLang="zh-TW" sz="1600" u="sng" dirty="0"/>
              <a:t>, “</a:t>
            </a:r>
            <a:r>
              <a:rPr lang="en-US" altLang="zh-TW" sz="1600" u="sng" dirty="0" err="1"/>
              <a:t>Blockchain</a:t>
            </a:r>
            <a:r>
              <a:rPr lang="en-US" altLang="zh-TW" sz="1600" u="sng" dirty="0"/>
              <a:t> in Internet of Things: Challenges and Solutions,” </a:t>
            </a:r>
            <a:r>
              <a:rPr lang="en-US" altLang="zh-TW" sz="1600" u="sng" dirty="0" err="1"/>
              <a:t>CoRR</a:t>
            </a:r>
            <a:r>
              <a:rPr lang="en-US" altLang="zh-TW" sz="1600" u="sng" dirty="0"/>
              <a:t>, arXiv:1608.05187v1, </a:t>
            </a:r>
            <a:r>
              <a:rPr lang="en-US" altLang="zh-TW" sz="1600" u="sng" dirty="0">
                <a:hlinkClick r:id="rId3"/>
              </a:rPr>
              <a:t>http://arxiv.org/abs/1608.05187</a:t>
            </a:r>
            <a:r>
              <a:rPr lang="en-US" altLang="zh-TW" sz="1600" dirty="0"/>
              <a:t>, August 2016.</a:t>
            </a:r>
            <a:endParaRPr lang="zh-TW" altLang="zh-TW" sz="1600" dirty="0"/>
          </a:p>
        </p:txBody>
      </p:sp>
    </p:spTree>
    <p:extLst>
      <p:ext uri="{BB962C8B-B14F-4D97-AF65-F5344CB8AC3E}">
        <p14:creationId xmlns:p14="http://schemas.microsoft.com/office/powerpoint/2010/main" val="612812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Deep Neural Networks for Anomaly Detection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LSTM RNN</a:t>
            </a:r>
            <a:endParaRPr lang="zh-TW" altLang="en-US" dirty="0"/>
          </a:p>
        </p:txBody>
      </p:sp>
      <p:pic>
        <p:nvPicPr>
          <p:cNvPr id="4" name="圖片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2132856"/>
            <a:ext cx="7272808" cy="424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025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Application: Smart Grid Security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916832"/>
            <a:ext cx="6984776" cy="46085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56779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Proposal:</a:t>
            </a:r>
            <a:br>
              <a:rPr lang="en-US" altLang="zh-TW" dirty="0" smtClean="0"/>
            </a:br>
            <a:r>
              <a:rPr lang="en-US" altLang="zh-TW" dirty="0" smtClean="0"/>
              <a:t>Smart Secure Fog-Based </a:t>
            </a:r>
            <a:r>
              <a:rPr lang="en-US" altLang="zh-TW" dirty="0" err="1" smtClean="0"/>
              <a:t>IoT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TW" altLang="en-US" dirty="0"/>
          </a:p>
        </p:txBody>
      </p:sp>
      <p:graphicFrame>
        <p:nvGraphicFramePr>
          <p:cNvPr id="4" name="資料圖表 26"/>
          <p:cNvGraphicFramePr/>
          <p:nvPr>
            <p:extLst>
              <p:ext uri="{D42A27DB-BD31-4B8C-83A1-F6EECF244321}">
                <p14:modId xmlns:p14="http://schemas.microsoft.com/office/powerpoint/2010/main" val="939819356"/>
              </p:ext>
            </p:extLst>
          </p:nvPr>
        </p:nvGraphicFramePr>
        <p:xfrm>
          <a:off x="971600" y="2132856"/>
          <a:ext cx="7848872" cy="38884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94643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BC Design of Fog-based </a:t>
            </a:r>
            <a:r>
              <a:rPr lang="en-US" altLang="zh-TW" dirty="0" err="1" smtClean="0"/>
              <a:t>IoT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0490" y="4746308"/>
            <a:ext cx="377190" cy="328930"/>
          </a:xfrm>
          <a:prstGeom prst="rect">
            <a:avLst/>
          </a:prstGeom>
        </p:spPr>
      </p:pic>
      <p:pic>
        <p:nvPicPr>
          <p:cNvPr id="5" name="圖片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2178" y="5211763"/>
            <a:ext cx="649605" cy="866140"/>
          </a:xfrm>
          <a:prstGeom prst="rect">
            <a:avLst/>
          </a:prstGeom>
        </p:spPr>
      </p:pic>
      <p:pic>
        <p:nvPicPr>
          <p:cNvPr id="6" name="圖片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6798" y="4731703"/>
            <a:ext cx="377190" cy="328930"/>
          </a:xfrm>
          <a:prstGeom prst="rect">
            <a:avLst/>
          </a:prstGeom>
        </p:spPr>
      </p:pic>
      <p:pic>
        <p:nvPicPr>
          <p:cNvPr id="7" name="圖片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9433" y="4748213"/>
            <a:ext cx="377190" cy="328930"/>
          </a:xfrm>
          <a:prstGeom prst="rect">
            <a:avLst/>
          </a:prstGeom>
        </p:spPr>
      </p:pic>
      <p:grpSp>
        <p:nvGrpSpPr>
          <p:cNvPr id="8" name="群組 7"/>
          <p:cNvGrpSpPr/>
          <p:nvPr/>
        </p:nvGrpSpPr>
        <p:grpSpPr>
          <a:xfrm>
            <a:off x="1112418" y="1961198"/>
            <a:ext cx="6771950" cy="2628900"/>
            <a:chOff x="190501" y="-25400"/>
            <a:chExt cx="6257600" cy="2628900"/>
          </a:xfrm>
        </p:grpSpPr>
        <p:sp>
          <p:nvSpPr>
            <p:cNvPr id="11" name="圓角矩形 10"/>
            <p:cNvSpPr/>
            <p:nvPr/>
          </p:nvSpPr>
          <p:spPr>
            <a:xfrm>
              <a:off x="190501" y="-25400"/>
              <a:ext cx="4603750" cy="262890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400" kern="100" dirty="0">
                  <a:solidFill>
                    <a:srgbClr val="000000"/>
                  </a:solidFill>
                  <a:effectLst/>
                  <a:latin typeface="Times New Roman"/>
                  <a:ea typeface="新細明體"/>
                  <a:cs typeface="Times New Roman"/>
                </a:rPr>
                <a:t> </a:t>
              </a:r>
              <a:endParaRPr lang="zh-TW" sz="1400" kern="100" dirty="0">
                <a:solidFill>
                  <a:srgbClr val="000000"/>
                </a:solidFill>
                <a:effectLst/>
                <a:latin typeface="Times New Roman"/>
                <a:ea typeface="新細明體"/>
                <a:cs typeface="Times New Roman"/>
              </a:endParaRPr>
            </a:p>
            <a:p>
              <a:pPr algn="ctr">
                <a:spcAft>
                  <a:spcPts val="0"/>
                </a:spcAft>
              </a:pPr>
              <a:r>
                <a:rPr lang="en-US" sz="1400" kern="100" dirty="0">
                  <a:solidFill>
                    <a:srgbClr val="000000"/>
                  </a:solidFill>
                  <a:effectLst/>
                  <a:latin typeface="Times New Roman"/>
                  <a:ea typeface="新細明體"/>
                  <a:cs typeface="Times New Roman"/>
                </a:rPr>
                <a:t> </a:t>
              </a:r>
              <a:endParaRPr lang="zh-TW" sz="1400" kern="100" dirty="0">
                <a:solidFill>
                  <a:srgbClr val="000000"/>
                </a:solidFill>
                <a:effectLst/>
                <a:latin typeface="Times New Roman"/>
                <a:ea typeface="新細明體"/>
                <a:cs typeface="Times New Roman"/>
              </a:endParaRPr>
            </a:p>
            <a:p>
              <a:pPr algn="ctr">
                <a:spcAft>
                  <a:spcPts val="0"/>
                </a:spcAft>
              </a:pPr>
              <a:r>
                <a:rPr lang="en-US" sz="1400" kern="100" dirty="0">
                  <a:solidFill>
                    <a:srgbClr val="000000"/>
                  </a:solidFill>
                  <a:effectLst/>
                  <a:latin typeface="Times New Roman"/>
                  <a:ea typeface="新細明體"/>
                  <a:cs typeface="Times New Roman"/>
                </a:rPr>
                <a:t> </a:t>
              </a:r>
              <a:endParaRPr lang="zh-TW" sz="1400" kern="100" dirty="0">
                <a:solidFill>
                  <a:srgbClr val="000000"/>
                </a:solidFill>
                <a:effectLst/>
                <a:latin typeface="Times New Roman"/>
                <a:ea typeface="新細明體"/>
                <a:cs typeface="Times New Roman"/>
              </a:endParaRPr>
            </a:p>
            <a:p>
              <a:pPr algn="ctr">
                <a:spcAft>
                  <a:spcPts val="0"/>
                </a:spcAft>
              </a:pPr>
              <a:r>
                <a:rPr lang="en-US" sz="1400" kern="100" dirty="0">
                  <a:solidFill>
                    <a:srgbClr val="000000"/>
                  </a:solidFill>
                  <a:effectLst/>
                  <a:latin typeface="Times New Roman"/>
                  <a:ea typeface="新細明體"/>
                  <a:cs typeface="Times New Roman"/>
                </a:rPr>
                <a:t> </a:t>
              </a:r>
              <a:endParaRPr lang="zh-TW" sz="1400" kern="100" dirty="0">
                <a:solidFill>
                  <a:srgbClr val="000000"/>
                </a:solidFill>
                <a:effectLst/>
                <a:latin typeface="Times New Roman"/>
                <a:ea typeface="新細明體"/>
                <a:cs typeface="Times New Roman"/>
              </a:endParaRPr>
            </a:p>
            <a:p>
              <a:pPr algn="ctr">
                <a:spcAft>
                  <a:spcPts val="0"/>
                </a:spcAft>
              </a:pPr>
              <a:r>
                <a:rPr lang="en-US" sz="1400" kern="100" dirty="0">
                  <a:solidFill>
                    <a:srgbClr val="000000"/>
                  </a:solidFill>
                  <a:effectLst/>
                  <a:latin typeface="Times New Roman"/>
                  <a:ea typeface="新細明體"/>
                  <a:cs typeface="Times New Roman"/>
                </a:rPr>
                <a:t> </a:t>
              </a:r>
              <a:endParaRPr lang="zh-TW" sz="1400" kern="100" dirty="0">
                <a:solidFill>
                  <a:srgbClr val="000000"/>
                </a:solidFill>
                <a:effectLst/>
                <a:latin typeface="Times New Roman"/>
                <a:ea typeface="新細明體"/>
                <a:cs typeface="Times New Roman"/>
              </a:endParaRPr>
            </a:p>
            <a:p>
              <a:pPr algn="ctr">
                <a:spcAft>
                  <a:spcPts val="0"/>
                </a:spcAft>
              </a:pPr>
              <a:r>
                <a:rPr lang="en-US" sz="1400" kern="100" dirty="0">
                  <a:solidFill>
                    <a:srgbClr val="000000"/>
                  </a:solidFill>
                  <a:effectLst/>
                  <a:latin typeface="Times New Roman"/>
                  <a:ea typeface="新細明體"/>
                  <a:cs typeface="Times New Roman"/>
                </a:rPr>
                <a:t> </a:t>
              </a:r>
              <a:endParaRPr lang="zh-TW" sz="1400" kern="100" dirty="0">
                <a:solidFill>
                  <a:srgbClr val="000000"/>
                </a:solidFill>
                <a:effectLst/>
                <a:latin typeface="Times New Roman"/>
                <a:ea typeface="新細明體"/>
                <a:cs typeface="Times New Roman"/>
              </a:endParaRPr>
            </a:p>
            <a:p>
              <a:pPr algn="ctr">
                <a:spcAft>
                  <a:spcPts val="0"/>
                </a:spcAft>
              </a:pPr>
              <a:r>
                <a:rPr lang="en-US" sz="1400" kern="100" dirty="0">
                  <a:solidFill>
                    <a:srgbClr val="000000"/>
                  </a:solidFill>
                  <a:effectLst/>
                  <a:latin typeface="Times New Roman"/>
                  <a:ea typeface="新細明體"/>
                  <a:cs typeface="Times New Roman"/>
                </a:rPr>
                <a:t> </a:t>
              </a:r>
              <a:endParaRPr lang="zh-TW" sz="1400" kern="100" dirty="0">
                <a:solidFill>
                  <a:srgbClr val="000000"/>
                </a:solidFill>
                <a:effectLst/>
                <a:latin typeface="Times New Roman"/>
                <a:ea typeface="新細明體"/>
                <a:cs typeface="Times New Roman"/>
              </a:endParaRPr>
            </a:p>
            <a:p>
              <a:pPr algn="ctr">
                <a:spcAft>
                  <a:spcPts val="0"/>
                </a:spcAft>
              </a:pPr>
              <a:r>
                <a:rPr lang="en-US" sz="1400" kern="100" dirty="0">
                  <a:solidFill>
                    <a:srgbClr val="000000"/>
                  </a:solidFill>
                  <a:effectLst/>
                  <a:latin typeface="Times New Roman"/>
                  <a:ea typeface="新細明體"/>
                  <a:cs typeface="Times New Roman"/>
                </a:rPr>
                <a:t> </a:t>
              </a:r>
              <a:endParaRPr lang="zh-TW" sz="1400" kern="100" dirty="0">
                <a:solidFill>
                  <a:srgbClr val="000000"/>
                </a:solidFill>
                <a:effectLst/>
                <a:latin typeface="Times New Roman"/>
                <a:ea typeface="新細明體"/>
                <a:cs typeface="Times New Roman"/>
              </a:endParaRPr>
            </a:p>
            <a:p>
              <a:pPr algn="ctr">
                <a:spcAft>
                  <a:spcPts val="0"/>
                </a:spcAft>
              </a:pPr>
              <a:r>
                <a:rPr lang="en-US" sz="1400" kern="100" dirty="0">
                  <a:solidFill>
                    <a:srgbClr val="000000"/>
                  </a:solidFill>
                  <a:effectLst/>
                  <a:latin typeface="Times New Roman"/>
                  <a:ea typeface="新細明體"/>
                  <a:cs typeface="Times New Roman"/>
                </a:rPr>
                <a:t> </a:t>
              </a:r>
              <a:endParaRPr lang="zh-TW" sz="1400" kern="100" dirty="0">
                <a:solidFill>
                  <a:srgbClr val="000000"/>
                </a:solidFill>
                <a:effectLst/>
                <a:latin typeface="Times New Roman"/>
                <a:ea typeface="新細明體"/>
                <a:cs typeface="Times New Roman"/>
              </a:endParaRPr>
            </a:p>
            <a:p>
              <a:pPr algn="ctr">
                <a:spcAft>
                  <a:spcPts val="0"/>
                </a:spcAft>
              </a:pPr>
              <a:endParaRPr lang="en-US" sz="1600" kern="100" dirty="0" smtClean="0">
                <a:solidFill>
                  <a:srgbClr val="C00000"/>
                </a:solidFill>
                <a:effectLst/>
                <a:latin typeface="Times New Roman"/>
                <a:ea typeface="新細明體"/>
                <a:cs typeface="Times New Roman"/>
              </a:endParaRPr>
            </a:p>
            <a:p>
              <a:pPr algn="ctr">
                <a:spcAft>
                  <a:spcPts val="0"/>
                </a:spcAft>
              </a:pPr>
              <a:r>
                <a:rPr lang="en-US" sz="1600" kern="100" dirty="0" err="1" smtClean="0">
                  <a:solidFill>
                    <a:srgbClr val="C00000"/>
                  </a:solidFill>
                  <a:effectLst/>
                  <a:latin typeface="Times New Roman"/>
                  <a:ea typeface="新細明體"/>
                  <a:cs typeface="Times New Roman"/>
                </a:rPr>
                <a:t>Kubernetes</a:t>
              </a:r>
              <a:r>
                <a:rPr lang="en-US" sz="1600" kern="100" dirty="0" smtClean="0">
                  <a:solidFill>
                    <a:srgbClr val="C00000"/>
                  </a:solidFill>
                  <a:effectLst/>
                  <a:latin typeface="Times New Roman"/>
                  <a:ea typeface="新細明體"/>
                  <a:cs typeface="Times New Roman"/>
                </a:rPr>
                <a:t> </a:t>
              </a:r>
              <a:r>
                <a:rPr lang="en-US" sz="1600" kern="100" dirty="0">
                  <a:solidFill>
                    <a:srgbClr val="C00000"/>
                  </a:solidFill>
                  <a:effectLst/>
                  <a:latin typeface="Times New Roman"/>
                  <a:ea typeface="新細明體"/>
                  <a:cs typeface="Times New Roman"/>
                </a:rPr>
                <a:t>Pod with Smart Grid </a:t>
              </a:r>
              <a:r>
                <a:rPr lang="en-US" sz="1600" kern="100" dirty="0" smtClean="0">
                  <a:solidFill>
                    <a:srgbClr val="C00000"/>
                  </a:solidFill>
                  <a:effectLst/>
                  <a:latin typeface="Times New Roman"/>
                  <a:ea typeface="新細明體"/>
                  <a:cs typeface="Times New Roman"/>
                </a:rPr>
                <a:t>Agents</a:t>
              </a:r>
              <a:endParaRPr lang="zh-TW" sz="1400" kern="100" dirty="0">
                <a:solidFill>
                  <a:srgbClr val="000000"/>
                </a:solidFill>
                <a:effectLst/>
                <a:latin typeface="Times New Roman"/>
                <a:ea typeface="新細明體"/>
                <a:cs typeface="Times New Roman"/>
              </a:endParaRPr>
            </a:p>
          </p:txBody>
        </p:sp>
        <p:grpSp>
          <p:nvGrpSpPr>
            <p:cNvPr id="12" name="群組 11"/>
            <p:cNvGrpSpPr/>
            <p:nvPr/>
          </p:nvGrpSpPr>
          <p:grpSpPr>
            <a:xfrm>
              <a:off x="390525" y="180975"/>
              <a:ext cx="2435860" cy="1985645"/>
              <a:chOff x="0" y="0"/>
              <a:chExt cx="2435860" cy="1985645"/>
            </a:xfrm>
          </p:grpSpPr>
          <p:sp>
            <p:nvSpPr>
              <p:cNvPr id="21" name="矩形 20"/>
              <p:cNvSpPr/>
              <p:nvPr/>
            </p:nvSpPr>
            <p:spPr>
              <a:xfrm>
                <a:off x="114300" y="136525"/>
                <a:ext cx="2251880" cy="1719618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 latinLnBrk="1">
                  <a:spcAft>
                    <a:spcPts val="0"/>
                  </a:spcAft>
                </a:pPr>
                <a:r>
                  <a:rPr lang="en-US" sz="1400" kern="100" dirty="0">
                    <a:solidFill>
                      <a:srgbClr val="000000"/>
                    </a:solidFill>
                    <a:effectLst/>
                    <a:latin typeface="Times New Roman"/>
                    <a:ea typeface="新細明體"/>
                    <a:cs typeface="Times New Roman"/>
                  </a:rPr>
                  <a:t>IEC 61499 Node</a:t>
                </a:r>
                <a:endParaRPr lang="zh-TW" sz="1400" kern="100" dirty="0">
                  <a:solidFill>
                    <a:srgbClr val="000000"/>
                  </a:solidFill>
                  <a:effectLst/>
                  <a:latin typeface="Times New Roman"/>
                  <a:ea typeface="新細明體"/>
                  <a:cs typeface="Times New Roman"/>
                </a:endParaRPr>
              </a:p>
              <a:p>
                <a:pPr algn="ctr">
                  <a:spcAft>
                    <a:spcPts val="0"/>
                  </a:spcAft>
                </a:pPr>
                <a:r>
                  <a:rPr lang="en-US" sz="1400" kern="100" dirty="0">
                    <a:solidFill>
                      <a:srgbClr val="000000"/>
                    </a:solidFill>
                    <a:effectLst/>
                    <a:latin typeface="Times New Roman"/>
                    <a:ea typeface="新細明體"/>
                    <a:cs typeface="Times New Roman"/>
                  </a:rPr>
                  <a:t> </a:t>
                </a:r>
                <a:endParaRPr lang="zh-TW" sz="1400" kern="100" dirty="0">
                  <a:solidFill>
                    <a:srgbClr val="000000"/>
                  </a:solidFill>
                  <a:effectLst/>
                  <a:latin typeface="Times New Roman"/>
                  <a:ea typeface="新細明體"/>
                  <a:cs typeface="Times New Roman"/>
                </a:endParaRPr>
              </a:p>
              <a:p>
                <a:pPr algn="ctr">
                  <a:spcAft>
                    <a:spcPts val="0"/>
                  </a:spcAft>
                </a:pPr>
                <a:r>
                  <a:rPr lang="en-US" sz="1400" kern="100" dirty="0">
                    <a:solidFill>
                      <a:srgbClr val="000000"/>
                    </a:solidFill>
                    <a:effectLst/>
                    <a:latin typeface="Times New Roman"/>
                    <a:ea typeface="新細明體"/>
                    <a:cs typeface="Times New Roman"/>
                  </a:rPr>
                  <a:t> </a:t>
                </a:r>
                <a:endParaRPr lang="zh-TW" sz="1400" kern="100" dirty="0">
                  <a:solidFill>
                    <a:srgbClr val="000000"/>
                  </a:solidFill>
                  <a:effectLst/>
                  <a:latin typeface="Times New Roman"/>
                  <a:ea typeface="新細明體"/>
                  <a:cs typeface="Times New Roman"/>
                </a:endParaRPr>
              </a:p>
              <a:p>
                <a:pPr algn="ctr">
                  <a:spcAft>
                    <a:spcPts val="0"/>
                  </a:spcAft>
                </a:pPr>
                <a:r>
                  <a:rPr lang="en-US" sz="1400" kern="100" dirty="0">
                    <a:solidFill>
                      <a:srgbClr val="000000"/>
                    </a:solidFill>
                    <a:effectLst/>
                    <a:latin typeface="Times New Roman"/>
                    <a:ea typeface="新細明體"/>
                    <a:cs typeface="Times New Roman"/>
                  </a:rPr>
                  <a:t> </a:t>
                </a:r>
                <a:endParaRPr lang="zh-TW" sz="1400" kern="100" dirty="0">
                  <a:solidFill>
                    <a:srgbClr val="000000"/>
                  </a:solidFill>
                  <a:effectLst/>
                  <a:latin typeface="Times New Roman"/>
                  <a:ea typeface="新細明體"/>
                  <a:cs typeface="Times New Roman"/>
                </a:endParaRPr>
              </a:p>
              <a:p>
                <a:pPr algn="ctr">
                  <a:spcAft>
                    <a:spcPts val="0"/>
                  </a:spcAft>
                </a:pPr>
                <a:r>
                  <a:rPr lang="en-US" sz="1400" kern="100" dirty="0">
                    <a:solidFill>
                      <a:srgbClr val="000000"/>
                    </a:solidFill>
                    <a:effectLst/>
                    <a:latin typeface="Times New Roman"/>
                    <a:ea typeface="新細明體"/>
                    <a:cs typeface="Times New Roman"/>
                  </a:rPr>
                  <a:t> </a:t>
                </a:r>
                <a:endParaRPr lang="zh-TW" sz="1400" kern="100" dirty="0">
                  <a:solidFill>
                    <a:srgbClr val="000000"/>
                  </a:solidFill>
                  <a:effectLst/>
                  <a:latin typeface="Times New Roman"/>
                  <a:ea typeface="新細明體"/>
                  <a:cs typeface="Times New Roman"/>
                </a:endParaRPr>
              </a:p>
              <a:p>
                <a:pPr algn="ctr">
                  <a:spcAft>
                    <a:spcPts val="0"/>
                  </a:spcAft>
                </a:pPr>
                <a:r>
                  <a:rPr lang="en-US" sz="1400" kern="100" dirty="0">
                    <a:solidFill>
                      <a:srgbClr val="000000"/>
                    </a:solidFill>
                    <a:effectLst/>
                    <a:latin typeface="Times New Roman"/>
                    <a:ea typeface="新細明體"/>
                    <a:cs typeface="Times New Roman"/>
                  </a:rPr>
                  <a:t> </a:t>
                </a:r>
                <a:endParaRPr lang="zh-TW" sz="1400" kern="100" dirty="0">
                  <a:solidFill>
                    <a:srgbClr val="000000"/>
                  </a:solidFill>
                  <a:effectLst/>
                  <a:latin typeface="Times New Roman"/>
                  <a:ea typeface="新細明體"/>
                  <a:cs typeface="Times New Roman"/>
                </a:endParaRPr>
              </a:p>
              <a:p>
                <a:pPr algn="ctr">
                  <a:spcAft>
                    <a:spcPts val="0"/>
                  </a:spcAft>
                </a:pPr>
                <a:r>
                  <a:rPr lang="en-US" sz="1400" kern="100" dirty="0">
                    <a:solidFill>
                      <a:srgbClr val="000000"/>
                    </a:solidFill>
                    <a:effectLst/>
                    <a:latin typeface="Times New Roman"/>
                    <a:ea typeface="新細明體"/>
                    <a:cs typeface="Times New Roman"/>
                  </a:rPr>
                  <a:t> </a:t>
                </a:r>
                <a:endParaRPr lang="zh-TW" sz="1400" kern="100" dirty="0">
                  <a:solidFill>
                    <a:srgbClr val="000000"/>
                  </a:solidFill>
                  <a:effectLst/>
                  <a:latin typeface="Times New Roman"/>
                  <a:ea typeface="新細明體"/>
                  <a:cs typeface="Times New Roman"/>
                </a:endParaRPr>
              </a:p>
            </p:txBody>
          </p:sp>
          <p:sp>
            <p:nvSpPr>
              <p:cNvPr id="22" name="圓角矩形 21"/>
              <p:cNvSpPr/>
              <p:nvPr/>
            </p:nvSpPr>
            <p:spPr>
              <a:xfrm>
                <a:off x="224967" y="1133475"/>
                <a:ext cx="1419367" cy="593678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1400" kern="100">
                    <a:solidFill>
                      <a:srgbClr val="000000"/>
                    </a:solidFill>
                    <a:effectLst/>
                    <a:latin typeface="Times New Roman"/>
                    <a:ea typeface="新細明體"/>
                    <a:cs typeface="Times New Roman"/>
                  </a:rPr>
                  <a:t>Heterogeneous Data Fusion FB</a:t>
                </a:r>
                <a:endParaRPr lang="zh-TW" sz="1400" kern="100">
                  <a:solidFill>
                    <a:srgbClr val="000000"/>
                  </a:solidFill>
                  <a:effectLst/>
                  <a:latin typeface="Times New Roman"/>
                  <a:ea typeface="新細明體"/>
                  <a:cs typeface="Times New Roman"/>
                </a:endParaRPr>
              </a:p>
            </p:txBody>
          </p:sp>
          <p:sp>
            <p:nvSpPr>
              <p:cNvPr id="23" name="框架 22"/>
              <p:cNvSpPr/>
              <p:nvPr/>
            </p:nvSpPr>
            <p:spPr>
              <a:xfrm>
                <a:off x="0" y="0"/>
                <a:ext cx="2435860" cy="1985645"/>
              </a:xfrm>
              <a:prstGeom prst="frame">
                <a:avLst>
                  <a:gd name="adj1" fmla="val 7001"/>
                </a:avLst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TW" altLang="en-US" sz="2000"/>
              </a:p>
            </p:txBody>
          </p:sp>
          <p:sp>
            <p:nvSpPr>
              <p:cNvPr id="24" name="圓角矩形 23"/>
              <p:cNvSpPr/>
              <p:nvPr/>
            </p:nvSpPr>
            <p:spPr>
              <a:xfrm>
                <a:off x="828704" y="442814"/>
                <a:ext cx="1214650" cy="593678"/>
              </a:xfrm>
              <a:prstGeom prst="round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1400" kern="100" dirty="0">
                    <a:solidFill>
                      <a:srgbClr val="000000"/>
                    </a:solidFill>
                    <a:effectLst/>
                    <a:latin typeface="Times New Roman"/>
                    <a:ea typeface="新細明體"/>
                    <a:cs typeface="Times New Roman"/>
                  </a:rPr>
                  <a:t>Create Transaction FB</a:t>
                </a:r>
                <a:endParaRPr lang="zh-TW" sz="1400" kern="100" dirty="0">
                  <a:solidFill>
                    <a:srgbClr val="000000"/>
                  </a:solidFill>
                  <a:effectLst/>
                  <a:latin typeface="Times New Roman"/>
                  <a:ea typeface="新細明體"/>
                  <a:cs typeface="Times New Roman"/>
                </a:endParaRPr>
              </a:p>
            </p:txBody>
          </p:sp>
          <p:cxnSp>
            <p:nvCxnSpPr>
              <p:cNvPr id="25" name="肘形接點 24"/>
              <p:cNvCxnSpPr/>
              <p:nvPr/>
            </p:nvCxnSpPr>
            <p:spPr>
              <a:xfrm flipV="1">
                <a:off x="1648168" y="1020900"/>
                <a:ext cx="143302" cy="409414"/>
              </a:xfrm>
              <a:prstGeom prst="bentConnector3">
                <a:avLst>
                  <a:gd name="adj1" fmla="val 102666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群組 12"/>
            <p:cNvGrpSpPr/>
            <p:nvPr/>
          </p:nvGrpSpPr>
          <p:grpSpPr>
            <a:xfrm>
              <a:off x="2952750" y="180975"/>
              <a:ext cx="1657350" cy="1985645"/>
              <a:chOff x="0" y="0"/>
              <a:chExt cx="1657350" cy="1985645"/>
            </a:xfrm>
          </p:grpSpPr>
          <p:sp>
            <p:nvSpPr>
              <p:cNvPr id="18" name="框架 17"/>
              <p:cNvSpPr/>
              <p:nvPr/>
            </p:nvSpPr>
            <p:spPr>
              <a:xfrm>
                <a:off x="0" y="0"/>
                <a:ext cx="1657350" cy="1985645"/>
              </a:xfrm>
              <a:prstGeom prst="frame">
                <a:avLst>
                  <a:gd name="adj1" fmla="val 7001"/>
                </a:avLst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TW" altLang="en-US" sz="2000"/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117475" y="123825"/>
                <a:ext cx="1439016" cy="1760562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 latinLnBrk="1">
                  <a:spcAft>
                    <a:spcPts val="0"/>
                  </a:spcAft>
                </a:pPr>
                <a:endParaRPr lang="en-US" sz="1400" kern="100" dirty="0" smtClean="0">
                  <a:solidFill>
                    <a:srgbClr val="000000"/>
                  </a:solidFill>
                  <a:effectLst/>
                  <a:latin typeface="Times New Roman"/>
                  <a:ea typeface="新細明體"/>
                  <a:cs typeface="Times New Roman"/>
                </a:endParaRPr>
              </a:p>
              <a:p>
                <a:pPr algn="r" latinLnBrk="1">
                  <a:spcAft>
                    <a:spcPts val="0"/>
                  </a:spcAft>
                </a:pPr>
                <a:r>
                  <a:rPr lang="en-US" sz="1400" kern="100" dirty="0" smtClean="0">
                    <a:solidFill>
                      <a:srgbClr val="000000"/>
                    </a:solidFill>
                    <a:effectLst/>
                    <a:latin typeface="Times New Roman"/>
                    <a:ea typeface="新細明體"/>
                    <a:cs typeface="Times New Roman"/>
                  </a:rPr>
                  <a:t>IEC </a:t>
                </a:r>
                <a:r>
                  <a:rPr lang="en-US" sz="1400" kern="100" dirty="0">
                    <a:solidFill>
                      <a:srgbClr val="000000"/>
                    </a:solidFill>
                    <a:effectLst/>
                    <a:latin typeface="Times New Roman"/>
                    <a:ea typeface="新細明體"/>
                    <a:cs typeface="Times New Roman"/>
                  </a:rPr>
                  <a:t>61499 Node</a:t>
                </a:r>
                <a:endParaRPr lang="zh-TW" sz="1400" kern="100" dirty="0">
                  <a:solidFill>
                    <a:srgbClr val="000000"/>
                  </a:solidFill>
                  <a:effectLst/>
                  <a:latin typeface="Times New Roman"/>
                  <a:ea typeface="新細明體"/>
                  <a:cs typeface="Times New Roman"/>
                </a:endParaRPr>
              </a:p>
              <a:p>
                <a:pPr algn="ctr">
                  <a:spcAft>
                    <a:spcPts val="0"/>
                  </a:spcAft>
                </a:pPr>
                <a:r>
                  <a:rPr lang="en-US" sz="1400" kern="100" dirty="0">
                    <a:solidFill>
                      <a:srgbClr val="000000"/>
                    </a:solidFill>
                    <a:effectLst/>
                    <a:latin typeface="Times New Roman"/>
                    <a:ea typeface="新細明體"/>
                    <a:cs typeface="Times New Roman"/>
                  </a:rPr>
                  <a:t>(encapsulating LSTM RNN model)</a:t>
                </a:r>
                <a:endParaRPr lang="zh-TW" sz="1400" kern="100" dirty="0">
                  <a:solidFill>
                    <a:srgbClr val="000000"/>
                  </a:solidFill>
                  <a:effectLst/>
                  <a:latin typeface="Times New Roman"/>
                  <a:ea typeface="新細明體"/>
                  <a:cs typeface="Times New Roman"/>
                </a:endParaRPr>
              </a:p>
              <a:p>
                <a:pPr algn="ctr">
                  <a:spcAft>
                    <a:spcPts val="0"/>
                  </a:spcAft>
                </a:pPr>
                <a:r>
                  <a:rPr lang="en-US" sz="1400" kern="100" dirty="0">
                    <a:solidFill>
                      <a:srgbClr val="000000"/>
                    </a:solidFill>
                    <a:effectLst/>
                    <a:latin typeface="Times New Roman"/>
                    <a:ea typeface="新細明體"/>
                    <a:cs typeface="Times New Roman"/>
                  </a:rPr>
                  <a:t> </a:t>
                </a:r>
                <a:endParaRPr lang="zh-TW" sz="1400" kern="100" dirty="0">
                  <a:solidFill>
                    <a:srgbClr val="000000"/>
                  </a:solidFill>
                  <a:effectLst/>
                  <a:latin typeface="Times New Roman"/>
                  <a:ea typeface="新細明體"/>
                  <a:cs typeface="Times New Roman"/>
                </a:endParaRPr>
              </a:p>
              <a:p>
                <a:pPr algn="ctr">
                  <a:spcAft>
                    <a:spcPts val="0"/>
                  </a:spcAft>
                </a:pPr>
                <a:r>
                  <a:rPr lang="en-US" sz="1400" kern="100" dirty="0">
                    <a:solidFill>
                      <a:srgbClr val="000000"/>
                    </a:solidFill>
                    <a:effectLst/>
                    <a:latin typeface="Times New Roman"/>
                    <a:ea typeface="新細明體"/>
                    <a:cs typeface="Times New Roman"/>
                  </a:rPr>
                  <a:t> </a:t>
                </a:r>
                <a:endParaRPr lang="zh-TW" sz="1400" kern="100" dirty="0">
                  <a:solidFill>
                    <a:srgbClr val="000000"/>
                  </a:solidFill>
                  <a:effectLst/>
                  <a:latin typeface="Times New Roman"/>
                  <a:ea typeface="新細明體"/>
                  <a:cs typeface="Times New Roman"/>
                </a:endParaRPr>
              </a:p>
              <a:p>
                <a:pPr algn="ctr">
                  <a:spcAft>
                    <a:spcPts val="0"/>
                  </a:spcAft>
                </a:pPr>
                <a:r>
                  <a:rPr lang="en-US" sz="1400" kern="100" dirty="0">
                    <a:solidFill>
                      <a:srgbClr val="000000"/>
                    </a:solidFill>
                    <a:effectLst/>
                    <a:latin typeface="Times New Roman"/>
                    <a:ea typeface="新細明體"/>
                    <a:cs typeface="Times New Roman"/>
                  </a:rPr>
                  <a:t> </a:t>
                </a:r>
                <a:endParaRPr lang="zh-TW" sz="1400" kern="100" dirty="0">
                  <a:solidFill>
                    <a:srgbClr val="000000"/>
                  </a:solidFill>
                  <a:effectLst/>
                  <a:latin typeface="Times New Roman"/>
                  <a:ea typeface="新細明體"/>
                  <a:cs typeface="Times New Roman"/>
                </a:endParaRPr>
              </a:p>
              <a:p>
                <a:pPr algn="ctr">
                  <a:spcAft>
                    <a:spcPts val="0"/>
                  </a:spcAft>
                </a:pPr>
                <a:r>
                  <a:rPr lang="en-US" sz="1400" kern="100" dirty="0">
                    <a:solidFill>
                      <a:srgbClr val="000000"/>
                    </a:solidFill>
                    <a:effectLst/>
                    <a:latin typeface="Times New Roman"/>
                    <a:ea typeface="新細明體"/>
                    <a:cs typeface="Times New Roman"/>
                  </a:rPr>
                  <a:t> </a:t>
                </a:r>
                <a:endParaRPr lang="zh-TW" sz="1400" kern="100" dirty="0">
                  <a:solidFill>
                    <a:srgbClr val="000000"/>
                  </a:solidFill>
                  <a:effectLst/>
                  <a:latin typeface="Times New Roman"/>
                  <a:ea typeface="新細明體"/>
                  <a:cs typeface="Times New Roman"/>
                </a:endParaRPr>
              </a:p>
              <a:p>
                <a:pPr algn="ctr">
                  <a:spcAft>
                    <a:spcPts val="0"/>
                  </a:spcAft>
                </a:pPr>
                <a:r>
                  <a:rPr lang="en-US" sz="1400" kern="100" dirty="0">
                    <a:solidFill>
                      <a:srgbClr val="000000"/>
                    </a:solidFill>
                    <a:effectLst/>
                    <a:latin typeface="Times New Roman"/>
                    <a:ea typeface="新細明體"/>
                    <a:cs typeface="Times New Roman"/>
                  </a:rPr>
                  <a:t> </a:t>
                </a:r>
                <a:endParaRPr lang="zh-TW" sz="1400" kern="100" dirty="0">
                  <a:solidFill>
                    <a:srgbClr val="000000"/>
                  </a:solidFill>
                  <a:effectLst/>
                  <a:latin typeface="Times New Roman"/>
                  <a:ea typeface="新細明體"/>
                  <a:cs typeface="Times New Roman"/>
                </a:endParaRPr>
              </a:p>
            </p:txBody>
          </p:sp>
          <p:pic>
            <p:nvPicPr>
              <p:cNvPr id="20" name="圖片 19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5275" y="1246596"/>
                <a:ext cx="1181100" cy="588645"/>
              </a:xfrm>
              <a:prstGeom prst="rect">
                <a:avLst/>
              </a:prstGeom>
            </p:spPr>
          </p:pic>
        </p:grpSp>
        <p:sp>
          <p:nvSpPr>
            <p:cNvPr id="14" name="圓角化同側角落矩形 13"/>
            <p:cNvSpPr/>
            <p:nvPr/>
          </p:nvSpPr>
          <p:spPr>
            <a:xfrm>
              <a:off x="5149849" y="381000"/>
              <a:ext cx="1298252" cy="1955800"/>
            </a:xfrm>
            <a:prstGeom prst="round2Same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kern="100" dirty="0" err="1">
                  <a:solidFill>
                    <a:srgbClr val="000000"/>
                  </a:solidFill>
                  <a:effectLst/>
                  <a:latin typeface="Times New Roman"/>
                  <a:ea typeface="新細明體"/>
                  <a:cs typeface="Times New Roman"/>
                </a:rPr>
                <a:t>Kubernetes</a:t>
              </a:r>
              <a:r>
                <a:rPr lang="en-US" kern="100" dirty="0">
                  <a:solidFill>
                    <a:srgbClr val="000000"/>
                  </a:solidFill>
                  <a:effectLst/>
                  <a:latin typeface="Times New Roman"/>
                  <a:ea typeface="新細明體"/>
                  <a:cs typeface="Times New Roman"/>
                </a:rPr>
                <a:t> Node</a:t>
              </a:r>
              <a:endParaRPr lang="zh-TW" kern="100" dirty="0">
                <a:solidFill>
                  <a:srgbClr val="000000"/>
                </a:solidFill>
                <a:effectLst/>
                <a:latin typeface="Times New Roman"/>
                <a:ea typeface="新細明體"/>
                <a:cs typeface="Times New Roman"/>
              </a:endParaRPr>
            </a:p>
            <a:p>
              <a:pPr algn="ctr">
                <a:spcAft>
                  <a:spcPts val="0"/>
                </a:spcAft>
              </a:pPr>
              <a:r>
                <a:rPr lang="en-US" kern="100" dirty="0">
                  <a:solidFill>
                    <a:srgbClr val="000000"/>
                  </a:solidFill>
                  <a:effectLst/>
                  <a:latin typeface="Times New Roman"/>
                  <a:ea typeface="新細明體"/>
                  <a:cs typeface="Times New Roman"/>
                </a:rPr>
                <a:t> </a:t>
              </a:r>
              <a:endParaRPr lang="zh-TW" kern="100" dirty="0">
                <a:solidFill>
                  <a:srgbClr val="000000"/>
                </a:solidFill>
                <a:effectLst/>
                <a:latin typeface="Times New Roman"/>
                <a:ea typeface="新細明體"/>
                <a:cs typeface="Times New Roman"/>
              </a:endParaRPr>
            </a:p>
            <a:p>
              <a:pPr algn="ctr">
                <a:spcAft>
                  <a:spcPts val="0"/>
                </a:spcAft>
              </a:pPr>
              <a:r>
                <a:rPr lang="en-US" kern="100" dirty="0">
                  <a:solidFill>
                    <a:srgbClr val="000000"/>
                  </a:solidFill>
                  <a:effectLst/>
                  <a:latin typeface="Times New Roman"/>
                  <a:ea typeface="新細明體"/>
                  <a:cs typeface="Times New Roman"/>
                </a:rPr>
                <a:t>(Deployed to a Cloud Server)</a:t>
              </a:r>
              <a:endParaRPr lang="zh-TW" kern="100" dirty="0">
                <a:solidFill>
                  <a:srgbClr val="000000"/>
                </a:solidFill>
                <a:effectLst/>
                <a:latin typeface="Times New Roman"/>
                <a:ea typeface="新細明體"/>
                <a:cs typeface="Times New Roman"/>
              </a:endParaRPr>
            </a:p>
          </p:txBody>
        </p:sp>
        <p:sp>
          <p:nvSpPr>
            <p:cNvPr id="15" name="向右箭號 14"/>
            <p:cNvSpPr/>
            <p:nvPr/>
          </p:nvSpPr>
          <p:spPr>
            <a:xfrm>
              <a:off x="4787900" y="1260475"/>
              <a:ext cx="352425" cy="276225"/>
            </a:xfrm>
            <a:prstGeom prst="stripedRight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 sz="2000"/>
            </a:p>
          </p:txBody>
        </p:sp>
        <p:sp>
          <p:nvSpPr>
            <p:cNvPr id="16" name="文字方塊 27"/>
            <p:cNvSpPr txBox="1"/>
            <p:nvPr/>
          </p:nvSpPr>
          <p:spPr>
            <a:xfrm>
              <a:off x="317482" y="2193925"/>
              <a:ext cx="666769" cy="358775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r">
                <a:spcAft>
                  <a:spcPts val="0"/>
                </a:spcAft>
              </a:pPr>
              <a:r>
                <a:rPr lang="en-US" sz="1000" kern="100">
                  <a:solidFill>
                    <a:srgbClr val="000000"/>
                  </a:solidFill>
                  <a:effectLst/>
                  <a:latin typeface="Times New Roman"/>
                  <a:ea typeface="新細明體"/>
                  <a:cs typeface="Times New Roman"/>
                </a:rPr>
                <a:t>Docker Containers</a:t>
              </a:r>
              <a:endParaRPr lang="zh-TW" sz="1400" kern="100">
                <a:solidFill>
                  <a:srgbClr val="000000"/>
                </a:solidFill>
                <a:effectLst/>
                <a:latin typeface="Times New Roman"/>
                <a:ea typeface="新細明體"/>
                <a:cs typeface="Times New Roman"/>
              </a:endParaRPr>
            </a:p>
          </p:txBody>
        </p:sp>
        <p:cxnSp>
          <p:nvCxnSpPr>
            <p:cNvPr id="17" name="弧形接點 16"/>
            <p:cNvCxnSpPr/>
            <p:nvPr/>
          </p:nvCxnSpPr>
          <p:spPr>
            <a:xfrm flipV="1">
              <a:off x="552450" y="2114550"/>
              <a:ext cx="47625" cy="276225"/>
            </a:xfrm>
            <a:prstGeom prst="curvedConnector3">
              <a:avLst>
                <a:gd name="adj1" fmla="val -13333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圖片 8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823" y="5320348"/>
            <a:ext cx="944880" cy="628650"/>
          </a:xfrm>
          <a:prstGeom prst="rect">
            <a:avLst/>
          </a:prstGeom>
        </p:spPr>
      </p:pic>
      <p:pic>
        <p:nvPicPr>
          <p:cNvPr id="10" name="圖片 9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7920" y="5180648"/>
            <a:ext cx="850900" cy="850900"/>
          </a:xfrm>
          <a:prstGeom prst="rect">
            <a:avLst/>
          </a:prstGeom>
        </p:spPr>
      </p:pic>
      <p:sp>
        <p:nvSpPr>
          <p:cNvPr id="26" name="矩形 25"/>
          <p:cNvSpPr/>
          <p:nvPr/>
        </p:nvSpPr>
        <p:spPr>
          <a:xfrm>
            <a:off x="632237" y="6079360"/>
            <a:ext cx="59425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current clamp     weather sensors     battery sensors</a:t>
            </a:r>
            <a:endParaRPr lang="zh-TW" altLang="zh-TW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6469098" y="6442547"/>
            <a:ext cx="2341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FB: Function Block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11922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Smart Grid with Smart BC Application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流程圖: 替代處理程序 3"/>
          <p:cNvSpPr/>
          <p:nvPr/>
        </p:nvSpPr>
        <p:spPr>
          <a:xfrm>
            <a:off x="2266178" y="4209620"/>
            <a:ext cx="841375" cy="622300"/>
          </a:xfrm>
          <a:prstGeom prst="flowChartAlternate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600" kern="100">
                <a:effectLst/>
                <a:latin typeface="Times New Roman"/>
                <a:ea typeface="新細明體"/>
              </a:rPr>
              <a:t>Use Load</a:t>
            </a:r>
            <a:endParaRPr lang="zh-TW" sz="1600" kern="100">
              <a:effectLst/>
              <a:latin typeface="Times New Roman"/>
              <a:ea typeface="新細明體"/>
            </a:endParaRPr>
          </a:p>
        </p:txBody>
      </p:sp>
      <p:sp>
        <p:nvSpPr>
          <p:cNvPr id="5" name="流程圖: 替代處理程序 4"/>
          <p:cNvSpPr/>
          <p:nvPr/>
        </p:nvSpPr>
        <p:spPr>
          <a:xfrm>
            <a:off x="3196452" y="4209620"/>
            <a:ext cx="891903" cy="622300"/>
          </a:xfrm>
          <a:prstGeom prst="flowChartAlternateProcess">
            <a:avLst/>
          </a:prstGeom>
          <a:solidFill>
            <a:srgbClr val="FFFF00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600" kern="100" dirty="0">
                <a:effectLst/>
                <a:latin typeface="Times New Roman"/>
                <a:ea typeface="新細明體"/>
              </a:rPr>
              <a:t>Trading Node</a:t>
            </a:r>
            <a:endParaRPr lang="zh-TW" sz="1600" kern="100" dirty="0">
              <a:effectLst/>
              <a:latin typeface="Times New Roman"/>
              <a:ea typeface="新細明體"/>
            </a:endParaRPr>
          </a:p>
        </p:txBody>
      </p:sp>
      <p:sp>
        <p:nvSpPr>
          <p:cNvPr id="6" name="流程圖: 替代處理程序 5"/>
          <p:cNvSpPr/>
          <p:nvPr/>
        </p:nvSpPr>
        <p:spPr>
          <a:xfrm>
            <a:off x="5295736" y="4193246"/>
            <a:ext cx="952721" cy="622300"/>
          </a:xfrm>
          <a:prstGeom prst="flowChartAlternateProcess">
            <a:avLst/>
          </a:prstGeom>
          <a:solidFill>
            <a:srgbClr val="FF5353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600" kern="100" dirty="0">
                <a:effectLst/>
                <a:latin typeface="Times New Roman"/>
                <a:ea typeface="新細明體"/>
              </a:rPr>
              <a:t>MG </a:t>
            </a:r>
            <a:r>
              <a:rPr lang="en-US" sz="1600" kern="100" dirty="0" err="1">
                <a:effectLst/>
                <a:latin typeface="Times New Roman"/>
                <a:ea typeface="新細明體"/>
              </a:rPr>
              <a:t>Mgt</a:t>
            </a:r>
            <a:r>
              <a:rPr lang="en-US" sz="1600" kern="100" dirty="0">
                <a:effectLst/>
                <a:latin typeface="Times New Roman"/>
                <a:ea typeface="新細明體"/>
              </a:rPr>
              <a:t> Node</a:t>
            </a:r>
            <a:endParaRPr lang="zh-TW" sz="1600" kern="100" dirty="0">
              <a:effectLst/>
              <a:latin typeface="Times New Roman"/>
              <a:ea typeface="新細明體"/>
            </a:endParaRPr>
          </a:p>
        </p:txBody>
      </p:sp>
      <p:sp>
        <p:nvSpPr>
          <p:cNvPr id="7" name="文字方塊 70"/>
          <p:cNvSpPr txBox="1"/>
          <p:nvPr/>
        </p:nvSpPr>
        <p:spPr>
          <a:xfrm>
            <a:off x="273574" y="3612720"/>
            <a:ext cx="1588472" cy="809625"/>
          </a:xfrm>
          <a:prstGeom prst="rect">
            <a:avLst/>
          </a:prstGeom>
          <a:solidFill>
            <a:schemeClr val="lt1"/>
          </a:solidFill>
          <a:ln w="6350">
            <a:solidFill>
              <a:schemeClr val="bg1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>
              <a:spcAft>
                <a:spcPts val="0"/>
              </a:spcAft>
            </a:pPr>
            <a:r>
              <a:rPr lang="en-US" b="1" kern="100" dirty="0">
                <a:solidFill>
                  <a:srgbClr val="7030A0"/>
                </a:solidFill>
                <a:effectLst/>
                <a:latin typeface="Times New Roman"/>
                <a:ea typeface="新細明體"/>
              </a:rPr>
              <a:t>IEC 61499 </a:t>
            </a:r>
            <a:r>
              <a:rPr lang="en-US" b="1" kern="100" dirty="0" smtClean="0">
                <a:solidFill>
                  <a:srgbClr val="7030A0"/>
                </a:solidFill>
                <a:effectLst/>
                <a:latin typeface="Times New Roman"/>
                <a:ea typeface="新細明體"/>
              </a:rPr>
              <a:t> with data fusion</a:t>
            </a:r>
            <a:endParaRPr lang="zh-TW" kern="100" dirty="0">
              <a:effectLst/>
              <a:latin typeface="Times New Roman"/>
              <a:ea typeface="新細明體"/>
            </a:endParaRPr>
          </a:p>
        </p:txBody>
      </p:sp>
      <p:sp>
        <p:nvSpPr>
          <p:cNvPr id="8" name="文字方塊 71"/>
          <p:cNvSpPr txBox="1"/>
          <p:nvPr/>
        </p:nvSpPr>
        <p:spPr>
          <a:xfrm>
            <a:off x="179512" y="5193393"/>
            <a:ext cx="1935581" cy="812800"/>
          </a:xfrm>
          <a:prstGeom prst="rect">
            <a:avLst/>
          </a:prstGeom>
          <a:solidFill>
            <a:schemeClr val="lt1"/>
          </a:solidFill>
          <a:ln w="6350">
            <a:solidFill>
              <a:schemeClr val="bg1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 latinLnBrk="1">
              <a:spcAft>
                <a:spcPts val="0"/>
              </a:spcAft>
            </a:pPr>
            <a:r>
              <a:rPr lang="en-US" b="1" kern="100" dirty="0">
                <a:solidFill>
                  <a:srgbClr val="7030A0"/>
                </a:solidFill>
                <a:effectLst/>
                <a:latin typeface="Times New Roman"/>
                <a:ea typeface="新細明體"/>
              </a:rPr>
              <a:t>Low-Power Wide-Area Network</a:t>
            </a:r>
            <a:endParaRPr lang="zh-TW" kern="100" dirty="0">
              <a:effectLst/>
              <a:latin typeface="Times New Roman"/>
              <a:ea typeface="新細明體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110420" y="4000070"/>
            <a:ext cx="5834653" cy="8972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 sz="2400"/>
          </a:p>
        </p:txBody>
      </p:sp>
      <p:sp>
        <p:nvSpPr>
          <p:cNvPr id="11" name="文字方塊 73"/>
          <p:cNvSpPr txBox="1"/>
          <p:nvPr/>
        </p:nvSpPr>
        <p:spPr>
          <a:xfrm>
            <a:off x="2110420" y="3949905"/>
            <a:ext cx="1130663" cy="386715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n-US" sz="1600" kern="100" dirty="0" err="1">
                <a:effectLst/>
                <a:latin typeface="Times New Roman"/>
                <a:ea typeface="新細明體"/>
              </a:rPr>
              <a:t>Kubernetes</a:t>
            </a:r>
            <a:endParaRPr lang="zh-TW" sz="2400" kern="100" dirty="0">
              <a:effectLst/>
              <a:latin typeface="Times New Roman"/>
              <a:ea typeface="新細明體"/>
            </a:endParaRPr>
          </a:p>
        </p:txBody>
      </p:sp>
      <p:sp>
        <p:nvSpPr>
          <p:cNvPr id="12" name="文字方塊 74"/>
          <p:cNvSpPr txBox="1"/>
          <p:nvPr/>
        </p:nvSpPr>
        <p:spPr>
          <a:xfrm>
            <a:off x="7164520" y="5170577"/>
            <a:ext cx="902335" cy="598805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>
              <a:spcAft>
                <a:spcPts val="0"/>
              </a:spcAft>
            </a:pPr>
            <a:r>
              <a:rPr lang="en-US" sz="1600" kern="100" dirty="0">
                <a:effectLst/>
                <a:latin typeface="Times New Roman"/>
                <a:ea typeface="新細明體"/>
              </a:rPr>
              <a:t>Device-Level</a:t>
            </a:r>
            <a:endParaRPr lang="zh-TW" sz="1600" kern="100" dirty="0">
              <a:effectLst/>
              <a:latin typeface="Times New Roman"/>
              <a:ea typeface="新細明體"/>
            </a:endParaRPr>
          </a:p>
        </p:txBody>
      </p:sp>
      <p:sp>
        <p:nvSpPr>
          <p:cNvPr id="13" name="文字方塊 75"/>
          <p:cNvSpPr txBox="1"/>
          <p:nvPr/>
        </p:nvSpPr>
        <p:spPr>
          <a:xfrm>
            <a:off x="7989023" y="4062889"/>
            <a:ext cx="746125" cy="598805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>
              <a:spcAft>
                <a:spcPts val="0"/>
              </a:spcAft>
            </a:pPr>
            <a:r>
              <a:rPr lang="en-US" sz="1600" kern="100" dirty="0">
                <a:effectLst/>
                <a:latin typeface="Times New Roman"/>
                <a:ea typeface="新細明體"/>
              </a:rPr>
              <a:t>Edge-Level</a:t>
            </a:r>
            <a:endParaRPr lang="zh-TW" sz="1600" kern="100" dirty="0">
              <a:effectLst/>
              <a:latin typeface="Times New Roman"/>
              <a:ea typeface="新細明體"/>
            </a:endParaRPr>
          </a:p>
        </p:txBody>
      </p:sp>
      <p:sp>
        <p:nvSpPr>
          <p:cNvPr id="14" name="文字方塊 76"/>
          <p:cNvSpPr txBox="1"/>
          <p:nvPr/>
        </p:nvSpPr>
        <p:spPr>
          <a:xfrm>
            <a:off x="7832813" y="2758803"/>
            <a:ext cx="902335" cy="598805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>
              <a:spcAft>
                <a:spcPts val="0"/>
              </a:spcAft>
            </a:pPr>
            <a:r>
              <a:rPr lang="en-US" sz="1600" kern="100" dirty="0">
                <a:effectLst/>
                <a:latin typeface="Times New Roman"/>
                <a:ea typeface="新細明體"/>
              </a:rPr>
              <a:t>Cloud-Level</a:t>
            </a:r>
            <a:endParaRPr lang="zh-TW" sz="1600" kern="100" dirty="0">
              <a:effectLst/>
              <a:latin typeface="Times New Roman"/>
              <a:ea typeface="新細明體"/>
            </a:endParaRPr>
          </a:p>
        </p:txBody>
      </p:sp>
      <p:pic>
        <p:nvPicPr>
          <p:cNvPr id="4140" name="圖片 9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3920" y="3324906"/>
            <a:ext cx="822530" cy="444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39" name="圖片 9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6835" y="3188540"/>
            <a:ext cx="812734" cy="439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38" name="圖片 9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2821" y="3074035"/>
            <a:ext cx="876300" cy="500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文字方塊 77"/>
          <p:cNvSpPr txBox="1"/>
          <p:nvPr/>
        </p:nvSpPr>
        <p:spPr>
          <a:xfrm>
            <a:off x="273574" y="2023406"/>
            <a:ext cx="906703" cy="79683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prstClr val="black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kern="100" dirty="0">
                <a:effectLst/>
                <a:latin typeface="Times New Roman"/>
                <a:ea typeface="新細明體"/>
              </a:rPr>
              <a:t>Install Load A</a:t>
            </a:r>
            <a:endParaRPr lang="zh-TW" sz="2800" kern="100" dirty="0">
              <a:effectLst/>
              <a:latin typeface="Times New Roman"/>
              <a:ea typeface="新細明體"/>
            </a:endParaRPr>
          </a:p>
        </p:txBody>
      </p:sp>
      <p:sp>
        <p:nvSpPr>
          <p:cNvPr id="19" name="文字方塊 78"/>
          <p:cNvSpPr txBox="1"/>
          <p:nvPr/>
        </p:nvSpPr>
        <p:spPr>
          <a:xfrm>
            <a:off x="1318759" y="2053827"/>
            <a:ext cx="791661" cy="8298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prstClr val="black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kern="100" dirty="0" smtClean="0">
                <a:effectLst/>
                <a:latin typeface="Times New Roman"/>
                <a:ea typeface="新細明體"/>
              </a:rPr>
              <a:t>Gen </a:t>
            </a:r>
            <a:r>
              <a:rPr lang="en-US" kern="100" dirty="0">
                <a:effectLst/>
                <a:latin typeface="Times New Roman"/>
                <a:ea typeface="新細明體"/>
              </a:rPr>
              <a:t>PV Power</a:t>
            </a:r>
            <a:endParaRPr lang="zh-TW" sz="2800" kern="100" dirty="0">
              <a:effectLst/>
              <a:latin typeface="Times New Roman"/>
              <a:ea typeface="新細明體"/>
            </a:endParaRPr>
          </a:p>
        </p:txBody>
      </p:sp>
      <p:sp>
        <p:nvSpPr>
          <p:cNvPr id="20" name="文字方塊 79"/>
          <p:cNvSpPr txBox="1"/>
          <p:nvPr/>
        </p:nvSpPr>
        <p:spPr>
          <a:xfrm>
            <a:off x="2303607" y="2022567"/>
            <a:ext cx="848759" cy="8078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prstClr val="black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kern="100" dirty="0">
                <a:effectLst/>
                <a:latin typeface="Times New Roman"/>
                <a:ea typeface="新細明體"/>
              </a:rPr>
              <a:t>Use </a:t>
            </a:r>
            <a:br>
              <a:rPr lang="en-US" kern="100" dirty="0">
                <a:effectLst/>
                <a:latin typeface="Times New Roman"/>
                <a:ea typeface="新細明體"/>
              </a:rPr>
            </a:br>
            <a:r>
              <a:rPr lang="en-US" kern="100" dirty="0">
                <a:effectLst/>
                <a:latin typeface="Times New Roman"/>
                <a:ea typeface="新細明體"/>
              </a:rPr>
              <a:t>Load A</a:t>
            </a:r>
            <a:endParaRPr lang="zh-TW" sz="2800" kern="100" dirty="0">
              <a:effectLst/>
              <a:latin typeface="Times New Roman"/>
              <a:ea typeface="新細明體"/>
            </a:endParaRPr>
          </a:p>
        </p:txBody>
      </p:sp>
      <p:sp>
        <p:nvSpPr>
          <p:cNvPr id="21" name="文字方塊 80"/>
          <p:cNvSpPr txBox="1"/>
          <p:nvPr/>
        </p:nvSpPr>
        <p:spPr>
          <a:xfrm>
            <a:off x="4589063" y="2022567"/>
            <a:ext cx="1107686" cy="812913"/>
          </a:xfrm>
          <a:prstGeom prst="rect">
            <a:avLst/>
          </a:prstGeom>
          <a:solidFill>
            <a:srgbClr val="FF5353"/>
          </a:solidFill>
          <a:ln w="6350">
            <a:solidFill>
              <a:prstClr val="black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kern="100" dirty="0">
                <a:effectLst/>
                <a:latin typeface="Times New Roman"/>
                <a:ea typeface="新細明體"/>
              </a:rPr>
              <a:t>Isolate MG K</a:t>
            </a:r>
            <a:endParaRPr lang="zh-TW" sz="2800" kern="100" dirty="0">
              <a:effectLst/>
              <a:latin typeface="Times New Roman"/>
              <a:ea typeface="新細明體"/>
            </a:endParaRPr>
          </a:p>
        </p:txBody>
      </p:sp>
      <p:sp>
        <p:nvSpPr>
          <p:cNvPr id="22" name="文字方塊 81"/>
          <p:cNvSpPr txBox="1"/>
          <p:nvPr/>
        </p:nvSpPr>
        <p:spPr>
          <a:xfrm>
            <a:off x="3355248" y="1985533"/>
            <a:ext cx="1056773" cy="818832"/>
          </a:xfrm>
          <a:prstGeom prst="rect">
            <a:avLst/>
          </a:prstGeom>
          <a:solidFill>
            <a:srgbClr val="FFFF00"/>
          </a:solidFill>
          <a:ln w="6350">
            <a:solidFill>
              <a:prstClr val="black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kern="100" dirty="0">
                <a:effectLst/>
                <a:latin typeface="Times New Roman"/>
                <a:ea typeface="新細明體"/>
              </a:rPr>
              <a:t>Buy elect from MG</a:t>
            </a:r>
            <a:endParaRPr lang="zh-TW" sz="2800" kern="100" dirty="0">
              <a:effectLst/>
              <a:latin typeface="Times New Roman"/>
              <a:ea typeface="新細明體"/>
            </a:endParaRPr>
          </a:p>
        </p:txBody>
      </p:sp>
      <p:sp>
        <p:nvSpPr>
          <p:cNvPr id="23" name="文字方塊 82"/>
          <p:cNvSpPr txBox="1"/>
          <p:nvPr/>
        </p:nvSpPr>
        <p:spPr>
          <a:xfrm>
            <a:off x="5868896" y="2017283"/>
            <a:ext cx="932216" cy="818832"/>
          </a:xfrm>
          <a:prstGeom prst="rect">
            <a:avLst/>
          </a:prstGeom>
          <a:solidFill>
            <a:srgbClr val="33CC33"/>
          </a:solidFill>
          <a:ln w="6350">
            <a:solidFill>
              <a:prstClr val="black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kern="100" dirty="0" smtClean="0">
                <a:effectLst/>
                <a:latin typeface="Times New Roman"/>
                <a:ea typeface="新細明體"/>
              </a:rPr>
              <a:t>Gen </a:t>
            </a:r>
            <a:r>
              <a:rPr lang="en-US" kern="100" dirty="0">
                <a:effectLst/>
                <a:latin typeface="Times New Roman"/>
                <a:ea typeface="新細明體"/>
              </a:rPr>
              <a:t>TB Power</a:t>
            </a:r>
            <a:endParaRPr lang="zh-TW" sz="2800" kern="100" dirty="0">
              <a:effectLst/>
              <a:latin typeface="Times New Roman"/>
              <a:ea typeface="新細明體"/>
            </a:endParaRPr>
          </a:p>
        </p:txBody>
      </p:sp>
      <p:sp>
        <p:nvSpPr>
          <p:cNvPr id="24" name="文字方塊 83"/>
          <p:cNvSpPr txBox="1"/>
          <p:nvPr/>
        </p:nvSpPr>
        <p:spPr>
          <a:xfrm>
            <a:off x="6993343" y="2047717"/>
            <a:ext cx="995680" cy="842053"/>
          </a:xfrm>
          <a:prstGeom prst="rect">
            <a:avLst/>
          </a:prstGeom>
          <a:solidFill>
            <a:srgbClr val="FFC000"/>
          </a:solidFill>
          <a:ln w="6350">
            <a:solidFill>
              <a:prstClr val="black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kern="100" dirty="0">
                <a:effectLst/>
                <a:latin typeface="Times New Roman"/>
                <a:ea typeface="新細明體"/>
              </a:rPr>
              <a:t>Sell elect to MG</a:t>
            </a:r>
            <a:endParaRPr lang="zh-TW" sz="2800" kern="100" dirty="0">
              <a:effectLst/>
              <a:latin typeface="Times New Roman"/>
              <a:ea typeface="新細明體"/>
            </a:endParaRPr>
          </a:p>
        </p:txBody>
      </p:sp>
      <p:sp>
        <p:nvSpPr>
          <p:cNvPr id="25" name="向右箭號 24"/>
          <p:cNvSpPr/>
          <p:nvPr/>
        </p:nvSpPr>
        <p:spPr>
          <a:xfrm>
            <a:off x="1180775" y="2334147"/>
            <a:ext cx="156845" cy="10604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 sz="2400"/>
          </a:p>
        </p:txBody>
      </p:sp>
      <p:sp>
        <p:nvSpPr>
          <p:cNvPr id="26" name="向右箭號 25"/>
          <p:cNvSpPr/>
          <p:nvPr/>
        </p:nvSpPr>
        <p:spPr>
          <a:xfrm>
            <a:off x="3212056" y="2390549"/>
            <a:ext cx="156845" cy="10604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 sz="2400"/>
          </a:p>
        </p:txBody>
      </p:sp>
      <p:sp>
        <p:nvSpPr>
          <p:cNvPr id="27" name="向右箭號 26"/>
          <p:cNvSpPr/>
          <p:nvPr/>
        </p:nvSpPr>
        <p:spPr>
          <a:xfrm>
            <a:off x="4429527" y="2368800"/>
            <a:ext cx="156845" cy="10604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 sz="2400"/>
          </a:p>
        </p:txBody>
      </p:sp>
      <p:sp>
        <p:nvSpPr>
          <p:cNvPr id="28" name="向右箭號 27"/>
          <p:cNvSpPr/>
          <p:nvPr/>
        </p:nvSpPr>
        <p:spPr>
          <a:xfrm>
            <a:off x="7989023" y="2562429"/>
            <a:ext cx="156845" cy="10604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 sz="2400"/>
          </a:p>
        </p:txBody>
      </p:sp>
      <p:sp>
        <p:nvSpPr>
          <p:cNvPr id="29" name="向右箭號 28"/>
          <p:cNvSpPr/>
          <p:nvPr/>
        </p:nvSpPr>
        <p:spPr>
          <a:xfrm>
            <a:off x="5698623" y="2334147"/>
            <a:ext cx="156845" cy="20409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 sz="2400"/>
          </a:p>
        </p:txBody>
      </p:sp>
      <p:sp>
        <p:nvSpPr>
          <p:cNvPr id="30" name="向右箭號 29"/>
          <p:cNvSpPr/>
          <p:nvPr/>
        </p:nvSpPr>
        <p:spPr>
          <a:xfrm>
            <a:off x="2146762" y="2358332"/>
            <a:ext cx="156845" cy="10604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 sz="2400"/>
          </a:p>
        </p:txBody>
      </p:sp>
      <p:sp>
        <p:nvSpPr>
          <p:cNvPr id="31" name="向右箭號 30"/>
          <p:cNvSpPr/>
          <p:nvPr/>
        </p:nvSpPr>
        <p:spPr>
          <a:xfrm>
            <a:off x="6836498" y="2411355"/>
            <a:ext cx="156845" cy="20409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 sz="2400"/>
          </a:p>
        </p:txBody>
      </p:sp>
      <p:pic>
        <p:nvPicPr>
          <p:cNvPr id="4123" name="圖片 10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3720" y="5031671"/>
            <a:ext cx="377825" cy="328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2" name="圖片 10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6835" y="5006271"/>
            <a:ext cx="377825" cy="328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1" name="圖片 10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3193" y="5007858"/>
            <a:ext cx="377825" cy="328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5" name="直線單箭頭接點 34"/>
          <p:cNvCxnSpPr>
            <a:stCxn id="65" idx="1"/>
          </p:cNvCxnSpPr>
          <p:nvPr/>
        </p:nvCxnSpPr>
        <p:spPr>
          <a:xfrm flipH="1">
            <a:off x="6315590" y="4614115"/>
            <a:ext cx="589509" cy="10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/>
          <p:nvPr/>
        </p:nvCxnSpPr>
        <p:spPr>
          <a:xfrm flipH="1">
            <a:off x="3622266" y="3606642"/>
            <a:ext cx="460555" cy="5026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/>
          <p:nvPr/>
        </p:nvCxnSpPr>
        <p:spPr>
          <a:xfrm flipH="1" flipV="1">
            <a:off x="5091792" y="2857070"/>
            <a:ext cx="444499" cy="367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>
            <a:stCxn id="57" idx="0"/>
          </p:cNvCxnSpPr>
          <p:nvPr/>
        </p:nvCxnSpPr>
        <p:spPr>
          <a:xfrm flipH="1" flipV="1">
            <a:off x="4572001" y="3627961"/>
            <a:ext cx="109714" cy="5988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116" name="圖片 4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9332" y="3307285"/>
            <a:ext cx="887698" cy="480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0" name="直線單箭頭接點 39"/>
          <p:cNvCxnSpPr/>
          <p:nvPr/>
        </p:nvCxnSpPr>
        <p:spPr>
          <a:xfrm flipH="1" flipV="1">
            <a:off x="3220129" y="3823721"/>
            <a:ext cx="321492" cy="3195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文字方塊 44"/>
          <p:cNvSpPr txBox="1"/>
          <p:nvPr/>
        </p:nvSpPr>
        <p:spPr>
          <a:xfrm>
            <a:off x="4623661" y="3737814"/>
            <a:ext cx="339090" cy="324485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zh-TW" sz="1600" kern="100">
                <a:effectLst/>
                <a:latin typeface="Times New Roman"/>
                <a:ea typeface="新細明體"/>
              </a:rPr>
              <a:t>①</a:t>
            </a:r>
          </a:p>
        </p:txBody>
      </p:sp>
      <p:sp>
        <p:nvSpPr>
          <p:cNvPr id="42" name="文字方塊 45"/>
          <p:cNvSpPr txBox="1"/>
          <p:nvPr/>
        </p:nvSpPr>
        <p:spPr>
          <a:xfrm>
            <a:off x="5329932" y="2806905"/>
            <a:ext cx="339090" cy="324485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zh-TW" sz="1600" kern="100" dirty="0">
                <a:solidFill>
                  <a:srgbClr val="4472C4"/>
                </a:solidFill>
                <a:effectLst/>
                <a:latin typeface="Times New Roman"/>
                <a:ea typeface="新細明體"/>
              </a:rPr>
              <a:t>③</a:t>
            </a:r>
            <a:endParaRPr lang="zh-TW" sz="1600" kern="100" dirty="0">
              <a:effectLst/>
              <a:latin typeface="Times New Roman"/>
              <a:ea typeface="新細明體"/>
            </a:endParaRPr>
          </a:p>
        </p:txBody>
      </p:sp>
      <p:sp>
        <p:nvSpPr>
          <p:cNvPr id="43" name="文字方塊 46"/>
          <p:cNvSpPr txBox="1"/>
          <p:nvPr/>
        </p:nvSpPr>
        <p:spPr>
          <a:xfrm>
            <a:off x="3937584" y="3720579"/>
            <a:ext cx="339090" cy="313055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zh-TW" sz="1600" kern="100" dirty="0">
                <a:effectLst/>
                <a:latin typeface="Times New Roman"/>
                <a:ea typeface="新細明體"/>
              </a:rPr>
              <a:t>②</a:t>
            </a:r>
          </a:p>
        </p:txBody>
      </p:sp>
      <p:sp>
        <p:nvSpPr>
          <p:cNvPr id="44" name="文字方塊 47"/>
          <p:cNvSpPr txBox="1"/>
          <p:nvPr/>
        </p:nvSpPr>
        <p:spPr>
          <a:xfrm>
            <a:off x="6436257" y="4289630"/>
            <a:ext cx="339090" cy="324485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zh-TW" sz="1600" kern="100" dirty="0">
                <a:solidFill>
                  <a:srgbClr val="4472C4"/>
                </a:solidFill>
                <a:effectLst/>
                <a:latin typeface="Times New Roman"/>
                <a:ea typeface="新細明體"/>
              </a:rPr>
              <a:t>①</a:t>
            </a:r>
            <a:endParaRPr lang="zh-TW" sz="1600" kern="100" dirty="0">
              <a:effectLst/>
              <a:latin typeface="Times New Roman"/>
              <a:ea typeface="新細明體"/>
            </a:endParaRPr>
          </a:p>
        </p:txBody>
      </p:sp>
      <p:sp>
        <p:nvSpPr>
          <p:cNvPr id="45" name="文字方塊 50"/>
          <p:cNvSpPr txBox="1"/>
          <p:nvPr/>
        </p:nvSpPr>
        <p:spPr>
          <a:xfrm>
            <a:off x="323528" y="2916760"/>
            <a:ext cx="1473113" cy="616585"/>
          </a:xfrm>
          <a:prstGeom prst="rect">
            <a:avLst/>
          </a:prstGeom>
          <a:solidFill>
            <a:schemeClr val="lt1"/>
          </a:solidFill>
          <a:ln w="6350">
            <a:solidFill>
              <a:schemeClr val="bg1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>
              <a:spcAft>
                <a:spcPts val="0"/>
              </a:spcAft>
            </a:pPr>
            <a:r>
              <a:rPr lang="en-US" sz="1600" b="1" kern="100" dirty="0" err="1">
                <a:solidFill>
                  <a:srgbClr val="7030A0"/>
                </a:solidFill>
                <a:effectLst/>
                <a:latin typeface="Times New Roman"/>
                <a:ea typeface="新細明體"/>
              </a:rPr>
              <a:t>HyperLedger</a:t>
            </a:r>
            <a:r>
              <a:rPr lang="en-US" sz="1600" b="1" kern="100" dirty="0">
                <a:solidFill>
                  <a:srgbClr val="7030A0"/>
                </a:solidFill>
                <a:effectLst/>
                <a:latin typeface="Times New Roman"/>
                <a:ea typeface="新細明體"/>
              </a:rPr>
              <a:t> Fabric</a:t>
            </a:r>
            <a:endParaRPr lang="zh-TW" sz="2400" kern="100" dirty="0">
              <a:effectLst/>
              <a:latin typeface="Times New Roman"/>
              <a:ea typeface="新細明體"/>
            </a:endParaRPr>
          </a:p>
        </p:txBody>
      </p:sp>
      <p:sp>
        <p:nvSpPr>
          <p:cNvPr id="46" name="文字方塊 51"/>
          <p:cNvSpPr txBox="1"/>
          <p:nvPr/>
        </p:nvSpPr>
        <p:spPr>
          <a:xfrm>
            <a:off x="8116565" y="2316050"/>
            <a:ext cx="392430" cy="465455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n-US" sz="2400" kern="100" dirty="0">
                <a:effectLst/>
                <a:latin typeface="Times New Roman"/>
                <a:ea typeface="新細明體"/>
              </a:rPr>
              <a:t>…</a:t>
            </a:r>
            <a:endParaRPr lang="zh-TW" sz="1600" kern="100" dirty="0">
              <a:effectLst/>
              <a:latin typeface="Times New Roman"/>
              <a:ea typeface="新細明體"/>
            </a:endParaRPr>
          </a:p>
        </p:txBody>
      </p:sp>
      <p:sp>
        <p:nvSpPr>
          <p:cNvPr id="47" name="文字方塊 52"/>
          <p:cNvSpPr txBox="1"/>
          <p:nvPr/>
        </p:nvSpPr>
        <p:spPr>
          <a:xfrm>
            <a:off x="3016158" y="3873704"/>
            <a:ext cx="339090" cy="324485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zh-TW" sz="1600" kern="1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/>
                <a:ea typeface="新細明體"/>
              </a:rPr>
              <a:t>③</a:t>
            </a:r>
            <a:endParaRPr lang="zh-TW" sz="1600" kern="100" dirty="0">
              <a:effectLst/>
              <a:latin typeface="Times New Roman"/>
              <a:ea typeface="新細明體"/>
            </a:endParaRPr>
          </a:p>
        </p:txBody>
      </p:sp>
      <p:sp>
        <p:nvSpPr>
          <p:cNvPr id="48" name="文字方塊 54"/>
          <p:cNvSpPr txBox="1"/>
          <p:nvPr/>
        </p:nvSpPr>
        <p:spPr>
          <a:xfrm>
            <a:off x="3159351" y="2778330"/>
            <a:ext cx="339090" cy="324485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zh-TW" sz="1600" kern="1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/>
                <a:ea typeface="新細明體"/>
              </a:rPr>
              <a:t>④</a:t>
            </a:r>
            <a:endParaRPr lang="zh-TW" sz="1600" kern="100" dirty="0">
              <a:effectLst/>
              <a:latin typeface="Times New Roman"/>
              <a:ea typeface="新細明體"/>
            </a:endParaRPr>
          </a:p>
        </p:txBody>
      </p:sp>
      <p:sp>
        <p:nvSpPr>
          <p:cNvPr id="49" name="文字方塊 56"/>
          <p:cNvSpPr txBox="1"/>
          <p:nvPr/>
        </p:nvSpPr>
        <p:spPr>
          <a:xfrm>
            <a:off x="6277064" y="4019571"/>
            <a:ext cx="1668009" cy="278631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 latinLnBrk="1">
              <a:spcAft>
                <a:spcPts val="0"/>
              </a:spcAft>
            </a:pPr>
            <a:r>
              <a:rPr lang="en-US" sz="1400" b="1" kern="100" dirty="0">
                <a:solidFill>
                  <a:srgbClr val="4472C4"/>
                </a:solidFill>
                <a:effectLst/>
                <a:latin typeface="Times New Roman"/>
                <a:ea typeface="新細明體"/>
              </a:rPr>
              <a:t>LSTM RNN Model</a:t>
            </a:r>
            <a:endParaRPr lang="zh-TW" sz="2000" kern="100" dirty="0">
              <a:effectLst/>
              <a:latin typeface="Times New Roman"/>
              <a:ea typeface="新細明體"/>
            </a:endParaRPr>
          </a:p>
        </p:txBody>
      </p:sp>
      <p:cxnSp>
        <p:nvCxnSpPr>
          <p:cNvPr id="50" name="直線單箭頭接點 49"/>
          <p:cNvCxnSpPr/>
          <p:nvPr/>
        </p:nvCxnSpPr>
        <p:spPr>
          <a:xfrm flipV="1">
            <a:off x="3241083" y="2857070"/>
            <a:ext cx="500563" cy="4022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1" name="文字方塊 48"/>
          <p:cNvSpPr txBox="1"/>
          <p:nvPr/>
        </p:nvSpPr>
        <p:spPr>
          <a:xfrm>
            <a:off x="5607500" y="3693047"/>
            <a:ext cx="339090" cy="324485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zh-TW" sz="1600" kern="100" dirty="0">
                <a:solidFill>
                  <a:srgbClr val="4472C4"/>
                </a:solidFill>
                <a:effectLst/>
                <a:latin typeface="Times New Roman"/>
                <a:ea typeface="新細明體"/>
              </a:rPr>
              <a:t>②</a:t>
            </a:r>
            <a:endParaRPr lang="zh-TW" sz="1600" kern="100" dirty="0">
              <a:effectLst/>
              <a:latin typeface="Times New Roman"/>
              <a:ea typeface="新細明體"/>
            </a:endParaRPr>
          </a:p>
        </p:txBody>
      </p:sp>
      <p:cxnSp>
        <p:nvCxnSpPr>
          <p:cNvPr id="52" name="直線單箭頭接點 51"/>
          <p:cNvCxnSpPr>
            <a:stCxn id="6" idx="0"/>
          </p:cNvCxnSpPr>
          <p:nvPr/>
        </p:nvCxnSpPr>
        <p:spPr>
          <a:xfrm flipH="1" flipV="1">
            <a:off x="5634827" y="3693047"/>
            <a:ext cx="137270" cy="500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單箭頭接點 52"/>
          <p:cNvCxnSpPr/>
          <p:nvPr/>
        </p:nvCxnSpPr>
        <p:spPr>
          <a:xfrm flipH="1" flipV="1">
            <a:off x="2551656" y="3733370"/>
            <a:ext cx="219710" cy="240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4101" name="圖片 10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6674" y="5332014"/>
            <a:ext cx="586237" cy="782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圖片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5898" y="5360283"/>
            <a:ext cx="944563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圖片 4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6032" y="5306582"/>
            <a:ext cx="704850" cy="70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流程圖: 替代處理程序 56"/>
          <p:cNvSpPr/>
          <p:nvPr/>
        </p:nvSpPr>
        <p:spPr>
          <a:xfrm>
            <a:off x="4260710" y="4226765"/>
            <a:ext cx="842010" cy="622300"/>
          </a:xfrm>
          <a:prstGeom prst="flowChartAlternateProcess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600" kern="100" dirty="0">
                <a:effectLst/>
                <a:latin typeface="Times New Roman"/>
                <a:ea typeface="新細明體"/>
              </a:rPr>
              <a:t>Fusion Node</a:t>
            </a:r>
            <a:endParaRPr lang="zh-TW" sz="1600" kern="100" dirty="0">
              <a:effectLst/>
              <a:latin typeface="Times New Roman"/>
              <a:ea typeface="新細明體"/>
            </a:endParaRPr>
          </a:p>
        </p:txBody>
      </p:sp>
      <p:cxnSp>
        <p:nvCxnSpPr>
          <p:cNvPr id="58" name="直線單箭頭接點 57"/>
          <p:cNvCxnSpPr/>
          <p:nvPr/>
        </p:nvCxnSpPr>
        <p:spPr>
          <a:xfrm flipV="1">
            <a:off x="2456406" y="2831036"/>
            <a:ext cx="497840" cy="394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" name="Rectangle 5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5" name="Rectangle 84"/>
          <p:cNvSpPr>
            <a:spLocks noChangeArrowheads="1"/>
          </p:cNvSpPr>
          <p:nvPr/>
        </p:nvSpPr>
        <p:spPr bwMode="auto">
          <a:xfrm>
            <a:off x="1841809" y="6116316"/>
            <a:ext cx="688667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2032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新細明體" pitchFamily="18" charset="-12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新細明體" pitchFamily="18" charset="-12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新細明體" pitchFamily="18" charset="-12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新細明體" pitchFamily="18" charset="-12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新細明體" pitchFamily="18" charset="-12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新細明體" pitchFamily="18" charset="-12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新細明體" pitchFamily="18" charset="-12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新細明體" pitchFamily="18" charset="-12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新細明體" pitchFamily="18" charset="-120"/>
              </a:defRPr>
            </a:lvl9pPr>
          </a:lstStyle>
          <a:p>
            <a:pPr marL="0" marR="0" lvl="0" indent="203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Current clamp      weather sensors      battery sensors</a:t>
            </a:r>
            <a:endParaRPr kumimoji="1" lang="en-US" altLang="zh-TW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pic>
        <p:nvPicPr>
          <p:cNvPr id="65" name="圖片 64"/>
          <p:cNvPicPr/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5099" y="4298203"/>
            <a:ext cx="1158402" cy="631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272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490066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Yearly Deliverables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215727323"/>
              </p:ext>
            </p:extLst>
          </p:nvPr>
        </p:nvGraphicFramePr>
        <p:xfrm>
          <a:off x="107504" y="764704"/>
          <a:ext cx="8928993" cy="598991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47793"/>
                <a:gridCol w="2556663"/>
                <a:gridCol w="2363857"/>
                <a:gridCol w="2460680"/>
              </a:tblGrid>
              <a:tr h="432048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 </a:t>
                      </a:r>
                      <a:endParaRPr lang="zh-TW" sz="1800" kern="100" dirty="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1</a:t>
                      </a:r>
                      <a:r>
                        <a:rPr lang="en-US" sz="1800" kern="100" baseline="30000" dirty="0">
                          <a:effectLst/>
                        </a:rPr>
                        <a:t>st</a:t>
                      </a:r>
                      <a:r>
                        <a:rPr lang="en-US" sz="1800" kern="100" dirty="0">
                          <a:effectLst/>
                        </a:rPr>
                        <a:t> Year</a:t>
                      </a:r>
                      <a:endParaRPr lang="zh-TW" sz="1800" kern="100" dirty="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2</a:t>
                      </a:r>
                      <a:r>
                        <a:rPr lang="en-US" sz="1800" kern="100" baseline="30000" dirty="0">
                          <a:effectLst/>
                        </a:rPr>
                        <a:t>nd</a:t>
                      </a:r>
                      <a:r>
                        <a:rPr lang="en-US" sz="1800" kern="100" dirty="0">
                          <a:effectLst/>
                        </a:rPr>
                        <a:t> Year</a:t>
                      </a:r>
                      <a:endParaRPr lang="zh-TW" sz="1800" kern="100" dirty="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3</a:t>
                      </a:r>
                      <a:r>
                        <a:rPr lang="en-US" sz="1800" kern="100" baseline="30000" dirty="0">
                          <a:effectLst/>
                        </a:rPr>
                        <a:t>rd</a:t>
                      </a:r>
                      <a:r>
                        <a:rPr lang="en-US" sz="1800" kern="100" dirty="0">
                          <a:effectLst/>
                        </a:rPr>
                        <a:t> Year</a:t>
                      </a:r>
                      <a:endParaRPr lang="zh-TW" sz="1800" kern="100" dirty="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/>
                </a:tc>
              </a:tr>
              <a:tr h="1199131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Cloud Eco-System</a:t>
                      </a:r>
                      <a:endParaRPr lang="zh-TW" sz="1800" kern="100" dirty="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Implement </a:t>
                      </a:r>
                      <a:r>
                        <a:rPr lang="en-US" sz="1800" kern="100" dirty="0" smtClean="0">
                          <a:effectLst/>
                        </a:rPr>
                        <a:t>ARM </a:t>
                      </a:r>
                      <a:r>
                        <a:rPr lang="en-US" sz="1800" kern="100" dirty="0" err="1">
                          <a:effectLst/>
                        </a:rPr>
                        <a:t>Mbed</a:t>
                      </a:r>
                      <a:r>
                        <a:rPr lang="en-US" sz="1800" kern="100" dirty="0">
                          <a:effectLst/>
                        </a:rPr>
                        <a:t> cloud services (SDK) for Fog-based </a:t>
                      </a:r>
                      <a:r>
                        <a:rPr lang="en-US" sz="1800" kern="100" dirty="0" err="1">
                          <a:effectLst/>
                        </a:rPr>
                        <a:t>IoT</a:t>
                      </a:r>
                      <a:r>
                        <a:rPr lang="en-US" sz="1800" kern="100" dirty="0">
                          <a:effectLst/>
                        </a:rPr>
                        <a:t> design</a:t>
                      </a:r>
                      <a:endParaRPr lang="zh-TW" sz="1800" kern="100" dirty="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Customize to SGSB target application</a:t>
                      </a:r>
                      <a:endParaRPr lang="zh-TW" sz="1800" kern="10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Optimize into business-ready product of IoT cloud eco-system design</a:t>
                      </a:r>
                      <a:endParaRPr lang="zh-TW" sz="1800" kern="10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/>
                </a:tc>
              </a:tr>
              <a:tr h="1177133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Deep Learning</a:t>
                      </a:r>
                      <a:endParaRPr lang="zh-TW" sz="1800" kern="100" dirty="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LSTM RNN model construction / training and integration with Mbed</a:t>
                      </a:r>
                      <a:endParaRPr lang="zh-TW" sz="1800" kern="10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Develop programming environment of LSTM RNN</a:t>
                      </a:r>
                      <a:endParaRPr lang="zh-TW" sz="1800" kern="10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Optimize LSTM RNN Training and Programming Environments</a:t>
                      </a:r>
                      <a:endParaRPr lang="zh-TW" sz="1800" kern="10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/>
                </a:tc>
              </a:tr>
              <a:tr h="1982476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</a:rPr>
                        <a:t>Blockchain</a:t>
                      </a:r>
                      <a:r>
                        <a:rPr lang="en-US" sz="1800" kern="100" dirty="0">
                          <a:effectLst/>
                        </a:rPr>
                        <a:t> Platform</a:t>
                      </a:r>
                      <a:endParaRPr lang="zh-TW" sz="1800" kern="100" dirty="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Wingdings"/>
                        <a:buChar char=""/>
                      </a:pPr>
                      <a:r>
                        <a:rPr lang="en-US" sz="1800" kern="100" dirty="0" err="1">
                          <a:effectLst/>
                        </a:rPr>
                        <a:t>HyperLedger</a:t>
                      </a:r>
                      <a:r>
                        <a:rPr lang="en-US" sz="1800" kern="100" dirty="0">
                          <a:effectLst/>
                        </a:rPr>
                        <a:t> Fabric </a:t>
                      </a:r>
                      <a:r>
                        <a:rPr lang="en-US" sz="1800" kern="100" dirty="0" smtClean="0">
                          <a:effectLst/>
                        </a:rPr>
                        <a:t>Implement </a:t>
                      </a:r>
                      <a:r>
                        <a:rPr lang="en-US" sz="1800" kern="100" dirty="0">
                          <a:effectLst/>
                        </a:rPr>
                        <a:t>in Cloud</a:t>
                      </a:r>
                      <a:endParaRPr lang="zh-TW" sz="1800" kern="100" dirty="0">
                        <a:effectLst/>
                      </a:endParaRP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Wingdings"/>
                        <a:buChar char=""/>
                      </a:pPr>
                      <a:r>
                        <a:rPr lang="en-US" sz="1800" kern="100" dirty="0">
                          <a:effectLst/>
                        </a:rPr>
                        <a:t>Agent layer </a:t>
                      </a:r>
                      <a:r>
                        <a:rPr lang="en-US" sz="1800" kern="100" dirty="0" smtClean="0">
                          <a:effectLst/>
                        </a:rPr>
                        <a:t>implement </a:t>
                      </a:r>
                      <a:r>
                        <a:rPr lang="en-US" sz="1800" kern="100" dirty="0">
                          <a:effectLst/>
                        </a:rPr>
                        <a:t>at edge level using </a:t>
                      </a:r>
                      <a:r>
                        <a:rPr lang="en-US" sz="1800" kern="100" dirty="0" err="1">
                          <a:effectLst/>
                        </a:rPr>
                        <a:t>Kubernetes</a:t>
                      </a:r>
                      <a:r>
                        <a:rPr lang="en-US" sz="1800" kern="100" dirty="0">
                          <a:effectLst/>
                        </a:rPr>
                        <a:t>/</a:t>
                      </a:r>
                      <a:r>
                        <a:rPr lang="en-US" sz="1800" kern="100" dirty="0" err="1">
                          <a:effectLst/>
                        </a:rPr>
                        <a:t>Docker</a:t>
                      </a:r>
                      <a:endParaRPr lang="zh-TW" sz="1800" kern="100" dirty="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Customize to SGSB target application (refer to Fig. 7) including customized transactions and smart contracts</a:t>
                      </a:r>
                      <a:endParaRPr lang="zh-TW" sz="1800" kern="100" dirty="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Optimize platform for production of business-ready IoT blockchain design</a:t>
                      </a:r>
                      <a:endParaRPr lang="zh-TW" sz="1800" kern="10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/>
                </a:tc>
              </a:tr>
              <a:tr h="1199131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effectLst/>
                        </a:rPr>
                        <a:t>Smart Grid Smart BC</a:t>
                      </a:r>
                      <a:endParaRPr lang="zh-TW" sz="1800" kern="100" dirty="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Fault simulator design for smart grids</a:t>
                      </a:r>
                      <a:endParaRPr lang="zh-TW" sz="1800" kern="10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Integrate with Blockchain platform, LSTM RNN model, and eco-system.</a:t>
                      </a:r>
                      <a:endParaRPr lang="zh-TW" sz="1800" kern="10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Production-ready optimization for Smart Grid with Smart </a:t>
                      </a:r>
                      <a:r>
                        <a:rPr lang="en-US" sz="1800" kern="100" dirty="0" err="1">
                          <a:effectLst/>
                        </a:rPr>
                        <a:t>Blockchain</a:t>
                      </a:r>
                      <a:endParaRPr lang="zh-TW" sz="1800" kern="100" dirty="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7732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Relationship Among Project Tasks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文字方塊 128"/>
          <p:cNvSpPr txBox="1">
            <a:spLocks noChangeArrowheads="1"/>
          </p:cNvSpPr>
          <p:nvPr/>
        </p:nvSpPr>
        <p:spPr bwMode="auto">
          <a:xfrm>
            <a:off x="3801207" y="1970794"/>
            <a:ext cx="3181317" cy="72182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kern="100" dirty="0" err="1">
                <a:effectLst/>
                <a:latin typeface="Times New Roman"/>
                <a:ea typeface="新細明體"/>
              </a:rPr>
              <a:t>Blockchain</a:t>
            </a:r>
            <a:r>
              <a:rPr lang="en-US" kern="100" dirty="0">
                <a:effectLst/>
                <a:latin typeface="Times New Roman"/>
                <a:ea typeface="新細明體"/>
              </a:rPr>
              <a:t> Cloud Layer</a:t>
            </a:r>
            <a:endParaRPr lang="zh-TW" kern="100" dirty="0">
              <a:effectLst/>
              <a:latin typeface="Times New Roman"/>
              <a:ea typeface="新細明體"/>
            </a:endParaRPr>
          </a:p>
          <a:p>
            <a:pPr algn="ctr">
              <a:spcAft>
                <a:spcPts val="0"/>
              </a:spcAft>
            </a:pPr>
            <a:r>
              <a:rPr lang="en-US" kern="100" dirty="0">
                <a:effectLst/>
                <a:latin typeface="Times New Roman"/>
                <a:ea typeface="新細明體"/>
              </a:rPr>
              <a:t>(</a:t>
            </a:r>
            <a:r>
              <a:rPr lang="en-US" kern="100" dirty="0" err="1">
                <a:effectLst/>
                <a:latin typeface="Times New Roman"/>
                <a:ea typeface="新細明體"/>
              </a:rPr>
              <a:t>HyperLedger</a:t>
            </a:r>
            <a:r>
              <a:rPr lang="en-US" kern="100" dirty="0">
                <a:effectLst/>
                <a:latin typeface="Times New Roman"/>
                <a:ea typeface="新細明體"/>
              </a:rPr>
              <a:t> Fabric)</a:t>
            </a:r>
            <a:endParaRPr lang="zh-TW" kern="100" dirty="0">
              <a:effectLst/>
              <a:latin typeface="Times New Roman"/>
              <a:ea typeface="新細明體"/>
            </a:endParaRPr>
          </a:p>
          <a:p>
            <a:pPr algn="ctr">
              <a:spcAft>
                <a:spcPts val="0"/>
              </a:spcAft>
            </a:pPr>
            <a:r>
              <a:rPr lang="en-US" kern="100" dirty="0">
                <a:effectLst/>
                <a:latin typeface="Times New Roman"/>
                <a:ea typeface="新細明體"/>
              </a:rPr>
              <a:t> </a:t>
            </a:r>
            <a:endParaRPr lang="zh-TW" kern="100" dirty="0">
              <a:effectLst/>
              <a:latin typeface="Times New Roman"/>
              <a:ea typeface="新細明體"/>
            </a:endParaRPr>
          </a:p>
        </p:txBody>
      </p:sp>
      <p:sp>
        <p:nvSpPr>
          <p:cNvPr id="5" name="文字方塊 129"/>
          <p:cNvSpPr txBox="1">
            <a:spLocks noChangeArrowheads="1"/>
          </p:cNvSpPr>
          <p:nvPr/>
        </p:nvSpPr>
        <p:spPr bwMode="auto">
          <a:xfrm>
            <a:off x="3681521" y="3189930"/>
            <a:ext cx="3301003" cy="72182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kern="100">
                <a:effectLst/>
                <a:latin typeface="Times New Roman"/>
                <a:ea typeface="新細明體"/>
              </a:rPr>
              <a:t>Blockchain Agent Layer</a:t>
            </a:r>
            <a:endParaRPr lang="zh-TW" kern="100">
              <a:effectLst/>
              <a:latin typeface="Times New Roman"/>
              <a:ea typeface="新細明體"/>
            </a:endParaRPr>
          </a:p>
          <a:p>
            <a:pPr algn="r">
              <a:spcAft>
                <a:spcPts val="0"/>
              </a:spcAft>
            </a:pPr>
            <a:r>
              <a:rPr lang="en-US" kern="100">
                <a:effectLst/>
                <a:latin typeface="Times New Roman"/>
                <a:ea typeface="新細明體"/>
              </a:rPr>
              <a:t>(Kubernetes/Docker/IEC 61499)</a:t>
            </a:r>
            <a:endParaRPr lang="zh-TW" kern="100">
              <a:effectLst/>
              <a:latin typeface="Times New Roman"/>
              <a:ea typeface="新細明體"/>
            </a:endParaRPr>
          </a:p>
        </p:txBody>
      </p:sp>
      <p:sp>
        <p:nvSpPr>
          <p:cNvPr id="6" name="文字方塊 130"/>
          <p:cNvSpPr txBox="1">
            <a:spLocks noChangeArrowheads="1"/>
          </p:cNvSpPr>
          <p:nvPr/>
        </p:nvSpPr>
        <p:spPr bwMode="auto">
          <a:xfrm>
            <a:off x="843102" y="4565103"/>
            <a:ext cx="1574274" cy="72182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kern="100" dirty="0">
                <a:effectLst/>
                <a:latin typeface="Times New Roman"/>
                <a:ea typeface="新細明體"/>
              </a:rPr>
              <a:t>Sensor Fault Model</a:t>
            </a:r>
            <a:endParaRPr lang="zh-TW" kern="100" dirty="0">
              <a:effectLst/>
              <a:latin typeface="Times New Roman"/>
              <a:ea typeface="新細明體"/>
            </a:endParaRPr>
          </a:p>
        </p:txBody>
      </p:sp>
      <p:sp>
        <p:nvSpPr>
          <p:cNvPr id="7" name="文字方塊 131"/>
          <p:cNvSpPr txBox="1">
            <a:spLocks noChangeArrowheads="1"/>
          </p:cNvSpPr>
          <p:nvPr/>
        </p:nvSpPr>
        <p:spPr bwMode="auto">
          <a:xfrm>
            <a:off x="2971678" y="4579831"/>
            <a:ext cx="2176386" cy="72182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kern="100" dirty="0">
                <a:effectLst/>
                <a:latin typeface="Times New Roman"/>
                <a:ea typeface="新細明體"/>
              </a:rPr>
              <a:t>Sensor Simulator Design</a:t>
            </a:r>
            <a:endParaRPr lang="zh-TW" kern="100" dirty="0">
              <a:effectLst/>
              <a:latin typeface="Times New Roman"/>
              <a:ea typeface="新細明體"/>
            </a:endParaRPr>
          </a:p>
        </p:txBody>
      </p:sp>
      <p:sp>
        <p:nvSpPr>
          <p:cNvPr id="8" name="文字方塊 132"/>
          <p:cNvSpPr txBox="1">
            <a:spLocks noChangeArrowheads="1"/>
          </p:cNvSpPr>
          <p:nvPr/>
        </p:nvSpPr>
        <p:spPr bwMode="auto">
          <a:xfrm>
            <a:off x="5605125" y="4565102"/>
            <a:ext cx="1442315" cy="72182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kern="100" dirty="0">
                <a:effectLst/>
                <a:latin typeface="Times New Roman"/>
                <a:ea typeface="新細明體"/>
              </a:rPr>
              <a:t>Anomaly Model</a:t>
            </a:r>
            <a:endParaRPr lang="zh-TW" kern="100" dirty="0">
              <a:effectLst/>
              <a:latin typeface="Times New Roman"/>
              <a:ea typeface="新細明體"/>
            </a:endParaRPr>
          </a:p>
        </p:txBody>
      </p:sp>
      <p:sp>
        <p:nvSpPr>
          <p:cNvPr id="9" name="文字方塊 136"/>
          <p:cNvSpPr txBox="1">
            <a:spLocks noChangeArrowheads="1"/>
          </p:cNvSpPr>
          <p:nvPr/>
        </p:nvSpPr>
        <p:spPr bwMode="auto">
          <a:xfrm>
            <a:off x="720605" y="3189931"/>
            <a:ext cx="2146366" cy="72182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kern="100" dirty="0">
                <a:effectLst/>
                <a:latin typeface="Times New Roman"/>
                <a:ea typeface="新細明體"/>
              </a:rPr>
              <a:t>LSTM RNN Model DNP Environment</a:t>
            </a:r>
            <a:endParaRPr lang="zh-TW" kern="100" dirty="0">
              <a:effectLst/>
              <a:latin typeface="Times New Roman"/>
              <a:ea typeface="新細明體"/>
            </a:endParaRPr>
          </a:p>
        </p:txBody>
      </p:sp>
      <p:sp>
        <p:nvSpPr>
          <p:cNvPr id="10" name="向上箭號 9"/>
          <p:cNvSpPr>
            <a:spLocks noChangeArrowheads="1"/>
          </p:cNvSpPr>
          <p:nvPr/>
        </p:nvSpPr>
        <p:spPr bwMode="auto">
          <a:xfrm>
            <a:off x="4621269" y="3911758"/>
            <a:ext cx="304707" cy="653343"/>
          </a:xfrm>
          <a:prstGeom prst="upArrow">
            <a:avLst>
              <a:gd name="adj1" fmla="val 50000"/>
              <a:gd name="adj2" fmla="val 41667"/>
            </a:avLst>
          </a:prstGeom>
          <a:gradFill rotWithShape="0">
            <a:gsLst>
              <a:gs pos="0">
                <a:srgbClr val="FFFFFF"/>
              </a:gs>
              <a:gs pos="100000">
                <a:srgbClr val="DBDBDB"/>
              </a:gs>
            </a:gsLst>
            <a:lin ang="5400000" scaled="1"/>
          </a:gradFill>
          <a:ln w="12700">
            <a:solidFill>
              <a:srgbClr val="C9C9C9"/>
            </a:solidFill>
            <a:miter lim="800000"/>
            <a:headEnd/>
            <a:tailEnd/>
          </a:ln>
          <a:effectLst>
            <a:outerShdw dist="28398" dir="3806097" algn="ctr" rotWithShape="0">
              <a:srgbClr val="525252">
                <a:alpha val="50000"/>
              </a:srgbClr>
            </a:outerShdw>
          </a:effectLst>
        </p:spPr>
        <p:txBody>
          <a:bodyPr rot="0" vert="eaVert" wrap="square" lIns="91440" tIns="45720" rIns="91440" bIns="45720" anchor="t" anchorCtr="0" upright="1">
            <a:noAutofit/>
          </a:bodyPr>
          <a:lstStyle/>
          <a:p>
            <a:endParaRPr lang="zh-TW" altLang="en-US" sz="2800"/>
          </a:p>
        </p:txBody>
      </p:sp>
      <p:sp>
        <p:nvSpPr>
          <p:cNvPr id="11" name="文字方塊 145"/>
          <p:cNvSpPr txBox="1">
            <a:spLocks noChangeArrowheads="1"/>
          </p:cNvSpPr>
          <p:nvPr/>
        </p:nvSpPr>
        <p:spPr bwMode="auto">
          <a:xfrm>
            <a:off x="7740352" y="2401165"/>
            <a:ext cx="954749" cy="3318753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5E0B3"/>
              </a:gs>
            </a:gsLst>
            <a:lin ang="5400000" scaled="1"/>
          </a:gradFill>
          <a:ln w="12700">
            <a:solidFill>
              <a:srgbClr val="A8D08D"/>
            </a:solidFill>
            <a:miter lim="800000"/>
            <a:headEnd/>
            <a:tailEnd/>
          </a:ln>
          <a:effectLst>
            <a:outerShdw dist="28398" dir="3806097" algn="ctr" rotWithShape="0">
              <a:srgbClr val="375623">
                <a:alpha val="50000"/>
              </a:srgbClr>
            </a:outerShdw>
          </a:effectLst>
        </p:spPr>
        <p:txBody>
          <a:bodyPr rot="0" vert="eaVert" wrap="square" lIns="91440" tIns="45720" rIns="91440" bIns="45720" anchor="t" anchorCtr="0" upright="1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kern="100" dirty="0">
                <a:effectLst/>
                <a:latin typeface="Times New Roman"/>
                <a:ea typeface="新細明體"/>
              </a:rPr>
              <a:t>Cloud Platform with </a:t>
            </a:r>
            <a:r>
              <a:rPr lang="en-US" kern="100" dirty="0" err="1">
                <a:effectLst/>
                <a:latin typeface="Times New Roman"/>
                <a:ea typeface="新細明體"/>
              </a:rPr>
              <a:t>Blockchain</a:t>
            </a:r>
            <a:r>
              <a:rPr lang="en-US" kern="100" dirty="0">
                <a:effectLst/>
                <a:latin typeface="Times New Roman"/>
                <a:ea typeface="新細明體"/>
              </a:rPr>
              <a:t> Platform Design &amp; </a:t>
            </a:r>
            <a:br>
              <a:rPr lang="en-US" kern="100" dirty="0">
                <a:effectLst/>
                <a:latin typeface="Times New Roman"/>
                <a:ea typeface="新細明體"/>
              </a:rPr>
            </a:br>
            <a:r>
              <a:rPr lang="en-US" kern="100" dirty="0">
                <a:effectLst/>
                <a:latin typeface="Times New Roman"/>
                <a:ea typeface="新細明體"/>
              </a:rPr>
              <a:t>Eco-system Design</a:t>
            </a:r>
            <a:endParaRPr lang="zh-TW" kern="100" dirty="0">
              <a:effectLst/>
              <a:latin typeface="Times New Roman"/>
              <a:ea typeface="新細明體"/>
            </a:endParaRPr>
          </a:p>
        </p:txBody>
      </p:sp>
      <p:sp>
        <p:nvSpPr>
          <p:cNvPr id="12" name="左-右雙向箭號 11"/>
          <p:cNvSpPr>
            <a:spLocks noChangeArrowheads="1"/>
          </p:cNvSpPr>
          <p:nvPr/>
        </p:nvSpPr>
        <p:spPr bwMode="auto">
          <a:xfrm>
            <a:off x="2417376" y="4803849"/>
            <a:ext cx="558629" cy="298687"/>
          </a:xfrm>
          <a:prstGeom prst="leftRightArrow">
            <a:avLst>
              <a:gd name="adj1" fmla="val 50000"/>
              <a:gd name="adj2" fmla="val 28889"/>
            </a:avLst>
          </a:prstGeom>
          <a:gradFill rotWithShape="0">
            <a:gsLst>
              <a:gs pos="0">
                <a:srgbClr val="FFFFFF"/>
              </a:gs>
              <a:gs pos="100000">
                <a:srgbClr val="DBDBDB"/>
              </a:gs>
            </a:gsLst>
            <a:lin ang="5400000" scaled="1"/>
          </a:gradFill>
          <a:ln w="12700">
            <a:solidFill>
              <a:srgbClr val="C9C9C9"/>
            </a:solidFill>
            <a:miter lim="800000"/>
            <a:headEnd/>
            <a:tailEnd/>
          </a:ln>
          <a:effectLst>
            <a:outerShdw dist="28398" dir="3806097" algn="ctr" rotWithShape="0">
              <a:srgbClr val="525252">
                <a:alpha val="50000"/>
              </a:srgbClr>
            </a:outerShdw>
          </a:effec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zh-TW" altLang="en-US" sz="2800"/>
          </a:p>
        </p:txBody>
      </p:sp>
      <p:sp>
        <p:nvSpPr>
          <p:cNvPr id="13" name="左-右雙向箭號 12"/>
          <p:cNvSpPr>
            <a:spLocks noChangeArrowheads="1"/>
          </p:cNvSpPr>
          <p:nvPr/>
        </p:nvSpPr>
        <p:spPr bwMode="auto">
          <a:xfrm>
            <a:off x="5148064" y="4791403"/>
            <a:ext cx="457061" cy="311133"/>
          </a:xfrm>
          <a:prstGeom prst="leftRightArrow">
            <a:avLst>
              <a:gd name="adj1" fmla="val 50000"/>
              <a:gd name="adj2" fmla="val 28889"/>
            </a:avLst>
          </a:prstGeom>
          <a:gradFill rotWithShape="0">
            <a:gsLst>
              <a:gs pos="0">
                <a:srgbClr val="FFFFFF"/>
              </a:gs>
              <a:gs pos="100000">
                <a:srgbClr val="DBDBDB"/>
              </a:gs>
            </a:gsLst>
            <a:lin ang="5400000" scaled="1"/>
          </a:gradFill>
          <a:ln w="12700">
            <a:solidFill>
              <a:srgbClr val="C9C9C9"/>
            </a:solidFill>
            <a:miter lim="800000"/>
            <a:headEnd/>
            <a:tailEnd/>
          </a:ln>
          <a:effectLst>
            <a:outerShdw dist="28398" dir="3806097" algn="ctr" rotWithShape="0">
              <a:srgbClr val="525252">
                <a:alpha val="50000"/>
              </a:srgbClr>
            </a:outerShdw>
          </a:effec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zh-TW" altLang="en-US" sz="2800"/>
          </a:p>
        </p:txBody>
      </p:sp>
      <p:sp>
        <p:nvSpPr>
          <p:cNvPr id="14" name="左-右雙向箭號 13"/>
          <p:cNvSpPr>
            <a:spLocks noChangeArrowheads="1"/>
          </p:cNvSpPr>
          <p:nvPr/>
        </p:nvSpPr>
        <p:spPr bwMode="auto">
          <a:xfrm>
            <a:off x="7092280" y="3716210"/>
            <a:ext cx="629727" cy="298687"/>
          </a:xfrm>
          <a:prstGeom prst="leftRightArrow">
            <a:avLst>
              <a:gd name="adj1" fmla="val 50000"/>
              <a:gd name="adj2" fmla="val 20000"/>
            </a:avLst>
          </a:prstGeom>
          <a:gradFill rotWithShape="0">
            <a:gsLst>
              <a:gs pos="0">
                <a:srgbClr val="FFFFFF"/>
              </a:gs>
              <a:gs pos="100000">
                <a:srgbClr val="B4C6E7"/>
              </a:gs>
            </a:gsLst>
            <a:lin ang="5400000" scaled="1"/>
          </a:gradFill>
          <a:ln w="12700">
            <a:solidFill>
              <a:srgbClr val="8EAADB"/>
            </a:solidFill>
            <a:miter lim="800000"/>
            <a:headEnd/>
            <a:tailEnd/>
          </a:ln>
          <a:effectLst>
            <a:outerShdw dist="28398" dir="3806097" algn="ctr" rotWithShape="0">
              <a:srgbClr val="1F3763">
                <a:alpha val="50000"/>
              </a:srgbClr>
            </a:outerShdw>
          </a:effec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zh-TW" altLang="en-US" sz="2800"/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611559" y="1700808"/>
            <a:ext cx="6480721" cy="4248507"/>
          </a:xfrm>
          <a:prstGeom prst="rect">
            <a:avLst/>
          </a:prstGeom>
          <a:noFill/>
          <a:ln w="9525">
            <a:solidFill>
              <a:srgbClr val="000000"/>
            </a:solidFill>
            <a:prstDash val="lg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zh-TW" altLang="en-US" sz="2800"/>
          </a:p>
        </p:txBody>
      </p:sp>
      <p:sp>
        <p:nvSpPr>
          <p:cNvPr id="16" name="文字方塊 7"/>
          <p:cNvSpPr txBox="1">
            <a:spLocks noChangeArrowheads="1"/>
          </p:cNvSpPr>
          <p:nvPr/>
        </p:nvSpPr>
        <p:spPr bwMode="auto">
          <a:xfrm>
            <a:off x="720605" y="1922219"/>
            <a:ext cx="2732205" cy="72182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kern="100" dirty="0">
                <a:effectLst/>
                <a:latin typeface="Times New Roman"/>
                <a:ea typeface="新細明體"/>
              </a:rPr>
              <a:t>LSTM RNN Model Training Environment</a:t>
            </a:r>
            <a:endParaRPr lang="zh-TW" kern="100" dirty="0">
              <a:effectLst/>
              <a:latin typeface="Times New Roman"/>
              <a:ea typeface="新細明體"/>
            </a:endParaRPr>
          </a:p>
          <a:p>
            <a:pPr algn="ctr">
              <a:spcAft>
                <a:spcPts val="0"/>
              </a:spcAft>
            </a:pPr>
            <a:r>
              <a:rPr lang="en-US" kern="100" dirty="0">
                <a:effectLst/>
                <a:latin typeface="Times New Roman"/>
                <a:ea typeface="新細明體"/>
              </a:rPr>
              <a:t> </a:t>
            </a:r>
            <a:endParaRPr lang="zh-TW" kern="100" dirty="0">
              <a:effectLst/>
              <a:latin typeface="Times New Roman"/>
              <a:ea typeface="新細明體"/>
            </a:endParaRPr>
          </a:p>
        </p:txBody>
      </p:sp>
      <p:sp>
        <p:nvSpPr>
          <p:cNvPr id="17" name="向上箭號 16"/>
          <p:cNvSpPr>
            <a:spLocks noChangeArrowheads="1"/>
          </p:cNvSpPr>
          <p:nvPr/>
        </p:nvSpPr>
        <p:spPr bwMode="auto">
          <a:xfrm>
            <a:off x="5239511" y="2692622"/>
            <a:ext cx="304707" cy="497307"/>
          </a:xfrm>
          <a:prstGeom prst="upArrow">
            <a:avLst>
              <a:gd name="adj1" fmla="val 50000"/>
              <a:gd name="adj2" fmla="val 41667"/>
            </a:avLst>
          </a:prstGeom>
          <a:gradFill rotWithShape="0">
            <a:gsLst>
              <a:gs pos="0">
                <a:srgbClr val="FFFFFF"/>
              </a:gs>
              <a:gs pos="100000">
                <a:srgbClr val="DBDBDB"/>
              </a:gs>
            </a:gsLst>
            <a:lin ang="5400000" scaled="1"/>
          </a:gradFill>
          <a:ln w="12700">
            <a:solidFill>
              <a:srgbClr val="C9C9C9"/>
            </a:solidFill>
            <a:miter lim="800000"/>
            <a:headEnd/>
            <a:tailEnd/>
          </a:ln>
          <a:effectLst>
            <a:outerShdw dist="28398" dir="3806097" algn="ctr" rotWithShape="0">
              <a:srgbClr val="525252">
                <a:alpha val="50000"/>
              </a:srgbClr>
            </a:outerShdw>
          </a:effectLst>
        </p:spPr>
        <p:txBody>
          <a:bodyPr rot="0" vert="eaVert" wrap="square" lIns="91440" tIns="45720" rIns="91440" bIns="45720" anchor="t" anchorCtr="0" upright="1">
            <a:noAutofit/>
          </a:bodyPr>
          <a:lstStyle/>
          <a:p>
            <a:endParaRPr lang="zh-TW" altLang="en-US" sz="2800"/>
          </a:p>
        </p:txBody>
      </p:sp>
      <p:sp>
        <p:nvSpPr>
          <p:cNvPr id="18" name="向上箭號 17"/>
          <p:cNvSpPr>
            <a:spLocks noChangeArrowheads="1"/>
          </p:cNvSpPr>
          <p:nvPr/>
        </p:nvSpPr>
        <p:spPr bwMode="auto">
          <a:xfrm>
            <a:off x="1916310" y="2704253"/>
            <a:ext cx="304707" cy="485676"/>
          </a:xfrm>
          <a:prstGeom prst="upArrow">
            <a:avLst>
              <a:gd name="adj1" fmla="val 57145"/>
              <a:gd name="adj2" fmla="val 41667"/>
            </a:avLst>
          </a:prstGeom>
          <a:gradFill rotWithShape="0">
            <a:gsLst>
              <a:gs pos="0">
                <a:srgbClr val="FFFFFF"/>
              </a:gs>
              <a:gs pos="100000">
                <a:srgbClr val="DBDBDB"/>
              </a:gs>
            </a:gsLst>
            <a:lin ang="5400000" scaled="1"/>
          </a:gradFill>
          <a:ln w="12700">
            <a:solidFill>
              <a:srgbClr val="C9C9C9"/>
            </a:solidFill>
            <a:miter lim="800000"/>
            <a:headEnd/>
            <a:tailEnd/>
          </a:ln>
          <a:effectLst>
            <a:outerShdw dist="28398" dir="3806097" algn="ctr" rotWithShape="0">
              <a:srgbClr val="525252">
                <a:alpha val="50000"/>
              </a:srgbClr>
            </a:outerShdw>
          </a:effectLst>
        </p:spPr>
        <p:txBody>
          <a:bodyPr rot="0" vert="eaVert" wrap="square" lIns="91440" tIns="45720" rIns="91440" bIns="45720" anchor="t" anchorCtr="0" upright="1">
            <a:noAutofit/>
          </a:bodyPr>
          <a:lstStyle/>
          <a:p>
            <a:endParaRPr lang="zh-TW" altLang="en-US" sz="2800"/>
          </a:p>
        </p:txBody>
      </p:sp>
      <p:sp>
        <p:nvSpPr>
          <p:cNvPr id="19" name="左-右雙向箭號 18"/>
          <p:cNvSpPr>
            <a:spLocks noChangeArrowheads="1"/>
          </p:cNvSpPr>
          <p:nvPr/>
        </p:nvSpPr>
        <p:spPr bwMode="auto">
          <a:xfrm>
            <a:off x="2949008" y="3401500"/>
            <a:ext cx="558629" cy="298687"/>
          </a:xfrm>
          <a:prstGeom prst="leftRightArrow">
            <a:avLst>
              <a:gd name="adj1" fmla="val 50000"/>
              <a:gd name="adj2" fmla="val 28889"/>
            </a:avLst>
          </a:prstGeom>
          <a:gradFill rotWithShape="0">
            <a:gsLst>
              <a:gs pos="0">
                <a:srgbClr val="FFFFFF"/>
              </a:gs>
              <a:gs pos="100000">
                <a:srgbClr val="DBDBDB"/>
              </a:gs>
            </a:gsLst>
            <a:lin ang="5400000" scaled="1"/>
          </a:gradFill>
          <a:ln w="12700">
            <a:solidFill>
              <a:srgbClr val="C9C9C9"/>
            </a:solidFill>
            <a:miter lim="800000"/>
            <a:headEnd/>
            <a:tailEnd/>
          </a:ln>
          <a:effectLst>
            <a:outerShdw dist="28398" dir="3806097" algn="ctr" rotWithShape="0">
              <a:srgbClr val="525252">
                <a:alpha val="50000"/>
              </a:srgbClr>
            </a:outerShdw>
          </a:effec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zh-TW" altLang="en-US" sz="2800"/>
          </a:p>
        </p:txBody>
      </p:sp>
      <p:sp>
        <p:nvSpPr>
          <p:cNvPr id="20" name="Rectangle 1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21" name="Rectangle 26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57601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</a:t>
            </a:r>
            <a:r>
              <a:rPr lang="en-US" altLang="zh-TW" baseline="30000" dirty="0" smtClean="0"/>
              <a:t>st</a:t>
            </a:r>
            <a:r>
              <a:rPr lang="en-US" altLang="zh-TW" dirty="0" smtClean="0"/>
              <a:t> Year Tasks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Implement ARM </a:t>
            </a:r>
            <a:r>
              <a:rPr lang="en-US" altLang="zh-TW" dirty="0" err="1" smtClean="0">
                <a:solidFill>
                  <a:srgbClr val="FF0000"/>
                </a:solidFill>
              </a:rPr>
              <a:t>Mbed</a:t>
            </a:r>
            <a:r>
              <a:rPr lang="en-US" altLang="zh-TW" dirty="0" smtClean="0">
                <a:solidFill>
                  <a:srgbClr val="FF0000"/>
                </a:solidFill>
              </a:rPr>
              <a:t> </a:t>
            </a:r>
            <a:r>
              <a:rPr lang="en-US" altLang="zh-TW" dirty="0" smtClean="0"/>
              <a:t>Cloud Services</a:t>
            </a:r>
          </a:p>
          <a:p>
            <a:r>
              <a:rPr lang="en-US" altLang="zh-TW" dirty="0" smtClean="0"/>
              <a:t>Construct/Train </a:t>
            </a:r>
            <a:r>
              <a:rPr lang="en-US" altLang="zh-TW" dirty="0" smtClean="0">
                <a:solidFill>
                  <a:srgbClr val="FF0000"/>
                </a:solidFill>
              </a:rPr>
              <a:t>LSTM RNN </a:t>
            </a:r>
            <a:r>
              <a:rPr lang="en-US" altLang="zh-TW" dirty="0" smtClean="0"/>
              <a:t>Model</a:t>
            </a:r>
          </a:p>
          <a:p>
            <a:r>
              <a:rPr lang="en-US" altLang="zh-TW" dirty="0" smtClean="0">
                <a:solidFill>
                  <a:srgbClr val="FF0000"/>
                </a:solidFill>
              </a:rPr>
              <a:t>Integrate</a:t>
            </a:r>
            <a:r>
              <a:rPr lang="en-US" altLang="zh-TW" dirty="0" smtClean="0"/>
              <a:t> RNN with ARM </a:t>
            </a:r>
            <a:r>
              <a:rPr lang="en-US" altLang="zh-TW" dirty="0" err="1" smtClean="0"/>
              <a:t>Mbed</a:t>
            </a:r>
            <a:endParaRPr lang="en-US" altLang="zh-TW" dirty="0" smtClean="0"/>
          </a:p>
          <a:p>
            <a:r>
              <a:rPr lang="en-US" altLang="zh-TW" dirty="0" smtClean="0"/>
              <a:t>Design </a:t>
            </a:r>
            <a:r>
              <a:rPr lang="en-US" altLang="zh-TW" dirty="0" err="1" smtClean="0">
                <a:solidFill>
                  <a:srgbClr val="FF0000"/>
                </a:solidFill>
              </a:rPr>
              <a:t>BlockChain</a:t>
            </a:r>
            <a:r>
              <a:rPr lang="en-US" altLang="zh-TW" dirty="0" smtClean="0">
                <a:solidFill>
                  <a:srgbClr val="FF0000"/>
                </a:solidFill>
              </a:rPr>
              <a:t> </a:t>
            </a:r>
            <a:r>
              <a:rPr lang="en-US" altLang="zh-TW" dirty="0" smtClean="0"/>
              <a:t>Platform using </a:t>
            </a:r>
            <a:r>
              <a:rPr lang="en-US" altLang="zh-TW" dirty="0" err="1" smtClean="0"/>
              <a:t>HyperLedger</a:t>
            </a:r>
            <a:r>
              <a:rPr lang="en-US" altLang="zh-TW" dirty="0" smtClean="0"/>
              <a:t> Fabric</a:t>
            </a:r>
          </a:p>
          <a:p>
            <a:r>
              <a:rPr lang="en-US" altLang="zh-TW" dirty="0" smtClean="0"/>
              <a:t>Implement Agent Layer using </a:t>
            </a:r>
            <a:r>
              <a:rPr lang="en-US" altLang="zh-TW" dirty="0" err="1" smtClean="0">
                <a:solidFill>
                  <a:srgbClr val="FF0000"/>
                </a:solidFill>
              </a:rPr>
              <a:t>Kubernetes</a:t>
            </a:r>
            <a:r>
              <a:rPr lang="en-US" altLang="zh-TW" dirty="0" smtClean="0">
                <a:solidFill>
                  <a:srgbClr val="FF0000"/>
                </a:solidFill>
              </a:rPr>
              <a:t>/</a:t>
            </a:r>
            <a:r>
              <a:rPr lang="en-US" altLang="zh-TW" dirty="0" err="1" smtClean="0">
                <a:solidFill>
                  <a:srgbClr val="FF0000"/>
                </a:solidFill>
              </a:rPr>
              <a:t>Docker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en-US" altLang="zh-TW" dirty="0" smtClean="0"/>
              <a:t>Design Fault Simulator for </a:t>
            </a:r>
            <a:r>
              <a:rPr lang="en-US" altLang="zh-TW" dirty="0" smtClean="0">
                <a:solidFill>
                  <a:srgbClr val="FF0000"/>
                </a:solidFill>
              </a:rPr>
              <a:t>Smart Grids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7717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Contents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Fog Computing Introduction</a:t>
            </a:r>
          </a:p>
          <a:p>
            <a:pPr lvl="1"/>
            <a:r>
              <a:rPr lang="en-US" altLang="zh-TW" dirty="0" smtClean="0"/>
              <a:t>What? Why? How?</a:t>
            </a:r>
          </a:p>
          <a:p>
            <a:r>
              <a:rPr lang="en-US" altLang="zh-TW" dirty="0" smtClean="0"/>
              <a:t>Project Introduction</a:t>
            </a:r>
          </a:p>
          <a:p>
            <a:r>
              <a:rPr lang="en-US" altLang="zh-TW" dirty="0" smtClean="0"/>
              <a:t>Open Research Questions</a:t>
            </a:r>
          </a:p>
          <a:p>
            <a:r>
              <a:rPr lang="en-US" altLang="zh-TW" dirty="0" smtClean="0"/>
              <a:t>Proposal</a:t>
            </a:r>
          </a:p>
          <a:p>
            <a:r>
              <a:rPr lang="en-US" altLang="zh-TW" dirty="0" smtClean="0"/>
              <a:t>Yearly Deliverables</a:t>
            </a:r>
          </a:p>
          <a:p>
            <a:r>
              <a:rPr lang="en-US" altLang="zh-TW" dirty="0" smtClean="0"/>
              <a:t>Yearly Tasks</a:t>
            </a:r>
          </a:p>
          <a:p>
            <a:r>
              <a:rPr lang="en-US" altLang="zh-TW" dirty="0" smtClean="0"/>
              <a:t>Project Teams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49648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2</a:t>
            </a:r>
            <a:r>
              <a:rPr lang="en-US" altLang="zh-TW" baseline="30000" dirty="0" smtClean="0"/>
              <a:t>nd</a:t>
            </a:r>
            <a:r>
              <a:rPr lang="en-US" altLang="zh-TW" dirty="0" smtClean="0"/>
              <a:t> Year Tasks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US" altLang="zh-TW" dirty="0"/>
              <a:t>Customize ARM SDK to Smart Grid application</a:t>
            </a:r>
            <a:endParaRPr lang="zh-TW" altLang="zh-TW" dirty="0"/>
          </a:p>
          <a:p>
            <a:pPr lvl="0"/>
            <a:r>
              <a:rPr lang="en-US" altLang="zh-TW" dirty="0"/>
              <a:t>Develop DNP programming environment of LSTM RNN</a:t>
            </a:r>
            <a:endParaRPr lang="zh-TW" altLang="zh-TW" dirty="0"/>
          </a:p>
          <a:p>
            <a:pPr lvl="0"/>
            <a:r>
              <a:rPr lang="en-US" altLang="zh-TW" dirty="0"/>
              <a:t>Customize </a:t>
            </a:r>
            <a:r>
              <a:rPr lang="en-US" altLang="zh-TW" dirty="0" err="1"/>
              <a:t>Blockchain</a:t>
            </a:r>
            <a:r>
              <a:rPr lang="en-US" altLang="zh-TW" dirty="0"/>
              <a:t> to Smart Grid application, including transactions and smart contracts</a:t>
            </a:r>
            <a:endParaRPr lang="zh-TW" altLang="zh-TW" dirty="0"/>
          </a:p>
          <a:p>
            <a:pPr lvl="0"/>
            <a:r>
              <a:rPr lang="en-US" altLang="zh-TW" dirty="0"/>
              <a:t>Integrate with </a:t>
            </a:r>
            <a:r>
              <a:rPr lang="en-US" altLang="zh-TW" dirty="0" err="1"/>
              <a:t>blockchain</a:t>
            </a:r>
            <a:r>
              <a:rPr lang="en-US" altLang="zh-TW" dirty="0"/>
              <a:t>, LSTM RNN, and eco-system for Smart Grid application</a:t>
            </a:r>
            <a:endParaRPr lang="zh-TW" altLang="zh-TW" dirty="0"/>
          </a:p>
          <a:p>
            <a:pPr lvl="0"/>
            <a:r>
              <a:rPr lang="en-US" altLang="zh-TW" dirty="0"/>
              <a:t>Use fault simulator to test the RNN model for anomaly </a:t>
            </a:r>
            <a:r>
              <a:rPr lang="en-US" altLang="zh-TW" dirty="0" smtClean="0"/>
              <a:t>detection</a:t>
            </a:r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2309367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3</a:t>
            </a:r>
            <a:r>
              <a:rPr lang="en-US" altLang="zh-TW" baseline="30000" dirty="0" smtClean="0"/>
              <a:t>rd</a:t>
            </a:r>
            <a:r>
              <a:rPr lang="en-US" altLang="zh-TW" dirty="0" smtClean="0"/>
              <a:t> Year Tasks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FF0000"/>
                </a:solidFill>
              </a:rPr>
              <a:t>Optimize</a:t>
            </a:r>
            <a:r>
              <a:rPr lang="en-US" altLang="zh-TW" dirty="0"/>
              <a:t> </a:t>
            </a:r>
            <a:r>
              <a:rPr lang="en-US" altLang="zh-TW" dirty="0" err="1"/>
              <a:t>IoT</a:t>
            </a:r>
            <a:r>
              <a:rPr lang="en-US" altLang="zh-TW" dirty="0"/>
              <a:t> cloud eco-system for product design</a:t>
            </a:r>
            <a:endParaRPr lang="zh-TW" altLang="zh-TW" dirty="0"/>
          </a:p>
          <a:p>
            <a:pPr lvl="0"/>
            <a:r>
              <a:rPr lang="en-US" altLang="zh-TW" dirty="0"/>
              <a:t>Optimize LSTM RNN model</a:t>
            </a:r>
            <a:endParaRPr lang="zh-TW" altLang="zh-TW" dirty="0"/>
          </a:p>
          <a:p>
            <a:pPr lvl="0"/>
            <a:r>
              <a:rPr lang="en-US" altLang="zh-TW" dirty="0"/>
              <a:t>Optimize platform for </a:t>
            </a:r>
            <a:r>
              <a:rPr lang="en-US" altLang="zh-TW" dirty="0" err="1"/>
              <a:t>blockchain</a:t>
            </a:r>
            <a:r>
              <a:rPr lang="en-US" altLang="zh-TW" dirty="0"/>
              <a:t> product design</a:t>
            </a:r>
            <a:endParaRPr lang="zh-TW" altLang="zh-TW" dirty="0"/>
          </a:p>
          <a:p>
            <a:pPr lvl="0"/>
            <a:r>
              <a:rPr lang="en-US" altLang="zh-TW" dirty="0">
                <a:solidFill>
                  <a:srgbClr val="FF0000"/>
                </a:solidFill>
              </a:rPr>
              <a:t>Test</a:t>
            </a:r>
            <a:r>
              <a:rPr lang="en-US" altLang="zh-TW" dirty="0"/>
              <a:t> all </a:t>
            </a:r>
            <a:r>
              <a:rPr lang="en-US" altLang="zh-TW" dirty="0" smtClean="0"/>
              <a:t>optimizations</a:t>
            </a:r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3759831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今年分組與人力分配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Project Teams and Human Resources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err="1" smtClean="0">
                <a:solidFill>
                  <a:srgbClr val="FF0000"/>
                </a:solidFill>
              </a:rPr>
              <a:t>IoT</a:t>
            </a:r>
            <a:r>
              <a:rPr lang="en-US" altLang="zh-TW" dirty="0" smtClean="0">
                <a:solidFill>
                  <a:srgbClr val="FF0000"/>
                </a:solidFill>
              </a:rPr>
              <a:t> Group </a:t>
            </a:r>
            <a:r>
              <a:rPr lang="en-US" altLang="zh-TW" dirty="0" smtClean="0"/>
              <a:t>(1 PhD, 3 Masters)</a:t>
            </a:r>
          </a:p>
          <a:p>
            <a:pPr lvl="1"/>
            <a:r>
              <a:rPr lang="en-US" altLang="zh-TW" dirty="0" err="1" smtClean="0"/>
              <a:t>IoT</a:t>
            </a:r>
            <a:r>
              <a:rPr lang="en-US" altLang="zh-TW" dirty="0" smtClean="0"/>
              <a:t> Eco-System Development using ARM </a:t>
            </a:r>
            <a:r>
              <a:rPr lang="en-US" altLang="zh-TW" dirty="0" err="1" smtClean="0"/>
              <a:t>Mbed</a:t>
            </a:r>
            <a:r>
              <a:rPr lang="en-US" altLang="zh-TW" dirty="0" smtClean="0"/>
              <a:t> OS on some boards such as Raspberry PI, </a:t>
            </a:r>
            <a:r>
              <a:rPr lang="en-US" altLang="zh-TW" dirty="0" err="1" smtClean="0"/>
              <a:t>MultiTech</a:t>
            </a:r>
            <a:r>
              <a:rPr lang="en-US" altLang="zh-TW" dirty="0" smtClean="0"/>
              <a:t> Dot, etc</a:t>
            </a:r>
            <a:r>
              <a:rPr lang="en-US" altLang="zh-TW" dirty="0"/>
              <a:t>. (https://os.mbed.com/platforms/)</a:t>
            </a:r>
          </a:p>
          <a:p>
            <a:r>
              <a:rPr lang="en-US" altLang="zh-TW" dirty="0" smtClean="0">
                <a:solidFill>
                  <a:srgbClr val="FF0000"/>
                </a:solidFill>
              </a:rPr>
              <a:t>DNN Group </a:t>
            </a:r>
            <a:r>
              <a:rPr lang="en-US" altLang="zh-TW" dirty="0" smtClean="0"/>
              <a:t>(1 PhD, 2 Masters)</a:t>
            </a:r>
          </a:p>
          <a:p>
            <a:pPr lvl="1"/>
            <a:r>
              <a:rPr lang="en-US" altLang="zh-TW" dirty="0" smtClean="0"/>
              <a:t>LSTM RNN, </a:t>
            </a:r>
            <a:r>
              <a:rPr lang="en-US" altLang="zh-TW" dirty="0" err="1" smtClean="0"/>
              <a:t>ConvLSTM</a:t>
            </a:r>
            <a:r>
              <a:rPr lang="en-US" altLang="zh-TW" dirty="0" smtClean="0"/>
              <a:t>, etc. models for anomaly detection on Fog-based </a:t>
            </a:r>
            <a:r>
              <a:rPr lang="en-US" altLang="zh-TW" dirty="0" err="1" smtClean="0"/>
              <a:t>IoT</a:t>
            </a:r>
            <a:r>
              <a:rPr lang="en-US" altLang="zh-TW" dirty="0" smtClean="0"/>
              <a:t> (implement for above system)</a:t>
            </a:r>
          </a:p>
          <a:p>
            <a:r>
              <a:rPr lang="en-US" altLang="zh-TW" dirty="0" smtClean="0">
                <a:solidFill>
                  <a:srgbClr val="FF0000"/>
                </a:solidFill>
              </a:rPr>
              <a:t>BC Group </a:t>
            </a:r>
            <a:r>
              <a:rPr lang="en-US" altLang="zh-TW" dirty="0" smtClean="0"/>
              <a:t>(1 PhD, 3 Masters)</a:t>
            </a:r>
          </a:p>
          <a:p>
            <a:pPr lvl="1"/>
            <a:r>
              <a:rPr lang="en-US" altLang="zh-TW" dirty="0" smtClean="0"/>
              <a:t>Implement a BC platform using </a:t>
            </a:r>
            <a:r>
              <a:rPr lang="en-US" altLang="zh-TW" dirty="0" err="1" smtClean="0"/>
              <a:t>HyperLedger</a:t>
            </a:r>
            <a:r>
              <a:rPr lang="en-US" altLang="zh-TW" dirty="0" smtClean="0"/>
              <a:t> Fabric, etc. for Fog-based </a:t>
            </a:r>
            <a:r>
              <a:rPr lang="en-US" altLang="zh-TW" dirty="0" err="1" smtClean="0"/>
              <a:t>IoT</a:t>
            </a:r>
            <a:r>
              <a:rPr lang="en-US" altLang="zh-TW" dirty="0" smtClean="0"/>
              <a:t> (implement for above system)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40865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2018/8~2019/7 Schedule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August 10: Tell me your preferences</a:t>
            </a:r>
          </a:p>
          <a:p>
            <a:pPr lvl="1"/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r>
              <a:rPr lang="en-US" altLang="zh-TW" baseline="30000" dirty="0" smtClean="0">
                <a:solidFill>
                  <a:srgbClr val="FF0000"/>
                </a:solidFill>
              </a:rPr>
              <a:t>st</a:t>
            </a:r>
            <a:r>
              <a:rPr lang="en-US" altLang="zh-TW" dirty="0" smtClean="0">
                <a:solidFill>
                  <a:srgbClr val="FF0000"/>
                </a:solidFill>
              </a:rPr>
              <a:t>, 2</a:t>
            </a:r>
            <a:r>
              <a:rPr lang="en-US" altLang="zh-TW" baseline="30000" dirty="0" smtClean="0">
                <a:solidFill>
                  <a:srgbClr val="FF0000"/>
                </a:solidFill>
              </a:rPr>
              <a:t>nd</a:t>
            </a:r>
            <a:r>
              <a:rPr lang="en-US" altLang="zh-TW" dirty="0" smtClean="0">
                <a:solidFill>
                  <a:srgbClr val="FF0000"/>
                </a:solidFill>
              </a:rPr>
              <a:t>, 3</a:t>
            </a:r>
            <a:r>
              <a:rPr lang="en-US" altLang="zh-TW" baseline="30000" dirty="0" smtClean="0">
                <a:solidFill>
                  <a:srgbClr val="FF0000"/>
                </a:solidFill>
              </a:rPr>
              <a:t>rd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(BC, </a:t>
            </a:r>
            <a:r>
              <a:rPr lang="en-US" altLang="zh-TW" dirty="0" err="1" smtClean="0">
                <a:solidFill>
                  <a:srgbClr val="FF0000"/>
                </a:solidFill>
              </a:rPr>
              <a:t>IoT</a:t>
            </a:r>
            <a:r>
              <a:rPr lang="en-US" altLang="zh-TW" dirty="0" smtClean="0">
                <a:solidFill>
                  <a:srgbClr val="FF0000"/>
                </a:solidFill>
              </a:rPr>
              <a:t>, DNN)</a:t>
            </a:r>
          </a:p>
          <a:p>
            <a:r>
              <a:rPr lang="en-US" altLang="zh-TW" dirty="0" smtClean="0"/>
              <a:t>Mid-August: </a:t>
            </a:r>
            <a:r>
              <a:rPr lang="en-US" altLang="zh-TW" dirty="0" smtClean="0">
                <a:solidFill>
                  <a:srgbClr val="FF0000"/>
                </a:solidFill>
              </a:rPr>
              <a:t>Start</a:t>
            </a:r>
            <a:r>
              <a:rPr lang="en-US" altLang="zh-TW" dirty="0" smtClean="0"/>
              <a:t> Project</a:t>
            </a:r>
          </a:p>
          <a:p>
            <a:r>
              <a:rPr lang="en-US" altLang="zh-TW" dirty="0" smtClean="0"/>
              <a:t>Mid-September: Present your project </a:t>
            </a:r>
            <a:r>
              <a:rPr lang="en-US" altLang="zh-TW" dirty="0" smtClean="0">
                <a:solidFill>
                  <a:srgbClr val="FF0000"/>
                </a:solidFill>
              </a:rPr>
              <a:t>plan</a:t>
            </a:r>
          </a:p>
          <a:p>
            <a:r>
              <a:rPr lang="en-US" altLang="zh-TW" dirty="0" smtClean="0">
                <a:solidFill>
                  <a:srgbClr val="FF0000"/>
                </a:solidFill>
              </a:rPr>
              <a:t>Group Leader </a:t>
            </a:r>
            <a:r>
              <a:rPr lang="en-US" altLang="zh-TW" dirty="0" smtClean="0"/>
              <a:t>will be the PhD student</a:t>
            </a:r>
          </a:p>
          <a:p>
            <a:r>
              <a:rPr lang="en-US" altLang="zh-TW" dirty="0" smtClean="0">
                <a:solidFill>
                  <a:srgbClr val="FF0000"/>
                </a:solidFill>
              </a:rPr>
              <a:t>End of 2018</a:t>
            </a:r>
            <a:r>
              <a:rPr lang="en-US" altLang="zh-TW" dirty="0" smtClean="0"/>
              <a:t>: 1/3 of first year tasks should be finished</a:t>
            </a:r>
          </a:p>
          <a:p>
            <a:r>
              <a:rPr lang="en-US" altLang="zh-TW" dirty="0" smtClean="0">
                <a:solidFill>
                  <a:srgbClr val="FF0000"/>
                </a:solidFill>
              </a:rPr>
              <a:t>End of April 2019</a:t>
            </a:r>
            <a:r>
              <a:rPr lang="en-US" altLang="zh-TW" dirty="0" smtClean="0"/>
              <a:t>: 2/3 of first year tasks should be finished</a:t>
            </a:r>
          </a:p>
          <a:p>
            <a:r>
              <a:rPr lang="en-US" altLang="zh-TW" dirty="0" smtClean="0">
                <a:solidFill>
                  <a:srgbClr val="FF0000"/>
                </a:solidFill>
              </a:rPr>
              <a:t>End of July 2019</a:t>
            </a:r>
            <a:r>
              <a:rPr lang="en-US" altLang="zh-TW" dirty="0" smtClean="0"/>
              <a:t>: First year tasks should be finished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14298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References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/>
              <a:t>Cisco: </a:t>
            </a:r>
            <a:r>
              <a:rPr lang="en-US" altLang="zh-TW" dirty="0">
                <a:hlinkClick r:id="rId2"/>
              </a:rPr>
              <a:t>https://www.i-scoop.eu/internet-of-things-guide/fog-computing-cloud-internet-things</a:t>
            </a:r>
            <a:r>
              <a:rPr lang="en-US" altLang="zh-TW" dirty="0" smtClean="0">
                <a:hlinkClick r:id="rId2"/>
              </a:rPr>
              <a:t>/</a:t>
            </a:r>
            <a:endParaRPr lang="en-US" altLang="zh-TW" dirty="0" smtClean="0"/>
          </a:p>
          <a:p>
            <a:r>
              <a:rPr lang="en-US" altLang="zh-TW" dirty="0" err="1" smtClean="0"/>
              <a:t>OpenFog</a:t>
            </a:r>
            <a:r>
              <a:rPr lang="en-US" altLang="zh-TW" dirty="0"/>
              <a:t>: </a:t>
            </a:r>
            <a:r>
              <a:rPr lang="en-US" altLang="zh-TW" dirty="0">
                <a:hlinkClick r:id="rId3"/>
              </a:rPr>
              <a:t>https://www.openfogconsortium.org/ra/technical-document-download</a:t>
            </a:r>
            <a:r>
              <a:rPr lang="en-US" altLang="zh-TW" dirty="0" smtClean="0">
                <a:hlinkClick r:id="rId3"/>
              </a:rPr>
              <a:t>/</a:t>
            </a:r>
            <a:endParaRPr lang="en-US" altLang="zh-TW" dirty="0" smtClean="0"/>
          </a:p>
          <a:p>
            <a:r>
              <a:rPr lang="en-US" altLang="zh-TW" dirty="0"/>
              <a:t>S. Khan, S. Parkinson, and Y. Qin, “Fog computing security: a review of current applications and security solutions,” Journal of Cloud Computing: Advances, Systems and Applications, Vol. 6, No. 1, August 2017</a:t>
            </a:r>
            <a:r>
              <a:rPr lang="en-US" altLang="zh-TW" dirty="0" smtClean="0"/>
              <a:t>.</a:t>
            </a:r>
          </a:p>
          <a:p>
            <a:r>
              <a:rPr lang="en-US" altLang="zh-TW" dirty="0" smtClean="0"/>
              <a:t>Read MOST Project Proposal (</a:t>
            </a:r>
            <a:r>
              <a:rPr lang="zh-TW" altLang="en-US" dirty="0" smtClean="0"/>
              <a:t>科技部計劃書</a:t>
            </a:r>
            <a:r>
              <a:rPr lang="en-US" altLang="zh-TW" dirty="0" smtClean="0"/>
              <a:t>)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37378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Fog Computing</a:t>
            </a:r>
            <a:br>
              <a:rPr lang="en-US" altLang="zh-TW" dirty="0" smtClean="0"/>
            </a:br>
            <a:r>
              <a:rPr lang="en-US" altLang="zh-TW" dirty="0" smtClean="0"/>
              <a:t>Introduction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402832" cy="5141168"/>
          </a:xfrm>
        </p:spPr>
        <p:txBody>
          <a:bodyPr>
            <a:normAutofit lnSpcReduction="10000"/>
          </a:bodyPr>
          <a:lstStyle/>
          <a:p>
            <a:r>
              <a:rPr lang="en-US" altLang="zh-TW" dirty="0" smtClean="0"/>
              <a:t>What is Edge/Fog Computing?</a:t>
            </a:r>
          </a:p>
          <a:p>
            <a:pPr lvl="1"/>
            <a:r>
              <a:rPr lang="en-US" altLang="zh-TW" dirty="0" smtClean="0"/>
              <a:t>Fog </a:t>
            </a:r>
            <a:r>
              <a:rPr lang="en-US" altLang="zh-TW" dirty="0"/>
              <a:t>computing is a term created by </a:t>
            </a:r>
            <a:r>
              <a:rPr lang="en-US" altLang="zh-TW" dirty="0" smtClean="0"/>
              <a:t>Cisco in January 2014 </a:t>
            </a:r>
            <a:r>
              <a:rPr lang="en-US" altLang="zh-TW" dirty="0"/>
              <a:t>that refers to extending </a:t>
            </a:r>
            <a:r>
              <a:rPr lang="en-US" altLang="zh-TW" dirty="0">
                <a:hlinkClick r:id="rId2"/>
              </a:rPr>
              <a:t>cloud computing</a:t>
            </a:r>
            <a:r>
              <a:rPr lang="en-US" altLang="zh-TW" dirty="0"/>
              <a:t> to the edge of an enterprise's </a:t>
            </a:r>
            <a:r>
              <a:rPr lang="en-US" altLang="zh-TW" dirty="0">
                <a:hlinkClick r:id="rId3"/>
              </a:rPr>
              <a:t>network</a:t>
            </a:r>
            <a:r>
              <a:rPr lang="en-US" altLang="zh-TW" dirty="0"/>
              <a:t>. 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Also </a:t>
            </a:r>
            <a:r>
              <a:rPr lang="en-US" altLang="zh-TW" dirty="0"/>
              <a:t>known as Edge Computing or fogging, fog computing facilitates the </a:t>
            </a:r>
            <a:r>
              <a:rPr lang="en-US" altLang="zh-TW" dirty="0" smtClean="0"/>
              <a:t>operation of</a:t>
            </a:r>
            <a:r>
              <a:rPr lang="en-US" altLang="zh-TW" dirty="0"/>
              <a:t> </a:t>
            </a:r>
            <a:r>
              <a:rPr lang="en-US" altLang="zh-TW" dirty="0">
                <a:hlinkClick r:id="rId4"/>
              </a:rPr>
              <a:t>compute</a:t>
            </a:r>
            <a:r>
              <a:rPr lang="en-US" altLang="zh-TW" dirty="0"/>
              <a:t>, </a:t>
            </a:r>
            <a:r>
              <a:rPr lang="en-US" altLang="zh-TW" dirty="0">
                <a:hlinkClick r:id="rId5"/>
              </a:rPr>
              <a:t>storage</a:t>
            </a:r>
            <a:r>
              <a:rPr lang="en-US" altLang="zh-TW" dirty="0"/>
              <a:t> and networking services between end devices and cloud computing </a:t>
            </a:r>
            <a:r>
              <a:rPr lang="en-US" altLang="zh-TW" dirty="0">
                <a:hlinkClick r:id="rId6"/>
              </a:rPr>
              <a:t>data centers</a:t>
            </a:r>
            <a:r>
              <a:rPr lang="en-US" altLang="zh-TW" dirty="0" smtClean="0"/>
              <a:t>.</a:t>
            </a:r>
          </a:p>
          <a:p>
            <a:endParaRPr lang="zh-TW" altLang="en-US" dirty="0"/>
          </a:p>
        </p:txBody>
      </p:sp>
      <p:pic>
        <p:nvPicPr>
          <p:cNvPr id="1028" name="Picture 4" descr="D:\Dropbox\My Talks\Lab\Lab Orientation 20180801\Fog-Computing-on-the-Cisco-Technology-Radar-before-and-after-full-image-and-source.gif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8095" y="476672"/>
            <a:ext cx="4165905" cy="6252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3542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Fog Computing Introduction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Why Fog Computing?</a:t>
            </a:r>
          </a:p>
          <a:p>
            <a:pPr lvl="1"/>
            <a:r>
              <a:rPr lang="en-US" altLang="zh-TW" dirty="0" smtClean="0"/>
              <a:t>Minimize latency</a:t>
            </a:r>
          </a:p>
          <a:p>
            <a:pPr lvl="1"/>
            <a:r>
              <a:rPr lang="en-US" altLang="zh-TW" dirty="0" smtClean="0"/>
              <a:t>Conserve network bandwidth</a:t>
            </a:r>
          </a:p>
          <a:p>
            <a:pPr lvl="1"/>
            <a:r>
              <a:rPr lang="en-US" altLang="zh-TW" dirty="0" smtClean="0"/>
              <a:t>Address security/privacy concerns</a:t>
            </a:r>
          </a:p>
          <a:p>
            <a:pPr lvl="1"/>
            <a:r>
              <a:rPr lang="en-US" altLang="zh-TW" dirty="0" smtClean="0"/>
              <a:t>Operate reliably</a:t>
            </a:r>
          </a:p>
          <a:p>
            <a:pPr lvl="1"/>
            <a:r>
              <a:rPr lang="en-US" altLang="zh-TW" dirty="0" smtClean="0"/>
              <a:t>Save power/energy</a:t>
            </a:r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39280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Future of Fog Computing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050" name="Picture 2" descr="Fog computing and networking - fog computing outlook 2022 by 451 Research for the OpenFog Consortium - sour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3" y="1916832"/>
            <a:ext cx="7317253" cy="4176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6194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Fog Computing Introduction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err="1" smtClean="0"/>
              <a:t>OpenFog</a:t>
            </a:r>
            <a:r>
              <a:rPr lang="en-US" altLang="zh-TW" dirty="0" smtClean="0"/>
              <a:t> Consortium</a:t>
            </a:r>
            <a:endParaRPr lang="zh-TW" altLang="en-US" dirty="0"/>
          </a:p>
        </p:txBody>
      </p:sp>
      <p:pic>
        <p:nvPicPr>
          <p:cNvPr id="3074" name="Picture 2" descr="OpenFog Reference Architecture - the various components of the fog computing framework and how they are interconnected - source and courtes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348880"/>
            <a:ext cx="8915400" cy="4171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9366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Project Introduction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67544" y="5986738"/>
            <a:ext cx="8676456" cy="87126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TW" sz="1800" dirty="0" smtClean="0"/>
              <a:t>APT: Advance Persistence Threats, ACI: Access Control Issues, HI: Account Hijacking, </a:t>
            </a:r>
            <a:r>
              <a:rPr lang="en-US" altLang="zh-TW" sz="1800" dirty="0" err="1" smtClean="0"/>
              <a:t>DoS</a:t>
            </a:r>
            <a:r>
              <a:rPr lang="en-US" altLang="zh-TW" sz="1800" dirty="0" smtClean="0"/>
              <a:t>: Denial of Service, DB: Data Breaches, DL: Data Loss, IA: Insecure APIs, SAV: System &amp; App Vulnerability, MI: Malicious Insider, IDD: Insufficient Due Diligence, ANU: Abuse &amp; Nefarious Use, STI: Shared Technology Issues</a:t>
            </a:r>
            <a:endParaRPr lang="zh-TW" altLang="en-US" sz="1800" dirty="0"/>
          </a:p>
        </p:txBody>
      </p:sp>
      <p:pic>
        <p:nvPicPr>
          <p:cNvPr id="4" name="圖片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80" y="1484784"/>
            <a:ext cx="9036496" cy="446449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86526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Project Target Issues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Data Integrity</a:t>
            </a:r>
          </a:p>
          <a:p>
            <a:pPr lvl="1"/>
            <a:r>
              <a:rPr lang="en-US" altLang="zh-TW" dirty="0" smtClean="0"/>
              <a:t>Causes: Data Breaches, </a:t>
            </a:r>
            <a:r>
              <a:rPr lang="en-US" altLang="zh-TW" dirty="0" smtClean="0">
                <a:solidFill>
                  <a:srgbClr val="FF0000"/>
                </a:solidFill>
              </a:rPr>
              <a:t>Data Loss</a:t>
            </a:r>
            <a:r>
              <a:rPr lang="en-US" altLang="zh-TW" dirty="0" smtClean="0"/>
              <a:t>, Insecure APIs, System &amp; Application Vulnerability, Malicious Insider, Abuse and Nefarious Use, Shared Technology Issues, </a:t>
            </a:r>
          </a:p>
          <a:p>
            <a:r>
              <a:rPr lang="en-US" altLang="zh-TW" dirty="0" smtClean="0"/>
              <a:t>Anomaly</a:t>
            </a:r>
          </a:p>
          <a:p>
            <a:pPr lvl="1"/>
            <a:r>
              <a:rPr lang="en-US" altLang="zh-TW" dirty="0" smtClean="0"/>
              <a:t>Causes: all 12 possible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55853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Project Goals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Two Important Security issues of Fog-based </a:t>
            </a:r>
            <a:r>
              <a:rPr lang="en-US" altLang="zh-TW" dirty="0" err="1" smtClean="0"/>
              <a:t>IoT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Data Integrity</a:t>
            </a:r>
          </a:p>
          <a:p>
            <a:pPr lvl="1"/>
            <a:r>
              <a:rPr lang="en-US" altLang="zh-TW" dirty="0" smtClean="0"/>
              <a:t>Anomaly</a:t>
            </a:r>
          </a:p>
          <a:p>
            <a:r>
              <a:rPr lang="en-US" altLang="zh-TW" dirty="0" smtClean="0"/>
              <a:t>Solution</a:t>
            </a:r>
          </a:p>
          <a:p>
            <a:pPr lvl="1"/>
            <a:r>
              <a:rPr lang="en-US" altLang="zh-TW" b="1" dirty="0" err="1" smtClean="0">
                <a:solidFill>
                  <a:srgbClr val="FF0000"/>
                </a:solidFill>
              </a:rPr>
              <a:t>Blockchain</a:t>
            </a:r>
            <a:r>
              <a:rPr lang="en-US" altLang="zh-TW" dirty="0" smtClean="0">
                <a:solidFill>
                  <a:srgbClr val="FF0000"/>
                </a:solidFill>
              </a:rPr>
              <a:t> </a:t>
            </a:r>
            <a:r>
              <a:rPr lang="en-US" altLang="zh-TW" dirty="0" smtClean="0"/>
              <a:t>for data integrity</a:t>
            </a:r>
          </a:p>
          <a:p>
            <a:pPr lvl="1"/>
            <a:r>
              <a:rPr lang="en-US" altLang="zh-TW" b="1" dirty="0" smtClean="0">
                <a:solidFill>
                  <a:srgbClr val="FF0000"/>
                </a:solidFill>
              </a:rPr>
              <a:t>Deep neural networks </a:t>
            </a:r>
            <a:r>
              <a:rPr lang="en-US" altLang="zh-TW" dirty="0" smtClean="0"/>
              <a:t>for anomaly detection</a:t>
            </a:r>
            <a:endParaRPr lang="zh-TW" altLang="en-US" dirty="0"/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auto">
          <a:xfrm>
            <a:off x="687031" y="4077073"/>
            <a:ext cx="2148206" cy="933158"/>
          </a:xfrm>
          <a:prstGeom prst="flowChartAlternateProcess">
            <a:avLst/>
          </a:prstGeom>
          <a:gradFill rotWithShape="0">
            <a:gsLst>
              <a:gs pos="0">
                <a:srgbClr val="FFFFFF"/>
              </a:gs>
              <a:gs pos="100000">
                <a:srgbClr val="C5E0B3"/>
              </a:gs>
            </a:gsLst>
            <a:lin ang="5400000" scaled="1"/>
          </a:gradFill>
          <a:ln w="12700">
            <a:solidFill>
              <a:srgbClr val="A8D08D"/>
            </a:solidFill>
            <a:miter lim="800000"/>
            <a:headEnd/>
            <a:tailEnd/>
          </a:ln>
          <a:effectLst>
            <a:outerShdw blurRad="63500" dist="29783" dir="3885598" algn="ctr" rotWithShape="0">
              <a:srgbClr val="375623">
                <a:alpha val="50000"/>
              </a:srgbClr>
            </a:outerShdw>
          </a:effec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2000" kern="100">
                <a:solidFill>
                  <a:srgbClr val="000000"/>
                </a:solidFill>
                <a:effectLst/>
                <a:latin typeface="Times New Roman"/>
                <a:ea typeface="新細明體"/>
                <a:cs typeface="Times New Roman"/>
              </a:rPr>
              <a:t>Malware</a:t>
            </a:r>
            <a:endParaRPr lang="zh-TW" sz="2000" kern="100">
              <a:solidFill>
                <a:srgbClr val="000000"/>
              </a:solidFill>
              <a:effectLst/>
              <a:latin typeface="Times New Roman"/>
              <a:ea typeface="新細明體"/>
              <a:cs typeface="Times New Roman"/>
            </a:endParaRPr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6305395" y="4077073"/>
            <a:ext cx="2148206" cy="933158"/>
          </a:xfrm>
          <a:prstGeom prst="flowChartAlternateProcess">
            <a:avLst/>
          </a:prstGeom>
          <a:gradFill flip="none" rotWithShape="1">
            <a:gsLst>
              <a:gs pos="0">
                <a:srgbClr val="FF3300">
                  <a:tint val="66000"/>
                  <a:satMod val="160000"/>
                </a:srgbClr>
              </a:gs>
              <a:gs pos="50000">
                <a:srgbClr val="FF3300">
                  <a:tint val="44500"/>
                  <a:satMod val="160000"/>
                </a:srgbClr>
              </a:gs>
              <a:gs pos="100000">
                <a:srgbClr val="FF3300">
                  <a:tint val="23500"/>
                  <a:satMod val="160000"/>
                </a:srgbClr>
              </a:gs>
            </a:gsLst>
            <a:lin ang="2700000" scaled="1"/>
            <a:tileRect/>
          </a:gradFill>
          <a:ln w="12700">
            <a:solidFill>
              <a:srgbClr val="C9C9C9"/>
            </a:solidFill>
            <a:miter lim="800000"/>
            <a:headEnd/>
            <a:tailEnd/>
          </a:ln>
          <a:effectLst>
            <a:outerShdw blurRad="63500" dist="29783" dir="3885598" algn="ctr" rotWithShape="0">
              <a:srgbClr val="525252">
                <a:alpha val="50000"/>
              </a:srgbClr>
            </a:outerShdw>
          </a:effec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2000" kern="100">
                <a:solidFill>
                  <a:srgbClr val="000000"/>
                </a:solidFill>
                <a:effectLst/>
                <a:latin typeface="Times New Roman"/>
                <a:ea typeface="新細明體"/>
                <a:cs typeface="Times New Roman"/>
              </a:rPr>
              <a:t>Weak Data Integrity</a:t>
            </a:r>
            <a:endParaRPr lang="zh-TW" sz="2000" kern="100">
              <a:solidFill>
                <a:srgbClr val="000000"/>
              </a:solidFill>
              <a:effectLst/>
              <a:latin typeface="Times New Roman"/>
              <a:ea typeface="新細明體"/>
              <a:cs typeface="Times New Roman"/>
            </a:endParaRPr>
          </a:p>
        </p:txBody>
      </p:sp>
      <p:sp>
        <p:nvSpPr>
          <p:cNvPr id="6" name="Oval 8"/>
          <p:cNvSpPr>
            <a:spLocks noChangeArrowheads="1"/>
          </p:cNvSpPr>
          <p:nvPr/>
        </p:nvSpPr>
        <p:spPr bwMode="auto">
          <a:xfrm>
            <a:off x="176958" y="5347614"/>
            <a:ext cx="3168352" cy="1009648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C5E0B3"/>
              </a:gs>
            </a:gsLst>
            <a:lin ang="5400000" scaled="1"/>
          </a:gradFill>
          <a:ln w="12700">
            <a:solidFill>
              <a:srgbClr val="A8D08D"/>
            </a:solidFill>
            <a:round/>
            <a:headEnd/>
            <a:tailEnd/>
          </a:ln>
          <a:effectLst>
            <a:outerShdw blurRad="63500" dist="29783" dir="3885598" algn="ctr" rotWithShape="0">
              <a:srgbClr val="375623">
                <a:alpha val="50000"/>
              </a:srgbClr>
            </a:outerShdw>
          </a:effectLst>
        </p:spPr>
        <p:txBody>
          <a:bodyPr rot="0" vert="horz" wrap="square" lIns="0" tIns="0" rIns="0" bIns="0" anchor="t" anchorCtr="0" upright="1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2000" kern="100" dirty="0">
                <a:solidFill>
                  <a:srgbClr val="000000"/>
                </a:solidFill>
                <a:effectLst/>
                <a:latin typeface="Times New Roman"/>
                <a:ea typeface="新細明體"/>
                <a:cs typeface="Times New Roman"/>
              </a:rPr>
              <a:t>DNN-based Anomaly Detection for </a:t>
            </a:r>
            <a:r>
              <a:rPr lang="en-US" sz="2000" kern="100" dirty="0" err="1">
                <a:solidFill>
                  <a:srgbClr val="000000"/>
                </a:solidFill>
                <a:effectLst/>
                <a:latin typeface="Times New Roman"/>
                <a:ea typeface="新細明體"/>
                <a:cs typeface="Times New Roman"/>
              </a:rPr>
              <a:t>IoT</a:t>
            </a:r>
            <a:endParaRPr lang="zh-TW" sz="2000" kern="100" dirty="0">
              <a:solidFill>
                <a:srgbClr val="000000"/>
              </a:solidFill>
              <a:effectLst/>
              <a:latin typeface="Times New Roman"/>
              <a:ea typeface="新細明體"/>
              <a:cs typeface="Times New Roman"/>
            </a:endParaRPr>
          </a:p>
        </p:txBody>
      </p:sp>
      <p:sp>
        <p:nvSpPr>
          <p:cNvPr id="7" name="Oval 9"/>
          <p:cNvSpPr>
            <a:spLocks noChangeArrowheads="1"/>
          </p:cNvSpPr>
          <p:nvPr/>
        </p:nvSpPr>
        <p:spPr bwMode="auto">
          <a:xfrm>
            <a:off x="5683831" y="5383982"/>
            <a:ext cx="3391334" cy="917862"/>
          </a:xfrm>
          <a:prstGeom prst="ellipse">
            <a:avLst/>
          </a:prstGeom>
          <a:gradFill flip="none" rotWithShape="1">
            <a:gsLst>
              <a:gs pos="0">
                <a:srgbClr val="FF3300">
                  <a:tint val="66000"/>
                  <a:satMod val="160000"/>
                </a:srgbClr>
              </a:gs>
              <a:gs pos="50000">
                <a:srgbClr val="FF3300">
                  <a:tint val="44500"/>
                  <a:satMod val="160000"/>
                </a:srgbClr>
              </a:gs>
              <a:gs pos="100000">
                <a:srgbClr val="FF3300">
                  <a:tint val="23500"/>
                  <a:satMod val="160000"/>
                </a:srgbClr>
              </a:gs>
            </a:gsLst>
            <a:lin ang="2700000" scaled="1"/>
            <a:tileRect/>
          </a:gradFill>
          <a:ln w="12700">
            <a:solidFill>
              <a:srgbClr val="C9C9C9"/>
            </a:solidFill>
            <a:round/>
            <a:headEnd/>
            <a:tailEnd/>
          </a:ln>
          <a:effectLst>
            <a:outerShdw blurRad="63500" dist="29783" dir="3885598" algn="ctr" rotWithShape="0">
              <a:srgbClr val="525252">
                <a:alpha val="50000"/>
              </a:srgbClr>
            </a:outerShdw>
          </a:effectLst>
        </p:spPr>
        <p:txBody>
          <a:bodyPr rot="0" vert="horz" wrap="square" lIns="54000" tIns="10800" rIns="54000" bIns="10800" anchor="t" anchorCtr="0" upright="1">
            <a:noAutofit/>
          </a:bodyPr>
          <a:lstStyle/>
          <a:p>
            <a:pPr>
              <a:spcAft>
                <a:spcPts val="0"/>
              </a:spcAft>
            </a:pPr>
            <a:r>
              <a:rPr lang="en-US" sz="2000" kern="100" dirty="0" err="1">
                <a:solidFill>
                  <a:srgbClr val="000000"/>
                </a:solidFill>
                <a:effectLst/>
                <a:latin typeface="Times New Roman"/>
                <a:ea typeface="新細明體"/>
                <a:cs typeface="Times New Roman"/>
              </a:rPr>
              <a:t>Blockchain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Times New Roman"/>
                <a:ea typeface="新細明體"/>
                <a:cs typeface="Times New Roman"/>
              </a:rPr>
              <a:t> Security Customized for </a:t>
            </a:r>
            <a:r>
              <a:rPr lang="en-US" sz="2000" kern="100" dirty="0" err="1">
                <a:solidFill>
                  <a:srgbClr val="000000"/>
                </a:solidFill>
                <a:effectLst/>
                <a:latin typeface="Times New Roman"/>
                <a:ea typeface="新細明體"/>
                <a:cs typeface="Times New Roman"/>
              </a:rPr>
              <a:t>IoT</a:t>
            </a:r>
            <a:endParaRPr lang="zh-TW" sz="2000" kern="100" dirty="0">
              <a:solidFill>
                <a:srgbClr val="000000"/>
              </a:solidFill>
              <a:effectLst/>
              <a:latin typeface="Times New Roman"/>
              <a:ea typeface="新細明體"/>
              <a:cs typeface="Times New Roman"/>
            </a:endParaRPr>
          </a:p>
        </p:txBody>
      </p:sp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1462728" y="6492484"/>
            <a:ext cx="6161644" cy="401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54000" bIns="0" anchor="t" anchorCtr="0" upright="1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2000" kern="100" dirty="0">
                <a:solidFill>
                  <a:srgbClr val="7030A0"/>
                </a:solidFill>
                <a:effectLst/>
                <a:latin typeface="Times New Roman"/>
                <a:ea typeface="新細明體"/>
                <a:cs typeface="Times New Roman"/>
              </a:rPr>
              <a:t>Proposed Solutions for Fog-based </a:t>
            </a:r>
            <a:r>
              <a:rPr lang="en-US" sz="2000" kern="100" dirty="0" err="1">
                <a:solidFill>
                  <a:srgbClr val="7030A0"/>
                </a:solidFill>
                <a:effectLst/>
                <a:latin typeface="Times New Roman"/>
                <a:ea typeface="新細明體"/>
                <a:cs typeface="Times New Roman"/>
              </a:rPr>
              <a:t>IoT</a:t>
            </a:r>
            <a:endParaRPr lang="zh-TW" sz="2000" kern="100" dirty="0">
              <a:solidFill>
                <a:srgbClr val="000000"/>
              </a:solidFill>
              <a:effectLst/>
              <a:latin typeface="Times New Roman"/>
              <a:ea typeface="新細明體"/>
              <a:cs typeface="Times New Roman"/>
            </a:endParaRPr>
          </a:p>
        </p:txBody>
      </p:sp>
      <p:sp>
        <p:nvSpPr>
          <p:cNvPr id="9" name="AutoShape 15"/>
          <p:cNvSpPr>
            <a:spLocks noChangeArrowheads="1"/>
          </p:cNvSpPr>
          <p:nvPr/>
        </p:nvSpPr>
        <p:spPr bwMode="auto">
          <a:xfrm>
            <a:off x="7257993" y="5005966"/>
            <a:ext cx="243010" cy="341648"/>
          </a:xfrm>
          <a:prstGeom prst="upArrow">
            <a:avLst>
              <a:gd name="adj1" fmla="val 50000"/>
              <a:gd name="adj2" fmla="val 37222"/>
            </a:avLst>
          </a:prstGeom>
          <a:gradFill flip="none" rotWithShape="1">
            <a:gsLst>
              <a:gs pos="0">
                <a:srgbClr val="FF3300">
                  <a:tint val="66000"/>
                  <a:satMod val="160000"/>
                </a:srgbClr>
              </a:gs>
              <a:gs pos="50000">
                <a:srgbClr val="FF3300">
                  <a:tint val="44500"/>
                  <a:satMod val="160000"/>
                </a:srgbClr>
              </a:gs>
              <a:gs pos="100000">
                <a:srgbClr val="FF3300">
                  <a:tint val="23500"/>
                  <a:satMod val="160000"/>
                </a:srgbClr>
              </a:gs>
            </a:gsLst>
            <a:lin ang="2700000" scaled="1"/>
            <a:tileRect/>
          </a:gradFill>
          <a:ln w="12700">
            <a:solidFill>
              <a:srgbClr val="C9C9C9"/>
            </a:solidFill>
            <a:miter lim="800000"/>
            <a:headEnd/>
            <a:tailEnd/>
          </a:ln>
          <a:effectLst>
            <a:outerShdw blurRad="63500" dist="29783" dir="3885598" algn="ctr" rotWithShape="0">
              <a:srgbClr val="525252">
                <a:alpha val="50000"/>
              </a:srgbClr>
            </a:outerShdw>
          </a:effectLst>
        </p:spPr>
        <p:txBody>
          <a:bodyPr rot="0" vert="eaVert" wrap="square" lIns="91440" tIns="45720" rIns="91440" bIns="45720" anchor="t" anchorCtr="0" upright="1">
            <a:noAutofit/>
          </a:bodyPr>
          <a:lstStyle/>
          <a:p>
            <a:endParaRPr lang="zh-TW" altLang="en-US" sz="2000"/>
          </a:p>
        </p:txBody>
      </p:sp>
      <p:sp>
        <p:nvSpPr>
          <p:cNvPr id="10" name="左-右雙向箭號圖說文字 9"/>
          <p:cNvSpPr/>
          <p:nvPr/>
        </p:nvSpPr>
        <p:spPr>
          <a:xfrm>
            <a:off x="3393262" y="5220134"/>
            <a:ext cx="2300576" cy="1264608"/>
          </a:xfrm>
          <a:prstGeom prst="leftRightArrowCallout">
            <a:avLst>
              <a:gd name="adj1" fmla="val 25000"/>
              <a:gd name="adj2" fmla="val 25000"/>
              <a:gd name="adj3" fmla="val 18548"/>
              <a:gd name="adj4" fmla="val 62001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2000" kern="100" dirty="0">
                <a:solidFill>
                  <a:srgbClr val="000000"/>
                </a:solidFill>
                <a:effectLst/>
                <a:latin typeface="Times New Roman"/>
                <a:ea typeface="新細明體"/>
                <a:cs typeface="Times New Roman"/>
              </a:rPr>
              <a:t>Smart </a:t>
            </a:r>
            <a:r>
              <a:rPr lang="en-US" sz="2000" kern="100" dirty="0" err="1">
                <a:solidFill>
                  <a:srgbClr val="000000"/>
                </a:solidFill>
                <a:effectLst/>
                <a:latin typeface="Times New Roman"/>
                <a:ea typeface="新細明體"/>
                <a:cs typeface="Times New Roman"/>
              </a:rPr>
              <a:t>Blockchain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Times New Roman"/>
                <a:ea typeface="新細明體"/>
                <a:cs typeface="Times New Roman"/>
              </a:rPr>
              <a:t> for </a:t>
            </a:r>
            <a:r>
              <a:rPr lang="en-US" sz="2000" kern="100" dirty="0" err="1">
                <a:solidFill>
                  <a:srgbClr val="000000"/>
                </a:solidFill>
                <a:effectLst/>
                <a:latin typeface="Times New Roman"/>
                <a:ea typeface="新細明體"/>
                <a:cs typeface="Times New Roman"/>
              </a:rPr>
              <a:t>IoT</a:t>
            </a:r>
            <a:endParaRPr lang="zh-TW" sz="2000" kern="100" dirty="0">
              <a:solidFill>
                <a:srgbClr val="000000"/>
              </a:solidFill>
              <a:effectLst/>
              <a:latin typeface="Times New Roman"/>
              <a:ea typeface="新細明體"/>
              <a:cs typeface="Times New Roman"/>
            </a:endParaRPr>
          </a:p>
        </p:txBody>
      </p:sp>
      <p:sp>
        <p:nvSpPr>
          <p:cNvPr id="11" name="AutoShape 14"/>
          <p:cNvSpPr>
            <a:spLocks noChangeArrowheads="1"/>
          </p:cNvSpPr>
          <p:nvPr/>
        </p:nvSpPr>
        <p:spPr bwMode="auto">
          <a:xfrm>
            <a:off x="1640288" y="5038196"/>
            <a:ext cx="231653" cy="277187"/>
          </a:xfrm>
          <a:prstGeom prst="upArrow">
            <a:avLst>
              <a:gd name="adj1" fmla="val 50000"/>
              <a:gd name="adj2" fmla="val 37222"/>
            </a:avLst>
          </a:prstGeom>
          <a:gradFill rotWithShape="0">
            <a:gsLst>
              <a:gs pos="0">
                <a:srgbClr val="FFFFFF"/>
              </a:gs>
              <a:gs pos="100000">
                <a:srgbClr val="C5E0B3"/>
              </a:gs>
            </a:gsLst>
            <a:lin ang="5400000" scaled="1"/>
          </a:gradFill>
          <a:ln w="12700">
            <a:solidFill>
              <a:srgbClr val="A8D08D"/>
            </a:solidFill>
            <a:miter lim="800000"/>
            <a:headEnd/>
            <a:tailEnd/>
          </a:ln>
          <a:effectLst>
            <a:outerShdw blurRad="63500" dist="29783" dir="3885598" algn="ctr" rotWithShape="0">
              <a:srgbClr val="375623">
                <a:alpha val="50000"/>
              </a:srgbClr>
            </a:outerShdw>
          </a:effectLst>
        </p:spPr>
        <p:txBody>
          <a:bodyPr rot="0" vert="eaVert" wrap="square" lIns="91440" tIns="45720" rIns="91440" bIns="45720" anchor="t" anchorCtr="0" upright="1">
            <a:noAutofit/>
          </a:bodyPr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6104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壁窗">
  <a:themeElements>
    <a:clrScheme name="壁窗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壁窗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壁窗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333</TotalTime>
  <Words>1111</Words>
  <Application>Microsoft Office PowerPoint</Application>
  <PresentationFormat>如螢幕大小 (4:3)</PresentationFormat>
  <Paragraphs>212</Paragraphs>
  <Slides>24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24</vt:i4>
      </vt:variant>
    </vt:vector>
  </HeadingPairs>
  <TitlesOfParts>
    <vt:vector size="31" baseType="lpstr">
      <vt:lpstr>新細明體</vt:lpstr>
      <vt:lpstr>Arial</vt:lpstr>
      <vt:lpstr>Century Schoolbook</vt:lpstr>
      <vt:lpstr>Times New Roman</vt:lpstr>
      <vt:lpstr>Wingdings</vt:lpstr>
      <vt:lpstr>Wingdings 2</vt:lpstr>
      <vt:lpstr>壁窗</vt:lpstr>
      <vt:lpstr>以區塊鍊及深度神經網路設計霧運算物聯網之分散式安全 Securing Fog-based IoT Systems using Blockchain and Deep Neural Networks</vt:lpstr>
      <vt:lpstr>Contents</vt:lpstr>
      <vt:lpstr>Fog Computing Introduction</vt:lpstr>
      <vt:lpstr>Fog Computing Introduction</vt:lpstr>
      <vt:lpstr>Future of Fog Computing</vt:lpstr>
      <vt:lpstr>Fog Computing Introduction</vt:lpstr>
      <vt:lpstr>Project Introduction</vt:lpstr>
      <vt:lpstr>Project Target Issues</vt:lpstr>
      <vt:lpstr>Project Goals</vt:lpstr>
      <vt:lpstr>Open Research Questions</vt:lpstr>
      <vt:lpstr>Block-based IoT Architecture</vt:lpstr>
      <vt:lpstr>Deep Neural Networks for Anomaly Detection</vt:lpstr>
      <vt:lpstr>Application: Smart Grid Security</vt:lpstr>
      <vt:lpstr>Proposal: Smart Secure Fog-Based IoT</vt:lpstr>
      <vt:lpstr>BC Design of Fog-based IoT</vt:lpstr>
      <vt:lpstr>Smart Grid with Smart BC Application</vt:lpstr>
      <vt:lpstr>Yearly Deliverables</vt:lpstr>
      <vt:lpstr>Relationship Among Project Tasks</vt:lpstr>
      <vt:lpstr>1st Year Tasks</vt:lpstr>
      <vt:lpstr>2nd Year Tasks</vt:lpstr>
      <vt:lpstr>3rd Year Tasks</vt:lpstr>
      <vt:lpstr>今年分組與人力分配 Project Teams and Human Resources</vt:lpstr>
      <vt:lpstr>2018/8~2019/7 Schedule</vt:lpstr>
      <vt:lpstr>References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以區塊鍊及深度神經網路設計霧運算物聯網之分散式安全 Securing Fog-based IoT Systems using Blockchain and Deep Neural Networks</dc:title>
  <dc:creator>user</dc:creator>
  <cp:lastModifiedBy>熊博安</cp:lastModifiedBy>
  <cp:revision>29</cp:revision>
  <dcterms:created xsi:type="dcterms:W3CDTF">2018-07-31T04:10:13Z</dcterms:created>
  <dcterms:modified xsi:type="dcterms:W3CDTF">2018-08-01T06:36:14Z</dcterms:modified>
</cp:coreProperties>
</file>