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9" r:id="rId4"/>
    <p:sldId id="296" r:id="rId5"/>
    <p:sldId id="291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261" r:id="rId14"/>
    <p:sldId id="297" r:id="rId15"/>
    <p:sldId id="272" r:id="rId16"/>
    <p:sldId id="273" r:id="rId17"/>
    <p:sldId id="274" r:id="rId18"/>
    <p:sldId id="275" r:id="rId19"/>
    <p:sldId id="276" r:id="rId20"/>
    <p:sldId id="292" r:id="rId21"/>
    <p:sldId id="294" r:id="rId22"/>
    <p:sldId id="298" r:id="rId23"/>
    <p:sldId id="284" r:id="rId24"/>
    <p:sldId id="286" r:id="rId25"/>
    <p:sldId id="279" r:id="rId26"/>
    <p:sldId id="287" r:id="rId27"/>
    <p:sldId id="280" r:id="rId28"/>
    <p:sldId id="300" r:id="rId29"/>
    <p:sldId id="288" r:id="rId30"/>
    <p:sldId id="299" r:id="rId31"/>
    <p:sldId id="301" r:id="rId32"/>
    <p:sldId id="302" r:id="rId33"/>
    <p:sldId id="289" r:id="rId34"/>
    <p:sldId id="277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6"/>
  </p:normalViewPr>
  <p:slideViewPr>
    <p:cSldViewPr snapToGrid="0" snapToObjects="1">
      <p:cViewPr>
        <p:scale>
          <a:sx n="84" d="100"/>
          <a:sy n="84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AACA-89E5-914A-9251-257C8C07DD49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0495D-D128-3940-ACAF-A52CB7DAC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0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0495D-D128-3940-ACAF-A52CB7DACFD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69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Just building a model a generating</a:t>
            </a:r>
            <a:r>
              <a:rPr lang="en-GB" baseline="0" dirty="0" smtClean="0"/>
              <a:t> is going to produce the same distribution of solutions. This is why I need a selection pressure to move the search space into region of fitter solution 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0495D-D128-3940-ACAF-A52CB7DACF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9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0495D-D128-3940-ACAF-A52CB7DACF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0495D-D128-3940-ACAF-A52CB7DACF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1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8C6C-7D9E-734E-B4BB-20B313DB498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75B2-E0B8-A14E-999C-9B9E3920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6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Estimation </a:t>
            </a:r>
            <a:r>
              <a:rPr lang="en-GB" dirty="0" smtClean="0"/>
              <a:t>of Distribution </a:t>
            </a:r>
            <a:r>
              <a:rPr lang="en-GB" dirty="0" smtClean="0"/>
              <a:t>Algorithms (EDAs)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Jamie Caldwell</a:t>
            </a:r>
          </a:p>
          <a:p>
            <a:r>
              <a:rPr lang="en-GB" dirty="0" smtClean="0"/>
              <a:t>PHD Student </a:t>
            </a:r>
            <a:r>
              <a:rPr lang="mr-IN" dirty="0" smtClean="0"/>
              <a:t>–</a:t>
            </a:r>
            <a:r>
              <a:rPr lang="en-GB" dirty="0" smtClean="0"/>
              <a:t> Supervised by Dr Watson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764207" y="532637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556700" y="335216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5502" y="455289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22024" y="492353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373567" y="433665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030322" y="521040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565423" y="472918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764207" y="5326372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556700" y="335216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5502" y="455289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22024" y="492353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373567" y="433665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030322" y="521040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565423" y="472918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764207" y="5326372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942677" y="5313384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727800" y="5257871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22024" y="492353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679342" y="514190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080018" y="5072835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030322" y="521040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843285" y="537849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840330" y="5484915"/>
            <a:ext cx="2663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Global Optimum Found 👍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1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smtClean="0"/>
              <a:t>Probabilistic Model Building </a:t>
            </a:r>
            <a:r>
              <a:rPr lang="en-GB" dirty="0" smtClean="0"/>
              <a:t>GA’s (EDA’s)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35161"/>
            <a:ext cx="10339873" cy="918441"/>
          </a:xfrm>
        </p:spPr>
        <p:txBody>
          <a:bodyPr/>
          <a:lstStyle/>
          <a:p>
            <a:r>
              <a:rPr lang="en-GB" dirty="0" smtClean="0"/>
              <a:t>Combination of Genetic Algorithms and Machine Learning Methods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959194" y="2206587"/>
            <a:ext cx="2024743" cy="1407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66058" y="2173929"/>
            <a:ext cx="2024743" cy="278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37507" y="234996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507" y="3623661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7507" y="426051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15653" y="234342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15653" y="296395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507" y="298681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6058" y="5204512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 at </a:t>
            </a:r>
            <a:r>
              <a:rPr lang="en-GB" b="1" dirty="0"/>
              <a:t>Generation G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457747" y="3364359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100663" y="3688976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00663" y="42866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929214" y="3950586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29213" y="4548248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23774" y="520451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Selection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5906" y="5204511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Build Probabilistic Model</a:t>
            </a:r>
            <a:endParaRPr lang="en-GB" dirty="0"/>
          </a:p>
        </p:txBody>
      </p:sp>
      <p:sp>
        <p:nvSpPr>
          <p:cNvPr id="50" name="Right Arrow 49"/>
          <p:cNvSpPr/>
          <p:nvPr/>
        </p:nvSpPr>
        <p:spPr>
          <a:xfrm>
            <a:off x="5072105" y="3364359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Right Arrow 55"/>
          <p:cNvSpPr/>
          <p:nvPr/>
        </p:nvSpPr>
        <p:spPr>
          <a:xfrm>
            <a:off x="9174032" y="3397152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61" name="Group 60"/>
          <p:cNvGrpSpPr/>
          <p:nvPr/>
        </p:nvGrpSpPr>
        <p:grpSpPr>
          <a:xfrm>
            <a:off x="9174032" y="2173929"/>
            <a:ext cx="2911835" cy="3997860"/>
            <a:chOff x="9174032" y="2173929"/>
            <a:chExt cx="2911835" cy="3997860"/>
          </a:xfrm>
        </p:grpSpPr>
        <p:grpSp>
          <p:nvGrpSpPr>
            <p:cNvPr id="60" name="Group 59"/>
            <p:cNvGrpSpPr/>
            <p:nvPr/>
          </p:nvGrpSpPr>
          <p:grpSpPr>
            <a:xfrm>
              <a:off x="9686521" y="2173929"/>
              <a:ext cx="2024743" cy="2680902"/>
              <a:chOff x="9686521" y="2173929"/>
              <a:chExt cx="2024743" cy="268090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686521" y="3518730"/>
                <a:ext cx="2024743" cy="13361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686521" y="2173929"/>
                <a:ext cx="2024743" cy="1336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857970" y="2275010"/>
                <a:ext cx="1685108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FF0000"/>
                    </a:solidFill>
                  </a:rPr>
                  <a:t>1 1 1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0 0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57970" y="3623661"/>
                <a:ext cx="1685108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FF0000"/>
                    </a:solidFill>
                  </a:rPr>
                  <a:t>1 1 1 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0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857970" y="4260512"/>
                <a:ext cx="1685108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00B050"/>
                    </a:solidFill>
                  </a:rPr>
                  <a:t>0 </a:t>
                </a:r>
                <a:r>
                  <a:rPr lang="en-GB" sz="28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smtClean="0">
                    <a:solidFill>
                      <a:srgbClr val="FF0000"/>
                    </a:solidFill>
                  </a:rPr>
                  <a:t>1 1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857970" y="2896870"/>
                <a:ext cx="1685108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FF0000"/>
                    </a:solidFill>
                  </a:rPr>
                  <a:t>1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</a:t>
                </a:r>
                <a:r>
                  <a:rPr lang="en-GB" sz="2800" dirty="0">
                    <a:solidFill>
                      <a:srgbClr val="FF0000"/>
                    </a:solidFill>
                  </a:rPr>
                  <a:t> 1 </a:t>
                </a:r>
                <a:r>
                  <a:rPr lang="en-GB" sz="2800" dirty="0">
                    <a:solidFill>
                      <a:srgbClr val="00B050"/>
                    </a:solidFill>
                  </a:rPr>
                  <a:t>0 0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9174032" y="4971460"/>
              <a:ext cx="29118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Sample Model to Generate New Solutions and replaced removed</a:t>
              </a:r>
            </a:p>
            <a:p>
              <a:pPr algn="ctr"/>
              <a:r>
                <a:rPr lang="en-GB" b="1" dirty="0" smtClean="0"/>
                <a:t>Generation: G+1</a:t>
              </a:r>
              <a:endParaRPr lang="en-GB" b="1" dirty="0"/>
            </a:p>
          </p:txBody>
        </p:sp>
      </p:grpSp>
      <p:sp>
        <p:nvSpPr>
          <p:cNvPr id="59" name="Bent-Up Arrow 58"/>
          <p:cNvSpPr/>
          <p:nvPr/>
        </p:nvSpPr>
        <p:spPr>
          <a:xfrm rot="10800000" flipV="1">
            <a:off x="1152746" y="6152139"/>
            <a:ext cx="9666320" cy="414304"/>
          </a:xfrm>
          <a:prstGeom prst="bentUpArrow">
            <a:avLst>
              <a:gd name="adj1" fmla="val 15476"/>
              <a:gd name="adj2" fmla="val 39286"/>
              <a:gd name="adj3" fmla="val 44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5651765" y="2873180"/>
            <a:ext cx="3354081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PROBABILISTIC MODEL</a:t>
            </a:r>
            <a:endParaRPr lang="en-GB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0801" y="5989529"/>
            <a:ext cx="70331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Building and </a:t>
            </a:r>
            <a:r>
              <a:rPr lang="en-GB" sz="2400" dirty="0"/>
              <a:t>Sampling from a Probabilistic Model replaces the Mutation and Crossover Operator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62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6" grpId="0" animBg="1"/>
      <p:bldP spid="59" grpId="0" animBg="1"/>
      <p:bldP spid="5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Probabilistic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/>
          <a:lstStyle/>
          <a:p>
            <a:r>
              <a:rPr lang="en-GB" dirty="0" smtClean="0"/>
              <a:t>Construct a probabilistic model each generation that represents the selected population</a:t>
            </a:r>
          </a:p>
          <a:p>
            <a:r>
              <a:rPr lang="en-GB" dirty="0" smtClean="0"/>
              <a:t>Sample the probabilistic model to generate new candidate solutions</a:t>
            </a:r>
          </a:p>
          <a:p>
            <a:r>
              <a:rPr lang="en-GB" dirty="0" smtClean="0"/>
              <a:t>Simplest is a Univariate Model </a:t>
            </a:r>
            <a:r>
              <a:rPr lang="mr-IN" dirty="0" smtClean="0"/>
              <a:t>–</a:t>
            </a:r>
            <a:r>
              <a:rPr lang="en-GB" dirty="0" smtClean="0"/>
              <a:t> Probability Vector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57809"/>
              </p:ext>
            </p:extLst>
          </p:nvPr>
        </p:nvGraphicFramePr>
        <p:xfrm>
          <a:off x="6096000" y="3862922"/>
          <a:ext cx="5671376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6783"/>
                <a:gridCol w="640080"/>
                <a:gridCol w="524193"/>
                <a:gridCol w="640080"/>
                <a:gridCol w="640080"/>
                <a:gridCol w="640080"/>
                <a:gridCol w="640080"/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/>
                </a:tc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Frequency of ones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72239"/>
              </p:ext>
            </p:extLst>
          </p:nvPr>
        </p:nvGraphicFramePr>
        <p:xfrm>
          <a:off x="485710" y="3862922"/>
          <a:ext cx="5094097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58467"/>
                <a:gridCol w="522605"/>
                <a:gridCol w="522605"/>
                <a:gridCol w="522605"/>
                <a:gridCol w="522605"/>
                <a:gridCol w="522605"/>
                <a:gridCol w="52260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Candidate Solution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Solution</a:t>
                      </a:r>
                      <a:r>
                        <a:rPr lang="en-GB" sz="2000" baseline="0" dirty="0" smtClean="0"/>
                        <a:t> 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Solution</a:t>
                      </a:r>
                      <a:r>
                        <a:rPr lang="en-GB" sz="2000" baseline="0" dirty="0" smtClean="0"/>
                        <a:t> 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Solution</a:t>
                      </a:r>
                      <a:r>
                        <a:rPr lang="en-GB" sz="2000" baseline="0" dirty="0" smtClean="0"/>
                        <a:t> 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Solution</a:t>
                      </a:r>
                      <a:r>
                        <a:rPr lang="en-GB" sz="2000" baseline="0" dirty="0" smtClean="0"/>
                        <a:t> 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4408" y="3359020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Construct the Model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27654"/>
              </p:ext>
            </p:extLst>
          </p:nvPr>
        </p:nvGraphicFramePr>
        <p:xfrm>
          <a:off x="6096000" y="5293753"/>
          <a:ext cx="5671376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6783"/>
                <a:gridCol w="640080"/>
                <a:gridCol w="524193"/>
                <a:gridCol w="640080"/>
                <a:gridCol w="640080"/>
                <a:gridCol w="640080"/>
                <a:gridCol w="640080"/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P(x</a:t>
                      </a:r>
                      <a:r>
                        <a:rPr lang="en-GB" sz="1800" b="1" baseline="-25000" dirty="0" smtClean="0"/>
                        <a:t>i</a:t>
                      </a:r>
                      <a:r>
                        <a:rPr lang="en-GB" sz="1800" b="1" dirty="0" smtClean="0"/>
                        <a:t>=1)</a:t>
                      </a:r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0.75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0.75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0.25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0.25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0.75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44407" y="488083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Model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971890" y="3465598"/>
            <a:ext cx="211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to be Modelled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Distribution Algorithm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32" y="1041965"/>
            <a:ext cx="11158616" cy="966651"/>
          </a:xfrm>
        </p:spPr>
        <p:txBody>
          <a:bodyPr>
            <a:normAutofit/>
          </a:bodyPr>
          <a:lstStyle/>
          <a:p>
            <a:r>
              <a:rPr lang="en-GB" dirty="0" smtClean="0"/>
              <a:t>Model: Simple Probability Vector (univariate model)</a:t>
            </a:r>
          </a:p>
          <a:p>
            <a:pPr lvl="1"/>
            <a:r>
              <a:rPr lang="en-GB" dirty="0" smtClean="0"/>
              <a:t>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32283" y="2548757"/>
            <a:ext cx="2024743" cy="278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03732" y="272478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732" y="3998489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732" y="463534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3732" y="33616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283" y="5579340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 at </a:t>
            </a:r>
            <a:r>
              <a:rPr lang="en-GB" b="1" dirty="0"/>
              <a:t>Generation G</a:t>
            </a:r>
          </a:p>
        </p:txBody>
      </p:sp>
    </p:spTree>
    <p:extLst>
      <p:ext uri="{BB962C8B-B14F-4D97-AF65-F5344CB8AC3E}">
        <p14:creationId xmlns:p14="http://schemas.microsoft.com/office/powerpoint/2010/main" val="12713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2283" y="2548757"/>
            <a:ext cx="4617879" cy="3676914"/>
            <a:chOff x="1981201" y="2638698"/>
            <a:chExt cx="4617879" cy="3676914"/>
          </a:xfrm>
        </p:grpSpPr>
        <p:sp>
          <p:nvSpPr>
            <p:cNvPr id="12" name="Rectangle 11"/>
            <p:cNvSpPr/>
            <p:nvPr/>
          </p:nvSpPr>
          <p:spPr>
            <a:xfrm>
              <a:off x="4574337" y="2671356"/>
              <a:ext cx="2024743" cy="14079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1201" y="2638698"/>
              <a:ext cx="2024743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52650" y="281472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408843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725281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30796" y="280819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0796" y="342871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2650" y="345157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1" y="5669281"/>
              <a:ext cx="2024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Population at </a:t>
              </a:r>
              <a:r>
                <a:rPr lang="en-GB" b="1" dirty="0"/>
                <a:t>Generation G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072890" y="3829128"/>
              <a:ext cx="408211" cy="401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5806" y="4153745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5806" y="475140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544357" y="4415355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44356" y="5013017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38917" y="5669280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Selection</a:t>
              </a:r>
            </a:p>
          </p:txBody>
        </p:sp>
      </p:grp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</a:t>
            </a:r>
            <a:r>
              <a:rPr lang="en-GB" smtClean="0"/>
              <a:t>Distribution Algorithm </a:t>
            </a:r>
            <a:endParaRPr lang="en-GB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03732" y="1041965"/>
            <a:ext cx="11158616" cy="96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Model: Simple Probability Vector (univariate model)</a:t>
            </a:r>
          </a:p>
          <a:p>
            <a:pPr lvl="1"/>
            <a:r>
              <a:rPr lang="en-GB" smtClean="0"/>
              <a:t>Example: OneMax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8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2283" y="2548757"/>
            <a:ext cx="4617879" cy="3676914"/>
            <a:chOff x="1981201" y="2638698"/>
            <a:chExt cx="4617879" cy="3676914"/>
          </a:xfrm>
        </p:grpSpPr>
        <p:sp>
          <p:nvSpPr>
            <p:cNvPr id="12" name="Rectangle 11"/>
            <p:cNvSpPr/>
            <p:nvPr/>
          </p:nvSpPr>
          <p:spPr>
            <a:xfrm>
              <a:off x="4574337" y="2671356"/>
              <a:ext cx="2024743" cy="14079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1201" y="2638698"/>
              <a:ext cx="2024743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52650" y="281472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408843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725281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30796" y="280819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0796" y="342871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2650" y="345157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1" y="5669281"/>
              <a:ext cx="2024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Population at </a:t>
              </a:r>
              <a:r>
                <a:rPr lang="en-GB" b="1" dirty="0"/>
                <a:t>Generation G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072890" y="3829128"/>
              <a:ext cx="408211" cy="401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5806" y="4153745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5806" y="475140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544357" y="4415355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44356" y="5013017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38917" y="5669280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Selection</a:t>
              </a: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3130"/>
              </p:ext>
            </p:extLst>
          </p:nvPr>
        </p:nvGraphicFramePr>
        <p:xfrm>
          <a:off x="5548535" y="3482616"/>
          <a:ext cx="3505838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5980"/>
                <a:gridCol w="524193"/>
                <a:gridCol w="400368"/>
                <a:gridCol w="400368"/>
                <a:gridCol w="524193"/>
                <a:gridCol w="400368"/>
                <a:gridCol w="400368"/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/>
                </a:tc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P(x</a:t>
                      </a:r>
                      <a:r>
                        <a:rPr lang="en-GB" sz="1800" baseline="-25000" dirty="0" smtClean="0"/>
                        <a:t>i</a:t>
                      </a:r>
                      <a:r>
                        <a:rPr lang="en-GB" sz="1800" dirty="0" smtClean="0"/>
                        <a:t>=1)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52131" y="5579339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Build Probabilistic Model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>
            <a:off x="5038330" y="3739187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</a:t>
            </a:r>
            <a:r>
              <a:rPr lang="en-GB" smtClean="0"/>
              <a:t>Distribution Algorithm </a:t>
            </a:r>
            <a:endParaRPr lang="en-GB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503732" y="1041965"/>
            <a:ext cx="11158616" cy="966651"/>
          </a:xfrm>
        </p:spPr>
        <p:txBody>
          <a:bodyPr>
            <a:normAutofit/>
          </a:bodyPr>
          <a:lstStyle/>
          <a:p>
            <a:r>
              <a:rPr lang="en-GB" dirty="0" smtClean="0"/>
              <a:t>Model: Simple Probability Vector (univariate model)</a:t>
            </a:r>
          </a:p>
          <a:p>
            <a:pPr lvl="1"/>
            <a:r>
              <a:rPr lang="en-GB" dirty="0" smtClean="0"/>
              <a:t>Example: </a:t>
            </a:r>
            <a:r>
              <a:rPr lang="en-GB" dirty="0" err="1" smtClean="0"/>
              <a:t>OneMax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2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9652746" y="3893558"/>
            <a:ext cx="2024743" cy="133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25419" y="2581415"/>
            <a:ext cx="2024743" cy="1407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2283" y="2548757"/>
            <a:ext cx="2024743" cy="278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03732" y="272478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732" y="3998489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732" y="463534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1878" y="2718256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1878" y="333877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3732" y="33616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283" y="5579340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 at </a:t>
            </a:r>
            <a:r>
              <a:rPr lang="en-GB" b="1" dirty="0"/>
              <a:t>Generation 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423972" y="3739187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066888" y="4063804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6888" y="4661466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895439" y="4325414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95438" y="4923076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9999" y="557933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Selection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83302"/>
              </p:ext>
            </p:extLst>
          </p:nvPr>
        </p:nvGraphicFramePr>
        <p:xfrm>
          <a:off x="5548535" y="3482616"/>
          <a:ext cx="3505838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5980"/>
                <a:gridCol w="524193"/>
                <a:gridCol w="400368"/>
                <a:gridCol w="400368"/>
                <a:gridCol w="524193"/>
                <a:gridCol w="400368"/>
                <a:gridCol w="400368"/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/>
                </a:tc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P(x</a:t>
                      </a:r>
                      <a:r>
                        <a:rPr lang="en-GB" sz="1800" baseline="-25000" dirty="0" smtClean="0"/>
                        <a:t>i</a:t>
                      </a:r>
                      <a:r>
                        <a:rPr lang="en-GB" sz="1800" dirty="0" smtClean="0"/>
                        <a:t>=1)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52131" y="5579339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Build Probabilistic </a:t>
            </a:r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>
            <a:off x="5038330" y="3739187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9652746" y="2548757"/>
            <a:ext cx="2024743" cy="133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9824195" y="26498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24195" y="3998489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4195" y="327169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9140257" y="3771980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140257" y="5346288"/>
            <a:ext cx="291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 Model to Generate New Solutions and replaced removed</a:t>
            </a:r>
          </a:p>
          <a:p>
            <a:pPr algn="ctr"/>
            <a:r>
              <a:rPr lang="en-GB" b="1" dirty="0" smtClean="0"/>
              <a:t>Generation: G+1</a:t>
            </a:r>
            <a:endParaRPr lang="en-GB" b="1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</a:t>
            </a:r>
            <a:r>
              <a:rPr lang="en-GB" smtClean="0"/>
              <a:t>Distribution Algorithm </a:t>
            </a:r>
            <a:endParaRPr lang="en-GB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503732" y="1041965"/>
            <a:ext cx="11158616" cy="966651"/>
          </a:xfrm>
        </p:spPr>
        <p:txBody>
          <a:bodyPr>
            <a:normAutofit/>
          </a:bodyPr>
          <a:lstStyle/>
          <a:p>
            <a:r>
              <a:rPr lang="en-GB" dirty="0" smtClean="0"/>
              <a:t>Model: Simple Probability Vector (univariate model)</a:t>
            </a:r>
          </a:p>
          <a:p>
            <a:pPr lvl="1"/>
            <a:r>
              <a:rPr lang="en-GB" dirty="0" smtClean="0"/>
              <a:t>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>
            <a:off x="6513342" y="2269103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9820932" y="39954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83796" y="39924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7027134" y="2283078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7449486" y="2282985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0355236" y="39924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883035" y="2298521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10611030" y="40014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8353367" y="2298521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0877986" y="39999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8748865" y="2282985"/>
            <a:ext cx="182880" cy="112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11132366" y="40031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24195" y="460119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20931" y="45946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83796" y="45946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371778" y="45936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617266" y="45862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894448" y="46011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139936" y="45931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48" grpId="0"/>
      <p:bldP spid="49" grpId="0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2" grpId="0"/>
      <p:bldP spid="53" grpId="0" animBg="1"/>
      <p:bldP spid="53" grpId="1" animBg="1"/>
      <p:bldP spid="53" grpId="2" animBg="1"/>
      <p:bldP spid="53" grpId="3" animBg="1"/>
      <p:bldP spid="54" grpId="0"/>
      <p:bldP spid="55" grpId="0" animBg="1"/>
      <p:bldP spid="55" grpId="1" animBg="1"/>
      <p:bldP spid="55" grpId="2" animBg="1"/>
      <p:bldP spid="55" grpId="3" animBg="1"/>
      <p:bldP spid="56" grpId="0"/>
      <p:bldP spid="57" grpId="0" animBg="1"/>
      <p:bldP spid="57" grpId="1" animBg="1"/>
      <p:bldP spid="58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9652746" y="3893558"/>
            <a:ext cx="2024743" cy="133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332283" y="2548757"/>
            <a:ext cx="4617879" cy="3676914"/>
            <a:chOff x="1981201" y="2638698"/>
            <a:chExt cx="4617879" cy="3676914"/>
          </a:xfrm>
        </p:grpSpPr>
        <p:sp>
          <p:nvSpPr>
            <p:cNvPr id="12" name="Rectangle 11"/>
            <p:cNvSpPr/>
            <p:nvPr/>
          </p:nvSpPr>
          <p:spPr>
            <a:xfrm>
              <a:off x="4574337" y="2671356"/>
              <a:ext cx="2024743" cy="14079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1201" y="2638698"/>
              <a:ext cx="2024743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52650" y="281472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650" y="408843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2650" y="4725281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30796" y="280819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30796" y="342871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2650" y="3451579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1" y="5669281"/>
              <a:ext cx="2024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Population at </a:t>
              </a:r>
              <a:r>
                <a:rPr lang="en-GB" b="1" dirty="0" smtClean="0"/>
                <a:t>Generation </a:t>
              </a:r>
              <a:r>
                <a:rPr lang="en-GB" b="1" dirty="0"/>
                <a:t>G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072890" y="3829128"/>
              <a:ext cx="408211" cy="401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5806" y="4153745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5806" y="4751407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544357" y="4415355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44356" y="5013017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38917" y="5669280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Selection</a:t>
              </a: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83302"/>
              </p:ext>
            </p:extLst>
          </p:nvPr>
        </p:nvGraphicFramePr>
        <p:xfrm>
          <a:off x="5548535" y="3482616"/>
          <a:ext cx="3505838" cy="883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5980"/>
                <a:gridCol w="524193"/>
                <a:gridCol w="400368"/>
                <a:gridCol w="400368"/>
                <a:gridCol w="524193"/>
                <a:gridCol w="400368"/>
                <a:gridCol w="400368"/>
              </a:tblGrid>
              <a:tr h="44160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6</a:t>
                      </a:r>
                      <a:endParaRPr lang="en-GB" sz="1800" baseline="-25000" dirty="0"/>
                    </a:p>
                  </a:txBody>
                  <a:tcPr/>
                </a:tc>
              </a:tr>
              <a:tr h="44160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P(x</a:t>
                      </a:r>
                      <a:r>
                        <a:rPr lang="en-GB" sz="1800" baseline="-25000" dirty="0" smtClean="0"/>
                        <a:t>i</a:t>
                      </a:r>
                      <a:r>
                        <a:rPr lang="en-GB" sz="1800" dirty="0" smtClean="0"/>
                        <a:t>=1)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52131" y="5579339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Build Probabilistic </a:t>
            </a:r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>
            <a:off x="5038330" y="3739187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9652746" y="2548757"/>
            <a:ext cx="2024743" cy="133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9824195" y="264983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24195" y="3998489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1 1 1 </a:t>
            </a:r>
            <a:r>
              <a:rPr lang="en-GB" sz="2800" dirty="0" smtClean="0">
                <a:solidFill>
                  <a:srgbClr val="00B050"/>
                </a:solidFill>
              </a:rPr>
              <a:t>0 0 </a:t>
            </a:r>
            <a:r>
              <a:rPr lang="en-GB" sz="2800" dirty="0" smtClean="0">
                <a:solidFill>
                  <a:srgbClr val="FF0000"/>
                </a:solidFill>
              </a:rPr>
              <a:t>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24195" y="463534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 smtClean="0">
                <a:solidFill>
                  <a:srgbClr val="FF0000"/>
                </a:solidFill>
              </a:rPr>
              <a:t>1</a:t>
            </a:r>
            <a:r>
              <a:rPr lang="en-GB" sz="2800" dirty="0" smtClean="0">
                <a:solidFill>
                  <a:srgbClr val="00B05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1 1</a:t>
            </a:r>
            <a:r>
              <a:rPr lang="en-GB" sz="2800" dirty="0" smtClean="0">
                <a:solidFill>
                  <a:srgbClr val="00B05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00B05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24195" y="3271698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9140257" y="3771980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9140257" y="5346288"/>
            <a:ext cx="291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 Model to Generate New Solutions and replaced removed</a:t>
            </a:r>
          </a:p>
          <a:p>
            <a:pPr algn="ctr"/>
            <a:r>
              <a:rPr lang="en-GB" b="1" dirty="0" smtClean="0"/>
              <a:t>Generation: G+1</a:t>
            </a:r>
            <a:endParaRPr lang="en-GB" b="1" dirty="0"/>
          </a:p>
        </p:txBody>
      </p:sp>
      <p:sp>
        <p:nvSpPr>
          <p:cNvPr id="27" name="Bent-Up Arrow 26"/>
          <p:cNvSpPr/>
          <p:nvPr/>
        </p:nvSpPr>
        <p:spPr>
          <a:xfrm rot="10800000">
            <a:off x="1036657" y="1759148"/>
            <a:ext cx="9666320" cy="629587"/>
          </a:xfrm>
          <a:prstGeom prst="bentUpArrow">
            <a:avLst>
              <a:gd name="adj1" fmla="val 15476"/>
              <a:gd name="adj2" fmla="val 39286"/>
              <a:gd name="adj3" fmla="val 44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0612651" y="1804118"/>
            <a:ext cx="105316" cy="629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367249" y="1336213"/>
            <a:ext cx="399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Replace Population with </a:t>
            </a:r>
            <a:r>
              <a:rPr lang="en-GB" b="1" dirty="0" smtClean="0"/>
              <a:t>Generation G+1</a:t>
            </a:r>
            <a:endParaRPr lang="en-GB" b="1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03732" y="-84591"/>
            <a:ext cx="11158616" cy="1325563"/>
          </a:xfrm>
        </p:spPr>
        <p:txBody>
          <a:bodyPr/>
          <a:lstStyle/>
          <a:p>
            <a:r>
              <a:rPr lang="en-GB" dirty="0" smtClean="0"/>
              <a:t>Univariate Marginal </a:t>
            </a:r>
            <a:r>
              <a:rPr lang="en-GB" smtClean="0"/>
              <a:t>Distribution Algorithm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Inspired by Biological Evolutionary Process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Evolution can be observed as an optimisation </a:t>
            </a:r>
            <a:r>
              <a:rPr lang="en-GB" dirty="0" smtClean="0"/>
              <a:t>process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Can not predict the future or observe problem structure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Black-Box Optimisation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Genetic Algorithms believed to work because of Building Block Hypothesis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Intuitive idea of having sub-problems, solving these sub-problems and combining to find the global </a:t>
            </a:r>
            <a:r>
              <a:rPr lang="en-GB" dirty="0" smtClean="0"/>
              <a:t>solution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But </a:t>
            </a:r>
            <a:r>
              <a:rPr lang="en-GB" dirty="0"/>
              <a:t>mutation and crossover would not conserve building 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Difficult to apply to engineering constraint optimisation problems in the real </a:t>
            </a:r>
            <a:r>
              <a:rPr lang="en-GB" dirty="0" smtClean="0"/>
              <a:t>world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How can a GA be improved such that optimisation problems can be solved with problem structure present in the ’real world’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095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1"/>
            <a:ext cx="10515600" cy="1325563"/>
          </a:xfrm>
        </p:spPr>
        <p:txBody>
          <a:bodyPr/>
          <a:lstStyle/>
          <a:p>
            <a:r>
              <a:rPr lang="en-GB" dirty="0" err="1" smtClean="0"/>
              <a:t>OneMax</a:t>
            </a:r>
            <a:r>
              <a:rPr lang="en-GB" dirty="0" smtClean="0"/>
              <a:t> Benchmark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37" y="1135159"/>
            <a:ext cx="5067980" cy="5075622"/>
          </a:xfrm>
        </p:spPr>
        <p:txBody>
          <a:bodyPr>
            <a:normAutofit/>
          </a:bodyPr>
          <a:lstStyle/>
          <a:p>
            <a:r>
              <a:rPr lang="en-GB" dirty="0" smtClean="0"/>
              <a:t>Maximise the number of ones of a </a:t>
            </a:r>
            <a:r>
              <a:rPr lang="en-GB" dirty="0" err="1" smtClean="0"/>
              <a:t>bitstring</a:t>
            </a:r>
            <a:endParaRPr lang="en-GB" dirty="0" smtClean="0"/>
          </a:p>
          <a:p>
            <a:pPr lvl="1"/>
            <a:r>
              <a:rPr lang="en-GB" dirty="0" smtClean="0"/>
              <a:t>Easy Benchmark test for GA</a:t>
            </a:r>
          </a:p>
          <a:p>
            <a:pPr lvl="1"/>
            <a:r>
              <a:rPr lang="en-GB" dirty="0" smtClean="0"/>
              <a:t>Global Optimum is all ones</a:t>
            </a:r>
            <a:endParaRPr lang="en-GB" dirty="0"/>
          </a:p>
          <a:p>
            <a:r>
              <a:rPr lang="en-GB" dirty="0"/>
              <a:t>UMDA works well</a:t>
            </a:r>
          </a:p>
          <a:p>
            <a:pPr lvl="1"/>
            <a:r>
              <a:rPr lang="en-GB" dirty="0"/>
              <a:t>So does a GA with crossover and mutation</a:t>
            </a:r>
          </a:p>
          <a:p>
            <a:pPr lvl="1"/>
            <a:r>
              <a:rPr lang="en-GB" dirty="0"/>
              <a:t>So does a </a:t>
            </a:r>
            <a:r>
              <a:rPr lang="en-GB" dirty="0" smtClean="0"/>
              <a:t>hill-climber</a:t>
            </a:r>
          </a:p>
          <a:p>
            <a:r>
              <a:rPr lang="en-GB" dirty="0" smtClean="0"/>
              <a:t>Why </a:t>
            </a:r>
            <a:r>
              <a:rPr lang="en-GB" dirty="0"/>
              <a:t>use a GA or EDA instead of a Hill Climber?</a:t>
            </a:r>
          </a:p>
          <a:p>
            <a:pPr lvl="1"/>
            <a:r>
              <a:rPr lang="en-GB" dirty="0" smtClean="0"/>
              <a:t>Problems with modularity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70" y="2119371"/>
            <a:ext cx="6628840" cy="3828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8252" y="1919316"/>
            <a:ext cx="249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Fitness Cross - Section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93517" y="5523627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000000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92179" y="5547988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111111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00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Modularity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14" y="1690688"/>
            <a:ext cx="5200886" cy="4702726"/>
          </a:xfrm>
        </p:spPr>
        <p:txBody>
          <a:bodyPr>
            <a:normAutofit/>
          </a:bodyPr>
          <a:lstStyle/>
          <a:p>
            <a:r>
              <a:rPr lang="en-GB" dirty="0" smtClean="0"/>
              <a:t>Sub-sets (modules) of variables are strongly correlated</a:t>
            </a:r>
          </a:p>
          <a:p>
            <a:pPr lvl="1"/>
            <a:r>
              <a:rPr lang="en-GB" dirty="0" smtClean="0"/>
              <a:t>Epistasis</a:t>
            </a:r>
          </a:p>
          <a:p>
            <a:r>
              <a:rPr lang="en-GB" dirty="0" smtClean="0"/>
              <a:t>The fitness contribution of a single bit is no longer independent</a:t>
            </a:r>
          </a:p>
          <a:p>
            <a:r>
              <a:rPr lang="en-GB" dirty="0" smtClean="0"/>
              <a:t>Rather, a single-bits fitness is only realised in the context of the module (combination of bits)</a:t>
            </a:r>
          </a:p>
          <a:p>
            <a:r>
              <a:rPr lang="en-GB" dirty="0" err="1"/>
              <a:t>Eg</a:t>
            </a:r>
            <a:r>
              <a:rPr lang="en-GB" dirty="0"/>
              <a:t>. Nut and Bolt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44" y="1474237"/>
            <a:ext cx="6296242" cy="36366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8530" y="1243404"/>
            <a:ext cx="31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Deceptive Trap Problem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38122" y="5225746"/>
            <a:ext cx="523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Fitness of a single bit is deceptive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19704" y="1935902"/>
            <a:ext cx="191007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Global Optimum</a:t>
            </a:r>
          </a:p>
          <a:p>
            <a:pPr algn="ctr"/>
            <a:r>
              <a:rPr lang="en-GB" sz="2000" b="1" dirty="0" smtClean="0"/>
              <a:t>11111</a:t>
            </a:r>
          </a:p>
        </p:txBody>
      </p:sp>
    </p:spTree>
    <p:extLst>
      <p:ext uri="{BB962C8B-B14F-4D97-AF65-F5344CB8AC3E}">
        <p14:creationId xmlns:p14="http://schemas.microsoft.com/office/powerpoint/2010/main" val="559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34" y="687582"/>
            <a:ext cx="4880251" cy="2818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Modularity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312" y="1377759"/>
            <a:ext cx="5959934" cy="5259523"/>
          </a:xfrm>
        </p:spPr>
        <p:txBody>
          <a:bodyPr>
            <a:normAutofit/>
          </a:bodyPr>
          <a:lstStyle/>
          <a:p>
            <a:r>
              <a:rPr lang="en-GB" dirty="0" smtClean="0"/>
              <a:t>Creating problems with many modules</a:t>
            </a:r>
          </a:p>
          <a:p>
            <a:r>
              <a:rPr lang="en-GB" dirty="0" smtClean="0"/>
              <a:t>Requires </a:t>
            </a:r>
            <a:r>
              <a:rPr lang="en-GB" dirty="0"/>
              <a:t>learning which variables are </a:t>
            </a:r>
            <a:r>
              <a:rPr lang="en-GB" dirty="0" smtClean="0"/>
              <a:t>correlated</a:t>
            </a:r>
          </a:p>
          <a:p>
            <a:pPr lvl="1"/>
            <a:r>
              <a:rPr lang="en-GB" dirty="0" smtClean="0"/>
              <a:t>Searching the dimension of modules rather than single-bits </a:t>
            </a:r>
          </a:p>
          <a:p>
            <a:r>
              <a:rPr lang="en-GB" dirty="0" smtClean="0"/>
              <a:t>Benchmark Problems</a:t>
            </a:r>
          </a:p>
          <a:p>
            <a:pPr lvl="1"/>
            <a:r>
              <a:rPr lang="en-GB" dirty="0"/>
              <a:t>Deceptive Trap </a:t>
            </a:r>
            <a:r>
              <a:rPr lang="mr-IN" dirty="0"/>
              <a:t>–</a:t>
            </a:r>
            <a:r>
              <a:rPr lang="en-GB" dirty="0"/>
              <a:t> k-trap</a:t>
            </a:r>
          </a:p>
          <a:p>
            <a:pPr lvl="1"/>
            <a:r>
              <a:rPr lang="en-GB" dirty="0" smtClean="0"/>
              <a:t>Hierarchical If and Only If (HIFF)</a:t>
            </a:r>
          </a:p>
          <a:p>
            <a:pPr lvl="1"/>
            <a:r>
              <a:rPr lang="en-GB" dirty="0" smtClean="0"/>
              <a:t>Modular Constraint</a:t>
            </a:r>
          </a:p>
          <a:p>
            <a:pPr lvl="1"/>
            <a:r>
              <a:rPr lang="en-GB" dirty="0" err="1" smtClean="0"/>
              <a:t>Ising</a:t>
            </a:r>
            <a:r>
              <a:rPr lang="en-GB" dirty="0" smtClean="0"/>
              <a:t> Spin Glass</a:t>
            </a:r>
          </a:p>
          <a:p>
            <a:r>
              <a:rPr lang="en-GB" dirty="0" smtClean="0"/>
              <a:t>Causes a rugged landscape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86199" y="632947"/>
            <a:ext cx="4904119" cy="2920482"/>
            <a:chOff x="6767730" y="1017036"/>
            <a:chExt cx="4586070" cy="2920482"/>
          </a:xfrm>
        </p:grpSpPr>
        <p:sp>
          <p:nvSpPr>
            <p:cNvPr id="8" name="TextBox 7"/>
            <p:cNvSpPr txBox="1"/>
            <p:nvPr/>
          </p:nvSpPr>
          <p:spPr>
            <a:xfrm>
              <a:off x="9098087" y="1204159"/>
              <a:ext cx="20092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Module Constraint</a:t>
              </a:r>
              <a:endParaRPr lang="en-GB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730" y="1017036"/>
              <a:ext cx="4586070" cy="292048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845870" y="3625518"/>
            <a:ext cx="4832515" cy="2663010"/>
            <a:chOff x="6836179" y="3937518"/>
            <a:chExt cx="4517621" cy="29204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179" y="3937518"/>
              <a:ext cx="4517621" cy="292048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329728" y="4198903"/>
              <a:ext cx="5982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mtClean="0"/>
                <a:t>HIFF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9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UMDA on Deceptive Trap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1883417" y="2738039"/>
            <a:ext cx="1892139" cy="2782389"/>
            <a:chOff x="460968" y="3232805"/>
            <a:chExt cx="1892139" cy="2782389"/>
          </a:xfrm>
        </p:grpSpPr>
        <p:sp>
          <p:nvSpPr>
            <p:cNvPr id="6" name="Rectangle 5"/>
            <p:cNvSpPr/>
            <p:nvPr/>
          </p:nvSpPr>
          <p:spPr>
            <a:xfrm>
              <a:off x="460968" y="3232805"/>
              <a:ext cx="1892139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3481" y="3408836"/>
              <a:ext cx="150039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3481" y="4682537"/>
              <a:ext cx="15003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</a:t>
              </a:r>
              <a:r>
                <a:rPr lang="en-GB" sz="2800" dirty="0">
                  <a:solidFill>
                    <a:srgbClr val="00B05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3481" y="5319388"/>
              <a:ext cx="15003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 smtClean="0">
                  <a:solidFill>
                    <a:srgbClr val="00B050"/>
                  </a:solidFill>
                </a:rPr>
                <a:t>0 0  </a:t>
              </a:r>
              <a:endParaRPr lang="en-GB" sz="28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3481" y="4045686"/>
              <a:ext cx="15003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 smtClean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 smtClean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803"/>
              </p:ext>
            </p:extLst>
          </p:nvPr>
        </p:nvGraphicFramePr>
        <p:xfrm>
          <a:off x="8086316" y="3621412"/>
          <a:ext cx="3547743" cy="8113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6778"/>
                <a:gridCol w="524193"/>
                <a:gridCol w="524193"/>
                <a:gridCol w="524193"/>
                <a:gridCol w="524193"/>
                <a:gridCol w="524193"/>
              </a:tblGrid>
              <a:tr h="43300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1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2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3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4</a:t>
                      </a:r>
                      <a:endParaRPr lang="en-GB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x</a:t>
                      </a:r>
                      <a:r>
                        <a:rPr lang="en-GB" sz="1800" baseline="-25000" dirty="0" smtClean="0"/>
                        <a:t>5</a:t>
                      </a:r>
                      <a:endParaRPr lang="en-GB" sz="1800" baseline="-25000" dirty="0"/>
                    </a:p>
                  </a:txBody>
                  <a:tcPr/>
                </a:tc>
              </a:tr>
              <a:tr h="378372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P(x</a:t>
                      </a:r>
                      <a:r>
                        <a:rPr lang="en-GB" sz="1800" baseline="-25000" dirty="0" smtClean="0"/>
                        <a:t>i</a:t>
                      </a:r>
                      <a:r>
                        <a:rPr lang="en-GB" sz="1800" dirty="0" smtClean="0"/>
                        <a:t>=1)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0.5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403422" y="2262862"/>
            <a:ext cx="207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Fitness</a:t>
            </a:r>
            <a:endParaRPr lang="en-GB" sz="28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4043243" y="2738038"/>
            <a:ext cx="809664" cy="2782389"/>
            <a:chOff x="4496087" y="3431443"/>
            <a:chExt cx="809664" cy="2782389"/>
          </a:xfrm>
        </p:grpSpPr>
        <p:sp>
          <p:nvSpPr>
            <p:cNvPr id="25" name="Rectangle 24"/>
            <p:cNvSpPr/>
            <p:nvPr/>
          </p:nvSpPr>
          <p:spPr>
            <a:xfrm>
              <a:off x="4496087" y="3431443"/>
              <a:ext cx="809664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03836" y="3619433"/>
              <a:ext cx="3803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1</a:t>
              </a:r>
              <a:endParaRPr lang="en-GB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03836" y="4261168"/>
              <a:ext cx="3803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03836" y="4881175"/>
              <a:ext cx="3803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23952" y="5518026"/>
              <a:ext cx="38039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4</a:t>
              </a:r>
              <a:endParaRPr lang="en-GB" sz="2800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4934137" y="3873511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8665892" y="4622001"/>
            <a:ext cx="19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Probability Vector</a:t>
            </a:r>
            <a:endParaRPr lang="en-GB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428299"/>
            <a:ext cx="11138941" cy="914994"/>
          </a:xfrm>
        </p:spPr>
        <p:txBody>
          <a:bodyPr/>
          <a:lstStyle/>
          <a:p>
            <a:r>
              <a:rPr lang="en-GB" dirty="0" smtClean="0"/>
              <a:t>Univariate Statistics are not helpful.</a:t>
            </a:r>
          </a:p>
          <a:p>
            <a:pPr lvl="1"/>
            <a:r>
              <a:rPr lang="en-GB" dirty="0" smtClean="0"/>
              <a:t>0 provides a better fitness improvement than a 1 on average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54680" y="3457615"/>
            <a:ext cx="1892139" cy="704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478953" y="4809494"/>
            <a:ext cx="1892139" cy="729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661466" y="2858086"/>
            <a:ext cx="150039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1466" y="4187770"/>
            <a:ext cx="15003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1 1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61466" y="4899265"/>
            <a:ext cx="15003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00B050"/>
                </a:solidFill>
              </a:rPr>
              <a:t>0 0 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61466" y="3550919"/>
            <a:ext cx="15003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 smtClean="0">
                <a:solidFill>
                  <a:srgbClr val="FF0000"/>
                </a:solidFill>
              </a:rPr>
              <a:t>1 1 1 1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7256" y="2238840"/>
            <a:ext cx="207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Selection</a:t>
            </a:r>
            <a:endParaRPr lang="en-GB" sz="28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346349" y="3108401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87256" y="4427197"/>
            <a:ext cx="2024743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7480974" y="3874848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838200" y="5672025"/>
            <a:ext cx="11138941" cy="914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model that captures multivariate dependencies</a:t>
            </a:r>
          </a:p>
          <a:p>
            <a:pPr lvl="1"/>
            <a:r>
              <a:rPr lang="en-GB" dirty="0" smtClean="0"/>
              <a:t>11111 would provide a better fitness improvement than 00000, 00001, 00011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41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 animBg="1"/>
      <p:bldP spid="31" grpId="0"/>
      <p:bldP spid="4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7" grpId="0" animBg="1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Multivariate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457155"/>
            <a:ext cx="4908538" cy="471980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Tree model - </a:t>
            </a:r>
            <a:r>
              <a:rPr lang="en-GB" dirty="0"/>
              <a:t>(</a:t>
            </a:r>
            <a:r>
              <a:rPr lang="en-GB" dirty="0" err="1"/>
              <a:t>Baluja</a:t>
            </a:r>
            <a:r>
              <a:rPr lang="en-GB" dirty="0"/>
              <a:t>, Davies, 1997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Conditional </a:t>
            </a:r>
            <a:r>
              <a:rPr lang="en-GB" dirty="0" err="1" smtClean="0"/>
              <a:t>Probabilites</a:t>
            </a:r>
            <a:endParaRPr lang="en-GB" dirty="0" smtClean="0"/>
          </a:p>
          <a:p>
            <a:r>
              <a:rPr lang="en-GB" dirty="0" smtClean="0"/>
              <a:t>What </a:t>
            </a:r>
            <a:r>
              <a:rPr lang="en-GB" dirty="0"/>
              <a:t>does </a:t>
            </a:r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r>
              <a:rPr lang="en-GB" dirty="0" smtClean="0"/>
              <a:t> </a:t>
            </a:r>
            <a:r>
              <a:rPr lang="en-GB" dirty="0"/>
              <a:t>depend </a:t>
            </a:r>
            <a:r>
              <a:rPr lang="en-GB" dirty="0" smtClean="0"/>
              <a:t>on?</a:t>
            </a:r>
          </a:p>
          <a:p>
            <a:pPr lvl="1"/>
            <a:r>
              <a:rPr lang="en-GB" dirty="0" smtClean="0"/>
              <a:t>Limitation on the conditional probabilities that can be represented</a:t>
            </a:r>
          </a:p>
          <a:p>
            <a:r>
              <a:rPr lang="en-GB" dirty="0" smtClean="0"/>
              <a:t>Want to be able to generalise problem structure</a:t>
            </a:r>
          </a:p>
          <a:p>
            <a:r>
              <a:rPr lang="en-GB" dirty="0" smtClean="0"/>
              <a:t>Therefore need a model that can learn the conditional dependencies independent of there location on a bit string</a:t>
            </a:r>
          </a:p>
          <a:p>
            <a:pPr lvl="1"/>
            <a:r>
              <a:rPr lang="en-GB" dirty="0"/>
              <a:t>Linkage learning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9260755" y="381000"/>
            <a:ext cx="2115516" cy="2580725"/>
            <a:chOff x="6372379" y="1062290"/>
            <a:chExt cx="2115516" cy="2580725"/>
          </a:xfrm>
        </p:grpSpPr>
        <p:grpSp>
          <p:nvGrpSpPr>
            <p:cNvPr id="5" name="Group 4"/>
            <p:cNvGrpSpPr/>
            <p:nvPr/>
          </p:nvGrpSpPr>
          <p:grpSpPr>
            <a:xfrm>
              <a:off x="6468229" y="1436287"/>
              <a:ext cx="1790187" cy="2206728"/>
              <a:chOff x="6363298" y="1556208"/>
              <a:chExt cx="1790187" cy="220672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363298" y="1556208"/>
                <a:ext cx="1790187" cy="2206728"/>
                <a:chOff x="522428" y="2501749"/>
                <a:chExt cx="1790187" cy="231400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22428" y="2501749"/>
                  <a:ext cx="1790187" cy="231400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83047" y="2689386"/>
                  <a:ext cx="1412420" cy="5486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dirty="0">
                      <a:solidFill>
                        <a:srgbClr val="FF0000"/>
                      </a:solidFill>
                    </a:rPr>
                    <a:t>1 1 1 </a:t>
                  </a:r>
                  <a:r>
                    <a:rPr lang="en-GB" sz="2800">
                      <a:solidFill>
                        <a:srgbClr val="00B050"/>
                      </a:solidFill>
                    </a:rPr>
                    <a:t>0 </a:t>
                  </a:r>
                  <a:r>
                    <a:rPr lang="en-GB" sz="2800" smtClean="0">
                      <a:solidFill>
                        <a:srgbClr val="00B050"/>
                      </a:solidFill>
                    </a:rPr>
                    <a:t>0</a:t>
                  </a:r>
                  <a:endParaRPr lang="en-GB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83047" y="3381328"/>
                  <a:ext cx="1412419" cy="5486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dirty="0">
                      <a:solidFill>
                        <a:srgbClr val="00B050"/>
                      </a:solidFill>
                    </a:rPr>
                    <a:t>0 0 0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GB" sz="2800">
                      <a:solidFill>
                        <a:srgbClr val="00B050"/>
                      </a:solidFill>
                    </a:rPr>
                    <a:t>0 </a:t>
                  </a:r>
                  <a:r>
                    <a:rPr lang="en-GB" sz="2800" smtClean="0">
                      <a:solidFill>
                        <a:srgbClr val="FF0000"/>
                      </a:solidFill>
                    </a:rPr>
                    <a:t>1</a:t>
                  </a:r>
                  <a:endParaRPr lang="en-GB" sz="2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6523917" y="3060348"/>
                <a:ext cx="1412419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00B050"/>
                    </a:solidFill>
                  </a:rPr>
                  <a:t>0 0 </a:t>
                </a:r>
                <a:r>
                  <a:rPr lang="en-GB" sz="2800" dirty="0">
                    <a:solidFill>
                      <a:srgbClr val="FF0000"/>
                    </a:solidFill>
                  </a:rPr>
                  <a:t>1</a:t>
                </a:r>
                <a:r>
                  <a:rPr lang="en-GB" sz="2800" dirty="0" smtClean="0">
                    <a:solidFill>
                      <a:srgbClr val="FF0000"/>
                    </a:solidFill>
                  </a:rPr>
                  <a:t> 1</a:t>
                </a:r>
                <a:r>
                  <a:rPr lang="en-GB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 smtClean="0">
                    <a:solidFill>
                      <a:srgbClr val="FF0000"/>
                    </a:solidFill>
                  </a:rPr>
                  <a:t>1</a:t>
                </a:r>
                <a:endParaRPr lang="en-GB" sz="2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372379" y="1062290"/>
              <a:ext cx="2115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Selected Examples</a:t>
              </a:r>
              <a:endParaRPr lang="en-GB" sz="2000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53912"/>
              </p:ext>
            </p:extLst>
          </p:nvPr>
        </p:nvGraphicFramePr>
        <p:xfrm>
          <a:off x="7460291" y="1678241"/>
          <a:ext cx="1019842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P(X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=1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0.33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96000" y="1843649"/>
            <a:ext cx="44916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1</a:t>
            </a:r>
            <a:endParaRPr lang="en-GB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45162" y="1658276"/>
            <a:ext cx="918172" cy="208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5162" y="2295972"/>
            <a:ext cx="918172" cy="184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0003" y="3675169"/>
            <a:ext cx="44916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2</a:t>
            </a:r>
            <a:endParaRPr lang="en-GB" sz="24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109165" y="3306753"/>
            <a:ext cx="918172" cy="391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09165" y="4127492"/>
            <a:ext cx="918172" cy="367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7279"/>
              </p:ext>
            </p:extLst>
          </p:nvPr>
        </p:nvGraphicFramePr>
        <p:xfrm>
          <a:off x="9089306" y="3306753"/>
          <a:ext cx="2057485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638"/>
                <a:gridCol w="1452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P(X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=1|X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227345" y="3770461"/>
            <a:ext cx="662108" cy="797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66465" y="3770461"/>
            <a:ext cx="44916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3</a:t>
            </a:r>
            <a:endParaRPr lang="en-GB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191269" y="4232126"/>
            <a:ext cx="652442" cy="1566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34420"/>
              </p:ext>
            </p:extLst>
          </p:nvPr>
        </p:nvGraphicFramePr>
        <p:xfrm>
          <a:off x="6889452" y="4609884"/>
          <a:ext cx="197462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"/>
                <a:gridCol w="1394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P(X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=1|X</a:t>
                      </a:r>
                      <a:r>
                        <a:rPr lang="en-GB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Elbow Connector 29"/>
          <p:cNvCxnSpPr>
            <a:endCxn id="18" idx="0"/>
          </p:cNvCxnSpPr>
          <p:nvPr/>
        </p:nvCxnSpPr>
        <p:spPr>
          <a:xfrm rot="16200000" flipH="1">
            <a:off x="6525275" y="2315859"/>
            <a:ext cx="1379197" cy="1339422"/>
          </a:xfrm>
          <a:prstGeom prst="bentConnector3">
            <a:avLst>
              <a:gd name="adj1" fmla="val 23081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2" idx="0"/>
          </p:cNvCxnSpPr>
          <p:nvPr/>
        </p:nvCxnSpPr>
        <p:spPr>
          <a:xfrm rot="5400000">
            <a:off x="5310950" y="2985410"/>
            <a:ext cx="1465147" cy="104954"/>
          </a:xfrm>
          <a:prstGeom prst="bentConnector3">
            <a:avLst>
              <a:gd name="adj1" fmla="val -21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57431" y="781110"/>
            <a:ext cx="395696" cy="2180615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9438769" y="1519156"/>
            <a:ext cx="718741" cy="1367925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9438769" y="853854"/>
            <a:ext cx="718741" cy="683963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10157510" y="407073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smtClean="0"/>
              <a:t>1.0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3039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14" grpId="0" animBg="1"/>
      <p:bldP spid="18" grpId="0" animBg="1"/>
      <p:bldP spid="22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Optimisation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4487"/>
            <a:ext cx="8007221" cy="4975072"/>
          </a:xfrm>
        </p:spPr>
        <p:txBody>
          <a:bodyPr>
            <a:normAutofit/>
          </a:bodyPr>
          <a:lstStyle/>
          <a:p>
            <a:r>
              <a:rPr lang="en-GB" dirty="0" smtClean="0"/>
              <a:t>Bayesian Optimisation Algorithm, Martin </a:t>
            </a:r>
            <a:r>
              <a:rPr lang="en-GB" dirty="0" err="1" smtClean="0"/>
              <a:t>Pelikan</a:t>
            </a:r>
            <a:r>
              <a:rPr lang="en-GB" dirty="0" smtClean="0"/>
              <a:t> (2000) </a:t>
            </a:r>
          </a:p>
          <a:p>
            <a:r>
              <a:rPr lang="en-GB" dirty="0" smtClean="0"/>
              <a:t>Uses a Bayesian Network as the model</a:t>
            </a:r>
          </a:p>
          <a:p>
            <a:pPr lvl="1"/>
            <a:r>
              <a:rPr lang="en-GB" dirty="0" smtClean="0"/>
              <a:t>Bayesian Model is constructed for each generation</a:t>
            </a:r>
          </a:p>
          <a:p>
            <a:pPr lvl="1"/>
            <a:r>
              <a:rPr lang="en-GB" dirty="0" smtClean="0"/>
              <a:t>It’s constructed to best represent the selected solutions</a:t>
            </a:r>
          </a:p>
          <a:p>
            <a:pPr lvl="1"/>
            <a:r>
              <a:rPr lang="en-GB" dirty="0" smtClean="0"/>
              <a:t>The model is sampled from to generate new solutions</a:t>
            </a:r>
          </a:p>
          <a:p>
            <a:r>
              <a:rPr lang="en-GB" dirty="0" smtClean="0"/>
              <a:t>One of the most sophisticated Machine Learning models available at the time</a:t>
            </a:r>
          </a:p>
          <a:p>
            <a:pPr lvl="1"/>
            <a:r>
              <a:rPr lang="en-GB" dirty="0" smtClean="0"/>
              <a:t>Ability to represent complex conditional probabilities</a:t>
            </a:r>
          </a:p>
          <a:p>
            <a:pPr lvl="1"/>
            <a:r>
              <a:rPr lang="en-GB" dirty="0" smtClean="0"/>
              <a:t>A model that generalises well for many problems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60494" y="4243889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5</a:t>
            </a:r>
            <a:endParaRPr lang="en-GB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904638" y="4728884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6</a:t>
            </a:r>
            <a:endParaRPr lang="en-GB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785075" y="5957894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4</a:t>
            </a:r>
            <a:endParaRPr lang="en-GB" sz="2400" dirty="0"/>
          </a:p>
        </p:txBody>
      </p:sp>
      <p:cxnSp>
        <p:nvCxnSpPr>
          <p:cNvPr id="44" name="Straight Arrow Connector 43"/>
          <p:cNvCxnSpPr>
            <a:stCxn id="38" idx="2"/>
            <a:endCxn id="40" idx="0"/>
          </p:cNvCxnSpPr>
          <p:nvPr/>
        </p:nvCxnSpPr>
        <p:spPr>
          <a:xfrm>
            <a:off x="9785075" y="4705554"/>
            <a:ext cx="224581" cy="1252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40" idx="0"/>
          </p:cNvCxnSpPr>
          <p:nvPr/>
        </p:nvCxnSpPr>
        <p:spPr>
          <a:xfrm flipH="1">
            <a:off x="10009656" y="5190549"/>
            <a:ext cx="1119563" cy="767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374194" y="2027491"/>
            <a:ext cx="3720086" cy="2307432"/>
            <a:chOff x="4898091" y="4243889"/>
            <a:chExt cx="3720086" cy="2307432"/>
          </a:xfrm>
        </p:grpSpPr>
        <p:sp>
          <p:nvSpPr>
            <p:cNvPr id="54" name="TextBox 53"/>
            <p:cNvSpPr txBox="1"/>
            <p:nvPr/>
          </p:nvSpPr>
          <p:spPr>
            <a:xfrm>
              <a:off x="6671519" y="4243890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3</a:t>
              </a:r>
              <a:endParaRPr lang="en-GB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69155" y="5266767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 smtClean="0"/>
                <a:t>7</a:t>
              </a:r>
              <a:endParaRPr lang="en-GB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69015" y="4728884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2</a:t>
              </a:r>
              <a:endParaRPr lang="en-GB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81119" y="6089656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8</a:t>
              </a:r>
              <a:endParaRPr lang="en-GB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98091" y="4243889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 smtClean="0"/>
                <a:t>1</a:t>
              </a:r>
              <a:endParaRPr lang="en-GB" sz="2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122672" y="4705554"/>
              <a:ext cx="1071064" cy="5612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193736" y="4705555"/>
              <a:ext cx="702364" cy="5612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93736" y="5728432"/>
              <a:ext cx="1311964" cy="36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7505700" y="5190549"/>
              <a:ext cx="887896" cy="8991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2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Network (BN)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9"/>
            <a:ext cx="10515600" cy="163164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Encodes a joint probability distribution between variables</a:t>
            </a:r>
          </a:p>
          <a:p>
            <a:r>
              <a:rPr lang="en-GB" dirty="0" smtClean="0"/>
              <a:t>Acyclic directed Graph</a:t>
            </a:r>
          </a:p>
          <a:p>
            <a:r>
              <a:rPr lang="en-GB" dirty="0" smtClean="0"/>
              <a:t>Nodes represent variables (X</a:t>
            </a:r>
            <a:r>
              <a:rPr lang="en-GB" baseline="-25000" dirty="0" smtClean="0"/>
              <a:t>1,</a:t>
            </a:r>
            <a:r>
              <a:rPr lang="en-GB" dirty="0" smtClean="0"/>
              <a:t> X</a:t>
            </a:r>
            <a:r>
              <a:rPr lang="en-GB" baseline="-25000" dirty="0" smtClean="0"/>
              <a:t>2</a:t>
            </a:r>
            <a:r>
              <a:rPr lang="en-GB" dirty="0" smtClean="0"/>
              <a:t> 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Conditional Dependencies represented by edges in a graph</a:t>
            </a:r>
          </a:p>
          <a:p>
            <a:r>
              <a:rPr lang="en-GB" dirty="0" smtClean="0"/>
              <a:t>Conditional Independencies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616455" y="3679059"/>
            <a:ext cx="3190072" cy="2690753"/>
            <a:chOff x="985613" y="3355842"/>
            <a:chExt cx="3190072" cy="2690753"/>
          </a:xfrm>
        </p:grpSpPr>
        <p:sp>
          <p:nvSpPr>
            <p:cNvPr id="38" name="TextBox 37"/>
            <p:cNvSpPr txBox="1"/>
            <p:nvPr/>
          </p:nvSpPr>
          <p:spPr>
            <a:xfrm>
              <a:off x="1654142" y="4394306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3</a:t>
              </a:r>
              <a:endParaRPr lang="en-GB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02523" y="5584930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6</a:t>
              </a:r>
              <a:endParaRPr lang="en-GB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1066" y="4394306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2</a:t>
              </a:r>
              <a:endParaRPr lang="en-GB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5613" y="5584930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 smtClean="0"/>
                <a:t>5</a:t>
              </a:r>
              <a:endParaRPr lang="en-GB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4083" y="3355842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 smtClean="0"/>
                <a:t>1</a:t>
              </a:r>
              <a:endParaRPr lang="en-GB" sz="2400" dirty="0"/>
            </a:p>
          </p:txBody>
        </p:sp>
        <p:cxnSp>
          <p:nvCxnSpPr>
            <p:cNvPr id="43" name="Straight Arrow Connector 42"/>
            <p:cNvCxnSpPr>
              <a:stCxn id="38" idx="2"/>
              <a:endCxn id="39" idx="0"/>
            </p:cNvCxnSpPr>
            <p:nvPr/>
          </p:nvCxnSpPr>
          <p:spPr>
            <a:xfrm>
              <a:off x="1878723" y="4855971"/>
              <a:ext cx="548381" cy="728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38" idx="0"/>
            </p:cNvCxnSpPr>
            <p:nvPr/>
          </p:nvCxnSpPr>
          <p:spPr>
            <a:xfrm flipH="1">
              <a:off x="1878723" y="3817507"/>
              <a:ext cx="859941" cy="5767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2" idx="2"/>
              <a:endCxn id="40" idx="0"/>
            </p:cNvCxnSpPr>
            <p:nvPr/>
          </p:nvCxnSpPr>
          <p:spPr>
            <a:xfrm>
              <a:off x="2738664" y="3817507"/>
              <a:ext cx="666983" cy="5767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2"/>
              <a:endCxn id="41" idx="0"/>
            </p:cNvCxnSpPr>
            <p:nvPr/>
          </p:nvCxnSpPr>
          <p:spPr>
            <a:xfrm flipH="1">
              <a:off x="1210194" y="4855971"/>
              <a:ext cx="668529" cy="728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726523" y="5584930"/>
              <a:ext cx="44916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X</a:t>
              </a:r>
              <a:r>
                <a:rPr lang="en-GB" sz="2400" baseline="-25000" dirty="0"/>
                <a:t>4</a:t>
              </a:r>
              <a:endParaRPr lang="en-GB" sz="2400" dirty="0"/>
            </a:p>
          </p:txBody>
        </p:sp>
        <p:cxnSp>
          <p:nvCxnSpPr>
            <p:cNvPr id="59" name="Straight Arrow Connector 58"/>
            <p:cNvCxnSpPr>
              <a:stCxn id="40" idx="2"/>
              <a:endCxn id="58" idx="0"/>
            </p:cNvCxnSpPr>
            <p:nvPr/>
          </p:nvCxnSpPr>
          <p:spPr>
            <a:xfrm>
              <a:off x="3405647" y="4855971"/>
              <a:ext cx="545457" cy="728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8057153" y="3202932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Tree Structure </a:t>
            </a:r>
            <a:r>
              <a:rPr lang="en-GB" smtClean="0"/>
              <a:t>= Limited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2376970" y="4979321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3</a:t>
            </a:r>
            <a:endParaRPr lang="en-GB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855341" y="5966750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6</a:t>
            </a:r>
            <a:endParaRPr lang="en-GB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3242338" y="4213901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2</a:t>
            </a:r>
            <a:endParaRPr lang="en-GB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1337987" y="3942657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5</a:t>
            </a:r>
            <a:endParaRPr lang="en-GB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575355" y="3175437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1</a:t>
            </a:r>
            <a:endParaRPr lang="en-GB" sz="2400" dirty="0"/>
          </a:p>
        </p:txBody>
      </p:sp>
      <p:cxnSp>
        <p:nvCxnSpPr>
          <p:cNvPr id="70" name="Straight Arrow Connector 69"/>
          <p:cNvCxnSpPr>
            <a:stCxn id="65" idx="2"/>
            <a:endCxn id="74" idx="0"/>
          </p:cNvCxnSpPr>
          <p:nvPr/>
        </p:nvCxnSpPr>
        <p:spPr>
          <a:xfrm>
            <a:off x="2601551" y="5440986"/>
            <a:ext cx="1410825" cy="525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  <a:endCxn id="65" idx="0"/>
          </p:cNvCxnSpPr>
          <p:nvPr/>
        </p:nvCxnSpPr>
        <p:spPr>
          <a:xfrm flipH="1">
            <a:off x="2601551" y="3637102"/>
            <a:ext cx="198385" cy="1342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799936" y="3637102"/>
            <a:ext cx="666983" cy="576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2"/>
            <a:endCxn id="65" idx="0"/>
          </p:cNvCxnSpPr>
          <p:nvPr/>
        </p:nvCxnSpPr>
        <p:spPr>
          <a:xfrm flipH="1">
            <a:off x="2601551" y="4675566"/>
            <a:ext cx="865368" cy="303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87795" y="5966751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4</a:t>
            </a:r>
            <a:endParaRPr lang="en-GB" sz="2400" dirty="0"/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3466919" y="4675566"/>
            <a:ext cx="545457" cy="12911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5" idx="0"/>
          </p:cNvCxnSpPr>
          <p:nvPr/>
        </p:nvCxnSpPr>
        <p:spPr>
          <a:xfrm>
            <a:off x="1558294" y="4397523"/>
            <a:ext cx="1043257" cy="5817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66" idx="0"/>
          </p:cNvCxnSpPr>
          <p:nvPr/>
        </p:nvCxnSpPr>
        <p:spPr>
          <a:xfrm flipH="1">
            <a:off x="2079922" y="5440986"/>
            <a:ext cx="521629" cy="525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555543" y="4140105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9</a:t>
            </a:r>
            <a:endParaRPr lang="en-GB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5899687" y="4625100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8</a:t>
            </a:r>
            <a:endParaRPr lang="en-GB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4780124" y="5854110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7</a:t>
            </a:r>
            <a:endParaRPr lang="en-GB" sz="24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780124" y="4601770"/>
            <a:ext cx="224581" cy="1252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04705" y="5086765"/>
            <a:ext cx="1119563" cy="767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1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3" grpId="0"/>
      <p:bldP spid="65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88" grpId="0" animBg="1"/>
      <p:bldP spid="89" grpId="0" animBg="1"/>
      <p:bldP spid="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Bayesian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Task: Construct a Bayesian Network that represents the selected population</a:t>
            </a:r>
          </a:p>
          <a:p>
            <a:pPr lvl="1"/>
            <a:r>
              <a:rPr lang="en-GB" dirty="0" smtClean="0"/>
              <a:t>Complexity of doing this exactly is exponential </a:t>
            </a:r>
            <a:r>
              <a:rPr lang="mr-IN" dirty="0" smtClean="0"/>
              <a:t>–</a:t>
            </a:r>
            <a:r>
              <a:rPr lang="en-GB" dirty="0" smtClean="0"/>
              <a:t> not good</a:t>
            </a:r>
          </a:p>
          <a:p>
            <a:r>
              <a:rPr lang="en-GB" dirty="0" smtClean="0"/>
              <a:t>Restrict the expressive power of the network such that a model can be built in polynomial time</a:t>
            </a:r>
          </a:p>
          <a:p>
            <a:r>
              <a:rPr lang="en-GB" dirty="0" smtClean="0"/>
              <a:t>Potentially not the best possible BN to represent the data</a:t>
            </a:r>
          </a:p>
          <a:p>
            <a:r>
              <a:rPr lang="en-GB" dirty="0" smtClean="0"/>
              <a:t>But that</a:t>
            </a:r>
            <a:r>
              <a:rPr lang="mr-IN" dirty="0" smtClean="0"/>
              <a:t>’</a:t>
            </a:r>
            <a:r>
              <a:rPr lang="en-GB" dirty="0" smtClean="0"/>
              <a:t>s OK. It never-the-less provides a good </a:t>
            </a:r>
            <a:r>
              <a:rPr lang="en-GB" b="1" dirty="0" smtClean="0"/>
              <a:t>estimation</a:t>
            </a:r>
            <a:r>
              <a:rPr lang="en-GB" dirty="0" smtClean="0"/>
              <a:t> of the variable state </a:t>
            </a:r>
            <a:r>
              <a:rPr lang="en-GB" b="1" dirty="0" smtClean="0"/>
              <a:t>distribution</a:t>
            </a:r>
            <a:r>
              <a:rPr lang="en-GB" dirty="0" smtClean="0"/>
              <a:t> in the population.</a:t>
            </a:r>
          </a:p>
          <a:p>
            <a:pPr lvl="1"/>
            <a:r>
              <a:rPr lang="en-GB" dirty="0" smtClean="0"/>
              <a:t>We don</a:t>
            </a:r>
            <a:r>
              <a:rPr lang="mr-IN" dirty="0" smtClean="0"/>
              <a:t>’</a:t>
            </a:r>
            <a:r>
              <a:rPr lang="en-GB" dirty="0" smtClean="0"/>
              <a:t>t need it to be exact</a:t>
            </a:r>
          </a:p>
          <a:p>
            <a:pPr lvl="1"/>
            <a:r>
              <a:rPr lang="en-GB" dirty="0" smtClean="0"/>
              <a:t>As long as it provides a better than average network	</a:t>
            </a:r>
          </a:p>
          <a:p>
            <a:pPr lvl="1"/>
            <a:r>
              <a:rPr lang="en-GB" dirty="0" smtClean="0"/>
              <a:t>And will outperform the expressive power of a univariate model as although exact, cant encode conditional probabilities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4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Bayesian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99" y="1466491"/>
            <a:ext cx="9848640" cy="539150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Start with an empty network (no edge connections)</a:t>
            </a:r>
          </a:p>
          <a:p>
            <a:r>
              <a:rPr lang="en-GB" dirty="0" smtClean="0"/>
              <a:t>Restrictions</a:t>
            </a:r>
          </a:p>
          <a:p>
            <a:pPr lvl="1"/>
            <a:r>
              <a:rPr lang="en-GB" dirty="0" smtClean="0"/>
              <a:t>Number of incoming edges (k) to a node is constant</a:t>
            </a:r>
          </a:p>
          <a:p>
            <a:pPr lvl="2"/>
            <a:r>
              <a:rPr lang="en-GB" dirty="0" smtClean="0"/>
              <a:t>Reduces the order of interactions possible</a:t>
            </a:r>
          </a:p>
          <a:p>
            <a:pPr lvl="1"/>
            <a:r>
              <a:rPr lang="en-GB" dirty="0" smtClean="0"/>
              <a:t>Only Edge additions are allowed</a:t>
            </a:r>
          </a:p>
          <a:p>
            <a:pPr lvl="2"/>
            <a:r>
              <a:rPr lang="en-GB" dirty="0" smtClean="0"/>
              <a:t>No edge reversal</a:t>
            </a:r>
          </a:p>
          <a:p>
            <a:pPr lvl="2"/>
            <a:r>
              <a:rPr lang="en-GB" dirty="0" smtClean="0"/>
              <a:t>No edge removal</a:t>
            </a:r>
          </a:p>
          <a:p>
            <a:r>
              <a:rPr lang="en-GB" dirty="0" smtClean="0"/>
              <a:t>Determining which edge to add</a:t>
            </a:r>
          </a:p>
          <a:p>
            <a:pPr lvl="1"/>
            <a:r>
              <a:rPr lang="en-GB" dirty="0" smtClean="0"/>
              <a:t>Scoring metric: </a:t>
            </a:r>
            <a:r>
              <a:rPr lang="en-GB" dirty="0"/>
              <a:t>Bayesian </a:t>
            </a:r>
            <a:r>
              <a:rPr lang="en-GB" dirty="0" err="1"/>
              <a:t>Dirichlet</a:t>
            </a:r>
            <a:r>
              <a:rPr lang="en-GB" dirty="0"/>
              <a:t> </a:t>
            </a:r>
            <a:r>
              <a:rPr lang="en-GB" dirty="0" smtClean="0"/>
              <a:t>Metric</a:t>
            </a:r>
          </a:p>
          <a:p>
            <a:pPr lvl="2"/>
            <a:r>
              <a:rPr lang="en-GB" dirty="0"/>
              <a:t>I</a:t>
            </a:r>
            <a:r>
              <a:rPr lang="en-GB" dirty="0" smtClean="0"/>
              <a:t>nforms how good the network represents the data</a:t>
            </a:r>
          </a:p>
          <a:p>
            <a:pPr lvl="1"/>
            <a:r>
              <a:rPr lang="en-GB" dirty="0" smtClean="0"/>
              <a:t>Greedy Algorithm to add edge</a:t>
            </a:r>
          </a:p>
          <a:p>
            <a:pPr lvl="2"/>
            <a:r>
              <a:rPr lang="en-GB" dirty="0" smtClean="0"/>
              <a:t>Add the edge that increases the BDM the most </a:t>
            </a:r>
          </a:p>
          <a:p>
            <a:pPr lvl="2"/>
            <a:r>
              <a:rPr lang="en-GB" dirty="0" smtClean="0"/>
              <a:t>Then recalculate DBM for all possible edge additions and repeat</a:t>
            </a:r>
          </a:p>
          <a:p>
            <a:pPr lvl="2"/>
            <a:r>
              <a:rPr lang="en-GB" dirty="0" smtClean="0"/>
              <a:t>When no more edge additions would improve the BDM stop</a:t>
            </a:r>
          </a:p>
          <a:p>
            <a:r>
              <a:rPr lang="en-GB" dirty="0" smtClean="0"/>
              <a:t>Sounds computationally expensive but is Polynomial with respect to number of variables and population size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430419" y="1240218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74563" y="1725213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655000" y="2954223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7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655000" y="1701883"/>
            <a:ext cx="224581" cy="1252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879581" y="2186878"/>
            <a:ext cx="1119563" cy="767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02292" y="29649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K=2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16" y="3903034"/>
            <a:ext cx="5426984" cy="10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 new Solution from BN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3743"/>
            <a:ext cx="10824713" cy="4693220"/>
          </a:xfrm>
          <a:noFill/>
          <a:ln>
            <a:noFill/>
          </a:ln>
        </p:spPr>
        <p:txBody>
          <a:bodyPr/>
          <a:lstStyle/>
          <a:p>
            <a:r>
              <a:rPr lang="en-GB" dirty="0" smtClean="0"/>
              <a:t>All conditional probabilities (defined by the edge connections in the BN) are calculated using the selected population</a:t>
            </a:r>
          </a:p>
          <a:p>
            <a:r>
              <a:rPr lang="en-GB" dirty="0" smtClean="0"/>
              <a:t>Forward sampling is used to generate a solution from the BN</a:t>
            </a:r>
          </a:p>
          <a:p>
            <a:pPr lvl="1"/>
            <a:r>
              <a:rPr lang="en-GB" dirty="0" smtClean="0"/>
              <a:t>Calculate variable states of all parent nodes</a:t>
            </a:r>
          </a:p>
          <a:p>
            <a:pPr lvl="1"/>
            <a:r>
              <a:rPr lang="en-GB" dirty="0" smtClean="0"/>
              <a:t>Calculate variable states of all nodes whose parents states are known</a:t>
            </a:r>
          </a:p>
          <a:p>
            <a:pPr lvl="2"/>
            <a:r>
              <a:rPr lang="en-GB" dirty="0" smtClean="0"/>
              <a:t>Probabilities of variables values is conditional on what the parents values are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39055" y="6212928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4700" y="5354074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46664" y="6176963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2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26039" y="4331196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5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050620" y="6045201"/>
            <a:ext cx="44916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/>
              <a:t>4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63636" y="4331196"/>
            <a:ext cx="4491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r>
              <a:rPr lang="en-GB" sz="2400" baseline="-25000" dirty="0" smtClean="0"/>
              <a:t>1</a:t>
            </a:r>
            <a:endParaRPr lang="en-GB" sz="2400" dirty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2388217" y="4792861"/>
            <a:ext cx="1071064" cy="561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3459281" y="5815739"/>
            <a:ext cx="1311964" cy="36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2" idx="0"/>
          </p:cNvCxnSpPr>
          <p:nvPr/>
        </p:nvCxnSpPr>
        <p:spPr>
          <a:xfrm>
            <a:off x="7050620" y="4792861"/>
            <a:ext cx="224581" cy="12523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94244" y="4291012"/>
            <a:ext cx="539646" cy="542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108788" y="4291012"/>
            <a:ext cx="539646" cy="542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189458" y="5319285"/>
            <a:ext cx="539646" cy="5420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997224" y="6015330"/>
            <a:ext cx="539646" cy="5420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474724" y="6132561"/>
            <a:ext cx="539646" cy="54203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5" idx="2"/>
            <a:endCxn id="4" idx="0"/>
          </p:cNvCxnSpPr>
          <p:nvPr/>
        </p:nvCxnSpPr>
        <p:spPr>
          <a:xfrm flipH="1">
            <a:off x="2163636" y="5815739"/>
            <a:ext cx="1295645" cy="397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882276" y="6166462"/>
            <a:ext cx="539646" cy="54203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8659906" y="4833044"/>
            <a:ext cx="2028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Example: Nodes = 6</a:t>
            </a:r>
          </a:p>
          <a:p>
            <a:r>
              <a:rPr lang="en-GB" dirty="0"/>
              <a:t>	</a:t>
            </a:r>
            <a:r>
              <a:rPr lang="en-GB" dirty="0" smtClean="0"/>
              <a:t>K = 2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26" idx="4"/>
            <a:endCxn id="30" idx="0"/>
          </p:cNvCxnSpPr>
          <p:nvPr/>
        </p:nvCxnSpPr>
        <p:spPr>
          <a:xfrm flipH="1">
            <a:off x="4744547" y="4833044"/>
            <a:ext cx="2319520" cy="1299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072961" y="4571326"/>
            <a:ext cx="3890834" cy="827252"/>
            <a:chOff x="4072961" y="4571326"/>
            <a:chExt cx="3890834" cy="827252"/>
          </a:xfrm>
        </p:grpSpPr>
        <p:grpSp>
          <p:nvGrpSpPr>
            <p:cNvPr id="33" name="Group 32"/>
            <p:cNvGrpSpPr/>
            <p:nvPr/>
          </p:nvGrpSpPr>
          <p:grpSpPr>
            <a:xfrm>
              <a:off x="4072961" y="4587766"/>
              <a:ext cx="936836" cy="810812"/>
              <a:chOff x="4072961" y="4587766"/>
              <a:chExt cx="936836" cy="81081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477407" y="4587766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96103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723702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072961" y="5288220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899438" y="5284431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Connector 18"/>
              <p:cNvCxnSpPr>
                <a:stCxn id="13" idx="3"/>
                <a:endCxn id="14" idx="0"/>
              </p:cNvCxnSpPr>
              <p:nvPr/>
            </p:nvCxnSpPr>
            <p:spPr>
              <a:xfrm flipH="1">
                <a:off x="4351283" y="4681962"/>
                <a:ext cx="142286" cy="25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4" idx="3"/>
                <a:endCxn id="16" idx="7"/>
              </p:cNvCxnSpPr>
              <p:nvPr/>
            </p:nvCxnSpPr>
            <p:spPr>
              <a:xfrm flipH="1">
                <a:off x="4167158" y="5026495"/>
                <a:ext cx="145107" cy="277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3" idx="5"/>
                <a:endCxn id="15" idx="1"/>
              </p:cNvCxnSpPr>
              <p:nvPr/>
            </p:nvCxnSpPr>
            <p:spPr>
              <a:xfrm>
                <a:off x="4571604" y="4681962"/>
                <a:ext cx="168260" cy="266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5" idx="5"/>
                <a:endCxn id="17" idx="0"/>
              </p:cNvCxnSpPr>
              <p:nvPr/>
            </p:nvCxnSpPr>
            <p:spPr>
              <a:xfrm>
                <a:off x="4817899" y="5026495"/>
                <a:ext cx="136719" cy="257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38523" y="4579886"/>
              <a:ext cx="936836" cy="810812"/>
              <a:chOff x="4072961" y="4587766"/>
              <a:chExt cx="936836" cy="81081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477407" y="4587766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296103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723702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072961" y="5288220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899438" y="5284431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H="1">
                <a:off x="4351283" y="4681962"/>
                <a:ext cx="142286" cy="25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4167158" y="5026495"/>
                <a:ext cx="145107" cy="277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571604" y="4681962"/>
                <a:ext cx="168260" cy="266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817899" y="5026495"/>
                <a:ext cx="136719" cy="257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4493569" y="5284431"/>
              <a:ext cx="110359" cy="110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/>
            <p:cNvCxnSpPr>
              <a:stCxn id="14" idx="5"/>
            </p:cNvCxnSpPr>
            <p:nvPr/>
          </p:nvCxnSpPr>
          <p:spPr>
            <a:xfrm>
              <a:off x="4390300" y="5026495"/>
              <a:ext cx="144888" cy="257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549960" y="5288220"/>
              <a:ext cx="110359" cy="110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5644157" y="5026495"/>
              <a:ext cx="145107" cy="277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61397" y="4579206"/>
              <a:ext cx="1947219" cy="810812"/>
              <a:chOff x="4072961" y="4587766"/>
              <a:chExt cx="1947219" cy="81081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77407" y="4587766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96103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723702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072961" y="5288220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899438" y="5284431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Straight Connector 56"/>
              <p:cNvCxnSpPr>
                <a:stCxn id="62" idx="3"/>
                <a:endCxn id="63" idx="0"/>
              </p:cNvCxnSpPr>
              <p:nvPr/>
            </p:nvCxnSpPr>
            <p:spPr>
              <a:xfrm flipH="1">
                <a:off x="5416845" y="4674082"/>
                <a:ext cx="142286" cy="25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63" idx="3"/>
                <a:endCxn id="65" idx="7"/>
              </p:cNvCxnSpPr>
              <p:nvPr/>
            </p:nvCxnSpPr>
            <p:spPr>
              <a:xfrm flipH="1">
                <a:off x="5232720" y="5018615"/>
                <a:ext cx="145107" cy="277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2" idx="5"/>
                <a:endCxn id="64" idx="1"/>
              </p:cNvCxnSpPr>
              <p:nvPr/>
            </p:nvCxnSpPr>
            <p:spPr>
              <a:xfrm>
                <a:off x="5637166" y="4674082"/>
                <a:ext cx="168260" cy="266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64" idx="5"/>
                <a:endCxn id="66" idx="0"/>
              </p:cNvCxnSpPr>
              <p:nvPr/>
            </p:nvCxnSpPr>
            <p:spPr>
              <a:xfrm>
                <a:off x="5883461" y="5018615"/>
                <a:ext cx="136719" cy="257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026959" y="4571326"/>
              <a:ext cx="936836" cy="810812"/>
              <a:chOff x="4072961" y="4587766"/>
              <a:chExt cx="936836" cy="81081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77407" y="4587766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96103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723702" y="4932299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072961" y="5288220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899438" y="5284431"/>
                <a:ext cx="110359" cy="1103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flipH="1">
                <a:off x="4351283" y="4681962"/>
                <a:ext cx="142286" cy="25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167158" y="5026495"/>
                <a:ext cx="145107" cy="277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571604" y="4681962"/>
                <a:ext cx="168260" cy="266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817899" y="5026495"/>
                <a:ext cx="136719" cy="257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Oval 70"/>
            <p:cNvSpPr/>
            <p:nvPr/>
          </p:nvSpPr>
          <p:spPr>
            <a:xfrm>
              <a:off x="6382005" y="5275871"/>
              <a:ext cx="110359" cy="110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/>
            <p:cNvCxnSpPr>
              <a:stCxn id="63" idx="5"/>
            </p:cNvCxnSpPr>
            <p:nvPr/>
          </p:nvCxnSpPr>
          <p:spPr>
            <a:xfrm>
              <a:off x="6278736" y="5017935"/>
              <a:ext cx="144888" cy="257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438396" y="5279660"/>
              <a:ext cx="110359" cy="110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7532593" y="5017935"/>
              <a:ext cx="145107" cy="277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Black-Box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185"/>
            <a:ext cx="11030339" cy="4351338"/>
          </a:xfrm>
        </p:spPr>
        <p:txBody>
          <a:bodyPr/>
          <a:lstStyle/>
          <a:p>
            <a:r>
              <a:rPr lang="en-GB" dirty="0" smtClean="0"/>
              <a:t>No knowledge of </a:t>
            </a:r>
            <a:r>
              <a:rPr lang="en-GB" b="1" dirty="0" smtClean="0"/>
              <a:t>how</a:t>
            </a:r>
            <a:r>
              <a:rPr lang="en-GB" dirty="0" smtClean="0"/>
              <a:t> the fitness of a solution is calculated</a:t>
            </a:r>
          </a:p>
          <a:p>
            <a:pPr lvl="1"/>
            <a:r>
              <a:rPr lang="en-GB" dirty="0" smtClean="0"/>
              <a:t>Can’t see the structure and contributions from individual components of a solution</a:t>
            </a:r>
            <a:endParaRPr lang="en-GB" dirty="0"/>
          </a:p>
          <a:p>
            <a:r>
              <a:rPr lang="en-GB" dirty="0" smtClean="0"/>
              <a:t>Only know the </a:t>
            </a:r>
            <a:r>
              <a:rPr lang="en-GB" b="1" dirty="0" smtClean="0"/>
              <a:t>total </a:t>
            </a:r>
            <a:r>
              <a:rPr lang="en-GB" dirty="0" smtClean="0"/>
              <a:t>fitness to a </a:t>
            </a:r>
            <a:r>
              <a:rPr lang="en-GB" b="1" dirty="0" smtClean="0"/>
              <a:t>complete</a:t>
            </a:r>
            <a:r>
              <a:rPr lang="en-GB" dirty="0" smtClean="0"/>
              <a:t> solution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3282" y="5102403"/>
            <a:ext cx="1415035" cy="18662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17633" y="5111734"/>
            <a:ext cx="1530221" cy="9331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960" y="4810015"/>
            <a:ext cx="194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SOLUTION</a:t>
            </a:r>
            <a:endParaRPr lang="en-GB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47854" y="4810014"/>
            <a:ext cx="194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FITNESS</a:t>
            </a:r>
            <a:endParaRPr lang="en-GB" sz="3200" b="1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255446" y="4658541"/>
            <a:ext cx="142286" cy="25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071321" y="5003074"/>
            <a:ext cx="145107" cy="2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475767" y="4658541"/>
            <a:ext cx="168260" cy="26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722062" y="5003074"/>
            <a:ext cx="136719" cy="257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482758" y="5010954"/>
            <a:ext cx="145107" cy="2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29884" y="4264898"/>
            <a:ext cx="2017162" cy="37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FITNESS FUNCTION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954511" y="4160009"/>
            <a:ext cx="4124130" cy="18847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Fitness Function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9233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 new solution from the BN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3707"/>
              </p:ext>
            </p:extLst>
          </p:nvPr>
        </p:nvGraphicFramePr>
        <p:xfrm>
          <a:off x="1573305" y="1690688"/>
          <a:ext cx="1399933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468"/>
                <a:gridCol w="96146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95232"/>
              </p:ext>
            </p:extLst>
          </p:nvPr>
        </p:nvGraphicFramePr>
        <p:xfrm>
          <a:off x="5368379" y="1710355"/>
          <a:ext cx="1391801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5455"/>
                <a:gridCol w="926346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GB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61068"/>
              </p:ext>
            </p:extLst>
          </p:nvPr>
        </p:nvGraphicFramePr>
        <p:xfrm>
          <a:off x="1243586" y="2969061"/>
          <a:ext cx="242381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5455"/>
                <a:gridCol w="575509"/>
                <a:gridCol w="1382855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GB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=1|X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230900" y="2456992"/>
            <a:ext cx="14759" cy="5120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21944"/>
              </p:ext>
            </p:extLst>
          </p:nvPr>
        </p:nvGraphicFramePr>
        <p:xfrm>
          <a:off x="838200" y="4904488"/>
          <a:ext cx="22450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90"/>
                <a:gridCol w="448490"/>
                <a:gridCol w="1348105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GB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=1|X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8" idx="2"/>
            <a:endCxn id="11" idx="0"/>
          </p:cNvCxnSpPr>
          <p:nvPr/>
        </p:nvCxnSpPr>
        <p:spPr>
          <a:xfrm flipH="1">
            <a:off x="1960742" y="4157781"/>
            <a:ext cx="494753" cy="7467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09637"/>
              </p:ext>
            </p:extLst>
          </p:nvPr>
        </p:nvGraphicFramePr>
        <p:xfrm>
          <a:off x="4171283" y="4639637"/>
          <a:ext cx="3195746" cy="204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88"/>
                <a:gridCol w="568488"/>
                <a:gridCol w="568488"/>
                <a:gridCol w="1490282"/>
              </a:tblGrid>
              <a:tr h="457783">
                <a:tc rowSpan="5"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800" b="0" dirty="0" smtClean="0">
                          <a:solidFill>
                            <a:schemeClr val="tx1"/>
                          </a:solidFill>
                        </a:rPr>
                        <a:t>=1|X</a:t>
                      </a:r>
                      <a:r>
                        <a:rPr lang="en-GB" sz="18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GB" sz="1800" b="0" baseline="0" dirty="0" smtClean="0">
                          <a:solidFill>
                            <a:schemeClr val="tx1"/>
                          </a:solidFill>
                        </a:rPr>
                        <a:t>,X</a:t>
                      </a:r>
                      <a:r>
                        <a:rPr lang="en-GB" sz="1800" b="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67405" y="4174189"/>
            <a:ext cx="1870063" cy="465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6064279" y="2502835"/>
            <a:ext cx="801335" cy="7222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78215" y="2502835"/>
            <a:ext cx="0" cy="21368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09303"/>
              </p:ext>
            </p:extLst>
          </p:nvPr>
        </p:nvGraphicFramePr>
        <p:xfrm>
          <a:off x="5820069" y="3229630"/>
          <a:ext cx="2276356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5455"/>
                <a:gridCol w="575509"/>
                <a:gridCol w="123539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GB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GB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P(</a:t>
                      </a:r>
                      <a:r>
                        <a:rPr lang="en-GB" sz="2000" b="1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GB" sz="2000" b="1" baseline="-25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GB" sz="1800" b="0" dirty="0" smtClean="0">
                          <a:solidFill>
                            <a:sysClr val="windowText" lastClr="000000"/>
                          </a:solidFill>
                        </a:rPr>
                        <a:t>=1|X</a:t>
                      </a:r>
                      <a:r>
                        <a:rPr lang="en-GB" sz="1800" b="0" baseline="-25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GB" sz="1600" b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GB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0.5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9082817" y="2416035"/>
            <a:ext cx="2156606" cy="2944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9206043" y="2505984"/>
            <a:ext cx="18981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95353" y="3930050"/>
            <a:ext cx="190885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 </a:t>
            </a:r>
            <a:r>
              <a:rPr lang="en-GB" sz="3200" dirty="0" smtClean="0">
                <a:solidFill>
                  <a:srgbClr val="FF0000"/>
                </a:solidFill>
              </a:rPr>
              <a:t>1 1 1 1 1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06043" y="3236368"/>
            <a:ext cx="190850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21433" y="2086928"/>
            <a:ext cx="262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X</a:t>
            </a:r>
            <a:r>
              <a:rPr lang="en-GB" sz="1400" baseline="-25000" dirty="0" smtClean="0"/>
              <a:t>1</a:t>
            </a:r>
            <a:r>
              <a:rPr lang="en-GB" sz="1400" dirty="0" smtClean="0"/>
              <a:t> | X</a:t>
            </a:r>
            <a:r>
              <a:rPr lang="en-GB" sz="1400" baseline="-25000" dirty="0" smtClean="0"/>
              <a:t>2</a:t>
            </a:r>
            <a:r>
              <a:rPr lang="en-GB" sz="1400" dirty="0"/>
              <a:t> </a:t>
            </a:r>
            <a:r>
              <a:rPr lang="en-GB" sz="1400" dirty="0" smtClean="0"/>
              <a:t>| X</a:t>
            </a:r>
            <a:r>
              <a:rPr lang="en-GB" sz="1400" baseline="-25000" dirty="0" smtClean="0"/>
              <a:t>3</a:t>
            </a:r>
            <a:r>
              <a:rPr lang="en-GB" sz="1400" dirty="0" smtClean="0"/>
              <a:t> </a:t>
            </a:r>
            <a:r>
              <a:rPr lang="en-GB" sz="1400" dirty="0"/>
              <a:t>| </a:t>
            </a:r>
            <a:r>
              <a:rPr lang="en-GB" sz="1400" dirty="0" smtClean="0"/>
              <a:t>X</a:t>
            </a:r>
            <a:r>
              <a:rPr lang="en-GB" sz="1400" baseline="-25000" dirty="0"/>
              <a:t>4</a:t>
            </a:r>
            <a:r>
              <a:rPr lang="en-GB" sz="1400" dirty="0" smtClean="0"/>
              <a:t> |</a:t>
            </a:r>
            <a:r>
              <a:rPr lang="en-GB" sz="1400" baseline="-25000" dirty="0" smtClean="0"/>
              <a:t> </a:t>
            </a:r>
            <a:r>
              <a:rPr lang="en-GB" sz="1400" dirty="0" smtClean="0"/>
              <a:t>X</a:t>
            </a:r>
            <a:r>
              <a:rPr lang="en-GB" sz="1400" baseline="-25000" dirty="0"/>
              <a:t>5</a:t>
            </a:r>
            <a:r>
              <a:rPr lang="en-GB" sz="1400" dirty="0" smtClean="0"/>
              <a:t> </a:t>
            </a:r>
            <a:r>
              <a:rPr lang="en-GB" sz="1400" dirty="0"/>
              <a:t>| </a:t>
            </a:r>
            <a:r>
              <a:rPr lang="en-GB" sz="1400" dirty="0" smtClean="0"/>
              <a:t>X</a:t>
            </a:r>
            <a:r>
              <a:rPr lang="en-GB" sz="1400" baseline="-25000" dirty="0" smtClean="0"/>
              <a:t>6</a:t>
            </a:r>
            <a:r>
              <a:rPr lang="en-GB" sz="1400" dirty="0" smtClean="0"/>
              <a:t>  </a:t>
            </a:r>
            <a:endParaRPr lang="en-GB" sz="1400" dirty="0"/>
          </a:p>
          <a:p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9206043" y="24909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24940" y="25007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789113" y="1902002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ight Arrow 56"/>
          <p:cNvSpPr/>
          <p:nvPr/>
        </p:nvSpPr>
        <p:spPr>
          <a:xfrm>
            <a:off x="4665068" y="1953301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ight Arrow 57"/>
          <p:cNvSpPr/>
          <p:nvPr/>
        </p:nvSpPr>
        <p:spPr>
          <a:xfrm>
            <a:off x="446499" y="3375134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10721493" y="24909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5124168" y="3654860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10123252" y="25007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158813" y="5458877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9816689" y="25007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3339598" y="5448933"/>
            <a:ext cx="575371" cy="37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9512606" y="25007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685526" y="5840490"/>
            <a:ext cx="2666236" cy="542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9221433" y="31883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55871" y="32055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736883" y="32048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155123" y="32048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834020" y="319966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33272" y="31921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0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95353" y="4654510"/>
            <a:ext cx="190885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1 </a:t>
            </a:r>
            <a:r>
              <a:rPr lang="en-GB" sz="3200" dirty="0">
                <a:solidFill>
                  <a:srgbClr val="00B050"/>
                </a:solidFill>
              </a:rPr>
              <a:t>0</a:t>
            </a:r>
            <a:r>
              <a:rPr lang="en-GB" sz="3200" dirty="0" smtClean="0">
                <a:solidFill>
                  <a:srgbClr val="FF0000"/>
                </a:solidFill>
              </a:rPr>
              <a:t> 1 1 </a:t>
            </a:r>
            <a:r>
              <a:rPr lang="en-GB" sz="3200" dirty="0" smtClean="0">
                <a:solidFill>
                  <a:srgbClr val="00B050"/>
                </a:solidFill>
              </a:rPr>
              <a:t>0</a:t>
            </a:r>
            <a:r>
              <a:rPr lang="en-GB" sz="3200" dirty="0" smtClean="0">
                <a:solidFill>
                  <a:srgbClr val="FF0000"/>
                </a:solidFill>
              </a:rPr>
              <a:t> 1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8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3" grpId="0"/>
      <p:bldP spid="55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0" grpId="0" animBg="1"/>
      <p:bldP spid="60" grpId="1" animBg="1"/>
      <p:bldP spid="61" grpId="0"/>
      <p:bldP spid="62" grpId="0" animBg="1"/>
      <p:bldP spid="62" grpId="1" animBg="1"/>
      <p:bldP spid="65" grpId="0"/>
      <p:bldP spid="70" grpId="0" animBg="1"/>
      <p:bldP spid="70" grpId="1" animBg="1"/>
      <p:bldP spid="71" grpId="0"/>
      <p:bldP spid="72" grpId="0" animBg="1"/>
      <p:bldP spid="72" grpId="1" animBg="1"/>
      <p:bldP spid="73" grpId="0"/>
      <p:bldP spid="74" grpId="0"/>
      <p:bldP spid="75" grpId="0"/>
      <p:bldP spid="76" grpId="0"/>
      <p:bldP spid="77" grpId="0"/>
      <p:bldP spid="78" grpId="0"/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BOA </a:t>
            </a:r>
            <a:r>
              <a:rPr lang="mr-IN" dirty="0" smtClean="0"/>
              <a:t>–</a:t>
            </a:r>
            <a:r>
              <a:rPr lang="en-GB" dirty="0" smtClean="0"/>
              <a:t> Pseudo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Initialise a population of N random bit-string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Calculate the fitness of each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Select the top fittest 50%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Construct a Bayesian Network that represents the selected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Generate N/2 solutions from the Bayesian Network using forward sampling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Combine the generated solutions with the ‘selected for’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Repeat steps 2 </a:t>
            </a:r>
            <a:r>
              <a:rPr lang="mr-IN" dirty="0" smtClean="0"/>
              <a:t>–</a:t>
            </a:r>
            <a:r>
              <a:rPr lang="en-GB" dirty="0" smtClean="0"/>
              <a:t> 6 until population has converged to a solution</a:t>
            </a:r>
          </a:p>
          <a:p>
            <a:pPr lvl="1"/>
            <a:r>
              <a:rPr lang="en-GB" dirty="0" smtClean="0"/>
              <a:t>BOA will converge when the BN constructed has probabilities of 1.0 or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31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BOA’s Results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Pelikan</a:t>
            </a:r>
            <a:r>
              <a:rPr lang="en-GB" dirty="0" smtClean="0"/>
              <a:t>(2002)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7" y="3760369"/>
            <a:ext cx="5692973" cy="2663089"/>
          </a:xfrm>
        </p:spPr>
      </p:pic>
      <p:sp>
        <p:nvSpPr>
          <p:cNvPr id="5" name="TextBox 4"/>
          <p:cNvSpPr txBox="1"/>
          <p:nvPr/>
        </p:nvSpPr>
        <p:spPr>
          <a:xfrm>
            <a:off x="7310763" y="6238792"/>
            <a:ext cx="344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Ising</a:t>
            </a:r>
            <a:r>
              <a:rPr lang="en-GB" dirty="0" smtClean="0"/>
              <a:t> Spin Glasses: Polynomial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/>
          <a:stretch/>
        </p:blipFill>
        <p:spPr>
          <a:xfrm>
            <a:off x="506129" y="1764514"/>
            <a:ext cx="4512780" cy="3515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190" y="5223129"/>
            <a:ext cx="5488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Deceptive Trap (modules of size 3)</a:t>
            </a:r>
          </a:p>
          <a:p>
            <a:r>
              <a:rPr lang="en-GB" sz="2400" dirty="0" smtClean="0"/>
              <a:t>GA using Uniform Crossover = </a:t>
            </a:r>
            <a:r>
              <a:rPr lang="en-GB" sz="2400" b="1" dirty="0" smtClean="0"/>
              <a:t>Exponential</a:t>
            </a:r>
          </a:p>
          <a:p>
            <a:r>
              <a:rPr lang="en-GB" sz="2400" dirty="0" smtClean="0"/>
              <a:t>BOA = </a:t>
            </a:r>
            <a:r>
              <a:rPr lang="en-GB" sz="2400" b="1" dirty="0" smtClean="0"/>
              <a:t>Polynomial</a:t>
            </a:r>
            <a:endParaRPr lang="en-GB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53" y="595638"/>
            <a:ext cx="3631661" cy="2898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06791" y="3466784"/>
            <a:ext cx="344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HIFF: Polynomial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6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 -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860" y="1573833"/>
            <a:ext cx="11551699" cy="516224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Crossover and mutation </a:t>
            </a:r>
            <a:r>
              <a:rPr lang="en-GB" dirty="0" smtClean="0"/>
              <a:t>operator in a GA is </a:t>
            </a:r>
            <a:r>
              <a:rPr lang="en-GB" b="1" dirty="0" smtClean="0"/>
              <a:t>replaced</a:t>
            </a:r>
            <a:r>
              <a:rPr lang="en-GB" dirty="0" smtClean="0"/>
              <a:t> by a </a:t>
            </a:r>
            <a:r>
              <a:rPr lang="en-GB" b="1" dirty="0" smtClean="0"/>
              <a:t>Probabilistic Model</a:t>
            </a:r>
          </a:p>
          <a:p>
            <a:pPr lvl="1"/>
            <a:r>
              <a:rPr lang="en-GB" dirty="0" smtClean="0"/>
              <a:t>A Bayesian Network in the case of BOA</a:t>
            </a:r>
          </a:p>
          <a:p>
            <a:r>
              <a:rPr lang="en-GB" dirty="0" smtClean="0"/>
              <a:t>The model is </a:t>
            </a:r>
            <a:r>
              <a:rPr lang="en-GB" b="1" dirty="0" smtClean="0"/>
              <a:t>built</a:t>
            </a:r>
            <a:r>
              <a:rPr lang="en-GB" dirty="0" smtClean="0"/>
              <a:t> (or updated) </a:t>
            </a:r>
            <a:r>
              <a:rPr lang="en-GB" b="1" dirty="0" smtClean="0"/>
              <a:t>every generation </a:t>
            </a:r>
            <a:r>
              <a:rPr lang="en-GB" dirty="0" smtClean="0"/>
              <a:t>using the selected proportion of the population</a:t>
            </a:r>
          </a:p>
          <a:p>
            <a:r>
              <a:rPr lang="en-GB" dirty="0" smtClean="0"/>
              <a:t>The model is </a:t>
            </a:r>
            <a:r>
              <a:rPr lang="en-GB" b="1" dirty="0" smtClean="0"/>
              <a:t>sampled</a:t>
            </a:r>
            <a:r>
              <a:rPr lang="en-GB" dirty="0" smtClean="0"/>
              <a:t> from to generate new solutions</a:t>
            </a:r>
          </a:p>
          <a:p>
            <a:r>
              <a:rPr lang="en-GB" dirty="0" smtClean="0"/>
              <a:t>These solutions </a:t>
            </a:r>
            <a:r>
              <a:rPr lang="en-GB" b="1" dirty="0" smtClean="0"/>
              <a:t>replace</a:t>
            </a:r>
            <a:r>
              <a:rPr lang="en-GB" dirty="0" smtClean="0"/>
              <a:t> the </a:t>
            </a:r>
            <a:r>
              <a:rPr lang="en-GB" b="1" dirty="0" smtClean="0"/>
              <a:t>unfit solutions </a:t>
            </a:r>
            <a:r>
              <a:rPr lang="en-GB" dirty="0" smtClean="0"/>
              <a:t>in the previous generation to create a new generation </a:t>
            </a:r>
          </a:p>
          <a:p>
            <a:r>
              <a:rPr lang="en-GB" b="1" dirty="0" smtClean="0"/>
              <a:t>Capable of modelling conditional probabilities </a:t>
            </a:r>
          </a:p>
          <a:p>
            <a:r>
              <a:rPr lang="en-GB" b="1" dirty="0" smtClean="0"/>
              <a:t>Capable </a:t>
            </a:r>
            <a:r>
              <a:rPr lang="en-GB" b="1" dirty="0"/>
              <a:t>of linkage </a:t>
            </a:r>
            <a:r>
              <a:rPr lang="en-GB" b="1" dirty="0" smtClean="0"/>
              <a:t>learning</a:t>
            </a:r>
          </a:p>
          <a:p>
            <a:r>
              <a:rPr lang="en-GB" dirty="0" smtClean="0"/>
              <a:t>Allows for applicability to a wider range of problems (generalises) than GAs</a:t>
            </a:r>
          </a:p>
          <a:p>
            <a:pPr lvl="1"/>
            <a:r>
              <a:rPr lang="en-GB" dirty="0" smtClean="0"/>
              <a:t>Complex and random problem structures</a:t>
            </a:r>
          </a:p>
          <a:p>
            <a:r>
              <a:rPr lang="en-GB" dirty="0" smtClean="0"/>
              <a:t>Domain specific algorithms will also be that bit faster, but then they cant generalise</a:t>
            </a:r>
          </a:p>
        </p:txBody>
      </p:sp>
    </p:spTree>
    <p:extLst>
      <p:ext uri="{BB962C8B-B14F-4D97-AF65-F5344CB8AC3E}">
        <p14:creationId xmlns:p14="http://schemas.microsoft.com/office/powerpoint/2010/main" val="1803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Advance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1503680"/>
            <a:ext cx="10906760" cy="4673283"/>
          </a:xfrm>
        </p:spPr>
        <p:txBody>
          <a:bodyPr/>
          <a:lstStyle/>
          <a:p>
            <a:r>
              <a:rPr lang="en-GB" dirty="0" smtClean="0"/>
              <a:t>Leading Model Building Optimisation Algorithms in Literature:</a:t>
            </a:r>
          </a:p>
          <a:p>
            <a:pPr lvl="1"/>
            <a:r>
              <a:rPr lang="en-GB" dirty="0" smtClean="0"/>
              <a:t>Hierarchical BOA </a:t>
            </a:r>
          </a:p>
          <a:p>
            <a:pPr lvl="1"/>
            <a:r>
              <a:rPr lang="en-GB" dirty="0" smtClean="0"/>
              <a:t>DSMGA </a:t>
            </a:r>
            <a:r>
              <a:rPr lang="mr-IN" dirty="0" smtClean="0"/>
              <a:t>–</a:t>
            </a:r>
            <a:r>
              <a:rPr lang="en-GB" dirty="0" smtClean="0"/>
              <a:t> Dependency Structure Matrix</a:t>
            </a:r>
          </a:p>
          <a:p>
            <a:pPr lvl="1"/>
            <a:r>
              <a:rPr lang="en-GB" dirty="0" smtClean="0"/>
              <a:t>MOA </a:t>
            </a:r>
            <a:r>
              <a:rPr lang="mr-IN" dirty="0" smtClean="0"/>
              <a:t>–</a:t>
            </a:r>
            <a:r>
              <a:rPr lang="en-GB" dirty="0" smtClean="0"/>
              <a:t> Markov Chain Model</a:t>
            </a:r>
          </a:p>
          <a:p>
            <a:pPr lvl="1"/>
            <a:r>
              <a:rPr lang="en-GB" dirty="0" smtClean="0"/>
              <a:t>LTGA </a:t>
            </a:r>
            <a:r>
              <a:rPr lang="mr-IN" dirty="0" smtClean="0"/>
              <a:t>–</a:t>
            </a:r>
            <a:r>
              <a:rPr lang="en-GB" dirty="0" smtClean="0"/>
              <a:t> Linkage Tree Model</a:t>
            </a:r>
          </a:p>
          <a:p>
            <a:pPr lvl="1"/>
            <a:r>
              <a:rPr lang="en-GB" dirty="0" smtClean="0"/>
              <a:t>P3 </a:t>
            </a:r>
            <a:r>
              <a:rPr lang="mr-IN" dirty="0" smtClean="0"/>
              <a:t>–</a:t>
            </a:r>
            <a:r>
              <a:rPr lang="en-GB" dirty="0" smtClean="0"/>
              <a:t> Essentially a Parameter less version of LTGA</a:t>
            </a:r>
          </a:p>
          <a:p>
            <a:r>
              <a:rPr lang="en-GB" dirty="0" smtClean="0"/>
              <a:t>All EDA’s follow the same algorithm:</a:t>
            </a:r>
          </a:p>
          <a:p>
            <a:pPr lvl="1"/>
            <a:r>
              <a:rPr lang="en-GB" dirty="0" smtClean="0"/>
              <a:t>Only the model is has changed</a:t>
            </a:r>
          </a:p>
          <a:p>
            <a:pPr lvl="1"/>
            <a:r>
              <a:rPr lang="en-GB" dirty="0" smtClean="0"/>
              <a:t>And how the model is sampled to generate new solutions</a:t>
            </a:r>
          </a:p>
        </p:txBody>
      </p:sp>
    </p:spTree>
    <p:extLst>
      <p:ext uri="{BB962C8B-B14F-4D97-AF65-F5344CB8AC3E}">
        <p14:creationId xmlns:p14="http://schemas.microsoft.com/office/powerpoint/2010/main" val="7878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20" y="-93820"/>
            <a:ext cx="10515600" cy="1325563"/>
          </a:xfrm>
        </p:spPr>
        <p:txBody>
          <a:bodyPr/>
          <a:lstStyle/>
          <a:p>
            <a:r>
              <a:rPr lang="en-GB" dirty="0" smtClean="0"/>
              <a:t>Current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598" y="1093462"/>
            <a:ext cx="62521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Change the selection pressure:</a:t>
            </a:r>
          </a:p>
          <a:p>
            <a:pPr lvl="1"/>
            <a:r>
              <a:rPr lang="en-GB" dirty="0" smtClean="0"/>
              <a:t>EDA’s use ’filter selection’: filter fit solutions before building a probabilistic model</a:t>
            </a:r>
          </a:p>
          <a:p>
            <a:pPr lvl="1"/>
            <a:r>
              <a:rPr lang="en-GB" dirty="0" smtClean="0"/>
              <a:t>’Constructive Selection’: Apply selection after the model has generated a solution</a:t>
            </a:r>
          </a:p>
          <a:p>
            <a:pPr lvl="1"/>
            <a:r>
              <a:rPr lang="en-GB" dirty="0" smtClean="0"/>
              <a:t>Can solve problems that were previously impossible</a:t>
            </a:r>
          </a:p>
          <a:p>
            <a:pPr lvl="1"/>
            <a:r>
              <a:rPr lang="en-GB" dirty="0" smtClean="0"/>
              <a:t>Inspired by Extended Evolutionary Synthesis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09" y="1381025"/>
            <a:ext cx="5761065" cy="352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30" y="4907883"/>
            <a:ext cx="114201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 the model used: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2400" dirty="0"/>
              <a:t>Why a Bayesian Model? Advanced for its time (2000)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GB" sz="2400" dirty="0"/>
              <a:t>Todays powerful learning model: Deep </a:t>
            </a:r>
            <a:r>
              <a:rPr lang="en-GB" sz="2400" dirty="0" smtClean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7520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Encoding of a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47" y="1962399"/>
            <a:ext cx="3724470" cy="4351338"/>
          </a:xfrm>
        </p:spPr>
        <p:txBody>
          <a:bodyPr/>
          <a:lstStyle/>
          <a:p>
            <a:r>
              <a:rPr lang="en-GB" dirty="0"/>
              <a:t>Discrete binary </a:t>
            </a:r>
            <a:r>
              <a:rPr lang="en-GB" dirty="0" smtClean="0"/>
              <a:t>representation</a:t>
            </a:r>
          </a:p>
          <a:p>
            <a:r>
              <a:rPr lang="en-GB" dirty="0" smtClean="0"/>
              <a:t>Benchmark Problems</a:t>
            </a:r>
          </a:p>
          <a:p>
            <a:pPr lvl="1"/>
            <a:r>
              <a:rPr lang="en-GB" dirty="0" smtClean="0"/>
              <a:t> Simplistic representations that resemble the difficulties present in real world optimisation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5331" y="7315200"/>
            <a:ext cx="972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These toy problems represent simplistic </a:t>
            </a:r>
            <a:r>
              <a:rPr lang="en-GB" dirty="0" err="1" smtClean="0"/>
              <a:t>representatins</a:t>
            </a:r>
            <a:r>
              <a:rPr lang="en-GB" dirty="0" smtClean="0"/>
              <a:t> of the </a:t>
            </a:r>
            <a:r>
              <a:rPr lang="en-GB" dirty="0" err="1" smtClean="0"/>
              <a:t>contraints</a:t>
            </a:r>
            <a:r>
              <a:rPr lang="en-GB" dirty="0" smtClean="0"/>
              <a:t> realised in real work problems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033242" y="289046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17930"/>
              </p:ext>
            </p:extLst>
          </p:nvPr>
        </p:nvGraphicFramePr>
        <p:xfrm>
          <a:off x="6923832" y="1566160"/>
          <a:ext cx="5094097" cy="792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58467"/>
                <a:gridCol w="522605"/>
                <a:gridCol w="522605"/>
                <a:gridCol w="522605"/>
                <a:gridCol w="522605"/>
                <a:gridCol w="522605"/>
                <a:gridCol w="522605"/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1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2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3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4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5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X</a:t>
                      </a:r>
                      <a:r>
                        <a:rPr lang="en-GB" sz="2000" baseline="-25000" dirty="0" smtClean="0"/>
                        <a:t>6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Variable State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17675" y="1731567"/>
            <a:ext cx="2780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Candidate Solution =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171286" y="2906264"/>
            <a:ext cx="2780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Candidate Solution = 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117676" y="4965221"/>
            <a:ext cx="3025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Population of Candidate Solutions = 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10726" y="3773320"/>
            <a:ext cx="2024743" cy="2782389"/>
            <a:chOff x="7645567" y="3106087"/>
            <a:chExt cx="2024743" cy="2782389"/>
          </a:xfrm>
        </p:grpSpPr>
        <p:sp>
          <p:nvSpPr>
            <p:cNvPr id="17" name="Rectangle 16"/>
            <p:cNvSpPr/>
            <p:nvPr/>
          </p:nvSpPr>
          <p:spPr>
            <a:xfrm>
              <a:off x="7645567" y="3106087"/>
              <a:ext cx="2024743" cy="2782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5385" y="3301683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15385" y="4575384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15385" y="5212235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15385" y="3938533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2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smtClean="0"/>
              <a:t>Genetic Algorithms (GAs)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441"/>
            <a:ext cx="8167646" cy="526453"/>
          </a:xfrm>
        </p:spPr>
        <p:txBody>
          <a:bodyPr/>
          <a:lstStyle/>
          <a:p>
            <a:r>
              <a:rPr lang="en-GB" dirty="0" smtClean="0"/>
              <a:t>Selection, Crossover and Mutation as search operator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366058" y="2173929"/>
            <a:ext cx="2024743" cy="27823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37507" y="234996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507" y="3623661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7507" y="426051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</a:rPr>
              <a:t>0 0 0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00B050"/>
                </a:solidFill>
              </a:rPr>
              <a:t>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B050"/>
                </a:solidFill>
              </a:rPr>
              <a:t>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507" y="2986810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1 </a:t>
            </a:r>
            <a:r>
              <a:rPr lang="en-GB" sz="2800" dirty="0">
                <a:solidFill>
                  <a:srgbClr val="00B050"/>
                </a:solidFill>
              </a:rPr>
              <a:t>0</a:t>
            </a:r>
            <a:r>
              <a:rPr lang="en-GB" sz="2800" dirty="0">
                <a:solidFill>
                  <a:srgbClr val="FF0000"/>
                </a:solidFill>
              </a:rPr>
              <a:t> 1 </a:t>
            </a:r>
            <a:r>
              <a:rPr lang="en-GB" sz="2800" dirty="0">
                <a:solidFill>
                  <a:srgbClr val="00B050"/>
                </a:solidFill>
              </a:rPr>
              <a:t>0 0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6058" y="5204512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 at </a:t>
            </a:r>
            <a:r>
              <a:rPr lang="en-GB" b="1" dirty="0"/>
              <a:t>Generation G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457747" y="3364359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2929213" y="2206587"/>
            <a:ext cx="2142892" cy="3921254"/>
            <a:chOff x="2929213" y="2206587"/>
            <a:chExt cx="2142892" cy="3921254"/>
          </a:xfrm>
        </p:grpSpPr>
        <p:sp>
          <p:nvSpPr>
            <p:cNvPr id="33" name="Rectangle 32"/>
            <p:cNvSpPr/>
            <p:nvPr/>
          </p:nvSpPr>
          <p:spPr>
            <a:xfrm>
              <a:off x="2959194" y="2206587"/>
              <a:ext cx="2024743" cy="14079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15653" y="2343428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653" y="296395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0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>
                  <a:solidFill>
                    <a:srgbClr val="00B050"/>
                  </a:solidFill>
                </a:rPr>
                <a:t>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00663" y="3688976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</a:t>
              </a:r>
              <a:r>
                <a:rPr lang="en-GB" sz="2800" dirty="0">
                  <a:solidFill>
                    <a:srgbClr val="00B050"/>
                  </a:solidFill>
                </a:rPr>
                <a:t>0</a:t>
              </a:r>
              <a:r>
                <a:rPr lang="en-GB" sz="2800" dirty="0">
                  <a:solidFill>
                    <a:srgbClr val="FF0000"/>
                  </a:solidFill>
                </a:rPr>
                <a:t>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00663" y="4286638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0 0 0</a:t>
              </a:r>
              <a:r>
                <a:rPr lang="en-GB" sz="2800" dirty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>
                  <a:solidFill>
                    <a:srgbClr val="00B050"/>
                  </a:solidFill>
                </a:rPr>
                <a:t> 0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929214" y="3950586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29213" y="4548248"/>
              <a:ext cx="2024743" cy="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29213" y="5204511"/>
              <a:ext cx="21428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Calculate each solutions fitness and </a:t>
              </a:r>
              <a:r>
                <a:rPr lang="en-GB" b="1" dirty="0" smtClean="0"/>
                <a:t>SELECT</a:t>
              </a:r>
              <a:r>
                <a:rPr lang="en-GB" dirty="0" smtClean="0"/>
                <a:t> fittest </a:t>
              </a:r>
              <a:endParaRPr lang="en-GB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85906" y="5204511"/>
            <a:ext cx="292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Uniform/two-point crossover</a:t>
            </a:r>
          </a:p>
          <a:p>
            <a:pPr algn="ctr"/>
            <a:r>
              <a:rPr lang="en-GB" dirty="0" smtClean="0"/>
              <a:t>With mutation</a:t>
            </a:r>
            <a:endParaRPr lang="en-GB" dirty="0"/>
          </a:p>
        </p:txBody>
      </p:sp>
      <p:sp>
        <p:nvSpPr>
          <p:cNvPr id="50" name="Right Arrow 49"/>
          <p:cNvSpPr/>
          <p:nvPr/>
        </p:nvSpPr>
        <p:spPr>
          <a:xfrm>
            <a:off x="5072105" y="3364359"/>
            <a:ext cx="408211" cy="40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9174032" y="2173929"/>
            <a:ext cx="2911835" cy="3997860"/>
            <a:chOff x="9174032" y="2173929"/>
            <a:chExt cx="2911835" cy="3997860"/>
          </a:xfrm>
        </p:grpSpPr>
        <p:sp>
          <p:nvSpPr>
            <p:cNvPr id="32" name="Rectangle 31"/>
            <p:cNvSpPr/>
            <p:nvPr/>
          </p:nvSpPr>
          <p:spPr>
            <a:xfrm>
              <a:off x="9686521" y="3518730"/>
              <a:ext cx="2024743" cy="13361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686521" y="2173929"/>
              <a:ext cx="2024743" cy="13361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857970" y="2275010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1 1 1 </a:t>
              </a:r>
              <a:r>
                <a:rPr lang="en-GB" sz="2800" dirty="0">
                  <a:solidFill>
                    <a:srgbClr val="00B050"/>
                  </a:solidFill>
                </a:rPr>
                <a:t>0 0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857970" y="3623661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1</a:t>
              </a:r>
              <a:r>
                <a:rPr lang="en-GB" sz="2800" dirty="0" smtClean="0">
                  <a:solidFill>
                    <a:srgbClr val="FF000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1 1 1</a:t>
              </a:r>
              <a:r>
                <a:rPr lang="en-GB" sz="2800" dirty="0" smtClean="0">
                  <a:solidFill>
                    <a:srgbClr val="00B050"/>
                  </a:solidFill>
                </a:rPr>
                <a:t> </a:t>
              </a:r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857970" y="4260512"/>
              <a:ext cx="168510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B050"/>
                  </a:solidFill>
                </a:rPr>
                <a:t>0 </a:t>
              </a:r>
              <a:r>
                <a:rPr lang="en-GB" sz="2800" dirty="0" smtClean="0">
                  <a:solidFill>
                    <a:srgbClr val="FF0000"/>
                  </a:solidFill>
                </a:rPr>
                <a:t>1</a:t>
              </a:r>
              <a:r>
                <a:rPr lang="en-GB" sz="2800" dirty="0" smtClean="0">
                  <a:solidFill>
                    <a:srgbClr val="00B050"/>
                  </a:solidFill>
                </a:rPr>
                <a:t> </a:t>
              </a:r>
              <a:r>
                <a:rPr lang="en-GB" sz="2800" dirty="0" smtClean="0">
                  <a:solidFill>
                    <a:srgbClr val="FF0000"/>
                  </a:solidFill>
                </a:rPr>
                <a:t>1 </a:t>
              </a:r>
              <a:r>
                <a:rPr lang="en-GB" sz="2800" dirty="0" smtClean="0">
                  <a:solidFill>
                    <a:srgbClr val="00B050"/>
                  </a:solidFill>
                </a:rPr>
                <a:t>0 </a:t>
              </a:r>
              <a:r>
                <a:rPr lang="en-GB" sz="2800" dirty="0" smtClean="0">
                  <a:solidFill>
                    <a:srgbClr val="FF0000"/>
                  </a:solidFill>
                </a:rPr>
                <a:t>1</a:t>
              </a:r>
              <a:r>
                <a:rPr lang="en-GB" sz="2800" dirty="0" smtClean="0">
                  <a:solidFill>
                    <a:srgbClr val="00B050"/>
                  </a:solidFill>
                </a:rPr>
                <a:t> </a:t>
              </a:r>
              <a:r>
                <a:rPr lang="en-GB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9174032" y="3397152"/>
              <a:ext cx="408211" cy="401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174032" y="4971460"/>
              <a:ext cx="29118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Generate new Solutions and </a:t>
              </a:r>
              <a:r>
                <a:rPr lang="en-GB" b="1" dirty="0" smtClean="0"/>
                <a:t>replaced</a:t>
              </a:r>
              <a:r>
                <a:rPr lang="en-GB" dirty="0" smtClean="0"/>
                <a:t> removed.</a:t>
              </a:r>
            </a:p>
            <a:p>
              <a:pPr algn="ctr"/>
              <a:endParaRPr lang="en-GB" dirty="0" smtClean="0"/>
            </a:p>
            <a:p>
              <a:pPr algn="ctr"/>
              <a:r>
                <a:rPr lang="en-GB" b="1" dirty="0" smtClean="0"/>
                <a:t>Generation: G+1</a:t>
              </a:r>
              <a:endParaRPr lang="en-GB" b="1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651765" y="2591955"/>
            <a:ext cx="3354081" cy="19389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b="1" smtClean="0"/>
              <a:t>Crossover </a:t>
            </a:r>
          </a:p>
          <a:p>
            <a:pPr algn="ctr"/>
            <a:r>
              <a:rPr lang="en-GB" sz="4000" b="1" dirty="0" smtClean="0"/>
              <a:t>and </a:t>
            </a:r>
          </a:p>
          <a:p>
            <a:pPr algn="ctr"/>
            <a:r>
              <a:rPr lang="en-GB" sz="4000" b="1" dirty="0" smtClean="0"/>
              <a:t>Mutation</a:t>
            </a:r>
            <a:endParaRPr lang="en-GB" sz="4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856338" y="2873932"/>
            <a:ext cx="168510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0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1 1 1</a:t>
            </a:r>
            <a:r>
              <a:rPr lang="en-GB" sz="2800" dirty="0">
                <a:solidFill>
                  <a:srgbClr val="00B050"/>
                </a:solidFill>
              </a:rPr>
              <a:t> 0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Bent-Up Arrow 58"/>
          <p:cNvSpPr/>
          <p:nvPr/>
        </p:nvSpPr>
        <p:spPr>
          <a:xfrm rot="10800000" flipV="1">
            <a:off x="1152746" y="6152139"/>
            <a:ext cx="9666320" cy="414304"/>
          </a:xfrm>
          <a:prstGeom prst="bentUpArrow">
            <a:avLst>
              <a:gd name="adj1" fmla="val 15476"/>
              <a:gd name="adj2" fmla="val 39286"/>
              <a:gd name="adj3" fmla="val 44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flipV="1">
            <a:off x="10728740" y="6197107"/>
            <a:ext cx="105316" cy="4143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/>
      <p:bldP spid="50" grpId="0" animBg="1"/>
      <p:bldP spid="58" grpId="0" animBg="1"/>
      <p:bldP spid="4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40330" y="5410654"/>
            <a:ext cx="99392" cy="10424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840330" y="5484915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Global Optimum</a:t>
            </a: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81692" y="4436935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80853" y="407946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79933" y="246161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734" y="428123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91505" y="448905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65369" y="358584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727310" y="359134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380938" y="313567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989889" y="383093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1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81692" y="4436935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80853" y="4079462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79933" y="246161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734" y="428123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91505" y="4489056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65369" y="358584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727310" y="359134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380938" y="313567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989889" y="3830937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81692" y="4436935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80853" y="4079462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5502" y="455289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734" y="428123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91505" y="4489056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24754" y="345220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565423" y="472918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1364625"/>
            <a:ext cx="9061773" cy="514110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81692" y="4436935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80853" y="4079462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205502" y="455289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07734" y="4281238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91505" y="4489056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880502" y="472918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64815" y="5027780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53160" y="4923539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24754" y="3452200"/>
            <a:ext cx="99392" cy="104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565423" y="4729188"/>
            <a:ext cx="99392" cy="1042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5001</TotalTime>
  <Words>2292</Words>
  <Application>Microsoft Macintosh PowerPoint</Application>
  <PresentationFormat>Widescreen</PresentationFormat>
  <Paragraphs>584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Calibri Light</vt:lpstr>
      <vt:lpstr>Mangal</vt:lpstr>
      <vt:lpstr>Arial</vt:lpstr>
      <vt:lpstr>Office Theme</vt:lpstr>
      <vt:lpstr>Estimation of Distribution Algorithms (EDAs)</vt:lpstr>
      <vt:lpstr>Motivation</vt:lpstr>
      <vt:lpstr>Black-Box Optimisation</vt:lpstr>
      <vt:lpstr>Encoding of a Problem</vt:lpstr>
      <vt:lpstr>Genetic Algorithms (GAs)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Probabilistic Model Building GA’s (EDA’s)</vt:lpstr>
      <vt:lpstr>Probabilistic Model</vt:lpstr>
      <vt:lpstr>Univariate Marginal Distribution Algorithm </vt:lpstr>
      <vt:lpstr>Univariate Marginal Distribution Algorithm </vt:lpstr>
      <vt:lpstr>Univariate Marginal Distribution Algorithm </vt:lpstr>
      <vt:lpstr>Univariate Marginal Distribution Algorithm </vt:lpstr>
      <vt:lpstr>Univariate Marginal Distribution Algorithm </vt:lpstr>
      <vt:lpstr>OneMax Benchmark Problem</vt:lpstr>
      <vt:lpstr>Problems with Modularity</vt:lpstr>
      <vt:lpstr>Problems with Modularity</vt:lpstr>
      <vt:lpstr>UMDA on Deceptive Trap</vt:lpstr>
      <vt:lpstr>Multivariate Model</vt:lpstr>
      <vt:lpstr>Bayesian Optimisation Algorithm</vt:lpstr>
      <vt:lpstr>Bayesian Network (BN)</vt:lpstr>
      <vt:lpstr>Building a Bayesian Network</vt:lpstr>
      <vt:lpstr>Building a Bayesian Network</vt:lpstr>
      <vt:lpstr>Generating a new Solution from BN</vt:lpstr>
      <vt:lpstr>Generating a new solution from the BN</vt:lpstr>
      <vt:lpstr>BOA – Pseudo Code</vt:lpstr>
      <vt:lpstr>BOA’s Results – Pelikan(2002)</vt:lpstr>
      <vt:lpstr>EDA - Summary</vt:lpstr>
      <vt:lpstr>More Advance Model</vt:lpstr>
      <vt:lpstr>Current Research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Estimation of Distribution Algorithms</dc:title>
  <dc:creator>Microsoft Office User</dc:creator>
  <cp:lastModifiedBy>Microsoft Office User</cp:lastModifiedBy>
  <cp:revision>102</cp:revision>
  <dcterms:created xsi:type="dcterms:W3CDTF">2017-11-09T09:24:10Z</dcterms:created>
  <dcterms:modified xsi:type="dcterms:W3CDTF">2017-11-13T19:00:36Z</dcterms:modified>
</cp:coreProperties>
</file>