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478" r:id="rId2"/>
    <p:sldId id="862" r:id="rId3"/>
    <p:sldId id="927" r:id="rId4"/>
    <p:sldId id="924" r:id="rId5"/>
    <p:sldId id="929" r:id="rId6"/>
    <p:sldId id="936" r:id="rId7"/>
    <p:sldId id="933" r:id="rId8"/>
    <p:sldId id="934" r:id="rId9"/>
    <p:sldId id="943" r:id="rId10"/>
    <p:sldId id="942" r:id="rId11"/>
    <p:sldId id="941" r:id="rId12"/>
    <p:sldId id="944" r:id="rId13"/>
    <p:sldId id="940" r:id="rId14"/>
    <p:sldId id="939" r:id="rId15"/>
    <p:sldId id="946" r:id="rId16"/>
    <p:sldId id="932" r:id="rId17"/>
    <p:sldId id="945" r:id="rId18"/>
    <p:sldId id="947" r:id="rId19"/>
    <p:sldId id="948" r:id="rId20"/>
    <p:sldId id="949" r:id="rId21"/>
    <p:sldId id="950" r:id="rId22"/>
  </p:sldIdLst>
  <p:sldSz cx="9144000" cy="6858000" type="screen4x3"/>
  <p:notesSz cx="6997700" cy="928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F044"/>
    <a:srgbClr val="B52E09"/>
    <a:srgbClr val="FF6600"/>
    <a:srgbClr val="333333"/>
    <a:srgbClr val="0000FF"/>
    <a:srgbClr val="FF00FF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31B16-8000-47A1-9E8D-207BA3918102}" v="7" dt="2022-06-01T12:03:47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627" autoAdjust="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Tan (wst1g18)" userId="e5e919b0-2bd0-415d-8ed6-236703e1fb91" providerId="ADAL" clId="{41831B16-8000-47A1-9E8D-207BA3918102}"/>
    <pc:docChg chg="undo custSel modSld">
      <pc:chgData name="Wei Tan (wst1g18)" userId="e5e919b0-2bd0-415d-8ed6-236703e1fb91" providerId="ADAL" clId="{41831B16-8000-47A1-9E8D-207BA3918102}" dt="2022-06-01T12:03:47.772" v="8" actId="1076"/>
      <pc:docMkLst>
        <pc:docMk/>
      </pc:docMkLst>
      <pc:sldChg chg="modSp mod">
        <pc:chgData name="Wei Tan (wst1g18)" userId="e5e919b0-2bd0-415d-8ed6-236703e1fb91" providerId="ADAL" clId="{41831B16-8000-47A1-9E8D-207BA3918102}" dt="2022-06-01T12:00:31.569" v="2" actId="255"/>
        <pc:sldMkLst>
          <pc:docMk/>
          <pc:sldMk cId="0" sldId="862"/>
        </pc:sldMkLst>
        <pc:spChg chg="mod">
          <ac:chgData name="Wei Tan (wst1g18)" userId="e5e919b0-2bd0-415d-8ed6-236703e1fb91" providerId="ADAL" clId="{41831B16-8000-47A1-9E8D-207BA3918102}" dt="2022-06-01T12:00:31.569" v="2" actId="255"/>
          <ac:spMkLst>
            <pc:docMk/>
            <pc:sldMk cId="0" sldId="862"/>
            <ac:spMk id="3083" creationId="{00000000-0000-0000-0000-000000000000}"/>
          </ac:spMkLst>
        </pc:spChg>
      </pc:sldChg>
      <pc:sldChg chg="modSp">
        <pc:chgData name="Wei Tan (wst1g18)" userId="e5e919b0-2bd0-415d-8ed6-236703e1fb91" providerId="ADAL" clId="{41831B16-8000-47A1-9E8D-207BA3918102}" dt="2022-06-01T12:01:09.921" v="4" actId="13926"/>
        <pc:sldMkLst>
          <pc:docMk/>
          <pc:sldMk cId="0" sldId="929"/>
        </pc:sldMkLst>
        <pc:spChg chg="mod">
          <ac:chgData name="Wei Tan (wst1g18)" userId="e5e919b0-2bd0-415d-8ed6-236703e1fb91" providerId="ADAL" clId="{41831B16-8000-47A1-9E8D-207BA3918102}" dt="2022-06-01T12:01:09.921" v="4" actId="13926"/>
          <ac:spMkLst>
            <pc:docMk/>
            <pc:sldMk cId="0" sldId="929"/>
            <ac:spMk id="1062915" creationId="{00000000-0000-0000-0000-000000000000}"/>
          </ac:spMkLst>
        </pc:spChg>
      </pc:sldChg>
      <pc:sldChg chg="modSp">
        <pc:chgData name="Wei Tan (wst1g18)" userId="e5e919b0-2bd0-415d-8ed6-236703e1fb91" providerId="ADAL" clId="{41831B16-8000-47A1-9E8D-207BA3918102}" dt="2022-06-01T12:02:02.224" v="6" actId="13926"/>
        <pc:sldMkLst>
          <pc:docMk/>
          <pc:sldMk cId="0" sldId="943"/>
        </pc:sldMkLst>
        <pc:spChg chg="mod">
          <ac:chgData name="Wei Tan (wst1g18)" userId="e5e919b0-2bd0-415d-8ed6-236703e1fb91" providerId="ADAL" clId="{41831B16-8000-47A1-9E8D-207BA3918102}" dt="2022-06-01T12:02:02.224" v="6" actId="13926"/>
          <ac:spMkLst>
            <pc:docMk/>
            <pc:sldMk cId="0" sldId="943"/>
            <ac:spMk id="1083395" creationId="{00000000-0000-0000-0000-000000000000}"/>
          </ac:spMkLst>
        </pc:spChg>
      </pc:sldChg>
      <pc:sldChg chg="modSp">
        <pc:chgData name="Wei Tan (wst1g18)" userId="e5e919b0-2bd0-415d-8ed6-236703e1fb91" providerId="ADAL" clId="{41831B16-8000-47A1-9E8D-207BA3918102}" dt="2022-06-01T12:03:25.425" v="7" actId="13926"/>
        <pc:sldMkLst>
          <pc:docMk/>
          <pc:sldMk cId="0" sldId="946"/>
        </pc:sldMkLst>
        <pc:spChg chg="mod">
          <ac:chgData name="Wei Tan (wst1g18)" userId="e5e919b0-2bd0-415d-8ed6-236703e1fb91" providerId="ADAL" clId="{41831B16-8000-47A1-9E8D-207BA3918102}" dt="2022-06-01T12:03:25.425" v="7" actId="13926"/>
          <ac:spMkLst>
            <pc:docMk/>
            <pc:sldMk cId="0" sldId="946"/>
            <ac:spMk id="1094659" creationId="{00000000-0000-0000-0000-000000000000}"/>
          </ac:spMkLst>
        </pc:spChg>
      </pc:sldChg>
      <pc:sldChg chg="modSp">
        <pc:chgData name="Wei Tan (wst1g18)" userId="e5e919b0-2bd0-415d-8ed6-236703e1fb91" providerId="ADAL" clId="{41831B16-8000-47A1-9E8D-207BA3918102}" dt="2022-06-01T12:03:47.772" v="8" actId="1076"/>
        <pc:sldMkLst>
          <pc:docMk/>
          <pc:sldMk cId="0" sldId="948"/>
        </pc:sldMkLst>
        <pc:picChg chg="mod">
          <ac:chgData name="Wei Tan (wst1g18)" userId="e5e919b0-2bd0-415d-8ed6-236703e1fb91" providerId="ADAL" clId="{41831B16-8000-47A1-9E8D-207BA3918102}" dt="2022-06-01T12:03:47.772" v="8" actId="1076"/>
          <ac:picMkLst>
            <pc:docMk/>
            <pc:sldMk cId="0" sldId="948"/>
            <ac:picMk id="1097733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017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30800" cy="417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53" tIns="45219" rIns="92053" bIns="45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038057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4601F4-FEA0-4F8F-B462-0B25447691AD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A77F8A-B4C1-42AA-A00A-4D1089C2231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s.soton.ac.uk/syllabus/comp6202.html" TargetMode="External"/><Relationship Id="rId2" Type="http://schemas.openxmlformats.org/officeDocument/2006/relationships/hyperlink" Target="https://secure.ecs.soton.ac.uk/notes/comp6202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ackwellpublishing.com/ridley/EVOC04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pacbell.net/s-max/scott/wease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8488" y="627063"/>
            <a:ext cx="7797800" cy="4124325"/>
          </a:xfrm>
        </p:spPr>
        <p:txBody>
          <a:bodyPr/>
          <a:lstStyle/>
          <a:p>
            <a:pPr algn="ctr"/>
            <a:r>
              <a:rPr lang="en-GB" sz="3200" b="1" dirty="0"/>
              <a:t>Evolution of Complexity</a:t>
            </a:r>
            <a:br>
              <a:rPr lang="en-GB" b="1" dirty="0"/>
            </a:br>
            <a:r>
              <a:rPr lang="en-GB" b="1" dirty="0"/>
              <a:t>COMP6202</a:t>
            </a:r>
            <a:br>
              <a:rPr lang="en-GB" dirty="0"/>
            </a:br>
            <a:endParaRPr lang="en-GB" sz="2400" dirty="0">
              <a:latin typeface="Tempus Sans ITC" pitchFamily="82" charset="0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7475" y="4229100"/>
            <a:ext cx="6400800" cy="2327275"/>
          </a:xfrm>
        </p:spPr>
        <p:txBody>
          <a:bodyPr/>
          <a:lstStyle/>
          <a:p>
            <a:r>
              <a:rPr lang="en-GB" dirty="0"/>
              <a:t>Richard A. Watson</a:t>
            </a:r>
          </a:p>
          <a:p>
            <a:r>
              <a:rPr lang="en-GB" dirty="0"/>
              <a:t>Agents Interaction and Complexity (AIC)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https://secure.ecs.soton.ac.uk/notes/comp6202/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http://www.ecs.soton.ac.uk/syllabus/comp6202.html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Where to get more info: syllabus, notes, 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Lecture outline</a:t>
            </a:r>
          </a:p>
          <a:p>
            <a:pPr lvl="1"/>
            <a:r>
              <a:rPr lang="en-GB" dirty="0"/>
              <a:t>Guest lecturers on contextual topics</a:t>
            </a:r>
          </a:p>
          <a:p>
            <a:r>
              <a:rPr lang="en-GB" dirty="0"/>
              <a:t>Assignments</a:t>
            </a:r>
          </a:p>
          <a:p>
            <a:r>
              <a:rPr lang="en-GB" dirty="0"/>
              <a:t>Reading (set reading and texts)</a:t>
            </a:r>
          </a:p>
          <a:p>
            <a:pPr lvl="1"/>
            <a:r>
              <a:rPr lang="en-GB" dirty="0"/>
              <a:t>De Jong, KA, 2002, Evolutionary Computation: A Unified Approach.</a:t>
            </a:r>
          </a:p>
          <a:p>
            <a:pPr lvl="1"/>
            <a:r>
              <a:rPr lang="en-GB" dirty="0"/>
              <a:t>Ridley, M., 2003. Evolution (3rd edition). [the textbook].</a:t>
            </a:r>
          </a:p>
          <a:p>
            <a:pPr lvl="1"/>
            <a:r>
              <a:rPr lang="en-GB" dirty="0" err="1"/>
              <a:t>Michalewicz</a:t>
            </a:r>
            <a:r>
              <a:rPr lang="en-GB" dirty="0"/>
              <a:t> &amp; </a:t>
            </a:r>
            <a:r>
              <a:rPr lang="en-GB" dirty="0" err="1"/>
              <a:t>Fogel</a:t>
            </a:r>
            <a:r>
              <a:rPr lang="en-GB" dirty="0"/>
              <a:t>, 2004. How to Solve It: Modern Heuristics. </a:t>
            </a:r>
          </a:p>
          <a:p>
            <a:pPr lvl="1"/>
            <a:r>
              <a:rPr lang="en-GB" dirty="0"/>
              <a:t>Kauffman, 1993, The Origins of Order.</a:t>
            </a:r>
          </a:p>
          <a:p>
            <a:r>
              <a:rPr lang="en-GB" dirty="0"/>
              <a:t>Updates: on course pages, email</a:t>
            </a:r>
          </a:p>
          <a:p>
            <a:r>
              <a:rPr lang="en-GB" dirty="0"/>
              <a:t>Class participation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50% exam</a:t>
            </a:r>
          </a:p>
          <a:p>
            <a:pPr lvl="1"/>
            <a:r>
              <a:rPr lang="en-GB" dirty="0"/>
              <a:t>1x 1hr (90 </a:t>
            </a:r>
            <a:r>
              <a:rPr lang="en-GB" dirty="0" err="1"/>
              <a:t>mins</a:t>
            </a:r>
            <a:r>
              <a:rPr lang="en-GB" dirty="0"/>
              <a:t>) exam</a:t>
            </a:r>
          </a:p>
          <a:p>
            <a:r>
              <a:rPr lang="en-GB" dirty="0"/>
              <a:t>50% coursework </a:t>
            </a:r>
          </a:p>
          <a:p>
            <a:pPr lvl="1"/>
            <a:r>
              <a:rPr lang="en-GB" dirty="0"/>
              <a:t>one assessed assignment</a:t>
            </a:r>
          </a:p>
          <a:p>
            <a:r>
              <a:rPr lang="en-GB" dirty="0"/>
              <a:t>Assignments</a:t>
            </a:r>
          </a:p>
          <a:p>
            <a:pPr lvl="1"/>
            <a:r>
              <a:rPr lang="en-GB" dirty="0"/>
              <a:t>(1 Basic evolutionary algorithm)</a:t>
            </a:r>
          </a:p>
          <a:p>
            <a:pPr lvl="1"/>
            <a:r>
              <a:rPr lang="en-GB" dirty="0"/>
              <a:t>Assignment 2: 50%</a:t>
            </a:r>
          </a:p>
          <a:p>
            <a:pPr lvl="2"/>
            <a:r>
              <a:rPr lang="en-GB" dirty="0"/>
              <a:t>Re-implement a paper from the list given</a:t>
            </a:r>
          </a:p>
          <a:p>
            <a:pPr lvl="2"/>
            <a:r>
              <a:rPr lang="en-GB" dirty="0"/>
              <a:t>Extend as you like using any technique you’ve seen in the course</a:t>
            </a:r>
          </a:p>
          <a:p>
            <a:pPr lvl="1"/>
            <a:endParaRPr lang="en-GB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Evolution by natural selection is a scientific theory</a:t>
            </a:r>
          </a:p>
          <a:p>
            <a:r>
              <a:rPr lang="en-GB"/>
              <a:t>It’s the best explanation available for the complexity of living things</a:t>
            </a:r>
          </a:p>
          <a:p>
            <a:r>
              <a:rPr lang="en-GB"/>
              <a:t>It’s not perfect</a:t>
            </a:r>
          </a:p>
          <a:p>
            <a:r>
              <a:rPr lang="en-GB"/>
              <a:t>It’s your duty as a scientist to find holes in it</a:t>
            </a:r>
          </a:p>
          <a:p>
            <a:r>
              <a:rPr lang="en-GB"/>
              <a:t>However, if you have any inclination to substitute the supernatural as an alternative ‘explanation’ …that is not the business of this class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Status of “evolution the theory”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How does evolution work?</a:t>
            </a:r>
          </a:p>
          <a:p>
            <a:r>
              <a:rPr lang="en-GB"/>
              <a:t>What does ‘survival of the fittest’ mean?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What is evolution by natural selection?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2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Evolution</a:t>
            </a:r>
          </a:p>
          <a:p>
            <a:pPr lvl="1"/>
            <a:r>
              <a:rPr lang="en-GB" dirty="0"/>
              <a:t>Change in (the genetic make-up of) a population</a:t>
            </a:r>
          </a:p>
          <a:p>
            <a:pPr lvl="1"/>
            <a:r>
              <a:rPr lang="en-GB" dirty="0"/>
              <a:t>e.g. by natural selection</a:t>
            </a:r>
          </a:p>
          <a:p>
            <a:r>
              <a:rPr lang="en-GB" dirty="0"/>
              <a:t>Components required for natural selection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Reproduction (multiplication)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Heredity (offspring are like parents)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Variation (individuals are different from one another)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Heritable fitness variation (some of that variation is heritable and affects fitness)</a:t>
            </a:r>
          </a:p>
          <a:p>
            <a:r>
              <a:rPr lang="en-GB" dirty="0"/>
              <a:t>What is fitness?</a:t>
            </a:r>
          </a:p>
          <a:p>
            <a:pPr lvl="1"/>
            <a:r>
              <a:rPr lang="en-GB" dirty="0"/>
              <a:t>Can being weedy, nerdy and un-athletic be ‘high fitness’?</a:t>
            </a:r>
          </a:p>
          <a:p>
            <a:pPr lvl="1"/>
            <a:r>
              <a:rPr lang="en-GB" dirty="0"/>
              <a:t>Can being altruistic be ‘high fitness’?</a:t>
            </a:r>
          </a:p>
          <a:p>
            <a:r>
              <a:rPr lang="en-GB" dirty="0"/>
              <a:t>Heritable variation in reproductive success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Evolution by natural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ym typeface="Symbol" pitchFamily="18" charset="2"/>
                <a:hlinkClick r:id="rId2"/>
              </a:rPr>
              <a:t>Evolution, Ridley, Ch 4, Natural Selection</a:t>
            </a:r>
            <a:br>
              <a:rPr lang="en-GB">
                <a:sym typeface="Symbol" pitchFamily="18" charset="2"/>
              </a:rPr>
            </a:br>
            <a:r>
              <a:rPr lang="en-GB">
                <a:sym typeface="Symbol" pitchFamily="18" charset="2"/>
              </a:rPr>
              <a:t>By week 2 you must be able to answer questions 2 and 3 in the 'study and review questions'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ym typeface="Symbol" pitchFamily="18" charset="2"/>
              </a:rPr>
              <a:t>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Is the complexity of biological systems greater now than it was at the origin of life on earth?</a:t>
            </a:r>
          </a:p>
          <a:p>
            <a:r>
              <a:rPr lang="en-GB"/>
              <a:t>Would that have happened without evolution by natural selection?</a:t>
            </a:r>
          </a:p>
          <a:p>
            <a:r>
              <a:rPr lang="en-GB"/>
              <a:t>Does evolution produce a pressure toward increasing complexity?</a:t>
            </a:r>
          </a:p>
          <a:p>
            <a:r>
              <a:rPr lang="en-GB"/>
              <a:t>Is evolution by natural selection responsible for the origin of life? – the transition from non-living to living</a:t>
            </a:r>
          </a:p>
          <a:p>
            <a:r>
              <a:rPr lang="en-GB"/>
              <a:t>Crystals can make copies of themselves=‘reproduce’ their structure. Why don’t crystals evolve?</a:t>
            </a:r>
          </a:p>
          <a:p>
            <a:endParaRPr lang="en-GB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ym typeface="Symbol" pitchFamily="18" charset="2"/>
              </a:rPr>
              <a:t>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b="1">
                <a:solidFill>
                  <a:srgbClr val="ECF044"/>
                </a:solidFill>
                <a:sym typeface="Symbol" pitchFamily="18" charset="2"/>
              </a:rPr>
              <a:t>HAMLET</a:t>
            </a:r>
            <a:r>
              <a:rPr lang="en-GB" sz="2800">
                <a:solidFill>
                  <a:srgbClr val="FF6600"/>
                </a:solidFill>
                <a:sym typeface="Symbol" pitchFamily="18" charset="2"/>
              </a:rPr>
              <a:t> + </a:t>
            </a:r>
            <a:r>
              <a:rPr lang="en-GB" sz="2800" b="1">
                <a:solidFill>
                  <a:srgbClr val="FF00FF"/>
                </a:solidFill>
                <a:sym typeface="Symbol" pitchFamily="18" charset="2"/>
              </a:rPr>
              <a:t>LORD POLONIUS</a:t>
            </a:r>
            <a:r>
              <a:rPr lang="en-GB" sz="2800">
                <a:sym typeface="Symbol" pitchFamily="18" charset="2"/>
              </a:rPr>
              <a:t> </a:t>
            </a:r>
          </a:p>
          <a:p>
            <a:r>
              <a:rPr lang="en-GB" sz="2800">
                <a:solidFill>
                  <a:srgbClr val="ECF044"/>
                </a:solidFill>
                <a:sym typeface="Symbol" pitchFamily="18" charset="2"/>
              </a:rPr>
              <a:t>Do you see yonder cloud that's almost in shape of a camel?</a:t>
            </a:r>
          </a:p>
          <a:p>
            <a:r>
              <a:rPr lang="en-GB" sz="2800">
                <a:solidFill>
                  <a:srgbClr val="FF00FF"/>
                </a:solidFill>
                <a:sym typeface="Symbol" pitchFamily="18" charset="2"/>
              </a:rPr>
              <a:t>By the mass, and 'tis like a camel, indeed.</a:t>
            </a:r>
          </a:p>
          <a:p>
            <a:r>
              <a:rPr lang="en-GB" sz="2800">
                <a:solidFill>
                  <a:srgbClr val="ECF044"/>
                </a:solidFill>
                <a:sym typeface="Symbol" pitchFamily="18" charset="2"/>
              </a:rPr>
              <a:t>Methinks it is like a weasel.</a:t>
            </a:r>
          </a:p>
          <a:p>
            <a:r>
              <a:rPr lang="en-GB" sz="2800">
                <a:solidFill>
                  <a:srgbClr val="FF00FF"/>
                </a:solidFill>
                <a:sym typeface="Symbol" pitchFamily="18" charset="2"/>
              </a:rPr>
              <a:t>It is backed like a weasel.</a:t>
            </a:r>
          </a:p>
          <a:p>
            <a:r>
              <a:rPr lang="en-GB" sz="2800">
                <a:solidFill>
                  <a:srgbClr val="ECF044"/>
                </a:solidFill>
                <a:sym typeface="Symbol" pitchFamily="18" charset="2"/>
              </a:rPr>
              <a:t>Or like a whale?</a:t>
            </a:r>
          </a:p>
          <a:p>
            <a:r>
              <a:rPr lang="en-GB" sz="2800">
                <a:solidFill>
                  <a:srgbClr val="FF00FF"/>
                </a:solidFill>
                <a:sym typeface="Symbol" pitchFamily="18" charset="2"/>
              </a:rPr>
              <a:t>Very like a whale.</a:t>
            </a:r>
          </a:p>
          <a:p>
            <a:r>
              <a:rPr lang="en-GB" sz="2800">
                <a:sym typeface="Symbol" pitchFamily="18" charset="2"/>
              </a:rPr>
              <a:t>(what are the chances of a cloud that looks like a weasel?)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sym typeface="Symbol" pitchFamily="18" charset="2"/>
              </a:rPr>
              <a:t>Hamlet: Act 3, Scene 2</a:t>
            </a:r>
            <a:r>
              <a:rPr lang="en-GB">
                <a:sym typeface="Symbol" pitchFamily="18" charset="2"/>
              </a:rPr>
              <a:t> (end of)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Enough monkeys, on enough typewriters, given enough time, will write a Shakespeare play</a:t>
            </a:r>
          </a:p>
          <a:p>
            <a:r>
              <a:rPr lang="en-GB"/>
              <a:t>http://www.vivaria.net/experiments/notes/documentation/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Monkeys + typewriters</a:t>
            </a:r>
          </a:p>
        </p:txBody>
      </p:sp>
      <p:pic>
        <p:nvPicPr>
          <p:cNvPr id="1097733" name="Picture 5" descr="monke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6" t="49223" r="15910" b="11427"/>
          <a:stretch>
            <a:fillRect/>
          </a:stretch>
        </p:blipFill>
        <p:spPr bwMode="auto">
          <a:xfrm>
            <a:off x="3840162" y="3429000"/>
            <a:ext cx="5303838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3063"/>
            <a:ext cx="4102100" cy="671512"/>
          </a:xfrm>
        </p:spPr>
        <p:txBody>
          <a:bodyPr>
            <a:normAutofit fontScale="90000"/>
          </a:bodyPr>
          <a:lstStyle/>
          <a:p>
            <a:r>
              <a:rPr lang="en-GB" sz="2400"/>
              <a:t>Complexity of engineered things vs living things</a:t>
            </a:r>
          </a:p>
        </p:txBody>
      </p:sp>
      <p:pic>
        <p:nvPicPr>
          <p:cNvPr id="3075" name="Picture 4" descr="space shu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574800"/>
            <a:ext cx="2046287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proces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771775"/>
            <a:ext cx="195262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06" name="Picture 6" descr="genom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6"/>
          <a:stretch>
            <a:fillRect/>
          </a:stretch>
        </p:blipFill>
        <p:spPr bwMode="auto">
          <a:xfrm>
            <a:off x="4783138" y="230188"/>
            <a:ext cx="1944687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07" name="Picture 7" descr="biomolecu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13" y="111125"/>
            <a:ext cx="1328737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08" name="Picture 8" descr="c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5" b="15138"/>
          <a:stretch>
            <a:fillRect/>
          </a:stretch>
        </p:blipFill>
        <p:spPr bwMode="auto">
          <a:xfrm>
            <a:off x="4557713" y="1839913"/>
            <a:ext cx="17907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09" name="Picture 9" descr="neur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1924050"/>
            <a:ext cx="172085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10" name="Picture 10" descr="liv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8" y="3830638"/>
            <a:ext cx="1749425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11" name="Picture 11" descr="Visual_areas_chemistr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3705225"/>
            <a:ext cx="191611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474662" y="4067174"/>
            <a:ext cx="6329549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69875" eaLnBrk="0" hangingPunct="0">
              <a:tabLst>
                <a:tab pos="180975" algn="l"/>
                <a:tab pos="358775" algn="l"/>
                <a:tab pos="447675" algn="l"/>
                <a:tab pos="539750" algn="l"/>
                <a:tab pos="628650" algn="l"/>
                <a:tab pos="717550" algn="l"/>
                <a:tab pos="898525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69875" eaLnBrk="0" hangingPunct="0">
              <a:tabLst>
                <a:tab pos="180975" algn="l"/>
                <a:tab pos="358775" algn="l"/>
                <a:tab pos="447675" algn="l"/>
                <a:tab pos="539750" algn="l"/>
                <a:tab pos="628650" algn="l"/>
                <a:tab pos="717550" algn="l"/>
                <a:tab pos="898525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69875" eaLnBrk="0" hangingPunct="0">
              <a:tabLst>
                <a:tab pos="180975" algn="l"/>
                <a:tab pos="358775" algn="l"/>
                <a:tab pos="447675" algn="l"/>
                <a:tab pos="539750" algn="l"/>
                <a:tab pos="628650" algn="l"/>
                <a:tab pos="717550" algn="l"/>
                <a:tab pos="898525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69875" eaLnBrk="0" hangingPunct="0">
              <a:tabLst>
                <a:tab pos="180975" algn="l"/>
                <a:tab pos="358775" algn="l"/>
                <a:tab pos="447675" algn="l"/>
                <a:tab pos="539750" algn="l"/>
                <a:tab pos="628650" algn="l"/>
                <a:tab pos="717550" algn="l"/>
                <a:tab pos="898525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69875" eaLnBrk="0" hangingPunct="0">
              <a:tabLst>
                <a:tab pos="180975" algn="l"/>
                <a:tab pos="358775" algn="l"/>
                <a:tab pos="447675" algn="l"/>
                <a:tab pos="539750" algn="l"/>
                <a:tab pos="628650" algn="l"/>
                <a:tab pos="717550" algn="l"/>
                <a:tab pos="898525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69875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358775" algn="l"/>
                <a:tab pos="447675" algn="l"/>
                <a:tab pos="539750" algn="l"/>
                <a:tab pos="628650" algn="l"/>
                <a:tab pos="717550" algn="l"/>
                <a:tab pos="898525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69875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358775" algn="l"/>
                <a:tab pos="447675" algn="l"/>
                <a:tab pos="539750" algn="l"/>
                <a:tab pos="628650" algn="l"/>
                <a:tab pos="717550" algn="l"/>
                <a:tab pos="898525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69875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358775" algn="l"/>
                <a:tab pos="447675" algn="l"/>
                <a:tab pos="539750" algn="l"/>
                <a:tab pos="628650" algn="l"/>
                <a:tab pos="717550" algn="l"/>
                <a:tab pos="898525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69875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  <a:tab pos="358775" algn="l"/>
                <a:tab pos="447675" algn="l"/>
                <a:tab pos="539750" algn="l"/>
                <a:tab pos="628650" algn="l"/>
                <a:tab pos="717550" algn="l"/>
                <a:tab pos="898525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yb</a:t>
            </a:r>
            <a:r>
              <a:rPr lang="en-GB" sz="400" dirty="0"/>
              <a:t> = YResolution-1;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vsa_set_clip_mode</a:t>
            </a:r>
            <a:r>
              <a:rPr lang="en-GB" sz="400" dirty="0"/>
              <a:t>(1);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vsa_set_viewport</a:t>
            </a:r>
            <a:r>
              <a:rPr lang="en-GB" sz="400" dirty="0"/>
              <a:t>(</a:t>
            </a:r>
            <a:r>
              <a:rPr lang="en-GB" sz="400" dirty="0" err="1"/>
              <a:t>xl,yt,xr,yb</a:t>
            </a:r>
            <a:r>
              <a:rPr lang="en-GB" sz="400" dirty="0"/>
              <a:t>);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num_lines</a:t>
            </a:r>
            <a:r>
              <a:rPr lang="en-GB" sz="400" dirty="0"/>
              <a:t> = 4000;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srand</a:t>
            </a:r>
            <a:r>
              <a:rPr lang="en-GB" sz="400" dirty="0"/>
              <a:t>(1);</a:t>
            </a:r>
          </a:p>
          <a:p>
            <a:pPr eaLnBrk="1" hangingPunct="1"/>
            <a:r>
              <a:rPr lang="en-GB" sz="400" dirty="0"/>
              <a:t>	for(</a:t>
            </a:r>
            <a:r>
              <a:rPr lang="en-GB" sz="400" dirty="0" err="1"/>
              <a:t>i</a:t>
            </a:r>
            <a:r>
              <a:rPr lang="en-GB" sz="400" dirty="0"/>
              <a:t>=0;i&lt;</a:t>
            </a:r>
            <a:r>
              <a:rPr lang="en-GB" sz="400" dirty="0" err="1"/>
              <a:t>num_lines;i</a:t>
            </a:r>
            <a:r>
              <a:rPr lang="en-GB" sz="400" dirty="0"/>
              <a:t>++)</a:t>
            </a:r>
          </a:p>
          <a:p>
            <a:pPr eaLnBrk="1" hangingPunct="1"/>
            <a:r>
              <a:rPr lang="en-GB" sz="400" dirty="0"/>
              <a:t>		{</a:t>
            </a:r>
          </a:p>
          <a:p>
            <a:pPr eaLnBrk="1" hangingPunct="1"/>
            <a:r>
              <a:rPr lang="en-GB" sz="400" dirty="0"/>
              <a:t>			x[</a:t>
            </a:r>
            <a:r>
              <a:rPr lang="en-GB" sz="400" dirty="0" err="1"/>
              <a:t>i</a:t>
            </a:r>
            <a:r>
              <a:rPr lang="en-GB" sz="400" dirty="0"/>
              <a:t>] = ((unsigned long)(XResolution-1)*rand())/RAND_MAX;</a:t>
            </a:r>
          </a:p>
          <a:p>
            <a:pPr eaLnBrk="1" hangingPunct="1"/>
            <a:r>
              <a:rPr lang="en-GB" sz="400" dirty="0"/>
              <a:t>			y[</a:t>
            </a:r>
            <a:r>
              <a:rPr lang="en-GB" sz="400" dirty="0" err="1"/>
              <a:t>i</a:t>
            </a:r>
            <a:r>
              <a:rPr lang="en-GB" sz="400" dirty="0"/>
              <a:t>] = ((unsigned long)(YResolution-1)*rand())/RAND_MAX;</a:t>
            </a:r>
          </a:p>
          <a:p>
            <a:pPr eaLnBrk="1" hangingPunct="1"/>
            <a:r>
              <a:rPr lang="en-GB" sz="400" dirty="0"/>
              <a:t>		}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vsa_set_color</a:t>
            </a:r>
            <a:r>
              <a:rPr lang="en-GB" sz="400" dirty="0"/>
              <a:t>(6);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vsa_move_to</a:t>
            </a:r>
            <a:r>
              <a:rPr lang="en-GB" sz="400" dirty="0"/>
              <a:t>(0,0);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clk</a:t>
            </a:r>
            <a:r>
              <a:rPr lang="en-GB" sz="400" dirty="0"/>
              <a:t> = clock();</a:t>
            </a:r>
          </a:p>
          <a:p>
            <a:pPr eaLnBrk="1" hangingPunct="1"/>
            <a:r>
              <a:rPr lang="en-GB" sz="400" dirty="0"/>
              <a:t>	for(</a:t>
            </a:r>
            <a:r>
              <a:rPr lang="en-GB" sz="400" dirty="0" err="1"/>
              <a:t>i</a:t>
            </a:r>
            <a:r>
              <a:rPr lang="en-GB" sz="400" dirty="0"/>
              <a:t>=0;i&lt;</a:t>
            </a:r>
            <a:r>
              <a:rPr lang="en-GB" sz="400" dirty="0" err="1"/>
              <a:t>num_lines;i</a:t>
            </a:r>
            <a:r>
              <a:rPr lang="en-GB" sz="400" dirty="0"/>
              <a:t>++)</a:t>
            </a:r>
          </a:p>
          <a:p>
            <a:pPr eaLnBrk="1" hangingPunct="1"/>
            <a:r>
              <a:rPr lang="en-GB" sz="400" dirty="0"/>
              <a:t>		</a:t>
            </a:r>
            <a:r>
              <a:rPr lang="en-GB" sz="400" dirty="0" err="1"/>
              <a:t>vsa_line_to</a:t>
            </a:r>
            <a:r>
              <a:rPr lang="en-GB" sz="400" dirty="0"/>
              <a:t>(x[</a:t>
            </a:r>
            <a:r>
              <a:rPr lang="en-GB" sz="400" dirty="0" err="1"/>
              <a:t>i</a:t>
            </a:r>
            <a:r>
              <a:rPr lang="en-GB" sz="400" dirty="0"/>
              <a:t>],y[</a:t>
            </a:r>
            <a:r>
              <a:rPr lang="en-GB" sz="400" dirty="0" err="1"/>
              <a:t>i</a:t>
            </a:r>
            <a:r>
              <a:rPr lang="en-GB" sz="400" dirty="0"/>
              <a:t>]);</a:t>
            </a:r>
          </a:p>
          <a:p>
            <a:pPr eaLnBrk="1" hangingPunct="1"/>
            <a:r>
              <a:rPr lang="en-GB" sz="400" dirty="0"/>
              <a:t>	delta = clock() - </a:t>
            </a:r>
            <a:r>
              <a:rPr lang="en-GB" sz="400" dirty="0" err="1"/>
              <a:t>clk</a:t>
            </a:r>
            <a:r>
              <a:rPr lang="en-GB" sz="400" dirty="0"/>
              <a:t>;</a:t>
            </a:r>
          </a:p>
          <a:p>
            <a:pPr eaLnBrk="1" hangingPunct="1"/>
            <a:r>
              <a:rPr lang="en-GB" sz="400" dirty="0"/>
              <a:t>	timer = ((float)(delta))/((float)CLOCKS_PER_SEC);</a:t>
            </a:r>
          </a:p>
          <a:p>
            <a:pPr eaLnBrk="1" hangingPunct="1"/>
            <a:r>
              <a:rPr lang="en-GB" sz="400" dirty="0"/>
              <a:t>	if(timer == 0) timer = .000001;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sprintf</a:t>
            </a:r>
            <a:r>
              <a:rPr lang="en-GB" sz="400" dirty="0"/>
              <a:t>(</a:t>
            </a:r>
            <a:r>
              <a:rPr lang="en-GB" sz="400" dirty="0" err="1"/>
              <a:t>text,"elapsed</a:t>
            </a:r>
            <a:r>
              <a:rPr lang="en-GB" sz="400" dirty="0"/>
              <a:t> line drawing time = %f sec\</a:t>
            </a:r>
            <a:r>
              <a:rPr lang="en-GB" sz="400" dirty="0" err="1"/>
              <a:t>n",timer</a:t>
            </a:r>
            <a:r>
              <a:rPr lang="en-GB" sz="400" dirty="0"/>
              <a:t>);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vsa_write_string</a:t>
            </a:r>
            <a:r>
              <a:rPr lang="en-GB" sz="400" dirty="0"/>
              <a:t>(10,10,15,text);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sprintf</a:t>
            </a:r>
            <a:r>
              <a:rPr lang="en-GB" sz="400" dirty="0"/>
              <a:t>(</a:t>
            </a:r>
            <a:r>
              <a:rPr lang="en-GB" sz="400" dirty="0" err="1"/>
              <a:t>text,"RANDOM</a:t>
            </a:r>
            <a:r>
              <a:rPr lang="en-GB" sz="400" dirty="0"/>
              <a:t> LINES: Drawing Rate = %f lines/sec\n",</a:t>
            </a:r>
            <a:r>
              <a:rPr lang="en-GB" sz="400" dirty="0" err="1"/>
              <a:t>num_lines</a:t>
            </a:r>
            <a:r>
              <a:rPr lang="en-GB" sz="400" dirty="0"/>
              <a:t>/timer);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vsa_write_string</a:t>
            </a:r>
            <a:r>
              <a:rPr lang="en-GB" sz="400" dirty="0"/>
              <a:t>(10,25,15,text);</a:t>
            </a:r>
          </a:p>
          <a:p>
            <a:pPr eaLnBrk="1" hangingPunct="1"/>
            <a:r>
              <a:rPr lang="en-GB" sz="400" dirty="0"/>
              <a:t>	if(</a:t>
            </a:r>
            <a:r>
              <a:rPr lang="en-GB" sz="400" dirty="0" err="1"/>
              <a:t>getch</a:t>
            </a:r>
            <a:r>
              <a:rPr lang="en-GB" sz="400" dirty="0"/>
              <a:t>() == 27)</a:t>
            </a:r>
          </a:p>
          <a:p>
            <a:pPr eaLnBrk="1" hangingPunct="1"/>
            <a:r>
              <a:rPr lang="en-GB" sz="400" dirty="0"/>
              <a:t>		</a:t>
            </a:r>
            <a:r>
              <a:rPr lang="en-GB" sz="400" dirty="0" err="1"/>
              <a:t>goto</a:t>
            </a:r>
            <a:r>
              <a:rPr lang="en-GB" sz="400" dirty="0"/>
              <a:t> BAIL;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goto</a:t>
            </a:r>
            <a:r>
              <a:rPr lang="en-GB" sz="400" dirty="0"/>
              <a:t> LOOP;</a:t>
            </a:r>
          </a:p>
          <a:p>
            <a:pPr eaLnBrk="1" hangingPunct="1"/>
            <a:r>
              <a:rPr lang="en-GB" sz="400" dirty="0"/>
              <a:t>BAIL:</a:t>
            </a:r>
          </a:p>
          <a:p>
            <a:pPr eaLnBrk="1" hangingPunct="1"/>
            <a:r>
              <a:rPr lang="en-GB" sz="400" dirty="0"/>
              <a:t>	</a:t>
            </a:r>
            <a:r>
              <a:rPr lang="en-GB" sz="400" dirty="0" err="1"/>
              <a:t>vsa_init</a:t>
            </a:r>
            <a:r>
              <a:rPr lang="en-GB" sz="400" dirty="0"/>
              <a:t>(3);</a:t>
            </a:r>
          </a:p>
          <a:p>
            <a:pPr eaLnBrk="1" hangingPunct="1"/>
            <a:r>
              <a:rPr lang="en-GB" sz="400" dirty="0"/>
              <a:t>	return;</a:t>
            </a:r>
          </a:p>
          <a:p>
            <a:pPr eaLnBrk="1" hangingPunct="1"/>
            <a:r>
              <a:rPr lang="en-GB" sz="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/>
              <a:t>Evolution depends on random chance mutations, how could the eye, the human brain, a bumble bee, arise by chance?</a:t>
            </a:r>
          </a:p>
          <a:p>
            <a:pPr>
              <a:lnSpc>
                <a:spcPct val="90000"/>
              </a:lnSpc>
            </a:pPr>
            <a:r>
              <a:rPr lang="en-GB"/>
              <a:t>“Methinks it is like a weasel”</a:t>
            </a:r>
          </a:p>
          <a:p>
            <a:pPr>
              <a:lnSpc>
                <a:spcPct val="90000"/>
              </a:lnSpc>
            </a:pPr>
            <a:r>
              <a:rPr lang="en-GB"/>
              <a:t>28 chars</a:t>
            </a:r>
          </a:p>
          <a:p>
            <a:pPr>
              <a:lnSpc>
                <a:spcPct val="90000"/>
              </a:lnSpc>
            </a:pPr>
            <a:r>
              <a:rPr lang="en-GB"/>
              <a:t>Suppose a typewriter with 27 keys (26 letters + space)</a:t>
            </a:r>
          </a:p>
          <a:p>
            <a:pPr>
              <a:lnSpc>
                <a:spcPct val="90000"/>
              </a:lnSpc>
            </a:pPr>
            <a:r>
              <a:rPr lang="en-GB"/>
              <a:t>Number of possible sentences </a:t>
            </a:r>
          </a:p>
          <a:p>
            <a:pPr>
              <a:lnSpc>
                <a:spcPct val="90000"/>
              </a:lnSpc>
            </a:pPr>
            <a:r>
              <a:rPr lang="en-GB"/>
              <a:t>=  27 </a:t>
            </a:r>
            <a:r>
              <a:rPr lang="en-GB" baseline="30000"/>
              <a:t>28   </a:t>
            </a:r>
            <a:r>
              <a:rPr lang="en-GB"/>
              <a:t>= 10 </a:t>
            </a:r>
            <a:r>
              <a:rPr lang="en-GB" baseline="30000"/>
              <a:t>40</a:t>
            </a:r>
          </a:p>
          <a:p>
            <a:pPr>
              <a:lnSpc>
                <a:spcPct val="90000"/>
              </a:lnSpc>
            </a:pPr>
            <a:r>
              <a:rPr lang="en-GB"/>
              <a:t>Only one of which is the sentence we want</a:t>
            </a:r>
          </a:p>
          <a:p>
            <a:pPr>
              <a:lnSpc>
                <a:spcPct val="90000"/>
              </a:lnSpc>
            </a:pPr>
            <a:r>
              <a:rPr lang="en-GB"/>
              <a:t>At 1 sentence per second, that’s 10</a:t>
            </a:r>
            <a:r>
              <a:rPr lang="en-GB" baseline="30000"/>
              <a:t>40 </a:t>
            </a:r>
            <a:r>
              <a:rPr lang="en-GB"/>
              <a:t>seconds to try them all…</a:t>
            </a:r>
          </a:p>
          <a:p>
            <a:pPr>
              <a:lnSpc>
                <a:spcPct val="90000"/>
              </a:lnSpc>
            </a:pPr>
            <a:r>
              <a:rPr lang="en-GB"/>
              <a:t>= 10 </a:t>
            </a:r>
            <a:r>
              <a:rPr lang="en-GB" baseline="30000"/>
              <a:t>32</a:t>
            </a:r>
            <a:r>
              <a:rPr lang="en-GB"/>
              <a:t> years = 10 </a:t>
            </a:r>
            <a:r>
              <a:rPr lang="en-GB" baseline="30000"/>
              <a:t>22</a:t>
            </a:r>
            <a:r>
              <a:rPr lang="en-GB"/>
              <a:t> universe-lifetimes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much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Get 100 monkey ‘sentences’</a:t>
            </a:r>
          </a:p>
          <a:p>
            <a:r>
              <a:rPr lang="en-GB" dirty="0"/>
              <a:t>Score the sentences according to how close they are to “Methinks it is like a weasel”</a:t>
            </a:r>
          </a:p>
          <a:p>
            <a:r>
              <a:rPr lang="en-GB" dirty="0"/>
              <a:t>Discard the worst half</a:t>
            </a:r>
          </a:p>
          <a:p>
            <a:r>
              <a:rPr lang="en-GB" dirty="0"/>
              <a:t>From the remainder create 100 ‘monkey-modifications’</a:t>
            </a:r>
          </a:p>
          <a:p>
            <a:endParaRPr lang="en-GB" dirty="0"/>
          </a:p>
          <a:p>
            <a:r>
              <a:rPr lang="en-GB" dirty="0"/>
              <a:t>Richard Dawkins: The Blind Watchmaker</a:t>
            </a:r>
          </a:p>
          <a:p>
            <a:r>
              <a:rPr lang="en-GB" dirty="0">
                <a:hlinkClick r:id="rId2"/>
              </a:rPr>
              <a:t>http://home.pacbell.net/s-max/scott/weasel.html</a:t>
            </a:r>
            <a:endParaRPr lang="en-GB" dirty="0"/>
          </a:p>
          <a:p>
            <a:r>
              <a:rPr lang="en-GB" dirty="0"/>
              <a:t>(assignment 1)</a:t>
            </a:r>
          </a:p>
          <a:p>
            <a:endParaRPr lang="en-GB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Now try it with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Bio-complexity is evolved →</a:t>
            </a:r>
          </a:p>
          <a:p>
            <a:r>
              <a:rPr lang="en-GB" dirty="0"/>
              <a:t>Study processes and mechanisms of natural evolution and the factors affecting evolvability of complex systems →</a:t>
            </a:r>
          </a:p>
          <a:p>
            <a:r>
              <a:rPr lang="en-GB" dirty="0"/>
              <a:t>Algorithms and techniques of automatic design, engineering and optimisation inspired by natural evolution.</a:t>
            </a:r>
          </a:p>
          <a:p>
            <a:pPr lvl="1"/>
            <a:r>
              <a:rPr lang="en-GB" dirty="0"/>
              <a:t>Evolutionary algorithms, genetic algorithms, etc.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Evolution of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4" t="51541" r="11101" b="27777"/>
          <a:stretch>
            <a:fillRect/>
          </a:stretch>
        </p:blipFill>
        <p:spPr>
          <a:xfrm>
            <a:off x="5045075" y="1285875"/>
            <a:ext cx="3857625" cy="939800"/>
          </a:xfrm>
          <a:noFill/>
          <a:ln w="127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Artificially evolved complexity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8" t="25024" r="8553" b="26782"/>
          <a:stretch>
            <a:fillRect/>
          </a:stretch>
        </p:blipFill>
        <p:spPr bwMode="auto">
          <a:xfrm>
            <a:off x="3398838" y="4289425"/>
            <a:ext cx="1931987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6" t="35373" r="21631" b="21333"/>
          <a:stretch>
            <a:fillRect/>
          </a:stretch>
        </p:blipFill>
        <p:spPr bwMode="auto">
          <a:xfrm>
            <a:off x="3784600" y="1584325"/>
            <a:ext cx="33909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0" descr="arrowvi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5053013"/>
            <a:ext cx="1905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9" descr="arrowr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3900488"/>
            <a:ext cx="1905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38651" r="58318" b="34267"/>
          <a:stretch>
            <a:fillRect/>
          </a:stretch>
        </p:blipFill>
        <p:spPr bwMode="auto">
          <a:xfrm>
            <a:off x="493713" y="4224338"/>
            <a:ext cx="173990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5" t="27908" r="8284" b="19618"/>
          <a:stretch>
            <a:fillRect/>
          </a:stretch>
        </p:blipFill>
        <p:spPr bwMode="auto">
          <a:xfrm>
            <a:off x="1446213" y="2741613"/>
            <a:ext cx="2090737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2" descr="crab-vs-arm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328738"/>
            <a:ext cx="2540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3" t="49783" r="36458" b="36111"/>
          <a:stretch>
            <a:fillRect/>
          </a:stretch>
        </p:blipFill>
        <p:spPr bwMode="auto">
          <a:xfrm>
            <a:off x="1473200" y="5770563"/>
            <a:ext cx="372427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sz="2800" dirty="0">
                <a:sym typeface="Symbol" pitchFamily="18" charset="2"/>
              </a:rPr>
              <a:t>Does what we understand about evolution by </a:t>
            </a:r>
            <a:r>
              <a:rPr lang="en-GB" sz="2800" dirty="0">
                <a:highlight>
                  <a:srgbClr val="FFFF00"/>
                </a:highlight>
                <a:sym typeface="Symbol" pitchFamily="18" charset="2"/>
              </a:rPr>
              <a:t>natural selection explain an increase in complexity/ what limits increases in complexity</a:t>
            </a:r>
            <a:r>
              <a:rPr lang="en-GB" sz="2800" dirty="0">
                <a:sym typeface="Symbol" pitchFamily="18" charset="2"/>
              </a:rPr>
              <a:t>?</a:t>
            </a:r>
          </a:p>
          <a:p>
            <a:pPr lvl="1"/>
            <a:r>
              <a:rPr lang="en-GB" sz="2800" dirty="0"/>
              <a:t>Is Darwinian algorithm of evolution complete/sufficient</a:t>
            </a:r>
            <a:r>
              <a:rPr lang="en-GB" sz="2800" dirty="0">
                <a:sym typeface="Symbol" pitchFamily="18" charset="2"/>
              </a:rPr>
              <a:t>?</a:t>
            </a:r>
          </a:p>
          <a:p>
            <a:pPr lvl="1"/>
            <a:r>
              <a:rPr lang="en-GB" sz="2800" dirty="0">
                <a:sym typeface="Symbol" pitchFamily="18" charset="2"/>
              </a:rPr>
              <a:t>How </a:t>
            </a:r>
            <a:r>
              <a:rPr lang="en-GB" sz="2800" dirty="0">
                <a:highlight>
                  <a:srgbClr val="FFFF00"/>
                </a:highlight>
                <a:sym typeface="Symbol" pitchFamily="18" charset="2"/>
              </a:rPr>
              <a:t>do biological processes like sex, coevolution, symbiosis affect evolution</a:t>
            </a:r>
            <a:r>
              <a:rPr lang="en-GB" sz="2800" dirty="0">
                <a:sym typeface="Symbol" pitchFamily="18" charset="2"/>
              </a:rPr>
              <a:t>?</a:t>
            </a:r>
          </a:p>
          <a:p>
            <a:pPr lvl="1"/>
            <a:r>
              <a:rPr lang="en-GB" sz="2800" dirty="0">
                <a:sym typeface="Symbol" pitchFamily="18" charset="2"/>
              </a:rPr>
              <a:t>Can engineering concepts like modularity and top-down design be exploited in artificial evolution?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Big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Me, you</a:t>
            </a:r>
          </a:p>
          <a:p>
            <a:r>
              <a:rPr lang="en-GB"/>
              <a:t>Course aims, objectives</a:t>
            </a:r>
          </a:p>
          <a:p>
            <a:r>
              <a:rPr lang="en-GB"/>
              <a:t>Where to get more info: syllabus, notes, books</a:t>
            </a:r>
          </a:p>
          <a:p>
            <a:r>
              <a:rPr lang="en-GB"/>
              <a:t>Delivery</a:t>
            </a:r>
          </a:p>
          <a:p>
            <a:pPr lvl="1"/>
            <a:r>
              <a:rPr lang="en-GB"/>
              <a:t>Lecture outline</a:t>
            </a:r>
          </a:p>
          <a:p>
            <a:pPr lvl="1"/>
            <a:r>
              <a:rPr lang="en-GB"/>
              <a:t>Assessment methods</a:t>
            </a:r>
          </a:p>
          <a:p>
            <a:pPr lvl="1"/>
            <a:r>
              <a:rPr lang="en-GB"/>
              <a:t>Labs, reading, labs, how to contact me, how I contact you</a:t>
            </a:r>
          </a:p>
          <a:p>
            <a:r>
              <a:rPr lang="en-GB"/>
              <a:t>Status of “evolution the theory”</a:t>
            </a:r>
          </a:p>
          <a:p>
            <a:r>
              <a:rPr lang="en-GB"/>
              <a:t>What is evolution by natural selection?</a:t>
            </a:r>
          </a:p>
          <a:p>
            <a:r>
              <a:rPr lang="en-GB"/>
              <a:t>Methinks it is like a weasel (assignment 1)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 for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B.A. Computing with Artificial Intelligence, Sussex, 1990</a:t>
            </a:r>
          </a:p>
          <a:p>
            <a:r>
              <a:rPr lang="en-GB" dirty="0"/>
              <a:t>British Telecommunications Software Engineer, -1992</a:t>
            </a:r>
          </a:p>
          <a:p>
            <a:r>
              <a:rPr lang="en-GB" dirty="0"/>
              <a:t>Goofing off in Australia -1995</a:t>
            </a:r>
          </a:p>
          <a:p>
            <a:r>
              <a:rPr lang="en-GB" dirty="0"/>
              <a:t>MSc, Knowledge Based Systems, Sussex, -1996</a:t>
            </a:r>
          </a:p>
          <a:p>
            <a:r>
              <a:rPr lang="en-GB" dirty="0"/>
              <a:t>PhD, Brandeis University (Boston USA), -2002</a:t>
            </a:r>
          </a:p>
          <a:p>
            <a:pPr lvl="1"/>
            <a:r>
              <a:rPr lang="en-GB" dirty="0"/>
              <a:t>“Compositional Evolution: Interdisciplinary Investigations in Evolvability, Modularity, and Symbiosis”</a:t>
            </a:r>
          </a:p>
          <a:p>
            <a:r>
              <a:rPr lang="en-GB" dirty="0"/>
              <a:t>Post-doctoral research fellow, Organismic and Evolutionary Biology, Harvard University, -2004</a:t>
            </a:r>
          </a:p>
          <a:p>
            <a:r>
              <a:rPr lang="en-GB" dirty="0"/>
              <a:t>Senior Lecturer, Agents Interaction and Complexity, Southampton University, 2004-</a:t>
            </a:r>
          </a:p>
          <a:p>
            <a:r>
              <a:rPr lang="en-GB" dirty="0">
                <a:solidFill>
                  <a:srgbClr val="FF6600"/>
                </a:solidFill>
              </a:rPr>
              <a:t>Evolutionary computation, theoretical evolutionary biology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Me: Richard A. Watson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000" dirty="0"/>
              <a:t>MSc Artificial Intelligence students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Part IV MEng students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Computer Science, Computer Science with Artificial Intelligence, Electronic Engineering, Electronic Engineering with CS, Digital Systems Engineering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Pre-requisites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You must be able to program.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You must be mathematically adept. 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This unit introduces basic biological topics to a computer science/numerate audience and assumes no biological background/pre-requisites. </a:t>
            </a:r>
          </a:p>
          <a:p>
            <a:pPr lvl="1">
              <a:lnSpc>
                <a:spcPct val="80000"/>
              </a:lnSpc>
            </a:pPr>
            <a:endParaRPr lang="en-GB" sz="1800" dirty="0"/>
          </a:p>
          <a:p>
            <a:pPr>
              <a:lnSpc>
                <a:spcPct val="80000"/>
              </a:lnSpc>
            </a:pPr>
            <a:r>
              <a:rPr lang="en-GB" sz="2000" dirty="0"/>
              <a:t>Your Status?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Enrolled already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Shopping</a:t>
            </a:r>
          </a:p>
          <a:p>
            <a:pPr lvl="1">
              <a:lnSpc>
                <a:spcPct val="80000"/>
              </a:lnSpc>
            </a:pPr>
            <a:r>
              <a:rPr lang="en-GB" sz="1800" dirty="0"/>
              <a:t>‘Sitting in’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To provide knowledge of the theory, mechanisms and processes of evolution, and the </a:t>
            </a:r>
            <a:r>
              <a:rPr lang="en-GB" dirty="0">
                <a:highlight>
                  <a:srgbClr val="FFFF00"/>
                </a:highlight>
              </a:rPr>
              <a:t>factors affecting evolvability of complex systems</a:t>
            </a:r>
            <a:r>
              <a:rPr lang="en-GB" dirty="0"/>
              <a:t>, paying particular attention to the algorithmic assumptions underlying different aspects of the models and theory. </a:t>
            </a:r>
          </a:p>
          <a:p>
            <a:r>
              <a:rPr lang="en-GB" dirty="0"/>
              <a:t>To provide knowledge of and experience with using </a:t>
            </a:r>
            <a:r>
              <a:rPr lang="en-GB" dirty="0">
                <a:highlight>
                  <a:srgbClr val="FFFF00"/>
                </a:highlight>
              </a:rPr>
              <a:t>computational methods inspired by natural evolution and population dynamics</a:t>
            </a:r>
            <a:r>
              <a:rPr lang="en-GB" dirty="0"/>
              <a:t>. </a:t>
            </a:r>
          </a:p>
          <a:p>
            <a:r>
              <a:rPr lang="en-GB" dirty="0"/>
              <a:t>To place this knowledge and these techniques within the broader framework of general computational optimization techniques. </a:t>
            </a:r>
          </a:p>
          <a:p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aims,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38869</TotalTime>
  <Pages>15</Pages>
  <Words>1456</Words>
  <Application>Microsoft Office PowerPoint</Application>
  <PresentationFormat>On-screen Show (4:3)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Lucida Sans Unicode</vt:lpstr>
      <vt:lpstr>Tempus Sans ITC</vt:lpstr>
      <vt:lpstr>Times New Roman</vt:lpstr>
      <vt:lpstr>Verdana</vt:lpstr>
      <vt:lpstr>Wingdings 2</vt:lpstr>
      <vt:lpstr>Wingdings 3</vt:lpstr>
      <vt:lpstr>Concourse</vt:lpstr>
      <vt:lpstr>Evolution of Complexity COMP6202 </vt:lpstr>
      <vt:lpstr>Complexity of engineered things vs living things</vt:lpstr>
      <vt:lpstr>Evolution of complexity</vt:lpstr>
      <vt:lpstr>Artificially evolved complexity</vt:lpstr>
      <vt:lpstr>Big questions</vt:lpstr>
      <vt:lpstr>Overview for today</vt:lpstr>
      <vt:lpstr>Me: Richard A. Watson</vt:lpstr>
      <vt:lpstr>You</vt:lpstr>
      <vt:lpstr>Course aims, objectives</vt:lpstr>
      <vt:lpstr>Where to get more info: syllabus, notes, books</vt:lpstr>
      <vt:lpstr>Delivery</vt:lpstr>
      <vt:lpstr>Assessment methods</vt:lpstr>
      <vt:lpstr>Status of “evolution the theory”</vt:lpstr>
      <vt:lpstr>What is evolution by natural selection?</vt:lpstr>
      <vt:lpstr>Evolution by natural selection</vt:lpstr>
      <vt:lpstr>Reading</vt:lpstr>
      <vt:lpstr>Discussion</vt:lpstr>
      <vt:lpstr>Hamlet: Act 3, Scene 2 (end of)</vt:lpstr>
      <vt:lpstr>Monkeys + typewriters</vt:lpstr>
      <vt:lpstr>How much time?</vt:lpstr>
      <vt:lpstr>Now try it with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recombinative algorithms</dc:title>
  <dc:creator>richard watson</dc:creator>
  <cp:lastModifiedBy>Wei Tan (wst1g18)</cp:lastModifiedBy>
  <cp:revision>630</cp:revision>
  <cp:lastPrinted>1999-09-11T00:43:44Z</cp:lastPrinted>
  <dcterms:created xsi:type="dcterms:W3CDTF">1999-09-11T01:31:34Z</dcterms:created>
  <dcterms:modified xsi:type="dcterms:W3CDTF">2022-06-01T12:03:56Z</dcterms:modified>
</cp:coreProperties>
</file>