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714" r:id="rId4"/>
    <p:sldId id="899" r:id="rId6"/>
    <p:sldId id="900" r:id="rId7"/>
    <p:sldId id="901" r:id="rId8"/>
    <p:sldId id="902" r:id="rId9"/>
    <p:sldId id="903" r:id="rId10"/>
    <p:sldId id="904" r:id="rId11"/>
    <p:sldId id="905" r:id="rId12"/>
    <p:sldId id="906" r:id="rId13"/>
    <p:sldId id="907" r:id="rId14"/>
    <p:sldId id="908" r:id="rId15"/>
    <p:sldId id="909" r:id="rId16"/>
    <p:sldId id="910" r:id="rId17"/>
    <p:sldId id="911" r:id="rId18"/>
    <p:sldId id="912" r:id="rId19"/>
    <p:sldId id="915" r:id="rId20"/>
    <p:sldId id="917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CCFF"/>
    <a:srgbClr val="6699FF"/>
    <a:srgbClr val="589DE8"/>
    <a:srgbClr val="66CCFF"/>
    <a:srgbClr val="009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84"/>
      </p:cViewPr>
      <p:guideLst>
        <p:guide orient="horz" pos="2202"/>
        <p:guide pos="2860"/>
      </p:guideLst>
    </p:cSldViewPr>
  </p:slideViewPr>
  <p:outlineViewPr>
    <p:cViewPr>
      <p:scale>
        <a:sx n="33" d="100"/>
        <a:sy n="33" d="100"/>
      </p:scale>
      <p:origin x="0" y="18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60"/>
    </p:cViewPr>
  </p:sorterViewPr>
  <p:notesViewPr>
    <p:cSldViewPr snapToGrid="0">
      <p:cViewPr varScale="1">
        <p:scale>
          <a:sx n="67" d="100"/>
          <a:sy n="67" d="100"/>
        </p:scale>
        <p:origin x="-2880" y="-114"/>
      </p:cViewPr>
      <p:guideLst>
        <p:guide orient="horz" pos="2880"/>
        <p:guide pos="2145"/>
      </p:guideLst>
    </p:cSldViewPr>
  </p:notes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5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en-US" altLang="zh-CN" noProof="0" smtClean="0"/>
          </a:p>
          <a:p>
            <a:pPr lvl="1"/>
            <a:r>
              <a:rPr lang="zh-CN" altLang="en-US" noProof="0" smtClean="0"/>
              <a:t>第二级</a:t>
            </a:r>
            <a:endParaRPr lang="en-US" altLang="zh-CN" noProof="0" smtClean="0"/>
          </a:p>
          <a:p>
            <a:pPr lvl="2"/>
            <a:r>
              <a:rPr lang="zh-CN" altLang="en-US" noProof="0" smtClean="0"/>
              <a:t>第三级</a:t>
            </a:r>
            <a:endParaRPr lang="en-US" altLang="zh-CN" noProof="0" smtClean="0"/>
          </a:p>
          <a:p>
            <a:pPr lvl="3"/>
            <a:r>
              <a:rPr lang="zh-CN" altLang="en-US" noProof="0" smtClean="0"/>
              <a:t>第四级</a:t>
            </a:r>
            <a:endParaRPr lang="en-US" altLang="zh-CN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34ECA93-7542-4601-9793-483BFBA0CD26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1C37FDC-093D-4F75-BFFD-53D12385CAC7}" type="slidenum">
              <a:rPr lang="en-US" altLang="zh-CN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ust cgc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Ø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Font typeface="Wingdings" panose="05000000000000000000" pitchFamily="2" charset="2"/>
              <a:buChar char="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 userDrawn="1"/>
        </p:nvSpPr>
        <p:spPr bwMode="auto">
          <a:xfrm>
            <a:off x="8585200" y="6537325"/>
            <a:ext cx="5397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1F971E7-0B71-4247-B8B6-4E1C83A3316F}" type="slidenum">
              <a:rPr lang="en-US" altLang="zh-CN" sz="1600" smtClean="0">
                <a:solidFill>
                  <a:schemeClr val="accent2"/>
                </a:solidFill>
                <a:latin typeface="Constantia" panose="02030602050306030303" pitchFamily="18" charset="0"/>
              </a:rPr>
            </a:fld>
            <a:r>
              <a:rPr lang="en-US" altLang="zh-CN" sz="1600" smtClean="0">
                <a:latin typeface="Constantia" panose="02030602050306030303" pitchFamily="18" charset="0"/>
              </a:rPr>
              <a:t> </a:t>
            </a:r>
            <a:endParaRPr lang="en-US" altLang="zh-CN" sz="1600" smtClean="0">
              <a:latin typeface="Constantia" panose="02030602050306030303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jpeg"/><Relationship Id="rId14" Type="http://schemas.openxmlformats.org/officeDocument/2006/relationships/image" Target="../media/image3.jpe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4.jpeg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" y="304800"/>
            <a:ext cx="89535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" y="1241425"/>
            <a:ext cx="8999538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AutoShape 4"/>
          <p:cNvSpPr/>
          <p:nvPr/>
        </p:nvSpPr>
        <p:spPr bwMode="auto">
          <a:xfrm>
            <a:off x="26988" y="1119188"/>
            <a:ext cx="9036050" cy="12065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756232435 h 1000"/>
              <a:gd name="T6" fmla="*/ 0 w 1000"/>
              <a:gd name="T7" fmla="*/ 1756232435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1000"/>
              <a:gd name="T19" fmla="*/ 3163 h 1000"/>
              <a:gd name="T20" fmla="*/ 18437 w 1000"/>
              <a:gd name="T21" fmla="*/ 18437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29" name="Picture 9" descr="hus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713" y="6559550"/>
            <a:ext cx="1066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530975"/>
            <a:ext cx="614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2" descr="SCTS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6" b="5814"/>
          <a:stretch>
            <a:fillRect/>
          </a:stretch>
        </p:blipFill>
        <p:spPr bwMode="auto">
          <a:xfrm>
            <a:off x="7207250" y="3175"/>
            <a:ext cx="896938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3" descr="CGCL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3" b="5347"/>
          <a:stretch>
            <a:fillRect/>
          </a:stretch>
        </p:blipFill>
        <p:spPr bwMode="auto">
          <a:xfrm>
            <a:off x="8174038" y="3175"/>
            <a:ext cx="969962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7"/>
          <p:cNvSpPr txBox="1">
            <a:spLocks noChangeArrowheads="1"/>
          </p:cNvSpPr>
          <p:nvPr userDrawn="1"/>
        </p:nvSpPr>
        <p:spPr bwMode="auto">
          <a:xfrm>
            <a:off x="8585200" y="6537325"/>
            <a:ext cx="5397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EC56471-32ED-4B9F-9D16-0AD6999582D2}" type="slidenum">
              <a:rPr lang="en-US" altLang="zh-CN" sz="1600" smtClean="0">
                <a:solidFill>
                  <a:schemeClr val="accent2"/>
                </a:solidFill>
                <a:latin typeface="Constantia" panose="02030602050306030303" pitchFamily="18" charset="0"/>
              </a:rPr>
            </a:fld>
            <a:r>
              <a:rPr lang="en-US" altLang="zh-CN" sz="1600" smtClean="0">
                <a:latin typeface="Constantia" panose="02030602050306030303" pitchFamily="18" charset="0"/>
              </a:rPr>
              <a:t> </a:t>
            </a:r>
            <a:endParaRPr lang="en-US" altLang="zh-CN" sz="1600" smtClean="0">
              <a:latin typeface="Constantia" panose="02030602050306030303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华文新魏" panose="0201080004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Constantia" panose="02030602050306030303" pitchFamily="18" charset="0"/>
          <a:ea typeface="华文新魏" panose="02010800040101010101" charset="-122"/>
          <a:cs typeface="华文新魏" panose="0201080004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Constantia" panose="02030602050306030303" pitchFamily="18" charset="0"/>
          <a:ea typeface="华文新魏" panose="02010800040101010101" charset="-122"/>
          <a:cs typeface="华文新魏" panose="0201080004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Constantia" panose="02030602050306030303" pitchFamily="18" charset="0"/>
          <a:ea typeface="华文新魏" panose="02010800040101010101" charset="-122"/>
          <a:cs typeface="华文新魏" panose="0201080004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Constantia" panose="02030602050306030303" pitchFamily="18" charset="0"/>
          <a:ea typeface="华文新魏" panose="02010800040101010101" charset="-122"/>
          <a:cs typeface="华文新魏" panose="02010800040101010101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华文新魏" panose="02010800040101010101" charset="-122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kumimoji="1" sz="2600">
          <a:solidFill>
            <a:schemeClr val="tx1"/>
          </a:solidFill>
          <a:latin typeface="+mn-lt"/>
          <a:ea typeface="+mn-ea"/>
          <a:cs typeface="华文新魏" panose="02010800040101010101" charset="-122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ü"/>
        <a:defRPr kumimoji="1" sz="2300">
          <a:solidFill>
            <a:schemeClr val="tx1"/>
          </a:solidFill>
          <a:latin typeface="+mn-lt"/>
          <a:ea typeface="+mn-ea"/>
          <a:cs typeface="华文新魏" panose="02010800040101010101" charset="-122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华文新魏" panose="02010800040101010101" charset="-122"/>
        </a:defRPr>
      </a:lvl4pPr>
      <a:lvl5pPr marL="22720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华文新魏" panose="02010800040101010101" charset="-122"/>
        </a:defRPr>
      </a:lvl5pPr>
      <a:lvl6pPr marL="2729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1864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6436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41008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/>
          <p:cNvSpPr/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1000"/>
              <a:gd name="T19" fmla="*/ 3163 h 1000"/>
              <a:gd name="T20" fmla="*/ 18437 w 1000"/>
              <a:gd name="T21" fmla="*/ 18437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1" name="Picture 8" descr="SCTS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693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9" descr="CGCL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0"/>
            <a:ext cx="9699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random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华文新魏" panose="02010800040101010101" charset="-122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华文新魏" panose="02010800040101010101" charset="-122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2300">
          <a:solidFill>
            <a:schemeClr val="tx1"/>
          </a:solidFill>
          <a:latin typeface="+mn-lt"/>
          <a:ea typeface="+mn-ea"/>
          <a:cs typeface="华文新魏" panose="02010800040101010101" charset="-122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华文新魏" panose="02010800040101010101" charset="-122"/>
        </a:defRPr>
      </a:lvl4pPr>
      <a:lvl5pPr marL="22720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华文新魏" panose="02010800040101010101" charset="-122"/>
        </a:defRPr>
      </a:lvl5pPr>
      <a:lvl6pPr marL="2729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1864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6436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41008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58763" y="657225"/>
            <a:ext cx="8339137" cy="170656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kumimoji="0" lang="zh-CN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Parallel Programming Principle and Practice</a:t>
            </a:r>
            <a:br>
              <a:rPr kumimoji="0"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zh-CN" sz="2800" b="1" dirty="0" smtClean="0"/>
              <a:t>Lab Guide</a:t>
            </a:r>
            <a:endParaRPr kumimoji="0" lang="zh-CN" altLang="en-US" sz="2800" b="1" dirty="0" smtClean="0"/>
          </a:p>
        </p:txBody>
      </p:sp>
      <p:pic>
        <p:nvPicPr>
          <p:cNvPr id="5123" name="Picture 4" descr="MCj02863080000[1]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1800"/>
            <a:ext cx="1806575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546100" y="3182938"/>
            <a:ext cx="8431213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zh-CN" sz="3600" dirty="0">
              <a:latin typeface="Verdana" panose="020B0604030504040204" pitchFamily="34" charset="0"/>
              <a:ea typeface="华文新魏" panose="02010800040101010101" charset="-122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zh-CN" sz="1100" dirty="0">
              <a:latin typeface="Verdana" panose="020B0604030504040204" pitchFamily="34" charset="0"/>
              <a:ea typeface="华文新魏" panose="02010800040101010101" charset="-122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zh-CN" sz="1100" dirty="0">
              <a:latin typeface="Verdana" panose="020B0604030504040204" pitchFamily="34" charset="0"/>
              <a:ea typeface="华文新魏" panose="02010800040101010101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cs typeface="Arial" panose="020B0604020202020204" pitchFamily="34" charset="0"/>
              </a:rPr>
              <a:t>School of Computer Science and Technology</a:t>
            </a:r>
            <a:endParaRPr lang="en-US" altLang="zh-CN" sz="2400" dirty="0">
              <a:cs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2400" dirty="0" err="1">
                <a:cs typeface="Arial" panose="020B0604020202020204" pitchFamily="34" charset="0"/>
              </a:rPr>
              <a:t>Huazhong</a:t>
            </a:r>
            <a:r>
              <a:rPr lang="en-US" altLang="zh-CN" sz="2400" dirty="0">
                <a:cs typeface="Arial" panose="020B0604020202020204" pitchFamily="34" charset="0"/>
              </a:rPr>
              <a:t> University of Science and Technology</a:t>
            </a:r>
            <a:endParaRPr lang="zh-CN" altLang="zh-CN" sz="2400" dirty="0"/>
          </a:p>
        </p:txBody>
      </p:sp>
    </p:spTree>
  </p:cSld>
  <p:clrMapOvr>
    <a:masterClrMapping/>
  </p:clrMapOvr>
  <p:transition advTm="10079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17" y="1306551"/>
            <a:ext cx="8999538" cy="524192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Cuda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GPU</a:t>
            </a:r>
            <a:r>
              <a:rPr lang="zh-CN" altLang="en-US" dirty="0" smtClean="0"/>
              <a:t>协处理器的运算流程：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0870" y="2138401"/>
            <a:ext cx="4019550" cy="4410075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Labs</a:t>
            </a:r>
            <a:endParaRPr lang="zh-CN" altLang="en-US" dirty="0"/>
          </a:p>
        </p:txBody>
      </p:sp>
      <p:pic>
        <p:nvPicPr>
          <p:cNvPr id="32770" name="Picture 2" descr="http://nvidia.e-works.net.cn/NewsImages/128770681829218750.jpg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722" y="1674850"/>
            <a:ext cx="447675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/>
          <p:cNvSpPr txBox="1"/>
          <p:nvPr/>
        </p:nvSpPr>
        <p:spPr bwMode="auto">
          <a:xfrm>
            <a:off x="11017" y="1306551"/>
            <a:ext cx="4032173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08050" indent="-43688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04925" indent="-39560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94180" indent="-3873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72030" indent="-398780" algn="l" rtl="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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729230" indent="-398780" algn="l" rtl="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186430" indent="-398780" algn="l" rtl="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643630" indent="-398780" algn="l" rtl="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4100830" indent="-398780" algn="l" rtl="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dirty="0"/>
              <a:t>CUDA</a:t>
            </a:r>
            <a:r>
              <a:rPr lang="zh-CN" altLang="en-US" sz="1800" dirty="0"/>
              <a:t>在执行的时候是让</a:t>
            </a:r>
            <a:r>
              <a:rPr lang="en-US" altLang="zh-CN" sz="1800" dirty="0"/>
              <a:t>host</a:t>
            </a:r>
            <a:r>
              <a:rPr lang="zh-CN" altLang="en-US" sz="1800" dirty="0"/>
              <a:t>里面的一个一个的</a:t>
            </a:r>
            <a:r>
              <a:rPr lang="en-US" altLang="zh-CN" sz="1800" dirty="0"/>
              <a:t>kernel</a:t>
            </a:r>
            <a:r>
              <a:rPr lang="zh-CN" altLang="en-US" sz="1800" dirty="0"/>
              <a:t>按照线程网格（</a:t>
            </a:r>
            <a:r>
              <a:rPr lang="en-US" altLang="zh-CN" sz="1800" dirty="0"/>
              <a:t>Grid</a:t>
            </a:r>
            <a:r>
              <a:rPr lang="zh-CN" altLang="en-US" sz="1800" dirty="0"/>
              <a:t>）的概念在显卡硬件（</a:t>
            </a:r>
            <a:r>
              <a:rPr lang="en-US" altLang="zh-CN" sz="1800" dirty="0"/>
              <a:t>GPU</a:t>
            </a:r>
            <a:r>
              <a:rPr lang="zh-CN" altLang="en-US" sz="1800" dirty="0"/>
              <a:t>）上执行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 smtClean="0"/>
              <a:t>每</a:t>
            </a:r>
            <a:r>
              <a:rPr lang="zh-CN" altLang="en-US" sz="1800" dirty="0"/>
              <a:t>一个线程网格又可以包含多个线程块（</a:t>
            </a:r>
            <a:r>
              <a:rPr lang="en-US" altLang="zh-CN" sz="1800" dirty="0"/>
              <a:t>block</a:t>
            </a:r>
            <a:r>
              <a:rPr lang="zh-CN" altLang="en-US" sz="1800" dirty="0"/>
              <a:t>），每一个线程块中又可以包含多个线程（</a:t>
            </a:r>
            <a:r>
              <a:rPr lang="en-US" altLang="zh-CN" sz="1800" dirty="0"/>
              <a:t>thread</a:t>
            </a:r>
            <a:r>
              <a:rPr lang="zh-CN" altLang="en-US" sz="1800" dirty="0"/>
              <a:t>）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en-US" altLang="zh-CN" sz="1800" kern="0" dirty="0"/>
          </a:p>
          <a:p>
            <a:r>
              <a:rPr lang="zh-CN" altLang="en-US" sz="1800" kern="0" dirty="0" smtClean="0"/>
              <a:t>将任务合理的分配到</a:t>
            </a:r>
            <a:r>
              <a:rPr lang="en-US" altLang="zh-CN" sz="1800" kern="0" dirty="0" smtClean="0"/>
              <a:t>grid</a:t>
            </a:r>
            <a:r>
              <a:rPr lang="zh-CN" altLang="en-US" sz="1800" kern="0" dirty="0" smtClean="0"/>
              <a:t>和</a:t>
            </a:r>
            <a:r>
              <a:rPr lang="en-US" altLang="zh-CN" sz="1800" kern="0" dirty="0" smtClean="0"/>
              <a:t>thread</a:t>
            </a:r>
            <a:r>
              <a:rPr lang="zh-CN" altLang="en-US" sz="1800" kern="0" dirty="0" smtClean="0"/>
              <a:t>中，有助于提升程序的性能</a:t>
            </a:r>
            <a:endParaRPr lang="en-US" altLang="zh-CN" sz="1800" kern="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cudaError_t</a:t>
            </a:r>
            <a:r>
              <a:rPr lang="en-US" altLang="zh-CN" dirty="0"/>
              <a:t> </a:t>
            </a:r>
            <a:r>
              <a:rPr lang="en-US" altLang="zh-CN" dirty="0" err="1"/>
              <a:t>cudaMalloc</a:t>
            </a:r>
            <a:r>
              <a:rPr lang="en-US" altLang="zh-CN" dirty="0"/>
              <a:t> (</a:t>
            </a:r>
            <a:r>
              <a:rPr lang="en-US" altLang="zh-CN" b="1" dirty="0"/>
              <a:t>void</a:t>
            </a:r>
            <a:r>
              <a:rPr lang="en-US" altLang="zh-CN" dirty="0"/>
              <a:t> **</a:t>
            </a:r>
            <a:r>
              <a:rPr lang="en-US" altLang="zh-CN" dirty="0" err="1"/>
              <a:t>devPtr</a:t>
            </a:r>
            <a:r>
              <a:rPr lang="en-US" altLang="zh-CN" dirty="0"/>
              <a:t>, </a:t>
            </a:r>
            <a:r>
              <a:rPr lang="en-US" altLang="zh-CN" b="1" dirty="0" err="1"/>
              <a:t>size_t</a:t>
            </a:r>
            <a:r>
              <a:rPr lang="en-US" altLang="zh-CN" dirty="0"/>
              <a:t>  size 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在设备端分配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大小的空间，起始地址为</a:t>
            </a:r>
            <a:r>
              <a:rPr lang="en-US" altLang="zh-CN" dirty="0" err="1" smtClean="0"/>
              <a:t>devPtr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cudaError_t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cudaMemcpy</a:t>
            </a:r>
            <a:r>
              <a:rPr lang="en-US" altLang="zh-CN" dirty="0" smtClean="0"/>
              <a:t> (void </a:t>
            </a:r>
            <a:r>
              <a:rPr lang="en-US" altLang="zh-CN" dirty="0"/>
              <a:t>* </a:t>
            </a:r>
            <a:r>
              <a:rPr lang="en-US" altLang="zh-CN" dirty="0" err="1" smtClean="0"/>
              <a:t>dst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void 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src</a:t>
            </a:r>
            <a:r>
              <a:rPr lang="en-US" altLang="zh-CN" dirty="0"/>
              <a:t>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		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/>
              <a:t>	count,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		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 </a:t>
            </a:r>
            <a:r>
              <a:rPr lang="en-US" altLang="zh-CN" dirty="0" err="1"/>
              <a:t>cudaMemcpyKind</a:t>
            </a:r>
            <a:r>
              <a:rPr lang="en-US" altLang="zh-CN" dirty="0"/>
              <a:t> </a:t>
            </a:r>
            <a:r>
              <a:rPr lang="en-US" altLang="zh-CN" dirty="0" smtClean="0"/>
              <a:t>kind);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将以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为地址长度为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的数据赋值到</a:t>
            </a:r>
            <a:r>
              <a:rPr lang="en-US" altLang="zh-CN" dirty="0" err="1" smtClean="0"/>
              <a:t>dst</a:t>
            </a:r>
            <a:r>
              <a:rPr lang="zh-CN" altLang="en-US" dirty="0" smtClean="0"/>
              <a:t>为起始地址的内     </a:t>
            </a:r>
            <a:r>
              <a:rPr lang="en-US" altLang="zh-CN" dirty="0"/>
              <a:t> </a:t>
            </a:r>
            <a:r>
              <a:rPr lang="en-US" altLang="zh-CN" dirty="0" smtClean="0"/>
              <a:t> 	</a:t>
            </a:r>
            <a:r>
              <a:rPr lang="zh-CN" altLang="en-US" dirty="0" smtClean="0"/>
              <a:t>存区域中，常用的</a:t>
            </a:r>
            <a:r>
              <a:rPr lang="en-US" altLang="zh-CN" dirty="0" smtClean="0"/>
              <a:t>kind</a:t>
            </a:r>
            <a:r>
              <a:rPr lang="zh-CN" altLang="en-US" dirty="0" smtClean="0"/>
              <a:t>有</a:t>
            </a:r>
            <a:r>
              <a:rPr lang="en-US" altLang="zh-CN" dirty="0" err="1" smtClean="0"/>
              <a:t>cudaMemcpyHostToDevice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cudaMemcpyDeviceToHost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cudaError_t</a:t>
            </a:r>
            <a:r>
              <a:rPr lang="en-US" altLang="zh-CN" dirty="0"/>
              <a:t> </a:t>
            </a:r>
            <a:r>
              <a:rPr lang="en-US" altLang="zh-CN" dirty="0" err="1" smtClean="0"/>
              <a:t>cudaFree</a:t>
            </a:r>
            <a:r>
              <a:rPr lang="en-US" altLang="zh-CN" dirty="0" smtClean="0"/>
              <a:t> (</a:t>
            </a:r>
            <a:r>
              <a:rPr lang="en-US" altLang="zh-CN" b="1" dirty="0" smtClean="0"/>
              <a:t>void</a:t>
            </a:r>
            <a:r>
              <a:rPr lang="en-US" altLang="zh-CN" dirty="0" smtClean="0"/>
              <a:t> *</a:t>
            </a:r>
            <a:r>
              <a:rPr lang="en-US" altLang="zh-CN" dirty="0" err="1" smtClean="0"/>
              <a:t>devPtr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在设备端清理以</a:t>
            </a:r>
            <a:r>
              <a:rPr lang="en-US" altLang="zh-CN" dirty="0" err="1" smtClean="0"/>
              <a:t>devPtr</a:t>
            </a:r>
            <a:r>
              <a:rPr lang="zh-CN" altLang="en-US" dirty="0" smtClean="0"/>
              <a:t>为起始地址的内存空间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实现</a:t>
            </a:r>
            <a:r>
              <a:rPr lang="en-US" altLang="zh-CN" dirty="0" err="1" smtClean="0"/>
              <a:t>WordCount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Apache</a:t>
            </a:r>
            <a:r>
              <a:rPr lang="zh-CN" altLang="en-US" dirty="0" smtClean="0"/>
              <a:t>官方的配置、实现和运行教程</a:t>
            </a:r>
            <a:endParaRPr lang="en-US" altLang="zh-CN" dirty="0" smtClean="0"/>
          </a:p>
          <a:p>
            <a:pPr lvl="1"/>
            <a:r>
              <a:rPr lang="en-US" altLang="zh-CN" dirty="0"/>
              <a:t>http://hadoop.apache.org/docs/r1.0.4/cn/mapred_tutorial.html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41425"/>
            <a:ext cx="9144000" cy="5241925"/>
          </a:xfrm>
        </p:spPr>
        <p:txBody>
          <a:bodyPr/>
          <a:lstStyle/>
          <a:p>
            <a:r>
              <a:rPr lang="zh-CN" altLang="en-US" dirty="0" smtClean="0"/>
              <a:t>实验室集群使用方法：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xshell</a:t>
            </a:r>
            <a:r>
              <a:rPr lang="zh-CN" altLang="en-US" dirty="0" smtClean="0"/>
              <a:t>登录：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1. </a:t>
            </a:r>
            <a:r>
              <a:rPr lang="zh-CN" altLang="en-US" dirty="0" smtClean="0"/>
              <a:t>新建链接如下图</a:t>
            </a:r>
            <a:r>
              <a:rPr lang="en-US" altLang="zh-CN" dirty="0"/>
              <a:t>, </a:t>
            </a:r>
            <a:r>
              <a:rPr lang="zh-CN" altLang="en-US" dirty="0" smtClean="0"/>
              <a:t>用户名是</a:t>
            </a:r>
            <a:r>
              <a:rPr lang="en-US" altLang="zh-CN" dirty="0" smtClean="0"/>
              <a:t>parallel_exp</a:t>
            </a:r>
            <a:r>
              <a:rPr lang="zh-CN" altLang="en-US" dirty="0" smtClean="0"/>
              <a:t>，密码</a:t>
            </a:r>
            <a:r>
              <a:rPr lang="zh-CN" altLang="en-US" dirty="0"/>
              <a:t>是</a:t>
            </a:r>
            <a:r>
              <a:rPr lang="en-US" altLang="zh-CN" dirty="0"/>
              <a:t>hust_parallel_2018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680" y="3213100"/>
            <a:ext cx="3031490" cy="34613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325" y="3213100"/>
            <a:ext cx="3255010" cy="346075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实验室集群使用方法：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xshell</a:t>
            </a:r>
            <a:r>
              <a:rPr lang="zh-CN" altLang="en-US" dirty="0" smtClean="0"/>
              <a:t>登录：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2</a:t>
            </a:r>
            <a:r>
              <a:rPr lang="en-US" altLang="zh-CN" dirty="0"/>
              <a:t>. </a:t>
            </a:r>
            <a:r>
              <a:rPr lang="zh-CN" altLang="en-US" dirty="0"/>
              <a:t>登录到计算节点，例如登录到计算节点</a:t>
            </a:r>
            <a:r>
              <a:rPr lang="en-US" altLang="zh-CN" dirty="0" smtClean="0"/>
              <a:t>node55</a:t>
            </a:r>
            <a:r>
              <a:rPr lang="zh-CN" altLang="en-US" dirty="0"/>
              <a:t>，输入：</a:t>
            </a:r>
            <a:r>
              <a:rPr lang="en-US" altLang="zh-CN" dirty="0"/>
              <a:t>ssh </a:t>
            </a:r>
            <a:r>
              <a:rPr lang="en-US" altLang="zh-CN" dirty="0" smtClean="0"/>
              <a:t>node55</a:t>
            </a:r>
            <a:r>
              <a:rPr lang="zh-CN" altLang="en-US" dirty="0"/>
              <a:t>，出现下图表示登录成功</a:t>
            </a:r>
            <a:r>
              <a:rPr lang="zh-CN" altLang="en-US" dirty="0" smtClean="0"/>
              <a:t>。（节点</a:t>
            </a:r>
            <a:r>
              <a:rPr lang="en-US" altLang="zh-CN" dirty="0" smtClean="0"/>
              <a:t>333</a:t>
            </a:r>
            <a:r>
              <a:rPr lang="zh-CN" altLang="en-US" dirty="0" smtClean="0"/>
              <a:t>需从节点</a:t>
            </a:r>
            <a:r>
              <a:rPr lang="en-US" altLang="zh-CN" dirty="0" smtClean="0"/>
              <a:t>307</a:t>
            </a:r>
            <a:r>
              <a:rPr lang="zh-CN" altLang="en-US" dirty="0" smtClean="0"/>
              <a:t>登录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475" y="3441065"/>
            <a:ext cx="6437630" cy="163449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计算节点的</a:t>
            </a:r>
            <a:r>
              <a:rPr lang="en-US" altLang="zh-CN" dirty="0" smtClean="0"/>
              <a:t>node55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node56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node333</a:t>
            </a:r>
            <a:r>
              <a:rPr lang="zh-CN" altLang="en-US" dirty="0" smtClean="0"/>
              <a:t>均是可用的，其中</a:t>
            </a:r>
            <a:r>
              <a:rPr lang="en-US" altLang="zh-CN" dirty="0" smtClean="0"/>
              <a:t>node333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从管理节点跳转</a:t>
            </a:r>
            <a:r>
              <a:rPr lang="zh-CN" altLang="en-US" dirty="0" smtClean="0"/>
              <a:t>）是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节点，为了平衡负载，请大家自行分流</a:t>
            </a:r>
            <a:endParaRPr lang="en-US" altLang="zh-CN" dirty="0" smtClean="0"/>
          </a:p>
          <a:p>
            <a:r>
              <a:rPr lang="zh-CN" altLang="en-US" dirty="0" smtClean="0"/>
              <a:t>未避免冲突，每位同学在计算节点上建立一个以自己学号为名字的用户，在自己</a:t>
            </a:r>
            <a:r>
              <a:rPr lang="en-US" altLang="zh-CN" dirty="0" smtClean="0"/>
              <a:t>/home/U2015xxxxx</a:t>
            </a:r>
            <a:r>
              <a:rPr lang="zh-CN" altLang="en-US" dirty="0" smtClean="0"/>
              <a:t>文件夹下进行实验。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外网代理节点</a:t>
            </a:r>
            <a:r>
              <a:rPr lang="zh-CN" altLang="en-US" dirty="0" smtClean="0">
                <a:solidFill>
                  <a:srgbClr val="FF0000"/>
                </a:solidFill>
              </a:rPr>
              <a:t>和集群管理节点有其他重 要的工作，请同学们不要在其上运行任何计算任务。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Labs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如何将向量加法运算并行化？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基本的向量加法程序：</a:t>
            </a:r>
            <a:endParaRPr lang="en-US" altLang="zh-CN" sz="2000" dirty="0" smtClean="0"/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n; ++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B[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 + C[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altLang="zh-CN" dirty="0"/>
          </a:p>
          <a:p>
            <a:pPr marL="469900" lvl="2" indent="-469900">
              <a:buFont typeface="Wingdings" panose="05000000000000000000" pitchFamily="2" charset="2"/>
              <a:buChar char="o"/>
            </a:pPr>
            <a:r>
              <a:rPr lang="zh-CN" altLang="en-US" sz="2400" dirty="0"/>
              <a:t>使用最简单的任务划分方法：每个线程（进程）完成循环体中一次循环的工作，共有</a:t>
            </a:r>
            <a:r>
              <a:rPr lang="en-US" altLang="zh-CN" sz="2400" dirty="0"/>
              <a:t>n</a:t>
            </a:r>
            <a:r>
              <a:rPr lang="zh-CN" altLang="en-US" sz="2400" dirty="0"/>
              <a:t>个线程同时计算。</a:t>
            </a:r>
            <a:endParaRPr lang="en-US" altLang="zh-CN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pThread</a:t>
            </a:r>
            <a:r>
              <a:rPr lang="zh-CN" altLang="en-US" dirty="0" smtClean="0"/>
              <a:t>完成这项工作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基本的</a:t>
            </a:r>
            <a:r>
              <a:rPr lang="en-US" altLang="zh-CN" dirty="0" smtClean="0"/>
              <a:t>API: </a:t>
            </a:r>
            <a:endParaRPr lang="en-US" altLang="zh-CN" dirty="0" smtClean="0"/>
          </a:p>
          <a:p>
            <a:pPr marL="471170" lvl="1" indent="0">
              <a:buNone/>
            </a:pPr>
            <a:r>
              <a:rPr lang="zh-CN" altLang="en-US" dirty="0" smtClean="0"/>
              <a:t>   创建一个新的线程</a:t>
            </a:r>
            <a:endParaRPr lang="en-US" altLang="zh-CN" dirty="0" smtClean="0"/>
          </a:p>
          <a:p>
            <a:pPr marL="471170" lvl="1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pthread_create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pthread_t</a:t>
            </a:r>
            <a:r>
              <a:rPr lang="en-US" altLang="zh-CN" dirty="0" smtClean="0"/>
              <a:t> </a:t>
            </a:r>
            <a:r>
              <a:rPr lang="en-US" altLang="zh-CN" dirty="0"/>
              <a:t>*thread, </a:t>
            </a:r>
            <a:endParaRPr lang="en-US" altLang="zh-CN" dirty="0" smtClean="0"/>
          </a:p>
          <a:p>
            <a:pPr marL="471170" lvl="1" indent="0">
              <a:buNone/>
            </a:pPr>
            <a:r>
              <a:rPr lang="en-US" altLang="zh-CN" dirty="0" smtClean="0"/>
              <a:t>                                  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/>
              <a:t>pthread_attr_t</a:t>
            </a:r>
            <a:r>
              <a:rPr lang="en-US" altLang="zh-CN" dirty="0"/>
              <a:t> *</a:t>
            </a:r>
            <a:r>
              <a:rPr lang="en-US" altLang="zh-CN" dirty="0" err="1"/>
              <a:t>attr</a:t>
            </a:r>
            <a:r>
              <a:rPr lang="en-US" altLang="zh-CN" dirty="0" smtClean="0"/>
              <a:t>,</a:t>
            </a:r>
            <a:endParaRPr lang="en-US" altLang="zh-CN" dirty="0" smtClean="0"/>
          </a:p>
          <a:p>
            <a:pPr marL="471170" lvl="1" indent="0">
              <a:buNone/>
            </a:pPr>
            <a:r>
              <a:rPr lang="en-US" altLang="zh-CN" dirty="0" smtClean="0"/>
              <a:t>                                   void *(*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) (void *),</a:t>
            </a:r>
            <a:endParaRPr lang="en-US" altLang="zh-CN" dirty="0" smtClean="0"/>
          </a:p>
          <a:p>
            <a:pPr marL="471170" lvl="1" indent="0">
              <a:buNone/>
            </a:pPr>
            <a:r>
              <a:rPr lang="en-US" altLang="zh-CN" dirty="0" smtClean="0"/>
              <a:t>                                   </a:t>
            </a:r>
            <a:r>
              <a:rPr lang="en-US" altLang="zh-CN" dirty="0"/>
              <a:t>void *</a:t>
            </a:r>
            <a:r>
              <a:rPr lang="en-US" altLang="zh-CN" dirty="0" err="1"/>
              <a:t>arg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thread</a:t>
            </a:r>
            <a:r>
              <a:rPr lang="zh-CN" altLang="en-US" dirty="0" smtClean="0"/>
              <a:t>表示线程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，与线程中的</a:t>
            </a:r>
            <a:r>
              <a:rPr lang="en-US" altLang="zh-CN" dirty="0" err="1" smtClean="0"/>
              <a:t>pid</a:t>
            </a:r>
            <a:r>
              <a:rPr lang="zh-CN" altLang="en-US" dirty="0" smtClean="0"/>
              <a:t>概念类似</a:t>
            </a:r>
            <a:endParaRPr lang="en-US" altLang="zh-CN" dirty="0" smtClean="0"/>
          </a:p>
          <a:p>
            <a:pPr lvl="1"/>
            <a:r>
              <a:rPr lang="en-US" altLang="zh-CN" dirty="0" err="1"/>
              <a:t>a</a:t>
            </a:r>
            <a:r>
              <a:rPr lang="en-US" altLang="zh-CN" dirty="0" err="1" smtClean="0"/>
              <a:t>ttr</a:t>
            </a:r>
            <a:r>
              <a:rPr lang="zh-CN" altLang="en-US" dirty="0" smtClean="0"/>
              <a:t>表示设定线程的属性，可以暂时不用考虑</a:t>
            </a:r>
            <a:endParaRPr lang="en-US" altLang="zh-CN" dirty="0" smtClean="0"/>
          </a:p>
          <a:p>
            <a:pPr lvl="1"/>
            <a:r>
              <a:rPr lang="en-US" altLang="zh-CN" dirty="0" err="1"/>
              <a:t>f</a:t>
            </a:r>
            <a:r>
              <a:rPr lang="en-US" altLang="zh-CN" dirty="0" err="1" smtClean="0"/>
              <a:t>unc</a:t>
            </a:r>
            <a:r>
              <a:rPr lang="zh-CN" altLang="en-US" dirty="0" smtClean="0"/>
              <a:t>表示新创建的线程会从这个函数指针处开始运行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arg</a:t>
            </a:r>
            <a:r>
              <a:rPr lang="zh-CN" altLang="en-US" dirty="0" smtClean="0"/>
              <a:t>表示这个函数的参数指针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代表成功，其他值为错误编号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主进程等待线程结束：</a:t>
            </a:r>
            <a:endParaRPr lang="en-US" altLang="zh-CN" dirty="0" smtClean="0"/>
          </a:p>
          <a:p>
            <a:pPr marL="471170" lvl="1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pthread_join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pthread_t</a:t>
            </a:r>
            <a:r>
              <a:rPr lang="en-US" altLang="zh-CN" dirty="0" smtClean="0"/>
              <a:t> </a:t>
            </a:r>
            <a:r>
              <a:rPr lang="en-US" altLang="zh-CN" dirty="0"/>
              <a:t>thread, void **</a:t>
            </a:r>
            <a:r>
              <a:rPr lang="en-US" altLang="zh-CN" dirty="0" err="1" smtClean="0"/>
              <a:t>retval</a:t>
            </a:r>
            <a:r>
              <a:rPr lang="en-US" altLang="zh-CN" dirty="0" smtClean="0"/>
              <a:t> );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thread</a:t>
            </a:r>
            <a:r>
              <a:rPr lang="zh-CN" altLang="en-US" dirty="0" smtClean="0"/>
              <a:t>表示线程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，与线程中的</a:t>
            </a:r>
            <a:r>
              <a:rPr lang="en-US" altLang="zh-CN" dirty="0" err="1" smtClean="0"/>
              <a:t>pid</a:t>
            </a:r>
            <a:r>
              <a:rPr lang="zh-CN" altLang="en-US" dirty="0" smtClean="0"/>
              <a:t>概念类似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retval</a:t>
            </a:r>
            <a:r>
              <a:rPr lang="zh-CN" altLang="en-US" dirty="0" smtClean="0"/>
              <a:t>用于存储等待线程的返回值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头文件加入</a:t>
            </a:r>
            <a:r>
              <a:rPr lang="en-US" altLang="zh-CN" dirty="0" err="1" smtClean="0"/>
              <a:t>pthread.h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编译命令加入 </a:t>
            </a:r>
            <a:r>
              <a:rPr lang="en-US" altLang="zh-CN" dirty="0" smtClean="0"/>
              <a:t>–</a:t>
            </a:r>
            <a:r>
              <a:rPr lang="en-US" altLang="zh-CN" dirty="0" err="1"/>
              <a:t>l</a:t>
            </a:r>
            <a:r>
              <a:rPr lang="en-US" altLang="zh-CN" dirty="0" err="1" smtClean="0"/>
              <a:t>pthread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</a:t>
            </a:r>
            <a:endParaRPr lang="en-US" altLang="zh-CN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OpenMP</a:t>
            </a:r>
            <a:r>
              <a:rPr lang="zh-CN" altLang="en-US" dirty="0" smtClean="0"/>
              <a:t>完成这项工作：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不需要使用</a:t>
            </a:r>
            <a:r>
              <a:rPr lang="en-US" altLang="zh-CN" dirty="0" smtClean="0"/>
              <a:t>MPI</a:t>
            </a:r>
            <a:r>
              <a:rPr lang="zh-CN" altLang="en-US" dirty="0" smtClean="0"/>
              <a:t>，使用特殊的编译引导语句，源程序修改成如下形式：</a:t>
            </a:r>
            <a:endParaRPr lang="en-US" altLang="zh-CN" dirty="0" smtClean="0"/>
          </a:p>
          <a:p>
            <a:pPr marL="471170" lvl="1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#pragma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parallel for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1170" lvl="1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&lt; n; ++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09320" lvl="2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	A[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 = B[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 + C[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09320" lvl="2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09320" lvl="2" indent="0">
              <a:buNone/>
            </a:pP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 err="1"/>
              <a:t>Openmp</a:t>
            </a:r>
            <a:r>
              <a:rPr lang="zh-CN" altLang="en-US" dirty="0"/>
              <a:t>会自动将</a:t>
            </a:r>
            <a:r>
              <a:rPr lang="en-US" altLang="zh-CN" dirty="0"/>
              <a:t>for</a:t>
            </a:r>
            <a:r>
              <a:rPr lang="zh-CN" altLang="en-US" dirty="0"/>
              <a:t>循环分解为多</a:t>
            </a:r>
            <a:r>
              <a:rPr lang="zh-CN" altLang="en-US" dirty="0" smtClean="0"/>
              <a:t>个线程</a:t>
            </a:r>
            <a:r>
              <a:rPr lang="zh-CN" altLang="en-US" dirty="0"/>
              <a:t>并行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头文件加入</a:t>
            </a:r>
            <a:r>
              <a:rPr lang="en-US" altLang="zh-CN" dirty="0" err="1" smtClean="0"/>
              <a:t>omp.h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编译时加入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openmp</a:t>
            </a:r>
            <a:r>
              <a:rPr lang="en-US" altLang="zh-CN" dirty="0" smtClean="0"/>
              <a:t> 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MPI</a:t>
            </a:r>
            <a:r>
              <a:rPr lang="zh-CN" altLang="en-US" dirty="0" smtClean="0"/>
              <a:t>完成这个工作</a:t>
            </a:r>
            <a:endParaRPr lang="en-US" altLang="zh-CN" dirty="0" smtClean="0"/>
          </a:p>
          <a:p>
            <a:pPr marL="469900" lvl="1" indent="-469900">
              <a:buFont typeface="Wingdings" panose="05000000000000000000" pitchFamily="2" charset="2"/>
              <a:buChar char="o"/>
            </a:pPr>
            <a:r>
              <a:rPr lang="zh-CN" altLang="en-US" dirty="0"/>
              <a:t>基本的</a:t>
            </a:r>
            <a:r>
              <a:rPr lang="en-US" altLang="zh-CN" dirty="0"/>
              <a:t>API: </a:t>
            </a:r>
            <a:endParaRPr lang="en-US" altLang="zh-CN" dirty="0" smtClean="0"/>
          </a:p>
          <a:p>
            <a:pPr marL="0" lvl="1" indent="0">
              <a:buNone/>
            </a:pPr>
            <a:r>
              <a:rPr lang="en-US" altLang="zh-CN" dirty="0" smtClean="0"/>
              <a:t>        </a:t>
            </a:r>
            <a:r>
              <a:rPr lang="sv-SE" altLang="zh-CN" dirty="0" smtClean="0"/>
              <a:t>int </a:t>
            </a:r>
            <a:r>
              <a:rPr lang="sv-SE" altLang="zh-CN" dirty="0"/>
              <a:t>MPI_Init(int *argc, char **argv)</a:t>
            </a:r>
            <a:endParaRPr lang="sv-SE" altLang="zh-CN" dirty="0"/>
          </a:p>
          <a:p>
            <a:pPr marL="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MPI_Init</a:t>
            </a:r>
            <a:r>
              <a:rPr lang="en-US" altLang="zh-CN" dirty="0" smtClean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MPI</a:t>
            </a:r>
            <a:r>
              <a:rPr lang="zh-CN" altLang="en-US" dirty="0"/>
              <a:t>程序的第一个调用，它完成</a:t>
            </a:r>
            <a:r>
              <a:rPr lang="en-US" altLang="zh-CN" dirty="0"/>
              <a:t>MPI</a:t>
            </a:r>
            <a:r>
              <a:rPr lang="zh-CN" altLang="en-US" dirty="0"/>
              <a:t>程序的所有初始化工作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启动</a:t>
            </a:r>
            <a:r>
              <a:rPr lang="en-US" altLang="zh-CN" dirty="0"/>
              <a:t>MPI</a:t>
            </a:r>
            <a:r>
              <a:rPr lang="zh-CN" altLang="en-US" dirty="0"/>
              <a:t>环境，标志并行代码的开始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endParaRPr lang="en-US" altLang="zh-CN" dirty="0" smtClean="0"/>
          </a:p>
          <a:p>
            <a:pPr marL="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MPI_Finalize</a:t>
            </a:r>
            <a:r>
              <a:rPr lang="en-US" altLang="zh-CN" dirty="0"/>
              <a:t>(void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lvl="1" indent="0">
              <a:buNone/>
            </a:pPr>
            <a:r>
              <a:rPr lang="en-US" altLang="zh-CN" dirty="0"/>
              <a:t>             </a:t>
            </a:r>
            <a:r>
              <a:rPr lang="en-US" altLang="zh-CN" dirty="0" err="1"/>
              <a:t>MPI_Finalize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MPI</a:t>
            </a:r>
            <a:r>
              <a:rPr lang="zh-CN" altLang="en-US" dirty="0"/>
              <a:t>程序的最后一个调用，它结束</a:t>
            </a:r>
            <a:r>
              <a:rPr lang="en-US" altLang="zh-CN" dirty="0"/>
              <a:t>MPI</a:t>
            </a:r>
            <a:r>
              <a:rPr lang="zh-CN" altLang="en-US" dirty="0"/>
              <a:t>程序的运行，</a:t>
            </a:r>
            <a:r>
              <a:rPr lang="zh-CN" altLang="en-US" dirty="0" smtClean="0"/>
              <a:t>标</a:t>
            </a:r>
            <a:r>
              <a:rPr lang="en-US" altLang="zh-CN" dirty="0" smtClean="0"/>
              <a:t>	</a:t>
            </a:r>
            <a:r>
              <a:rPr lang="zh-CN" altLang="en-US" dirty="0" smtClean="0"/>
              <a:t>志</a:t>
            </a:r>
            <a:r>
              <a:rPr lang="zh-CN" altLang="en-US" dirty="0"/>
              <a:t>并行代码的结束，结束除主进程外其它进程。其之后串行代码仍可</a:t>
            </a:r>
            <a:r>
              <a:rPr lang="zh-CN" altLang="en-US" dirty="0" smtClean="0"/>
              <a:t>在</a:t>
            </a:r>
            <a:r>
              <a:rPr lang="en-US" altLang="zh-CN" dirty="0" smtClean="0"/>
              <a:t>	</a:t>
            </a:r>
            <a:r>
              <a:rPr lang="zh-CN" altLang="en-US" dirty="0" smtClean="0"/>
              <a:t>主</a:t>
            </a:r>
            <a:r>
              <a:rPr lang="zh-CN" altLang="en-US" dirty="0"/>
              <a:t>进程</a:t>
            </a:r>
            <a:r>
              <a:rPr lang="en-US" altLang="zh-CN" dirty="0"/>
              <a:t>(rank = 0)</a:t>
            </a:r>
            <a:r>
              <a:rPr lang="zh-CN" altLang="en-US" dirty="0"/>
              <a:t>上继续运行。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altLang="zh-CN" dirty="0" smtClean="0"/>
              <a:t>        </a:t>
            </a:r>
            <a:endParaRPr lang="en-US" altLang="zh-CN" dirty="0" smtClean="0"/>
          </a:p>
          <a:p>
            <a:pPr marL="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MPI_Comm_size</a:t>
            </a:r>
            <a:r>
              <a:rPr lang="en-US" altLang="zh-CN" dirty="0"/>
              <a:t>(</a:t>
            </a:r>
            <a:r>
              <a:rPr lang="en-US" altLang="zh-CN" dirty="0" err="1"/>
              <a:t>MPI_Comm</a:t>
            </a:r>
            <a:r>
              <a:rPr lang="en-US" altLang="zh-CN" dirty="0"/>
              <a:t> </a:t>
            </a:r>
            <a:r>
              <a:rPr lang="en-US" altLang="zh-CN" dirty="0" err="1"/>
              <a:t>comm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*size);</a:t>
            </a:r>
            <a:endParaRPr lang="sv-SE" altLang="zh-CN" dirty="0"/>
          </a:p>
          <a:p>
            <a:pPr marL="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获取进程个数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lvl="1" indent="0">
              <a:buNone/>
            </a:pPr>
            <a:r>
              <a:rPr lang="en-US" altLang="zh-CN" dirty="0" smtClean="0"/>
              <a:t>        </a:t>
            </a:r>
            <a:endParaRPr lang="en-US" altLang="zh-CN" dirty="0" smtClean="0"/>
          </a:p>
          <a:p>
            <a:pPr marL="0" lvl="1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MPI_Comm_rank</a:t>
            </a:r>
            <a:r>
              <a:rPr lang="en-US" altLang="zh-CN" dirty="0"/>
              <a:t>(</a:t>
            </a:r>
            <a:r>
              <a:rPr lang="en-US" altLang="zh-CN" dirty="0" err="1"/>
              <a:t>MPI_Comm</a:t>
            </a:r>
            <a:r>
              <a:rPr lang="en-US" altLang="zh-CN" dirty="0"/>
              <a:t> </a:t>
            </a:r>
            <a:r>
              <a:rPr lang="en-US" altLang="zh-CN" dirty="0" err="1"/>
              <a:t>comm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*rank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marL="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MPI</a:t>
            </a:r>
            <a:r>
              <a:rPr lang="zh-CN" altLang="en-US" dirty="0" smtClean="0"/>
              <a:t>获取当前进程的</a:t>
            </a:r>
            <a:r>
              <a:rPr lang="en-US" altLang="zh-CN" dirty="0" smtClean="0"/>
              <a:t>RANK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rank</a:t>
            </a:r>
            <a:r>
              <a:rPr lang="zh-CN" altLang="en-US" dirty="0" smtClean="0"/>
              <a:t>值取址范围是</a:t>
            </a:r>
            <a:r>
              <a:rPr lang="en-US" altLang="zh-CN" dirty="0" smtClean="0"/>
              <a:t>0~p-1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RANK</a:t>
            </a:r>
            <a:r>
              <a:rPr lang="zh-CN" altLang="en-US" dirty="0" smtClean="0"/>
              <a:t>值唯一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的表示了进程的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Rank=0</a:t>
            </a:r>
            <a:r>
              <a:rPr lang="zh-CN" altLang="en-US" dirty="0" smtClean="0"/>
              <a:t>的为主进程</a:t>
            </a:r>
            <a:endParaRPr lang="en-US" altLang="zh-CN" dirty="0" smtClean="0"/>
          </a:p>
          <a:p>
            <a:pPr marL="0" lvl="1" indent="0">
              <a:buNone/>
            </a:pPr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altLang="zh-CN" dirty="0" smtClean="0"/>
              <a:t>        </a:t>
            </a:r>
            <a:endParaRPr lang="en-US" altLang="zh-CN" dirty="0" smtClean="0"/>
          </a:p>
          <a:p>
            <a:pPr marL="469900" lvl="1" indent="-469900">
              <a:buFont typeface="Wingdings" panose="05000000000000000000" pitchFamily="2" charset="2"/>
              <a:buChar char="o"/>
            </a:pPr>
            <a:r>
              <a:rPr lang="zh-CN" altLang="en-US" dirty="0"/>
              <a:t>进程间的相互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pPr marL="396875" lvl="2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MPI_Send</a:t>
            </a:r>
            <a:r>
              <a:rPr lang="en-US" altLang="zh-CN" dirty="0"/>
              <a:t>(void* </a:t>
            </a:r>
            <a:r>
              <a:rPr lang="en-US" altLang="zh-CN" dirty="0" err="1"/>
              <a:t>buf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count, </a:t>
            </a:r>
            <a:r>
              <a:rPr lang="en-US" altLang="zh-CN" dirty="0" err="1"/>
              <a:t>MPI_Datatype</a:t>
            </a:r>
            <a:r>
              <a:rPr lang="en-US" altLang="zh-CN" dirty="0"/>
              <a:t> </a:t>
            </a:r>
            <a:r>
              <a:rPr lang="en-US" altLang="zh-CN" dirty="0" err="1"/>
              <a:t>datatype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dest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tag, </a:t>
            </a:r>
            <a:r>
              <a:rPr lang="en-US" altLang="zh-CN" dirty="0" smtClean="0"/>
              <a:t>                  		</a:t>
            </a:r>
            <a:r>
              <a:rPr lang="en-US" altLang="zh-CN" dirty="0" err="1" smtClean="0"/>
              <a:t>MPI_Comm</a:t>
            </a:r>
            <a:r>
              <a:rPr lang="en-US" altLang="zh-CN" dirty="0" smtClean="0"/>
              <a:t> </a:t>
            </a:r>
            <a:r>
              <a:rPr lang="en-US" altLang="zh-CN" dirty="0" err="1"/>
              <a:t>comm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marL="396875" lvl="2" indent="0">
              <a:buNone/>
            </a:pPr>
            <a:r>
              <a:rPr lang="zh-CN" altLang="en-US" dirty="0" smtClean="0"/>
              <a:t>发送函数：当前进程将以</a:t>
            </a:r>
            <a:r>
              <a:rPr lang="en-US" altLang="zh-CN" dirty="0" err="1" smtClean="0"/>
              <a:t>buf</a:t>
            </a:r>
            <a:r>
              <a:rPr lang="zh-CN" altLang="en-US" dirty="0" smtClean="0"/>
              <a:t>为初始地址，长度为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且元素类型为</a:t>
            </a:r>
            <a:r>
              <a:rPr lang="en-US" altLang="zh-CN" dirty="0" err="1" smtClean="0"/>
              <a:t>datatype</a:t>
            </a:r>
            <a:r>
              <a:rPr lang="zh-CN" altLang="en-US" dirty="0" smtClean="0"/>
              <a:t>的信息发动给</a:t>
            </a:r>
            <a:r>
              <a:rPr lang="en-US" altLang="zh-CN" dirty="0" smtClean="0"/>
              <a:t>rank</a:t>
            </a:r>
            <a:r>
              <a:rPr lang="zh-CN" altLang="en-US" dirty="0" smtClean="0"/>
              <a:t>值为</a:t>
            </a:r>
            <a:r>
              <a:rPr lang="en-US" altLang="zh-CN" dirty="0" err="1" smtClean="0"/>
              <a:t>dest</a:t>
            </a:r>
            <a:r>
              <a:rPr lang="zh-CN" altLang="en-US" dirty="0" smtClean="0"/>
              <a:t>的进程，这条消息的标识符为</a:t>
            </a:r>
            <a:r>
              <a:rPr lang="en-US" altLang="zh-CN" dirty="0" smtClean="0"/>
              <a:t>tag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96875" lvl="2" indent="0">
              <a:buNone/>
            </a:pPr>
            <a:endParaRPr lang="en-US" altLang="zh-CN" dirty="0" smtClean="0"/>
          </a:p>
          <a:p>
            <a:pPr marL="396875" lvl="2" indent="0">
              <a:buNone/>
            </a:pPr>
            <a:r>
              <a:rPr lang="zh-CN" altLang="en-US" dirty="0" smtClean="0"/>
              <a:t>其中</a:t>
            </a:r>
            <a:r>
              <a:rPr lang="en-US" altLang="zh-CN" dirty="0" err="1" smtClean="0"/>
              <a:t>datatype</a:t>
            </a:r>
            <a:r>
              <a:rPr lang="zh-CN" altLang="en-US" dirty="0" smtClean="0"/>
              <a:t>有</a:t>
            </a:r>
            <a:r>
              <a:rPr lang="en-US" altLang="zh-CN" dirty="0" smtClean="0"/>
              <a:t>MPI_INT, MPI_FLOAT</a:t>
            </a:r>
            <a:r>
              <a:rPr lang="zh-CN" altLang="en-US" dirty="0" smtClean="0"/>
              <a:t>等常用类型</a:t>
            </a:r>
            <a:endParaRPr lang="en-US" altLang="zh-CN" dirty="0" smtClean="0"/>
          </a:p>
          <a:p>
            <a:pPr marL="396875" lvl="2" indent="0">
              <a:buNone/>
            </a:pPr>
            <a:r>
              <a:rPr lang="en-US" altLang="zh-CN" dirty="0" smtClean="0"/>
              <a:t>Tag</a:t>
            </a:r>
            <a:r>
              <a:rPr lang="zh-CN" altLang="en-US" dirty="0" smtClean="0"/>
              <a:t>的作用是用于区分一对进程之间发送的不同信息</a:t>
            </a:r>
            <a:endParaRPr lang="en-US" altLang="zh-CN" dirty="0" smtClean="0"/>
          </a:p>
          <a:p>
            <a:pPr marL="396875" lvl="2" indent="0">
              <a:buNone/>
            </a:pPr>
            <a:endParaRPr lang="en-US" altLang="zh-CN" dirty="0"/>
          </a:p>
          <a:p>
            <a:pPr marL="396875" lvl="2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MPI_Recv</a:t>
            </a:r>
            <a:r>
              <a:rPr lang="en-US" altLang="zh-CN" dirty="0"/>
              <a:t>(void* </a:t>
            </a:r>
            <a:r>
              <a:rPr lang="en-US" altLang="zh-CN" dirty="0" err="1"/>
              <a:t>buf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count, </a:t>
            </a:r>
            <a:r>
              <a:rPr lang="en-US" altLang="zh-CN" dirty="0" err="1"/>
              <a:t>MPI_Datatype</a:t>
            </a:r>
            <a:r>
              <a:rPr lang="en-US" altLang="zh-CN" dirty="0"/>
              <a:t> </a:t>
            </a:r>
            <a:r>
              <a:rPr lang="en-US" altLang="zh-CN" dirty="0" err="1"/>
              <a:t>datatype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source, </a:t>
            </a:r>
            <a:r>
              <a:rPr lang="en-US" altLang="zh-CN" dirty="0" err="1"/>
              <a:t>int</a:t>
            </a:r>
            <a:r>
              <a:rPr lang="en-US" altLang="zh-CN" dirty="0"/>
              <a:t> tag, </a:t>
            </a:r>
            <a:r>
              <a:rPr lang="en-US" altLang="zh-CN" dirty="0" err="1"/>
              <a:t>MPI_Comm</a:t>
            </a:r>
            <a:r>
              <a:rPr lang="en-US" altLang="zh-CN" dirty="0"/>
              <a:t> </a:t>
            </a:r>
            <a:r>
              <a:rPr lang="en-US" altLang="zh-CN" dirty="0" err="1"/>
              <a:t>comm</a:t>
            </a:r>
            <a:r>
              <a:rPr lang="en-US" altLang="zh-CN" dirty="0"/>
              <a:t>, </a:t>
            </a:r>
            <a:r>
              <a:rPr lang="en-US" altLang="zh-CN" dirty="0" err="1"/>
              <a:t>MPI_Status</a:t>
            </a:r>
            <a:r>
              <a:rPr lang="en-US" altLang="zh-CN" dirty="0"/>
              <a:t> *status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marL="396875" lvl="2" indent="0">
              <a:buNone/>
            </a:pPr>
            <a:r>
              <a:rPr lang="zh-CN" altLang="en-US" dirty="0" smtClean="0"/>
              <a:t>接受函数：从</a:t>
            </a:r>
            <a:r>
              <a:rPr lang="en-US" altLang="zh-CN" dirty="0" smtClean="0"/>
              <a:t>rank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的进程接受标识符为</a:t>
            </a:r>
            <a:r>
              <a:rPr lang="en-US" altLang="zh-CN" dirty="0" smtClean="0"/>
              <a:t>tag</a:t>
            </a:r>
            <a:r>
              <a:rPr lang="zh-CN" altLang="en-US" dirty="0" smtClean="0"/>
              <a:t>的信息，存入</a:t>
            </a:r>
            <a:r>
              <a:rPr lang="zh-CN" altLang="en-US" dirty="0"/>
              <a:t>以</a:t>
            </a:r>
            <a:r>
              <a:rPr lang="en-US" altLang="zh-CN" dirty="0" err="1"/>
              <a:t>buf</a:t>
            </a:r>
            <a:r>
              <a:rPr lang="zh-CN" altLang="en-US" dirty="0"/>
              <a:t>为初始地址，长度为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的存储区域中，类型为</a:t>
            </a:r>
            <a:r>
              <a:rPr lang="en-US" altLang="zh-CN" dirty="0" err="1" smtClean="0"/>
              <a:t>datatype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396875" lvl="2" indent="0">
              <a:buNone/>
            </a:pPr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头文件加入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mpi.h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zh-CN" altLang="en-US" dirty="0" smtClean="0"/>
              <a:t>编译：</a:t>
            </a:r>
            <a:r>
              <a:rPr lang="en-US" altLang="zh-CN" dirty="0" err="1" smtClean="0"/>
              <a:t>mpic</a:t>
            </a:r>
            <a:r>
              <a:rPr lang="en-US" altLang="zh-CN" dirty="0" smtClean="0"/>
              <a:t> –o bin </a:t>
            </a:r>
            <a:r>
              <a:rPr lang="en-US" altLang="zh-CN" dirty="0" err="1" smtClean="0"/>
              <a:t>code.c</a:t>
            </a:r>
            <a:endParaRPr lang="en-US" altLang="zh-CN" dirty="0" smtClean="0"/>
          </a:p>
          <a:p>
            <a:r>
              <a:rPr lang="zh-CN" altLang="en-US" dirty="0" smtClean="0"/>
              <a:t>运行：</a:t>
            </a:r>
            <a:r>
              <a:rPr lang="en-US" altLang="zh-CN" dirty="0" err="1" smtClean="0"/>
              <a:t>mpirun</a:t>
            </a:r>
            <a:r>
              <a:rPr lang="en-US" altLang="zh-CN" dirty="0" smtClean="0"/>
              <a:t> –np x bin //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为设置的进程数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lecture">
  <a:themeElements>
    <a:clrScheme name="1_lectur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lectur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ctur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ctur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ctur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ctur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ctur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ctur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ctur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ctur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lecture">
  <a:themeElements>
    <a:clrScheme name="2_lectur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lecture">
      <a:majorFont>
        <a:latin typeface="Verdana"/>
        <a:ea typeface="宋体"/>
        <a:cs typeface=""/>
      </a:majorFont>
      <a:minorFont>
        <a:latin typeface="Verdan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lectur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ctur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ctur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ctur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ctur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ctur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ctur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ctur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ctur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2981</Words>
  <Application>WPS 演示</Application>
  <PresentationFormat>全屏显示(4:3)</PresentationFormat>
  <Paragraphs>159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Constantia</vt:lpstr>
      <vt:lpstr>华文新魏</vt:lpstr>
      <vt:lpstr>Verdana</vt:lpstr>
      <vt:lpstr>Consolas</vt:lpstr>
      <vt:lpstr>微软雅黑</vt:lpstr>
      <vt:lpstr>Arial Unicode MS</vt:lpstr>
      <vt:lpstr>1_lecture</vt:lpstr>
      <vt:lpstr>2_lecture</vt:lpstr>
      <vt:lpstr>Parallel Programming Principle and Practice  Lab Guide</vt:lpstr>
      <vt:lpstr>Labs</vt:lpstr>
      <vt:lpstr>Labs</vt:lpstr>
      <vt:lpstr>Labs</vt:lpstr>
      <vt:lpstr>Labs</vt:lpstr>
      <vt:lpstr>Labs</vt:lpstr>
      <vt:lpstr>Labs</vt:lpstr>
      <vt:lpstr>Labs</vt:lpstr>
      <vt:lpstr>Labs</vt:lpstr>
      <vt:lpstr>Labs</vt:lpstr>
      <vt:lpstr>Labs</vt:lpstr>
      <vt:lpstr>Labs</vt:lpstr>
      <vt:lpstr>Labs</vt:lpstr>
      <vt:lpstr>Labs</vt:lpstr>
      <vt:lpstr>Labs</vt:lpstr>
      <vt:lpstr>Labs</vt:lpstr>
      <vt:lpstr>Labs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并行计算</dc:title>
  <dc:creator>smu</dc:creator>
  <cp:lastModifiedBy>李书展</cp:lastModifiedBy>
  <cp:revision>1262</cp:revision>
  <cp:lastPrinted>2411-12-30T00:00:00Z</cp:lastPrinted>
  <dcterms:created xsi:type="dcterms:W3CDTF">2010-01-01T10:55:00Z</dcterms:created>
  <dcterms:modified xsi:type="dcterms:W3CDTF">2018-06-11T10:00:53Z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