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4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82D8A-7619-493A-4784-CE66D4E7DD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23A486-2688-C54F-057E-19FF659A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F5F663-AED4-036A-6C77-9E15684B7237}"/>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E7C6F929-9811-CE26-A1E7-A6A66DD85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BD3F81-D705-46BD-FF4A-F34400256FE0}"/>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68483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E9519-ED0E-352D-085D-CE16BEB4BB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8D92C8-AB09-E9A3-61B7-89674EAA7D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A690-464C-C1D0-95F0-4A4579048148}"/>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9216259-52FE-7661-3A2A-71500E137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CA747-2F18-78D1-E2A4-CB0BDA2B866C}"/>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41005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AEAC48-864F-F289-FF55-D241705F22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19FF54-4482-E798-EC74-E92CAFCC8A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6A4BA1-3B23-4162-D9F8-1713DC550742}"/>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758345C7-9831-A8D2-8376-2731AD090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D2001-D626-4E0B-F343-89B774B6728B}"/>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53715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96418-6EB4-5871-DFD4-FBB14705A2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CF6370-8F7E-73B2-B71D-8FDA97D0A6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CFE980-6B41-0C58-AFBE-DF5E6E578260}"/>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B4C1CB1B-7C1A-C209-214E-451D8BFB8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D914CC-7228-5BEE-E205-AA83C3F92483}"/>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43946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F61C7-434B-6D6A-CEA4-A76F809847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BBB7B4-EBCF-3391-C9C3-E9826DEA9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69842D-4FC8-B2C6-3C41-B771CD6AACB1}"/>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072606C-9857-26C1-76F0-6126058D47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52849-41EA-09E4-F49B-F0A28FAC77E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63233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F8ED8-4696-4932-0B91-EAB13FB71E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38455-B1A8-1BDF-67B3-D5ECA0DF3AC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626D21-8498-9602-DFB7-98BB5F113C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690CB0-EF27-E22B-E9E2-53E4A9A0DBE9}"/>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B955B4DC-37F6-030F-D801-CA1BA25059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35A7E4-06C2-32AA-7020-B762D43A3965}"/>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403884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8E7A-66F6-B0A0-B5AC-681F58BC75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730E2-D2F9-F3A5-23A9-8BF67563D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BE58C4-FA6F-7468-AB0E-A3FA7ED543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3D8D40-3A72-2BF5-F732-CB4B38CC4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FA0B67-F277-358C-29FF-EA94E10C17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5DB124-204F-222C-4915-3A126016C9FF}"/>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8" name="页脚占位符 7">
            <a:extLst>
              <a:ext uri="{FF2B5EF4-FFF2-40B4-BE49-F238E27FC236}">
                <a16:creationId xmlns:a16="http://schemas.microsoft.com/office/drawing/2014/main" id="{0E75CDBF-FE5C-C211-2D14-330C52A6A2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E46149-502B-8D17-52EF-276F3B45C929}"/>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54451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EE7A-71E6-9CC1-09A1-6F16F116AD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B9D398-94BF-F28B-5408-0E700700A754}"/>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4" name="页脚占位符 3">
            <a:extLst>
              <a:ext uri="{FF2B5EF4-FFF2-40B4-BE49-F238E27FC236}">
                <a16:creationId xmlns:a16="http://schemas.microsoft.com/office/drawing/2014/main" id="{94C0CB81-31C3-BA40-77F5-2F4973E8C9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F193E3-3A05-BED6-92B1-00687224A9C8}"/>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09021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7FE8-E8E9-4A7C-0A4C-50E9726B2D25}"/>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3" name="页脚占位符 2">
            <a:extLst>
              <a:ext uri="{FF2B5EF4-FFF2-40B4-BE49-F238E27FC236}">
                <a16:creationId xmlns:a16="http://schemas.microsoft.com/office/drawing/2014/main" id="{F9D816BC-9D3C-A1FB-0E57-1403A20111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E7065-9DC3-AE45-74C9-2CE50649719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215038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A4291-68F6-B5F1-3CD3-045793B37D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FB3E88-ABA1-D117-6389-DDD0B3C0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4C8593-00BA-977E-9AA2-A4C4B0DD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B254B-627D-52A8-D35F-E68D243DACBB}"/>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CA9EA04E-4599-E4E6-8C29-270B73D77A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6A6334-C6F0-1298-358A-79FD41277F6C}"/>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20967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44809-2639-31D1-E84D-1A895AD03E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A0CF77-909C-BFA5-7557-C9A3C7AF6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DEFAD0-C657-0F7C-043F-B65FD6C05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1D0039-800C-4345-9631-F7FDE1F0EE6F}"/>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B13F8BE9-18E4-E29E-9171-BEBC74DB6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9B5F1F-1B7D-00FF-8519-737B6E2BFAF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43269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4A55"/>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C00285-780B-28B0-5FFC-E52253BCE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3D2114-C461-C313-6375-B4BF28807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6258A3-AF1E-2F74-DFDC-5130DEDC5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89B55DA-EF85-8B82-9175-6C1447D95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B1F514-0572-8A1C-3932-E34D8A1EE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62165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404CD2-8F3E-4464-B8C9-80179280227B}"/>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80"/>
                    </a14:imgEffect>
                  </a14:imgLayer>
                </a14:imgProps>
              </a:ext>
            </a:extLst>
          </a:blip>
          <a:stretch>
            <a:fillRect/>
          </a:stretch>
        </p:blipFill>
        <p:spPr>
          <a:xfrm>
            <a:off x="1526638" y="0"/>
            <a:ext cx="9138721" cy="6858000"/>
          </a:xfrm>
          <a:prstGeom prst="rect">
            <a:avLst/>
          </a:prstGeom>
        </p:spPr>
      </p:pic>
      <p:sp>
        <p:nvSpPr>
          <p:cNvPr id="8" name="TextBox 7">
            <a:extLst>
              <a:ext uri="{FF2B5EF4-FFF2-40B4-BE49-F238E27FC236}">
                <a16:creationId xmlns:a16="http://schemas.microsoft.com/office/drawing/2014/main" id="{CF0CDDE1-DCAB-4918-81F6-0C7ACEA234E4}"/>
              </a:ext>
            </a:extLst>
          </p:cNvPr>
          <p:cNvSpPr txBox="1"/>
          <p:nvPr/>
        </p:nvSpPr>
        <p:spPr>
          <a:xfrm>
            <a:off x="3164043" y="2813447"/>
            <a:ext cx="5863910" cy="923330"/>
          </a:xfrm>
          <a:prstGeom prst="rect">
            <a:avLst/>
          </a:prstGeom>
          <a:noFill/>
        </p:spPr>
        <p:txBody>
          <a:bodyPr wrap="square" rtlCol="0">
            <a:spAutoFit/>
          </a:bodyPr>
          <a:lstStyle/>
          <a:p>
            <a:pPr algn="ctr"/>
            <a:r>
              <a:rPr lang="zh-CN" altLang="en-US" sz="5400" dirty="0">
                <a:solidFill>
                  <a:schemeClr val="bg1"/>
                </a:solidFill>
                <a:latin typeface="微软雅黑 Light" panose="020B0502040204020203" pitchFamily="34" charset="-122"/>
                <a:ea typeface="微软雅黑 Light" panose="020B0502040204020203" pitchFamily="34" charset="-122"/>
              </a:rPr>
              <a:t>小遊戲介紹</a:t>
            </a:r>
            <a:endParaRPr lang="zh-TW" altLang="en-US" sz="2400" dirty="0">
              <a:solidFill>
                <a:schemeClr val="bg1"/>
              </a:solidFill>
              <a:latin typeface="微软雅黑 Light" panose="020B0502040204020203" pitchFamily="34" charset="-122"/>
              <a:ea typeface="微软雅黑 Light" panose="020B0502040204020203" pitchFamily="34" charset="-122"/>
            </a:endParaRPr>
          </a:p>
        </p:txBody>
      </p:sp>
      <p:grpSp>
        <p:nvGrpSpPr>
          <p:cNvPr id="5" name="Group 4">
            <a:extLst>
              <a:ext uri="{FF2B5EF4-FFF2-40B4-BE49-F238E27FC236}">
                <a16:creationId xmlns:a16="http://schemas.microsoft.com/office/drawing/2014/main" id="{EB10F144-0D0F-45AC-8C6A-C9C84D0D6A7E}"/>
              </a:ext>
            </a:extLst>
          </p:cNvPr>
          <p:cNvGrpSpPr/>
          <p:nvPr/>
        </p:nvGrpSpPr>
        <p:grpSpPr>
          <a:xfrm>
            <a:off x="6655911" y="4106109"/>
            <a:ext cx="2290168" cy="226847"/>
            <a:chOff x="862608" y="680150"/>
            <a:chExt cx="2290168" cy="226847"/>
          </a:xfrm>
        </p:grpSpPr>
        <p:sp>
          <p:nvSpPr>
            <p:cNvPr id="7" name="Rectangle: Rounded Corners 6">
              <a:extLst>
                <a:ext uri="{FF2B5EF4-FFF2-40B4-BE49-F238E27FC236}">
                  <a16:creationId xmlns:a16="http://schemas.microsoft.com/office/drawing/2014/main" id="{A476C762-E70B-47FD-AAF8-0BDE8C0ADAC4}"/>
                </a:ext>
              </a:extLst>
            </p:cNvPr>
            <p:cNvSpPr/>
            <p:nvPr/>
          </p:nvSpPr>
          <p:spPr>
            <a:xfrm flipV="1">
              <a:off x="862608" y="680150"/>
              <a:ext cx="2290168" cy="45720"/>
            </a:xfrm>
            <a:prstGeom prst="roundRect">
              <a:avLst/>
            </a:prstGeom>
            <a:solidFill>
              <a:srgbClr val="387BB2"/>
            </a:solidFill>
            <a:ln>
              <a:solidFill>
                <a:srgbClr val="3A7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Rounded Corners 9">
              <a:extLst>
                <a:ext uri="{FF2B5EF4-FFF2-40B4-BE49-F238E27FC236}">
                  <a16:creationId xmlns:a16="http://schemas.microsoft.com/office/drawing/2014/main" id="{016AB1A5-4E24-4F2C-88A1-69D77D758B83}"/>
                </a:ext>
              </a:extLst>
            </p:cNvPr>
            <p:cNvSpPr/>
            <p:nvPr/>
          </p:nvSpPr>
          <p:spPr>
            <a:xfrm flipV="1">
              <a:off x="1745482" y="861277"/>
              <a:ext cx="1332376" cy="45720"/>
            </a:xfrm>
            <a:prstGeom prst="roundRect">
              <a:avLst/>
            </a:prstGeom>
            <a:solidFill>
              <a:srgbClr val="FFC81D"/>
            </a:solidFill>
            <a:ln>
              <a:solidFill>
                <a:srgbClr val="FFC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14389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2C4FFE4-FA57-F0C0-D07C-D0962F899DD0}"/>
              </a:ext>
            </a:extLst>
          </p:cNvPr>
          <p:cNvPicPr>
            <a:picLocks noChangeAspect="1"/>
          </p:cNvPicPr>
          <p:nvPr/>
        </p:nvPicPr>
        <p:blipFill>
          <a:blip r:embed="rId2"/>
          <a:stretch>
            <a:fillRect/>
          </a:stretch>
        </p:blipFill>
        <p:spPr>
          <a:xfrm>
            <a:off x="868834" y="1718624"/>
            <a:ext cx="4555612" cy="4103109"/>
          </a:xfrm>
          <a:prstGeom prst="rect">
            <a:avLst/>
          </a:prstGeom>
          <a:scene3d>
            <a:camera prst="perspectiveRight"/>
            <a:lightRig rig="threePt" dir="t"/>
          </a:scene3d>
        </p:spPr>
      </p:pic>
      <p:sp>
        <p:nvSpPr>
          <p:cNvPr id="7" name="文本框 6">
            <a:extLst>
              <a:ext uri="{FF2B5EF4-FFF2-40B4-BE49-F238E27FC236}">
                <a16:creationId xmlns:a16="http://schemas.microsoft.com/office/drawing/2014/main" id="{63357C05-00E8-3CA3-5B3D-863746A3AB30}"/>
              </a:ext>
            </a:extLst>
          </p:cNvPr>
          <p:cNvSpPr txBox="1"/>
          <p:nvPr/>
        </p:nvSpPr>
        <p:spPr>
          <a:xfrm>
            <a:off x="638759" y="6102215"/>
            <a:ext cx="4670322" cy="646331"/>
          </a:xfrm>
          <a:prstGeom prst="rect">
            <a:avLst/>
          </a:prstGeom>
          <a:noFill/>
        </p:spPr>
        <p:txBody>
          <a:bodyPr wrap="square" rtlCol="0">
            <a:spAutoFit/>
          </a:bodyPr>
          <a:lstStyle/>
          <a:p>
            <a:r>
              <a:rPr lang="zh-CN" altLang="en-US" dirty="0">
                <a:solidFill>
                  <a:schemeClr val="bg1"/>
                </a:solidFill>
              </a:rPr>
              <a:t>簡單利用了</a:t>
            </a:r>
            <a:r>
              <a:rPr lang="en-US" altLang="zh-CN" dirty="0">
                <a:solidFill>
                  <a:schemeClr val="bg1"/>
                </a:solidFill>
              </a:rPr>
              <a:t>if-else</a:t>
            </a:r>
            <a:r>
              <a:rPr lang="zh-CN" altLang="en-US" dirty="0">
                <a:solidFill>
                  <a:schemeClr val="bg1"/>
                </a:solidFill>
              </a:rPr>
              <a:t>為主寫出這這遊戲的邏輯。</a:t>
            </a:r>
            <a:endParaRPr lang="en-US" altLang="zh-CN" dirty="0">
              <a:solidFill>
                <a:schemeClr val="bg1"/>
              </a:solidFill>
            </a:endParaRPr>
          </a:p>
          <a:p>
            <a:endParaRPr lang="zh-CN" altLang="en-US" dirty="0"/>
          </a:p>
        </p:txBody>
      </p:sp>
      <p:pic>
        <p:nvPicPr>
          <p:cNvPr id="9" name="图片 8">
            <a:extLst>
              <a:ext uri="{FF2B5EF4-FFF2-40B4-BE49-F238E27FC236}">
                <a16:creationId xmlns:a16="http://schemas.microsoft.com/office/drawing/2014/main" id="{960BC38E-7FAB-93FE-CAE2-965646CE5DDF}"/>
              </a:ext>
            </a:extLst>
          </p:cNvPr>
          <p:cNvPicPr>
            <a:picLocks noChangeAspect="1"/>
          </p:cNvPicPr>
          <p:nvPr/>
        </p:nvPicPr>
        <p:blipFill>
          <a:blip r:embed="rId3"/>
          <a:stretch>
            <a:fillRect/>
          </a:stretch>
        </p:blipFill>
        <p:spPr>
          <a:xfrm>
            <a:off x="5619002" y="3336757"/>
            <a:ext cx="6287864" cy="184485"/>
          </a:xfrm>
          <a:prstGeom prst="rect">
            <a:avLst/>
          </a:prstGeom>
        </p:spPr>
      </p:pic>
      <p:sp>
        <p:nvSpPr>
          <p:cNvPr id="10" name="文本框 9">
            <a:extLst>
              <a:ext uri="{FF2B5EF4-FFF2-40B4-BE49-F238E27FC236}">
                <a16:creationId xmlns:a16="http://schemas.microsoft.com/office/drawing/2014/main" id="{66A75D6A-F03B-7B4D-AA16-B457BAC265F4}"/>
              </a:ext>
            </a:extLst>
          </p:cNvPr>
          <p:cNvSpPr txBox="1"/>
          <p:nvPr/>
        </p:nvSpPr>
        <p:spPr>
          <a:xfrm>
            <a:off x="5812042" y="3781156"/>
            <a:ext cx="6287864" cy="369332"/>
          </a:xfrm>
          <a:prstGeom prst="rect">
            <a:avLst/>
          </a:prstGeom>
          <a:noFill/>
        </p:spPr>
        <p:txBody>
          <a:bodyPr wrap="square" rtlCol="0">
            <a:spAutoFit/>
          </a:bodyPr>
          <a:lstStyle/>
          <a:p>
            <a:r>
              <a:rPr lang="zh-CN" altLang="en-US" dirty="0">
                <a:solidFill>
                  <a:schemeClr val="bg1"/>
                </a:solidFill>
              </a:rPr>
              <a:t>使用了</a:t>
            </a:r>
            <a:r>
              <a:rPr lang="en-US" altLang="zh-CN" dirty="0">
                <a:solidFill>
                  <a:schemeClr val="bg1"/>
                </a:solidFill>
              </a:rPr>
              <a:t>random</a:t>
            </a:r>
            <a:r>
              <a:rPr lang="zh-CN" altLang="en-US" dirty="0">
                <a:solidFill>
                  <a:schemeClr val="bg1"/>
                </a:solidFill>
              </a:rPr>
              <a:t>和</a:t>
            </a:r>
            <a:r>
              <a:rPr lang="en-US" altLang="zh-CN" dirty="0">
                <a:solidFill>
                  <a:schemeClr val="bg1"/>
                </a:solidFill>
              </a:rPr>
              <a:t>time</a:t>
            </a:r>
            <a:r>
              <a:rPr lang="zh-CN" altLang="en-US" dirty="0">
                <a:solidFill>
                  <a:schemeClr val="bg1"/>
                </a:solidFill>
              </a:rPr>
              <a:t>組成</a:t>
            </a:r>
            <a:r>
              <a:rPr lang="en-US" altLang="zh-CN" dirty="0">
                <a:solidFill>
                  <a:schemeClr val="bg1"/>
                </a:solidFill>
              </a:rPr>
              <a:t>Rnumber</a:t>
            </a:r>
            <a:r>
              <a:rPr lang="zh-CN" altLang="en-US" dirty="0">
                <a:solidFill>
                  <a:schemeClr val="bg1"/>
                </a:solidFill>
              </a:rPr>
              <a:t>隨機生成號碼作為答案。</a:t>
            </a:r>
          </a:p>
        </p:txBody>
      </p:sp>
      <p:pic>
        <p:nvPicPr>
          <p:cNvPr id="13" name="Picture 5">
            <a:extLst>
              <a:ext uri="{FF2B5EF4-FFF2-40B4-BE49-F238E27FC236}">
                <a16:creationId xmlns:a16="http://schemas.microsoft.com/office/drawing/2014/main" id="{DDA3F3EC-53D6-FA67-9CAC-3F0AAF85F618}"/>
              </a:ext>
            </a:extLst>
          </p:cNvPr>
          <p:cNvPicPr>
            <a:picLocks noChangeAspect="1"/>
          </p:cNvPicPr>
          <p:nvPr/>
        </p:nvPicPr>
        <p:blipFill>
          <a:blip r:embed="rId4"/>
          <a:stretch>
            <a:fillRect/>
          </a:stretch>
        </p:blipFill>
        <p:spPr>
          <a:xfrm>
            <a:off x="-460058" y="-243341"/>
            <a:ext cx="1496345" cy="1122907"/>
          </a:xfrm>
          <a:prstGeom prst="rect">
            <a:avLst/>
          </a:prstGeom>
        </p:spPr>
      </p:pic>
      <p:sp>
        <p:nvSpPr>
          <p:cNvPr id="14" name="文本框 13">
            <a:extLst>
              <a:ext uri="{FF2B5EF4-FFF2-40B4-BE49-F238E27FC236}">
                <a16:creationId xmlns:a16="http://schemas.microsoft.com/office/drawing/2014/main" id="{BE9F7E95-0C1C-C729-602B-3E811922C059}"/>
              </a:ext>
            </a:extLst>
          </p:cNvPr>
          <p:cNvSpPr txBox="1"/>
          <p:nvPr/>
        </p:nvSpPr>
        <p:spPr>
          <a:xfrm>
            <a:off x="1854200" y="529654"/>
            <a:ext cx="8483600" cy="800219"/>
          </a:xfrm>
          <a:prstGeom prst="rect">
            <a:avLst/>
          </a:prstGeom>
          <a:noFill/>
        </p:spPr>
        <p:txBody>
          <a:bodyPr wrap="square" rtlCol="0">
            <a:spAutoFit/>
          </a:bodyPr>
          <a:lstStyle/>
          <a:p>
            <a:r>
              <a:rPr lang="zh-CN" altLang="en-US" sz="2800" b="1" dirty="0">
                <a:solidFill>
                  <a:schemeClr val="bg1"/>
                </a:solidFill>
              </a:rPr>
              <a:t>猜數字遊戲（壽命小遊戲）：</a:t>
            </a:r>
            <a:endParaRPr lang="en-US" altLang="zh-CN" sz="2800" b="1" dirty="0">
              <a:solidFill>
                <a:schemeClr val="bg1"/>
              </a:solidFill>
            </a:endParaRPr>
          </a:p>
          <a:p>
            <a:r>
              <a:rPr lang="en-US" altLang="zh-CN" dirty="0">
                <a:solidFill>
                  <a:schemeClr val="bg1"/>
                </a:solidFill>
              </a:rPr>
              <a:t>1-100</a:t>
            </a:r>
            <a:r>
              <a:rPr lang="zh-CN" altLang="en-US" dirty="0">
                <a:solidFill>
                  <a:schemeClr val="bg1"/>
                </a:solidFill>
              </a:rPr>
              <a:t>內猜測一個數字，如果一次就猜對了那出門就要小心了，怕你突然才到狗屎。</a:t>
            </a:r>
            <a:endParaRPr lang="zh-CN" altLang="en-US" dirty="0"/>
          </a:p>
        </p:txBody>
      </p:sp>
    </p:spTree>
    <p:extLst>
      <p:ext uri="{BB962C8B-B14F-4D97-AF65-F5344CB8AC3E}">
        <p14:creationId xmlns:p14="http://schemas.microsoft.com/office/powerpoint/2010/main" val="3401621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127D18-3772-225D-D30D-8A738CCA4CE3}"/>
              </a:ext>
            </a:extLst>
          </p:cNvPr>
          <p:cNvSpPr txBox="1"/>
          <p:nvPr/>
        </p:nvSpPr>
        <p:spPr>
          <a:xfrm>
            <a:off x="1926958" y="597040"/>
            <a:ext cx="8338083" cy="1077218"/>
          </a:xfrm>
          <a:prstGeom prst="rect">
            <a:avLst/>
          </a:prstGeom>
          <a:noFill/>
        </p:spPr>
        <p:txBody>
          <a:bodyPr wrap="square" rtlCol="0">
            <a:spAutoFit/>
          </a:bodyPr>
          <a:lstStyle/>
          <a:p>
            <a:r>
              <a:rPr lang="zh-CN" altLang="en-US" sz="2800" b="1" dirty="0">
                <a:solidFill>
                  <a:schemeClr val="bg1"/>
                </a:solidFill>
              </a:rPr>
              <a:t>驗證碼遊戲：</a:t>
            </a:r>
            <a:endParaRPr lang="en-US" altLang="zh-CN" sz="2800" b="1" dirty="0">
              <a:solidFill>
                <a:schemeClr val="bg1"/>
              </a:solidFill>
            </a:endParaRPr>
          </a:p>
          <a:p>
            <a:r>
              <a:rPr lang="zh-CN" altLang="en-US" dirty="0">
                <a:solidFill>
                  <a:schemeClr val="bg1"/>
                </a:solidFill>
              </a:rPr>
              <a:t>明明記得那</a:t>
            </a:r>
            <a:r>
              <a:rPr lang="en-US" altLang="zh-CN" dirty="0">
                <a:solidFill>
                  <a:schemeClr val="bg1"/>
                </a:solidFill>
              </a:rPr>
              <a:t>6</a:t>
            </a:r>
            <a:r>
              <a:rPr lang="zh-CN" altLang="en-US" dirty="0">
                <a:solidFill>
                  <a:schemeClr val="bg1"/>
                </a:solidFill>
              </a:rPr>
              <a:t>個數字但是每當要輸入時就會忘記</a:t>
            </a:r>
            <a:r>
              <a:rPr lang="en-US" altLang="zh-CN" dirty="0">
                <a:solidFill>
                  <a:schemeClr val="bg1"/>
                </a:solidFill>
              </a:rPr>
              <a:t>“</a:t>
            </a:r>
            <a:r>
              <a:rPr lang="zh-CN" altLang="en-US" dirty="0">
                <a:solidFill>
                  <a:schemeClr val="bg1"/>
                </a:solidFill>
              </a:rPr>
              <a:t>誒號碼是什麼來著？再看一眼。</a:t>
            </a:r>
            <a:r>
              <a:rPr lang="en-US" altLang="zh-CN" dirty="0">
                <a:solidFill>
                  <a:schemeClr val="bg1"/>
                </a:solidFill>
              </a:rPr>
              <a:t>”</a:t>
            </a:r>
          </a:p>
          <a:p>
            <a:r>
              <a:rPr lang="zh-CN" altLang="en-US" dirty="0">
                <a:solidFill>
                  <a:schemeClr val="bg1"/>
                </a:solidFill>
              </a:rPr>
              <a:t>長時間玩這遊戲可以有效的鍛鍊到我們的記憶力，提高我們的注意力和記憶力。</a:t>
            </a:r>
          </a:p>
        </p:txBody>
      </p:sp>
      <p:pic>
        <p:nvPicPr>
          <p:cNvPr id="5" name="Picture 5">
            <a:extLst>
              <a:ext uri="{FF2B5EF4-FFF2-40B4-BE49-F238E27FC236}">
                <a16:creationId xmlns:a16="http://schemas.microsoft.com/office/drawing/2014/main" id="{814A92B7-DE9A-A4DD-FB53-63FBED565F7A}"/>
              </a:ext>
            </a:extLst>
          </p:cNvPr>
          <p:cNvPicPr>
            <a:picLocks noChangeAspect="1"/>
          </p:cNvPicPr>
          <p:nvPr/>
        </p:nvPicPr>
        <p:blipFill>
          <a:blip r:embed="rId2"/>
          <a:stretch>
            <a:fillRect/>
          </a:stretch>
        </p:blipFill>
        <p:spPr>
          <a:xfrm>
            <a:off x="-460058" y="-243341"/>
            <a:ext cx="1496345" cy="1122907"/>
          </a:xfrm>
          <a:prstGeom prst="rect">
            <a:avLst/>
          </a:prstGeom>
        </p:spPr>
      </p:pic>
      <p:pic>
        <p:nvPicPr>
          <p:cNvPr id="7" name="图片 6">
            <a:extLst>
              <a:ext uri="{FF2B5EF4-FFF2-40B4-BE49-F238E27FC236}">
                <a16:creationId xmlns:a16="http://schemas.microsoft.com/office/drawing/2014/main" id="{A3C7F22A-8CAD-4987-E1C8-EF3C242DDAE8}"/>
              </a:ext>
            </a:extLst>
          </p:cNvPr>
          <p:cNvPicPr>
            <a:picLocks noChangeAspect="1"/>
          </p:cNvPicPr>
          <p:nvPr/>
        </p:nvPicPr>
        <p:blipFill>
          <a:blip r:embed="rId3"/>
          <a:stretch>
            <a:fillRect/>
          </a:stretch>
        </p:blipFill>
        <p:spPr>
          <a:xfrm>
            <a:off x="2101325" y="1896267"/>
            <a:ext cx="8361032" cy="2099499"/>
          </a:xfrm>
          <a:prstGeom prst="rect">
            <a:avLst/>
          </a:prstGeom>
        </p:spPr>
      </p:pic>
      <p:sp>
        <p:nvSpPr>
          <p:cNvPr id="8" name="弧形 7">
            <a:extLst>
              <a:ext uri="{FF2B5EF4-FFF2-40B4-BE49-F238E27FC236}">
                <a16:creationId xmlns:a16="http://schemas.microsoft.com/office/drawing/2014/main" id="{84CA26F8-59DF-CFBE-C3FD-BD700F66E122}"/>
              </a:ext>
            </a:extLst>
          </p:cNvPr>
          <p:cNvSpPr/>
          <p:nvPr/>
        </p:nvSpPr>
        <p:spPr>
          <a:xfrm rot="19349297" flipH="1">
            <a:off x="1905152" y="2349916"/>
            <a:ext cx="2531703" cy="2723777"/>
          </a:xfrm>
          <a:prstGeom prst="arc">
            <a:avLst>
              <a:gd name="adj1" fmla="val 16200000"/>
              <a:gd name="adj2" fmla="val 2148616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55B0ED0-8962-9732-D9DD-22FBF04BD141}"/>
              </a:ext>
            </a:extLst>
          </p:cNvPr>
          <p:cNvSpPr txBox="1"/>
          <p:nvPr/>
        </p:nvSpPr>
        <p:spPr>
          <a:xfrm>
            <a:off x="2101325" y="4242875"/>
            <a:ext cx="7813040" cy="369332"/>
          </a:xfrm>
          <a:prstGeom prst="rect">
            <a:avLst/>
          </a:prstGeom>
          <a:noFill/>
        </p:spPr>
        <p:txBody>
          <a:bodyPr wrap="square" rtlCol="0">
            <a:spAutoFit/>
          </a:bodyPr>
          <a:lstStyle/>
          <a:p>
            <a:r>
              <a:rPr lang="zh-CN" altLang="en-US" dirty="0">
                <a:ln w="0"/>
                <a:effectLst>
                  <a:outerShdw blurRad="38100" dist="19050" dir="2700000" algn="tl" rotWithShape="0">
                    <a:schemeClr val="dk1">
                      <a:alpha val="40000"/>
                    </a:schemeClr>
                  </a:outerShdw>
                </a:effectLst>
              </a:rPr>
              <a:t>因為使用時間生成隨機數所以不能同一時間生成否則全部數字會一樣</a:t>
            </a:r>
          </a:p>
        </p:txBody>
      </p:sp>
      <p:sp>
        <p:nvSpPr>
          <p:cNvPr id="10" name="弧形 9">
            <a:extLst>
              <a:ext uri="{FF2B5EF4-FFF2-40B4-BE49-F238E27FC236}">
                <a16:creationId xmlns:a16="http://schemas.microsoft.com/office/drawing/2014/main" id="{80869782-B711-9D66-1F53-19C3A4CA2B6B}"/>
              </a:ext>
            </a:extLst>
          </p:cNvPr>
          <p:cNvSpPr/>
          <p:nvPr/>
        </p:nvSpPr>
        <p:spPr>
          <a:xfrm rot="19349297" flipH="1">
            <a:off x="1933188" y="2789317"/>
            <a:ext cx="2652603" cy="2856915"/>
          </a:xfrm>
          <a:prstGeom prst="arc">
            <a:avLst>
              <a:gd name="adj1" fmla="val 16200000"/>
              <a:gd name="adj2" fmla="val 2148616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1" name="文本框 10">
            <a:extLst>
              <a:ext uri="{FF2B5EF4-FFF2-40B4-BE49-F238E27FC236}">
                <a16:creationId xmlns:a16="http://schemas.microsoft.com/office/drawing/2014/main" id="{AB44A455-D962-5E58-B931-E339B23A7251}"/>
              </a:ext>
            </a:extLst>
          </p:cNvPr>
          <p:cNvSpPr txBox="1"/>
          <p:nvPr/>
        </p:nvSpPr>
        <p:spPr>
          <a:xfrm>
            <a:off x="2101324" y="4863760"/>
            <a:ext cx="8048515" cy="646331"/>
          </a:xfrm>
          <a:prstGeom prst="rect">
            <a:avLst/>
          </a:prstGeom>
          <a:noFill/>
        </p:spPr>
        <p:txBody>
          <a:bodyPr wrap="square" rtlCol="0">
            <a:spAutoFit/>
          </a:bodyPr>
          <a:lstStyle/>
          <a:p>
            <a:r>
              <a:rPr lang="zh-CN" altLang="en-US" dirty="0">
                <a:ln w="0"/>
                <a:effectLst>
                  <a:outerShdw blurRad="38100" dist="19050" dir="2700000" algn="tl" rotWithShape="0">
                    <a:schemeClr val="dk1">
                      <a:alpha val="40000"/>
                    </a:schemeClr>
                  </a:outerShdw>
                </a:effectLst>
              </a:rPr>
              <a:t>使用</a:t>
            </a:r>
            <a:r>
              <a:rPr lang="en-US" altLang="zh-CN" dirty="0">
                <a:ln w="0"/>
                <a:effectLst>
                  <a:outerShdw blurRad="38100" dist="19050" dir="2700000" algn="tl" rotWithShape="0">
                    <a:schemeClr val="dk1">
                      <a:alpha val="40000"/>
                    </a:schemeClr>
                  </a:outerShdw>
                </a:effectLst>
              </a:rPr>
              <a:t>map（）</a:t>
            </a:r>
            <a:r>
              <a:rPr lang="zh-CN" altLang="en-US" dirty="0">
                <a:ln w="0"/>
                <a:effectLst>
                  <a:outerShdw blurRad="38100" dist="19050" dir="2700000" algn="tl" rotWithShape="0">
                    <a:schemeClr val="dk1">
                      <a:alpha val="40000"/>
                    </a:schemeClr>
                  </a:outerShdw>
                </a:effectLst>
              </a:rPr>
              <a:t>印出數字然後用</a:t>
            </a:r>
            <a:r>
              <a:rPr lang="en-US" altLang="zh-CN" dirty="0">
                <a:ln w="0"/>
                <a:effectLst>
                  <a:outerShdw blurRad="38100" dist="19050" dir="2700000" algn="tl" rotWithShape="0">
                    <a:schemeClr val="dk1">
                      <a:alpha val="40000"/>
                    </a:schemeClr>
                  </a:outerShdw>
                </a:effectLst>
              </a:rPr>
              <a:t>join（）</a:t>
            </a:r>
            <a:r>
              <a:rPr lang="zh-CN" altLang="en-US" dirty="0">
                <a:ln w="0"/>
                <a:effectLst>
                  <a:outerShdw blurRad="38100" dist="19050" dir="2700000" algn="tl" rotWithShape="0">
                    <a:schemeClr val="dk1">
                      <a:alpha val="40000"/>
                    </a:schemeClr>
                  </a:outerShdw>
                </a:effectLst>
              </a:rPr>
              <a:t>將</a:t>
            </a:r>
            <a:r>
              <a:rPr lang="zh-TW" altLang="en-US" dirty="0">
                <a:ln w="0"/>
                <a:effectLst>
                  <a:outerShdw blurRad="38100" dist="19050" dir="2700000" algn="tl" rotWithShape="0">
                    <a:schemeClr val="dk1">
                      <a:alpha val="40000"/>
                    </a:schemeClr>
                  </a:outerShdw>
                </a:effectLst>
              </a:rPr>
              <a:t>元素連接成一個字串。</a:t>
            </a:r>
            <a:endParaRPr lang="en-US" altLang="zh-TW" dirty="0">
              <a:ln w="0"/>
              <a:effectLst>
                <a:outerShdw blurRad="38100" dist="19050" dir="2700000" algn="tl" rotWithShape="0">
                  <a:schemeClr val="dk1">
                    <a:alpha val="40000"/>
                  </a:schemeClr>
                </a:outerShdw>
              </a:effectLst>
            </a:endParaRPr>
          </a:p>
          <a:p>
            <a:r>
              <a:rPr kumimoji="0" lang="zh-CN" altLang="en-US"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因為需要</a:t>
            </a:r>
            <a:r>
              <a:rPr kumimoji="0" lang="zh-CN" altLang="zh-CN"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對列表中的每個元素進行變換或處理</a:t>
            </a:r>
            <a:r>
              <a:rPr kumimoji="0" lang="zh-CN" altLang="en-US"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所以使用了</a:t>
            </a:r>
            <a:r>
              <a:rPr kumimoji="0" lang="en-US" altLang="zh-CN"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map（）</a:t>
            </a:r>
            <a:endParaRPr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487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219</Words>
  <Application>Microsoft Office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微软雅黑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keyitan1101@gmail.com</dc:creator>
  <cp:lastModifiedBy>keyitan1101@gmail.com</cp:lastModifiedBy>
  <cp:revision>2</cp:revision>
  <dcterms:created xsi:type="dcterms:W3CDTF">2024-12-21T20:14:56Z</dcterms:created>
  <dcterms:modified xsi:type="dcterms:W3CDTF">2024-12-22T13:33:19Z</dcterms:modified>
</cp:coreProperties>
</file>