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69" r:id="rId2"/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8" r:id="rId12"/>
    <p:sldId id="266" r:id="rId13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61" autoAdjust="0"/>
    <p:restoredTop sz="94660"/>
  </p:normalViewPr>
  <p:slideViewPr>
    <p:cSldViewPr snapToGrid="0">
      <p:cViewPr>
        <p:scale>
          <a:sx n="33" d="100"/>
          <a:sy n="33" d="100"/>
        </p:scale>
        <p:origin x="4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56D4B-0C88-45BF-AE4C-309146156E2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0E56C-E4D2-437D-AA7E-C291089D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4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9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313E-E6CE-4D21-BE0E-BA8399D25D67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11.jpe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jpeg"/><Relationship Id="rId4" Type="http://schemas.openxmlformats.org/officeDocument/2006/relationships/image" Target="../media/image6.wmf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e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5172" y="2283706"/>
            <a:ext cx="10502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600" dirty="0"/>
              <a:t>Electric-Field Mapped Averaging for Dielectric Constant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4300" y="4597400"/>
            <a:ext cx="231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Weisong Lin</a:t>
            </a:r>
          </a:p>
          <a:p>
            <a:r>
              <a:rPr lang="en-US" sz="2800" dirty="0" smtClean="0"/>
              <a:t>10/2/2015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6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885373"/>
            <a:ext cx="7304086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447675" y="332522"/>
            <a:ext cx="975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</a:p>
        </p:txBody>
      </p:sp>
    </p:spTree>
    <p:extLst>
      <p:ext uri="{BB962C8B-B14F-4D97-AF65-F5344CB8AC3E}">
        <p14:creationId xmlns:p14="http://schemas.microsoft.com/office/powerpoint/2010/main" val="26245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1469"/>
              </p:ext>
            </p:extLst>
          </p:nvPr>
        </p:nvGraphicFramePr>
        <p:xfrm>
          <a:off x="865188" y="3987733"/>
          <a:ext cx="9117012" cy="2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3" imgW="4559040" imgH="1180800" progId="Equation.DSMT4">
                  <p:embed/>
                </p:oleObj>
              </mc:Choice>
              <mc:Fallback>
                <p:oleObj name="Equation" r:id="rId3" imgW="455904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987733"/>
                        <a:ext cx="9117012" cy="236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65188" y="34029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formulas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458092"/>
              </p:ext>
            </p:extLst>
          </p:nvPr>
        </p:nvGraphicFramePr>
        <p:xfrm>
          <a:off x="865188" y="1042278"/>
          <a:ext cx="9117012" cy="233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5" imgW="4559040" imgH="1168200" progId="Equation.DSMT4">
                  <p:embed/>
                </p:oleObj>
              </mc:Choice>
              <mc:Fallback>
                <p:oleObj name="Equation" r:id="rId5" imgW="45590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042278"/>
                        <a:ext cx="9117012" cy="233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65188" y="1543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formulas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1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56493" y="1153049"/>
            <a:ext cx="916956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altLang="zh-CN" sz="80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got more to do!</a:t>
            </a:r>
          </a:p>
          <a:p>
            <a:pPr algn="just"/>
            <a:endParaRPr lang="en-US" altLang="zh-CN" sz="80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altLang="zh-CN" sz="8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4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54819" y="93755"/>
            <a:ext cx="1112361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algn="just" eaLnBrk="1" hangingPunct="1"/>
            <a:r>
              <a:rPr lang="en-US" altLang="en-US" sz="2800" dirty="0" smtClean="0"/>
              <a:t>The </a:t>
            </a:r>
            <a:r>
              <a:rPr lang="en-US" altLang="en-US" sz="2800" dirty="0"/>
              <a:t>dielectric constant (relative permittivity) of a material is the ratio of permittivity or capacitance to that of vacuum</a:t>
            </a:r>
            <a:r>
              <a:rPr lang="en-US" altLang="en-US" sz="2800" dirty="0" smtClean="0"/>
              <a:t>. Dielectric </a:t>
            </a:r>
            <a:r>
              <a:rPr lang="en-US" altLang="en-US" sz="2800" dirty="0"/>
              <a:t>is another name for an insulator (non-conductor). Dielectrics can polarize in the presence of an electric field.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963" y="2693307"/>
            <a:ext cx="1308959" cy="36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9"/>
          <p:cNvSpPr txBox="1">
            <a:spLocks noChangeArrowheads="1"/>
          </p:cNvSpPr>
          <p:nvPr/>
        </p:nvSpPr>
        <p:spPr bwMode="auto">
          <a:xfrm>
            <a:off x="7716806" y="3391948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-Q</a:t>
            </a:r>
            <a:endParaRPr lang="en-US" altLang="en-US" sz="3600" dirty="0"/>
          </a:p>
        </p:txBody>
      </p:sp>
      <p:sp>
        <p:nvSpPr>
          <p:cNvPr id="7" name="TextBox 181"/>
          <p:cNvSpPr txBox="1">
            <a:spLocks noChangeArrowheads="1"/>
          </p:cNvSpPr>
          <p:nvPr/>
        </p:nvSpPr>
        <p:spPr bwMode="auto">
          <a:xfrm>
            <a:off x="9891981" y="3361367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+Q</a:t>
            </a:r>
            <a:endParaRPr lang="en-US" altLang="en-US" sz="3600" dirty="0"/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7183941" y="4549342"/>
            <a:ext cx="10356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Electric </a:t>
            </a:r>
          </a:p>
          <a:p>
            <a:pPr eaLnBrk="1" hangingPunct="1"/>
            <a:r>
              <a:rPr lang="en-US" altLang="en-US" sz="2000" dirty="0"/>
              <a:t>filed E</a:t>
            </a:r>
          </a:p>
        </p:txBody>
      </p:sp>
      <p:sp>
        <p:nvSpPr>
          <p:cNvPr id="9" name="TextBox 182"/>
          <p:cNvSpPr txBox="1">
            <a:spLocks noChangeArrowheads="1"/>
          </p:cNvSpPr>
          <p:nvPr/>
        </p:nvSpPr>
        <p:spPr bwMode="auto">
          <a:xfrm>
            <a:off x="10225333" y="4500705"/>
            <a:ext cx="10356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Plate </a:t>
            </a:r>
          </a:p>
          <a:p>
            <a:pPr eaLnBrk="1" hangingPunct="1"/>
            <a:r>
              <a:rPr lang="en-US" altLang="en-US" sz="2000" dirty="0"/>
              <a:t>Area A</a:t>
            </a:r>
          </a:p>
        </p:txBody>
      </p:sp>
      <p:sp>
        <p:nvSpPr>
          <p:cNvPr id="10" name="TextBox 183"/>
          <p:cNvSpPr txBox="1">
            <a:spLocks noChangeArrowheads="1"/>
          </p:cNvSpPr>
          <p:nvPr/>
        </p:nvSpPr>
        <p:spPr bwMode="auto">
          <a:xfrm>
            <a:off x="7612950" y="6336960"/>
            <a:ext cx="3997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Capacitor with a dielectric inside</a:t>
            </a:r>
          </a:p>
          <a:p>
            <a:pPr eaLnBrk="1" hangingPunct="1"/>
            <a:r>
              <a:rPr lang="en-US" altLang="en-US" sz="2000" dirty="0"/>
              <a:t> </a:t>
            </a:r>
          </a:p>
        </p:txBody>
      </p:sp>
      <p:sp>
        <p:nvSpPr>
          <p:cNvPr id="12" name="TextBox 184"/>
          <p:cNvSpPr txBox="1">
            <a:spLocks noChangeArrowheads="1"/>
          </p:cNvSpPr>
          <p:nvPr/>
        </p:nvSpPr>
        <p:spPr bwMode="auto">
          <a:xfrm>
            <a:off x="8974652" y="4007698"/>
            <a:ext cx="2477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d</a:t>
            </a:r>
          </a:p>
        </p:txBody>
      </p:sp>
      <p:sp>
        <p:nvSpPr>
          <p:cNvPr id="13" name="TextBox 185"/>
          <p:cNvSpPr txBox="1">
            <a:spLocks noChangeArrowheads="1"/>
          </p:cNvSpPr>
          <p:nvPr/>
        </p:nvSpPr>
        <p:spPr bwMode="auto">
          <a:xfrm>
            <a:off x="681037" y="2635816"/>
            <a:ext cx="32734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</a:p>
        </p:txBody>
      </p:sp>
      <p:sp>
        <p:nvSpPr>
          <p:cNvPr id="14" name="TextBox 186"/>
          <p:cNvSpPr txBox="1">
            <a:spLocks noChangeArrowheads="1"/>
          </p:cNvSpPr>
          <p:nvPr/>
        </p:nvSpPr>
        <p:spPr bwMode="auto">
          <a:xfrm>
            <a:off x="681037" y="3608886"/>
            <a:ext cx="5335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Dielectric: Polarization</a:t>
            </a:r>
          </a:p>
        </p:txBody>
      </p:sp>
      <p:sp>
        <p:nvSpPr>
          <p:cNvPr id="16" name="TextBox 188"/>
          <p:cNvSpPr txBox="1">
            <a:spLocks noChangeArrowheads="1"/>
          </p:cNvSpPr>
          <p:nvPr/>
        </p:nvSpPr>
        <p:spPr bwMode="auto">
          <a:xfrm>
            <a:off x="681037" y="5067516"/>
            <a:ext cx="5335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</a:t>
            </a:r>
          </a:p>
        </p:txBody>
      </p:sp>
      <p:graphicFrame>
        <p:nvGraphicFramePr>
          <p:cNvPr id="15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854728"/>
              </p:ext>
            </p:extLst>
          </p:nvPr>
        </p:nvGraphicFramePr>
        <p:xfrm>
          <a:off x="2858406" y="2747904"/>
          <a:ext cx="2127250" cy="86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406" y="2747904"/>
                        <a:ext cx="2127250" cy="868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471570"/>
              </p:ext>
            </p:extLst>
          </p:nvPr>
        </p:nvGraphicFramePr>
        <p:xfrm>
          <a:off x="2859088" y="4232275"/>
          <a:ext cx="21272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6" imgW="1054080" imgH="431640" progId="Equation.DSMT4">
                  <p:embed/>
                </p:oleObj>
              </mc:Choice>
              <mc:Fallback>
                <p:oleObj name="Equation" r:id="rId6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4232275"/>
                        <a:ext cx="21272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156600"/>
              </p:ext>
            </p:extLst>
          </p:nvPr>
        </p:nvGraphicFramePr>
        <p:xfrm>
          <a:off x="3063875" y="5619750"/>
          <a:ext cx="17176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8" imgW="850680" imgH="431640" progId="Equation.DSMT4">
                  <p:embed/>
                </p:oleObj>
              </mc:Choice>
              <mc:Fallback>
                <p:oleObj name="Equation" r:id="rId8" imgW="85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619750"/>
                        <a:ext cx="17176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6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91886" y="1913448"/>
            <a:ext cx="11469688" cy="45116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514350" indent="-5143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en-US" sz="2400" dirty="0" smtClean="0"/>
              <a:t>Basic atomic model</a:t>
            </a:r>
          </a:p>
          <a:p>
            <a:pPr algn="just" eaLnBrk="1" hangingPunct="1">
              <a:buFont typeface="Arial" panose="020B0604020202020204" pitchFamily="34" charset="0"/>
              <a:buAutoNum type="arabicPeriod"/>
              <a:defRPr/>
            </a:pPr>
            <a:endParaRPr lang="en-US" altLang="en-US" sz="2400" dirty="0"/>
          </a:p>
          <a:p>
            <a:pPr algn="just" eaLnBrk="1" hangingPunct="1">
              <a:buFont typeface="Arial" panose="020B0604020202020204" pitchFamily="34" charset="0"/>
              <a:buAutoNum type="arabicPeriod"/>
              <a:defRPr/>
            </a:pPr>
            <a:endParaRPr lang="en-US" altLang="en-US" sz="2400" dirty="0" smtClean="0"/>
          </a:p>
          <a:p>
            <a:pPr algn="just" eaLnBrk="1" hangingPunct="1">
              <a:buFont typeface="Arial" panose="020B0604020202020204" pitchFamily="34" charset="0"/>
              <a:buAutoNum type="arabicPeriod"/>
              <a:defRPr/>
            </a:pPr>
            <a:endParaRPr lang="en-US" altLang="en-US" sz="2400" dirty="0" smtClean="0"/>
          </a:p>
          <a:p>
            <a:pPr algn="just">
              <a:buFont typeface="Arial" panose="020B0604020202020204" pitchFamily="34" charset="0"/>
              <a:buAutoNum type="arabicPeriod"/>
              <a:defRPr/>
            </a:pPr>
            <a:r>
              <a:rPr lang="en-US" sz="2400" dirty="0" smtClean="0"/>
              <a:t>Dipole polarization</a:t>
            </a:r>
          </a:p>
          <a:p>
            <a:pPr algn="just">
              <a:buFont typeface="Arial" panose="020B0604020202020204" pitchFamily="34" charset="0"/>
              <a:buAutoNum type="arabicPeriod"/>
              <a:defRPr/>
            </a:pPr>
            <a:endParaRPr lang="en-US" sz="2400" dirty="0"/>
          </a:p>
          <a:p>
            <a:pPr algn="just">
              <a:buFont typeface="Arial" panose="020B0604020202020204" pitchFamily="34" charset="0"/>
              <a:buAutoNum type="arabicPeriod"/>
              <a:defRPr/>
            </a:pPr>
            <a:endParaRPr lang="en-US" sz="2400" dirty="0" smtClean="0"/>
          </a:p>
          <a:p>
            <a:pPr algn="just">
              <a:buFont typeface="Arial" panose="020B0604020202020204" pitchFamily="34" charset="0"/>
              <a:buAutoNum type="arabicPeriod"/>
              <a:defRPr/>
            </a:pPr>
            <a:endParaRPr lang="en-US" sz="2400" b="1" dirty="0" smtClean="0"/>
          </a:p>
          <a:p>
            <a:pPr algn="just">
              <a:buFont typeface="Arial" panose="020B0604020202020204" pitchFamily="34" charset="0"/>
              <a:buAutoNum type="arabicPeriod"/>
              <a:defRPr/>
            </a:pPr>
            <a:r>
              <a:rPr lang="en-US" sz="2400" dirty="0" smtClean="0"/>
              <a:t>Ionic polarization</a:t>
            </a:r>
            <a:endParaRPr lang="en-US" sz="2400" dirty="0"/>
          </a:p>
          <a:p>
            <a:pPr algn="just" eaLnBrk="1" hangingPunct="1">
              <a:buFont typeface="Arial" panose="020B0604020202020204" pitchFamily="34" charset="0"/>
              <a:buAutoNum type="arabicPeriod"/>
              <a:defRPr/>
            </a:pPr>
            <a:endParaRPr lang="en-US" altLang="en-US" sz="2400" dirty="0" smtClean="0"/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91886" y="312285"/>
            <a:ext cx="116316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sz="4400" dirty="0" smtClean="0"/>
              <a:t>Dielectric </a:t>
            </a:r>
            <a:r>
              <a:rPr lang="en-US" sz="4400" dirty="0"/>
              <a:t>polarization</a:t>
            </a:r>
          </a:p>
          <a:p>
            <a:pPr algn="just" eaLnBrk="1" hangingPunct="1"/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79" y="1406707"/>
            <a:ext cx="2704226" cy="151885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005127" y="3765512"/>
            <a:ext cx="631065" cy="6310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86819" y="3089163"/>
            <a:ext cx="257578" cy="2575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86819" y="4773523"/>
            <a:ext cx="257578" cy="2575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3" idx="7"/>
            <a:endCxn id="6" idx="3"/>
          </p:cNvCxnSpPr>
          <p:nvPr/>
        </p:nvCxnSpPr>
        <p:spPr>
          <a:xfrm flipV="1">
            <a:off x="5543775" y="3309020"/>
            <a:ext cx="880765" cy="548909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5"/>
            <a:endCxn id="8" idx="2"/>
          </p:cNvCxnSpPr>
          <p:nvPr/>
        </p:nvCxnSpPr>
        <p:spPr>
          <a:xfrm>
            <a:off x="5543775" y="4304160"/>
            <a:ext cx="843044" cy="598152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9519" y="3811802"/>
            <a:ext cx="583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</a:t>
            </a:r>
            <a:r>
              <a:rPr lang="en-US" sz="3200" baseline="30000" dirty="0" smtClean="0"/>
              <a:t>-</a:t>
            </a:r>
            <a:endParaRPr lang="en-US" sz="32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20312" y="2925564"/>
            <a:ext cx="91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</a:t>
            </a:r>
            <a:r>
              <a:rPr lang="en-US" sz="3200" baseline="30000" dirty="0" smtClean="0"/>
              <a:t>+</a:t>
            </a:r>
            <a:endParaRPr lang="en-US" sz="32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20313" y="4603236"/>
            <a:ext cx="66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36192" y="4081044"/>
            <a:ext cx="10891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78825" y="4042697"/>
            <a:ext cx="28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23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5"/>
          <p:cNvSpPr txBox="1">
            <a:spLocks noChangeArrowheads="1"/>
          </p:cNvSpPr>
          <p:nvPr/>
        </p:nvSpPr>
        <p:spPr bwMode="auto">
          <a:xfrm>
            <a:off x="231775" y="438150"/>
            <a:ext cx="11845925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average</a:t>
            </a:r>
          </a:p>
          <a:p>
            <a:pPr algn="just" eaLnBrk="1" hangingPunct="1"/>
            <a:r>
              <a:rPr lang="en-US" altLang="en-US" sz="1800" dirty="0"/>
              <a:t>Mapped average improves the free-energy perturbation (FEP)  by coupling to displacement of coordinates.</a:t>
            </a:r>
          </a:p>
          <a:p>
            <a:pPr algn="just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FEP: </a:t>
            </a:r>
          </a:p>
          <a:p>
            <a:pPr algn="just" eaLnBrk="1" hangingPunct="1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mapping to improve precision: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 eaLnBrk="1" hangingPunct="1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6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064319"/>
              </p:ext>
            </p:extLst>
          </p:nvPr>
        </p:nvGraphicFramePr>
        <p:xfrm>
          <a:off x="2885281" y="1442918"/>
          <a:ext cx="37893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3" imgW="1167893" imgH="203112" progId="Equation.DSMT4">
                  <p:embed/>
                </p:oleObj>
              </mc:Choice>
              <mc:Fallback>
                <p:oleObj name="Equation" r:id="rId3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281" y="1442918"/>
                        <a:ext cx="37893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59624"/>
              </p:ext>
            </p:extLst>
          </p:nvPr>
        </p:nvGraphicFramePr>
        <p:xfrm>
          <a:off x="7381875" y="1573093"/>
          <a:ext cx="3444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5" imgW="1485900" imgH="228600" progId="Equation.DSMT4">
                  <p:embed/>
                </p:oleObj>
              </mc:Choice>
              <mc:Fallback>
                <p:oleObj name="Equation" r:id="rId5" imgW="1485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5" y="1573093"/>
                        <a:ext cx="3444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29269"/>
              </p:ext>
            </p:extLst>
          </p:nvPr>
        </p:nvGraphicFramePr>
        <p:xfrm>
          <a:off x="6674644" y="2454543"/>
          <a:ext cx="3284537" cy="6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Equation" r:id="rId7" imgW="965200" imgH="203200" progId="Equation.DSMT4">
                  <p:embed/>
                </p:oleObj>
              </mc:Choice>
              <mc:Fallback>
                <p:oleObj name="Equation" r:id="rId7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644" y="2454543"/>
                        <a:ext cx="3284537" cy="6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07" y="3916194"/>
            <a:ext cx="2893377" cy="16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385" y="3872080"/>
            <a:ext cx="2692747" cy="169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0624" y="3839478"/>
            <a:ext cx="3218557" cy="137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0623" y="3985263"/>
            <a:ext cx="2628558" cy="12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9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4"/>
          <p:cNvSpPr>
            <a:spLocks noChangeArrowheads="1"/>
          </p:cNvSpPr>
          <p:nvPr/>
        </p:nvSpPr>
        <p:spPr bwMode="auto">
          <a:xfrm>
            <a:off x="325599" y="347556"/>
            <a:ext cx="10633075" cy="617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 is 2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 with respect to an imposed electric field</a:t>
            </a:r>
          </a:p>
          <a:p>
            <a:pPr algn="just" eaLnBrk="1" hangingPunct="1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</a:p>
          <a:p>
            <a:pPr algn="just" eaLnBrk="1" hangingPunct="1"/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Boltzmann factor</a:t>
            </a:r>
          </a:p>
          <a:p>
            <a:pPr algn="just" eaLnBrk="1" hangingPunct="1"/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 function </a:t>
            </a:r>
          </a:p>
          <a:p>
            <a:pPr algn="just" eaLnBrk="1" hangingPunct="1"/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 satisfies 	</a:t>
            </a:r>
          </a:p>
          <a:p>
            <a:pPr algn="just" eaLnBrk="1" hangingPunct="1"/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5398"/>
              </p:ext>
            </p:extLst>
          </p:nvPr>
        </p:nvGraphicFramePr>
        <p:xfrm>
          <a:off x="3710046" y="2554556"/>
          <a:ext cx="1560073" cy="51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" name="Equation" r:id="rId3" imgW="622030" imgH="203112" progId="Equation.DSMT4">
                  <p:embed/>
                </p:oleObj>
              </mc:Choice>
              <mc:Fallback>
                <p:oleObj name="Equation" r:id="rId3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046" y="2554556"/>
                        <a:ext cx="1560073" cy="510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246"/>
          <p:cNvCxnSpPr>
            <a:cxnSpLocks noChangeShapeType="1"/>
          </p:cNvCxnSpPr>
          <p:nvPr/>
        </p:nvCxnSpPr>
        <p:spPr bwMode="auto">
          <a:xfrm>
            <a:off x="10263746" y="2175580"/>
            <a:ext cx="0" cy="1082675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035146" y="3470980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" panose="02020603050405020304" pitchFamily="18" charset="0"/>
              </a:rPr>
              <a:t>E</a:t>
            </a:r>
          </a:p>
        </p:txBody>
      </p:sp>
      <p:cxnSp>
        <p:nvCxnSpPr>
          <p:cNvPr id="8" name="Straight Arrow Connector 248"/>
          <p:cNvCxnSpPr>
            <a:cxnSpLocks noChangeShapeType="1"/>
          </p:cNvCxnSpPr>
          <p:nvPr/>
        </p:nvCxnSpPr>
        <p:spPr bwMode="auto">
          <a:xfrm>
            <a:off x="10111346" y="2251780"/>
            <a:ext cx="6096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0263746" y="2556580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l-GR" altLang="en-US" sz="1600">
                <a:latin typeface="Times" panose="02020603050405020304" pitchFamily="18" charset="0"/>
              </a:rPr>
              <a:t>θ</a:t>
            </a:r>
            <a:endParaRPr lang="en-US" altLang="en-US" sz="1600">
              <a:latin typeface="Times" panose="02020603050405020304" pitchFamily="18" charset="0"/>
            </a:endParaRPr>
          </a:p>
        </p:txBody>
      </p:sp>
      <p:cxnSp>
        <p:nvCxnSpPr>
          <p:cNvPr id="10" name="Straight Arrow Connector 250"/>
          <p:cNvCxnSpPr>
            <a:cxnSpLocks noChangeShapeType="1"/>
          </p:cNvCxnSpPr>
          <p:nvPr/>
        </p:nvCxnSpPr>
        <p:spPr bwMode="auto">
          <a:xfrm flipH="1">
            <a:off x="9273536" y="2251780"/>
            <a:ext cx="11161" cy="92923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8958903" y="3422938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Times" panose="02020603050405020304" pitchFamily="18" charset="0"/>
              </a:rPr>
              <a:t>x = </a:t>
            </a:r>
            <a:r>
              <a:rPr lang="en-US" altLang="en-US" sz="1600" dirty="0" smtClean="0">
                <a:latin typeface="Times" panose="02020603050405020304" pitchFamily="18" charset="0"/>
              </a:rPr>
              <a:t>1</a:t>
            </a:r>
            <a:endParaRPr lang="en-US" altLang="en-US" sz="1600" dirty="0">
              <a:latin typeface="Times" panose="02020603050405020304" pitchFamily="18" charset="0"/>
            </a:endParaRPr>
          </a:p>
        </p:txBody>
      </p:sp>
      <p:cxnSp>
        <p:nvCxnSpPr>
          <p:cNvPr id="12" name="Straight Arrow Connector 252"/>
          <p:cNvCxnSpPr>
            <a:cxnSpLocks noChangeShapeType="1"/>
          </p:cNvCxnSpPr>
          <p:nvPr/>
        </p:nvCxnSpPr>
        <p:spPr bwMode="auto">
          <a:xfrm>
            <a:off x="11364160" y="2342811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79562"/>
              </p:ext>
            </p:extLst>
          </p:nvPr>
        </p:nvGraphicFramePr>
        <p:xfrm>
          <a:off x="6114607" y="2554556"/>
          <a:ext cx="1815097" cy="51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607" y="2554556"/>
                        <a:ext cx="1815097" cy="510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08986"/>
              </p:ext>
            </p:extLst>
          </p:nvPr>
        </p:nvGraphicFramePr>
        <p:xfrm>
          <a:off x="3705621" y="5612107"/>
          <a:ext cx="29035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9" name="Equation" r:id="rId7" imgW="1167893" imgH="431613" progId="Equation.DSMT4">
                  <p:embed/>
                </p:oleObj>
              </mc:Choice>
              <mc:Fallback>
                <p:oleObj name="Equation" r:id="rId7" imgW="1167893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621" y="5612107"/>
                        <a:ext cx="29035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722105"/>
              </p:ext>
            </p:extLst>
          </p:nvPr>
        </p:nvGraphicFramePr>
        <p:xfrm>
          <a:off x="3705621" y="3394994"/>
          <a:ext cx="3470711" cy="51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" name="Equation" r:id="rId9" imgW="1384300" imgH="203200" progId="Equation.DSMT4">
                  <p:embed/>
                </p:oleObj>
              </mc:Choice>
              <mc:Fallback>
                <p:oleObj name="Equation" r:id="rId9" imgW="1384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621" y="3394994"/>
                        <a:ext cx="3470711" cy="510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879231"/>
              </p:ext>
            </p:extLst>
          </p:nvPr>
        </p:nvGraphicFramePr>
        <p:xfrm>
          <a:off x="3660197" y="4275273"/>
          <a:ext cx="5896756" cy="11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" name="Equation" r:id="rId11" imgW="2425700" imgH="457200" progId="Equation.DSMT4">
                  <p:embed/>
                </p:oleObj>
              </mc:Choice>
              <mc:Fallback>
                <p:oleObj name="Equation" r:id="rId11" imgW="2425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197" y="4275273"/>
                        <a:ext cx="5896756" cy="11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0995309" y="3355337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" panose="02020603050405020304" pitchFamily="18" charset="0"/>
              </a:rPr>
              <a:t>x = -1</a:t>
            </a:r>
          </a:p>
        </p:txBody>
      </p:sp>
      <p:graphicFrame>
        <p:nvGraphicFramePr>
          <p:cNvPr id="17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228403"/>
              </p:ext>
            </p:extLst>
          </p:nvPr>
        </p:nvGraphicFramePr>
        <p:xfrm>
          <a:off x="2873227" y="1511843"/>
          <a:ext cx="5537818" cy="71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" name="Equation" r:id="rId13" imgW="1854200" imgH="241300" progId="Equation.DSMT4">
                  <p:embed/>
                </p:oleObj>
              </mc:Choice>
              <mc:Fallback>
                <p:oleObj name="Equation" r:id="rId13" imgW="1854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227" y="1511843"/>
                        <a:ext cx="5537818" cy="718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9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106467"/>
              </p:ext>
            </p:extLst>
          </p:nvPr>
        </p:nvGraphicFramePr>
        <p:xfrm>
          <a:off x="338138" y="1250950"/>
          <a:ext cx="7319962" cy="1875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Equation" r:id="rId3" imgW="4559040" imgH="1168200" progId="Equation.DSMT4">
                  <p:embed/>
                </p:oleObj>
              </mc:Choice>
              <mc:Fallback>
                <p:oleObj name="Equation" r:id="rId3" imgW="45590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250950"/>
                        <a:ext cx="7319962" cy="1875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13892" y="42464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 formulas: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263526" y="3136210"/>
            <a:ext cx="9753600" cy="327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Stockmayer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 </a:t>
            </a:r>
          </a:p>
          <a:p>
            <a:pPr algn="just" eaLnBrk="1" hangingPunct="1"/>
            <a:endParaRPr lang="en-US" altLang="zh-CN" sz="900" dirty="0"/>
          </a:p>
          <a:p>
            <a:pPr algn="just" eaLnBrk="1" hangingPunct="1"/>
            <a:endParaRPr lang="en-US" altLang="zh-CN" sz="1800" dirty="0" smtClean="0"/>
          </a:p>
          <a:p>
            <a:pPr algn="just" eaLnBrk="1" hangingPunct="1"/>
            <a:r>
              <a:rPr lang="en-US" altLang="zh-CN" sz="1800" dirty="0" smtClean="0"/>
              <a:t>Dipole </a:t>
            </a:r>
            <a:r>
              <a:rPr lang="en-US" altLang="zh-CN" sz="1800" dirty="0"/>
              <a:t>Lennard-Jones fluid</a:t>
            </a:r>
          </a:p>
          <a:p>
            <a:pPr algn="just" eaLnBrk="1" hangingPunct="1"/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100" dirty="0"/>
          </a:p>
          <a:p>
            <a:pPr algn="just" eaLnBrk="1" hangingPunct="1"/>
            <a:r>
              <a:rPr lang="en-US" altLang="zh-CN" sz="1800" dirty="0"/>
              <a:t>Lennard-Jones </a:t>
            </a:r>
            <a:r>
              <a:rPr lang="en-US" altLang="zh-CN" sz="1800" dirty="0" smtClean="0"/>
              <a:t>potential</a:t>
            </a:r>
          </a:p>
          <a:p>
            <a:pPr algn="just" eaLnBrk="1" hangingPunct="1"/>
            <a:endParaRPr lang="en-US" altLang="zh-CN" sz="1800" dirty="0"/>
          </a:p>
          <a:p>
            <a:pPr algn="just" eaLnBrk="1" hangingPunct="1"/>
            <a:endParaRPr lang="en-US" altLang="zh-CN" sz="1800" dirty="0"/>
          </a:p>
          <a:p>
            <a:pPr algn="just" eaLnBrk="1" hangingPunct="1"/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800" dirty="0"/>
              <a:t>Dipole-dipole potential  </a:t>
            </a:r>
          </a:p>
          <a:p>
            <a:pPr algn="just" eaLnBrk="1" hangingPunct="1"/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2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73636"/>
              </p:ext>
            </p:extLst>
          </p:nvPr>
        </p:nvGraphicFramePr>
        <p:xfrm>
          <a:off x="3795713" y="3909743"/>
          <a:ext cx="2173287" cy="5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Equation" r:id="rId5" imgW="965200" imgH="254000" progId="Equation.DSMT4">
                  <p:embed/>
                </p:oleObj>
              </mc:Choice>
              <mc:Fallback>
                <p:oleObj name="Equation" r:id="rId5" imgW="96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3909743"/>
                        <a:ext cx="2173287" cy="5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779485"/>
              </p:ext>
            </p:extLst>
          </p:nvPr>
        </p:nvGraphicFramePr>
        <p:xfrm>
          <a:off x="3795713" y="4564317"/>
          <a:ext cx="2846387" cy="77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7" imgW="1447172" imgH="393529" progId="Equation.DSMT4">
                  <p:embed/>
                </p:oleObj>
              </mc:Choice>
              <mc:Fallback>
                <p:oleObj name="Equation" r:id="rId7" imgW="144717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4564317"/>
                        <a:ext cx="2846387" cy="774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72256"/>
              </p:ext>
            </p:extLst>
          </p:nvPr>
        </p:nvGraphicFramePr>
        <p:xfrm>
          <a:off x="3795713" y="5481841"/>
          <a:ext cx="4408487" cy="85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9" imgW="2413000" imgH="469900" progId="Equation.DSMT4">
                  <p:embed/>
                </p:oleObj>
              </mc:Choice>
              <mc:Fallback>
                <p:oleObj name="Equation" r:id="rId9" imgW="2413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5481841"/>
                        <a:ext cx="4408487" cy="858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8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711200"/>
            <a:ext cx="801376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447675" y="332522"/>
            <a:ext cx="975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C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51300" y="1163519"/>
                <a:ext cx="29397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N256m1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0.025_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1163519"/>
                <a:ext cx="293976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737600" y="2565400"/>
            <a:ext cx="4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altLang="zh-CN" dirty="0" smtClean="0"/>
              <a:t>of molecules:256</a:t>
            </a:r>
          </a:p>
          <a:p>
            <a:r>
              <a:rPr lang="en-US" altLang="zh-CN" dirty="0" smtClean="0"/>
              <a:t>Dipole strength: 1</a:t>
            </a:r>
          </a:p>
          <a:p>
            <a:r>
              <a:rPr lang="en-US" altLang="zh-CN" dirty="0" smtClean="0"/>
              <a:t>Density: 0.025(simulation unit)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730704"/>
            <a:ext cx="7931150" cy="612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447675" y="332522"/>
            <a:ext cx="975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C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505324" y="978853"/>
            <a:ext cx="28098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en-US" dirty="0"/>
              <a:t>Comparison of CPU times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1449" y="2594023"/>
            <a:ext cx="4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altLang="zh-CN" dirty="0" smtClean="0"/>
              <a:t>of molecules:256</a:t>
            </a:r>
          </a:p>
          <a:p>
            <a:r>
              <a:rPr lang="en-US" altLang="zh-CN" dirty="0" smtClean="0"/>
              <a:t>Dipole strength: 1</a:t>
            </a:r>
          </a:p>
          <a:p>
            <a:r>
              <a:rPr lang="en-US" altLang="zh-CN" dirty="0" smtClean="0"/>
              <a:t>Density: 0.025(simulation unit)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94" y="3251660"/>
            <a:ext cx="3385979" cy="261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6" y="634689"/>
            <a:ext cx="3444611" cy="221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31" y="3287167"/>
            <a:ext cx="3385979" cy="26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98" y="555946"/>
            <a:ext cx="3445738" cy="221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73" y="3215857"/>
            <a:ext cx="3548100" cy="274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97" y="582921"/>
            <a:ext cx="3745853" cy="216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0"/>
          <p:cNvSpPr>
            <a:spLocks noChangeArrowheads="1"/>
          </p:cNvSpPr>
          <p:nvPr/>
        </p:nvSpPr>
        <p:spPr bwMode="auto">
          <a:xfrm>
            <a:off x="7181269" y="240050"/>
            <a:ext cx="1216606" cy="242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8780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3352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7924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2496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9300"/>
          </a:p>
        </p:txBody>
      </p:sp>
      <p:sp>
        <p:nvSpPr>
          <p:cNvPr id="18" name="Rectangle 123"/>
          <p:cNvSpPr>
            <a:spLocks noChangeArrowheads="1"/>
          </p:cNvSpPr>
          <p:nvPr/>
        </p:nvSpPr>
        <p:spPr bwMode="auto">
          <a:xfrm rot="16200000">
            <a:off x="5138177" y="9479991"/>
            <a:ext cx="991707" cy="206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8780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3352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7924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2496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9300"/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5170060" y="3323974"/>
            <a:ext cx="280987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en-US" sz="1200" dirty="0"/>
              <a:t>Comparison of CPU times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9156374" y="3199938"/>
            <a:ext cx="280987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en-US" sz="1200" dirty="0"/>
              <a:t>Comparison of CPU times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1281605" y="3195620"/>
            <a:ext cx="280987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en-US" sz="1200" dirty="0"/>
              <a:t>Comparison of CPU times</a:t>
            </a:r>
          </a:p>
        </p:txBody>
      </p:sp>
    </p:spTree>
    <p:extLst>
      <p:ext uri="{BB962C8B-B14F-4D97-AF65-F5344CB8AC3E}">
        <p14:creationId xmlns:p14="http://schemas.microsoft.com/office/powerpoint/2010/main" val="27477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225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SimSun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weisong lin</dc:creator>
  <cp:lastModifiedBy>weisong lin</cp:lastModifiedBy>
  <cp:revision>105</cp:revision>
  <cp:lastPrinted>2015-10-02T03:41:08Z</cp:lastPrinted>
  <dcterms:created xsi:type="dcterms:W3CDTF">2015-10-02T01:43:35Z</dcterms:created>
  <dcterms:modified xsi:type="dcterms:W3CDTF">2015-10-08T04:16:52Z</dcterms:modified>
</cp:coreProperties>
</file>