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20"/>
  </p:notesMasterIdLst>
  <p:sldIdLst>
    <p:sldId id="256" r:id="rId2"/>
    <p:sldId id="257" r:id="rId3"/>
    <p:sldId id="263" r:id="rId4"/>
    <p:sldId id="264" r:id="rId5"/>
    <p:sldId id="265" r:id="rId6"/>
    <p:sldId id="260" r:id="rId7"/>
    <p:sldId id="261" r:id="rId8"/>
    <p:sldId id="274" r:id="rId9"/>
    <p:sldId id="268" r:id="rId10"/>
    <p:sldId id="276" r:id="rId11"/>
    <p:sldId id="284" r:id="rId12"/>
    <p:sldId id="277" r:id="rId13"/>
    <p:sldId id="278" r:id="rId14"/>
    <p:sldId id="279" r:id="rId15"/>
    <p:sldId id="280" r:id="rId16"/>
    <p:sldId id="281" r:id="rId17"/>
    <p:sldId id="285" r:id="rId18"/>
    <p:sldId id="259" r:id="rId19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宋体" charset="0"/>
        <a:cs typeface="宋体" charset="0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宋体" charset="0"/>
        <a:cs typeface="宋体" charset="0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宋体" charset="0"/>
        <a:cs typeface="宋体" charset="0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宋体" charset="0"/>
        <a:cs typeface="宋体" charset="0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宋体" charset="0"/>
        <a:cs typeface="宋体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Calibri" charset="0"/>
        <a:ea typeface="宋体" charset="0"/>
        <a:cs typeface="宋体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Calibri" charset="0"/>
        <a:ea typeface="宋体" charset="0"/>
        <a:cs typeface="宋体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Calibri" charset="0"/>
        <a:ea typeface="宋体" charset="0"/>
        <a:cs typeface="宋体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Calibri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597"/>
    <a:srgbClr val="FF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4" autoAdjust="0"/>
    <p:restoredTop sz="77379" autoAdjust="0"/>
  </p:normalViewPr>
  <p:slideViewPr>
    <p:cSldViewPr snapToGrid="0" snapToObjects="1">
      <p:cViewPr varScale="1">
        <p:scale>
          <a:sx n="57" d="100"/>
          <a:sy n="57" d="100"/>
        </p:scale>
        <p:origin x="13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5.wmf"/><Relationship Id="rId4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D740A-182C-4721-96FF-2BE4292174B4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CD9D5-67AF-40FC-BF06-B47A2DFE7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8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pacitanc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Dielectric" TargetMode="External"/><Relationship Id="rId4" Type="http://schemas.openxmlformats.org/officeDocument/2006/relationships/hyperlink" Target="https://en.wikipedia.org/wiki/Capacitor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lar_molecul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Ionic_crystal" TargetMode="External"/><Relationship Id="rId4" Type="http://schemas.openxmlformats.org/officeDocument/2006/relationships/hyperlink" Target="https://en.wikipedia.org/wiki/Ion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Likewise, relative permittivity is the ratio of the </a:t>
            </a:r>
            <a:r>
              <a:rPr lang="en-US" sz="28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apacitance"/>
              </a:rPr>
              <a:t>capacitance</a:t>
            </a: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28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apacitor"/>
              </a:rPr>
              <a:t>capacitor</a:t>
            </a: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using that material as a </a:t>
            </a:r>
            <a:r>
              <a:rPr lang="en-US" sz="28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Dielectric"/>
              </a:rPr>
              <a:t>dielectric</a:t>
            </a: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compared to a similar capacitor that has vacuum as its dielectric.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CD9D5-67AF-40FC-BF06-B47A2DFE71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92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CD9D5-67AF-40FC-BF06-B47A2DFE71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31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CD9D5-67AF-40FC-BF06-B47A2DFE71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02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CD9D5-67AF-40FC-BF06-B47A2DFE71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4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classical approach to the dielectric model, a material is made up of atoms. Each atom consists of a cloud of negative charge (electrons) and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positive point charge at its center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Dipolar polarization is a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polarization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 either inherent to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olar molecule"/>
              </a:rPr>
              <a:t>polar molecules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orientation polarization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 displacements between positive and negative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Ion"/>
              </a:rPr>
              <a:t>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Ionic crystal"/>
              </a:rPr>
              <a:t>ionic crystals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CD9D5-67AF-40FC-BF06-B47A2DFE71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62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averaged over microstates sampled from ensemble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this method converges poorly when there is a little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overlap in configuration space between ensembles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denotes an average over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microstates sampled from the canonical distribution representing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CD9D5-67AF-40FC-BF06-B47A2DFE71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09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principle for the formula of a mapping is conservation of the fractional phase-space </a:t>
            </a:r>
            <a:r>
              <a:rPr lang="en-US" baseline="0" dirty="0" smtClean="0"/>
              <a:t>probability </a:t>
            </a:r>
            <a:r>
              <a:rPr lang="en-US" baseline="0" dirty="0" smtClean="0"/>
              <a:t>between the old and new coordinates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CD9D5-67AF-40FC-BF06-B47A2DFE71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18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349500"/>
            <a:ext cx="9144000" cy="1416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pic>
        <p:nvPicPr>
          <p:cNvPr id="5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50"/>
            <a:ext cx="3843338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57049" y="3949706"/>
            <a:ext cx="3088288" cy="67377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714662" y="2428124"/>
            <a:ext cx="7772400" cy="1336386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57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8"/>
          <p:cNvGrpSpPr>
            <a:grpSpLocks/>
          </p:cNvGrpSpPr>
          <p:nvPr/>
        </p:nvGrpSpPr>
        <p:grpSpPr bwMode="auto">
          <a:xfrm>
            <a:off x="6551613" y="228600"/>
            <a:ext cx="2363787" cy="1517650"/>
            <a:chOff x="488425" y="-150171"/>
            <a:chExt cx="3701279" cy="2063578"/>
          </a:xfrm>
        </p:grpSpPr>
        <p:pic>
          <p:nvPicPr>
            <p:cNvPr id="4" name="Picture 2" descr="http://d.hiphotos.bdimg.com/album/w%3D2048/sign=ecf6863eb58f8c54e3d3c22f0e112ff5/314e251f95cad1c8e421bcf77e3e6709c83d514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425" y="-150171"/>
              <a:ext cx="3255671" cy="2063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3229" y="-62389"/>
              <a:ext cx="1436475" cy="1888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02000"/>
            <a:ext cx="2230438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694478" y="902736"/>
            <a:ext cx="1722520" cy="64130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51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109" y="4074304"/>
            <a:ext cx="507924" cy="535869"/>
          </a:xfrm>
          <a:prstGeom prst="ellipse">
            <a:avLst/>
          </a:prstGeom>
          <a:ln>
            <a:noFill/>
          </a:ln>
          <a:effectLst/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109" y="3223404"/>
            <a:ext cx="507924" cy="535869"/>
          </a:xfrm>
          <a:prstGeom prst="ellipse">
            <a:avLst/>
          </a:prstGeom>
          <a:ln>
            <a:noFill/>
          </a:ln>
          <a:effectLst/>
        </p:spPr>
      </p:pic>
      <p:sp>
        <p:nvSpPr>
          <p:cNvPr id="5" name="流程图: 延期 5"/>
          <p:cNvSpPr/>
          <p:nvPr/>
        </p:nvSpPr>
        <p:spPr>
          <a:xfrm>
            <a:off x="-1778000" y="1209675"/>
            <a:ext cx="6094413" cy="509905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pic>
        <p:nvPicPr>
          <p:cNvPr id="6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2738"/>
            <a:ext cx="2641600" cy="389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109" y="2419435"/>
            <a:ext cx="507924" cy="535869"/>
          </a:xfrm>
          <a:prstGeom prst="ellipse">
            <a:avLst/>
          </a:prstGeom>
          <a:ln>
            <a:noFill/>
          </a:ln>
          <a:effectLst/>
        </p:spPr>
      </p:pic>
      <p:grpSp>
        <p:nvGrpSpPr>
          <p:cNvPr id="8" name="组合 12"/>
          <p:cNvGrpSpPr>
            <a:grpSpLocks/>
          </p:cNvGrpSpPr>
          <p:nvPr/>
        </p:nvGrpSpPr>
        <p:grpSpPr bwMode="auto">
          <a:xfrm>
            <a:off x="5622925" y="2846388"/>
            <a:ext cx="2155825" cy="98425"/>
            <a:chOff x="6919414" y="2608534"/>
            <a:chExt cx="2156347" cy="98498"/>
          </a:xfrm>
        </p:grpSpPr>
        <p:sp>
          <p:nvSpPr>
            <p:cNvPr id="9" name="矩形 8"/>
            <p:cNvSpPr/>
            <p:nvPr/>
          </p:nvSpPr>
          <p:spPr>
            <a:xfrm>
              <a:off x="6919414" y="2660960"/>
              <a:ext cx="2156347" cy="460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V="1">
              <a:off x="6919414" y="2608534"/>
              <a:ext cx="2156347" cy="4607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/>
            </a:p>
          </p:txBody>
        </p:sp>
      </p:grpSp>
      <p:grpSp>
        <p:nvGrpSpPr>
          <p:cNvPr id="11" name="组合 32"/>
          <p:cNvGrpSpPr>
            <a:grpSpLocks/>
          </p:cNvGrpSpPr>
          <p:nvPr/>
        </p:nvGrpSpPr>
        <p:grpSpPr bwMode="auto">
          <a:xfrm>
            <a:off x="5622925" y="3660775"/>
            <a:ext cx="2155825" cy="98425"/>
            <a:chOff x="6919414" y="2608534"/>
            <a:chExt cx="2156347" cy="98498"/>
          </a:xfrm>
        </p:grpSpPr>
        <p:sp>
          <p:nvSpPr>
            <p:cNvPr id="12" name="矩形 11"/>
            <p:cNvSpPr/>
            <p:nvPr/>
          </p:nvSpPr>
          <p:spPr>
            <a:xfrm>
              <a:off x="6919414" y="2660961"/>
              <a:ext cx="2156347" cy="460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flipV="1">
              <a:off x="6919414" y="2608534"/>
              <a:ext cx="2156347" cy="460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/>
            </a:p>
          </p:txBody>
        </p:sp>
      </p:grpSp>
      <p:grpSp>
        <p:nvGrpSpPr>
          <p:cNvPr id="14" name="组合 35"/>
          <p:cNvGrpSpPr>
            <a:grpSpLocks/>
          </p:cNvGrpSpPr>
          <p:nvPr/>
        </p:nvGrpSpPr>
        <p:grpSpPr bwMode="auto">
          <a:xfrm>
            <a:off x="5622925" y="4541838"/>
            <a:ext cx="2155825" cy="98425"/>
            <a:chOff x="6919414" y="2608534"/>
            <a:chExt cx="2156347" cy="98498"/>
          </a:xfrm>
        </p:grpSpPr>
        <p:sp>
          <p:nvSpPr>
            <p:cNvPr id="15" name="矩形 14"/>
            <p:cNvSpPr/>
            <p:nvPr/>
          </p:nvSpPr>
          <p:spPr>
            <a:xfrm>
              <a:off x="6919414" y="2660960"/>
              <a:ext cx="2156347" cy="460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 flipV="1">
              <a:off x="6919414" y="2608534"/>
              <a:ext cx="2156347" cy="4607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2470" y="1239632"/>
            <a:ext cx="4234329" cy="819991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538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37275" y="2095500"/>
            <a:ext cx="111125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pic>
        <p:nvPicPr>
          <p:cNvPr id="4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651000"/>
            <a:ext cx="2193925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5229" y="2391053"/>
            <a:ext cx="4496299" cy="1874338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45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349500"/>
            <a:ext cx="9144000" cy="1416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pic>
        <p:nvPicPr>
          <p:cNvPr id="5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50"/>
            <a:ext cx="3843338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57049" y="3949706"/>
            <a:ext cx="3088288" cy="67377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714662" y="2428124"/>
            <a:ext cx="7772400" cy="13363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8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8"/>
          <p:cNvGrpSpPr>
            <a:grpSpLocks/>
          </p:cNvGrpSpPr>
          <p:nvPr/>
        </p:nvGrpSpPr>
        <p:grpSpPr bwMode="auto">
          <a:xfrm>
            <a:off x="6551613" y="228600"/>
            <a:ext cx="2363787" cy="1517650"/>
            <a:chOff x="488425" y="-150171"/>
            <a:chExt cx="3701279" cy="2063578"/>
          </a:xfrm>
        </p:grpSpPr>
        <p:pic>
          <p:nvPicPr>
            <p:cNvPr id="4" name="Picture 2" descr="http://d.hiphotos.bdimg.com/album/w%3D2048/sign=ecf6863eb58f8c54e3d3c22f0e112ff5/314e251f95cad1c8e421bcf77e3e6709c83d514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425" y="-150171"/>
              <a:ext cx="3255671" cy="2063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3229" y="-62389"/>
              <a:ext cx="1436475" cy="1888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02000"/>
            <a:ext cx="2230438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694478" y="902736"/>
            <a:ext cx="1722520" cy="64130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63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37275" y="2095500"/>
            <a:ext cx="111125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pic>
        <p:nvPicPr>
          <p:cNvPr id="4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651000"/>
            <a:ext cx="2193925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5229" y="2391053"/>
            <a:ext cx="4496299" cy="18743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9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109" y="4074304"/>
            <a:ext cx="507924" cy="535869"/>
          </a:xfrm>
          <a:prstGeom prst="ellipse">
            <a:avLst/>
          </a:prstGeom>
          <a:ln>
            <a:noFill/>
          </a:ln>
          <a:effectLst/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109" y="3223404"/>
            <a:ext cx="507924" cy="535869"/>
          </a:xfrm>
          <a:prstGeom prst="ellipse">
            <a:avLst/>
          </a:prstGeom>
          <a:ln>
            <a:noFill/>
          </a:ln>
          <a:effectLst/>
        </p:spPr>
      </p:pic>
      <p:sp>
        <p:nvSpPr>
          <p:cNvPr id="5" name="流程图: 延期 5"/>
          <p:cNvSpPr/>
          <p:nvPr/>
        </p:nvSpPr>
        <p:spPr>
          <a:xfrm>
            <a:off x="-1778000" y="1209675"/>
            <a:ext cx="6094413" cy="509905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/>
          </a:p>
        </p:txBody>
      </p:sp>
      <p:pic>
        <p:nvPicPr>
          <p:cNvPr id="6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2738"/>
            <a:ext cx="2641600" cy="389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109" y="2419435"/>
            <a:ext cx="507924" cy="535869"/>
          </a:xfrm>
          <a:prstGeom prst="ellipse">
            <a:avLst/>
          </a:prstGeom>
          <a:ln>
            <a:noFill/>
          </a:ln>
          <a:effectLst/>
        </p:spPr>
      </p:pic>
      <p:grpSp>
        <p:nvGrpSpPr>
          <p:cNvPr id="8" name="组合 12"/>
          <p:cNvGrpSpPr>
            <a:grpSpLocks/>
          </p:cNvGrpSpPr>
          <p:nvPr/>
        </p:nvGrpSpPr>
        <p:grpSpPr bwMode="auto">
          <a:xfrm>
            <a:off x="5622925" y="2846388"/>
            <a:ext cx="2155825" cy="98425"/>
            <a:chOff x="6919414" y="2608534"/>
            <a:chExt cx="2156347" cy="98498"/>
          </a:xfrm>
        </p:grpSpPr>
        <p:sp>
          <p:nvSpPr>
            <p:cNvPr id="9" name="矩形 8"/>
            <p:cNvSpPr/>
            <p:nvPr/>
          </p:nvSpPr>
          <p:spPr>
            <a:xfrm>
              <a:off x="6919414" y="2660960"/>
              <a:ext cx="2156347" cy="460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V="1">
              <a:off x="6919414" y="2608534"/>
              <a:ext cx="2156347" cy="4607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/>
            </a:p>
          </p:txBody>
        </p:sp>
      </p:grpSp>
      <p:grpSp>
        <p:nvGrpSpPr>
          <p:cNvPr id="11" name="组合 32"/>
          <p:cNvGrpSpPr>
            <a:grpSpLocks/>
          </p:cNvGrpSpPr>
          <p:nvPr/>
        </p:nvGrpSpPr>
        <p:grpSpPr bwMode="auto">
          <a:xfrm>
            <a:off x="5622925" y="3660775"/>
            <a:ext cx="2155825" cy="98425"/>
            <a:chOff x="6919414" y="2608534"/>
            <a:chExt cx="2156347" cy="98498"/>
          </a:xfrm>
        </p:grpSpPr>
        <p:sp>
          <p:nvSpPr>
            <p:cNvPr id="12" name="矩形 11"/>
            <p:cNvSpPr/>
            <p:nvPr/>
          </p:nvSpPr>
          <p:spPr>
            <a:xfrm>
              <a:off x="6919414" y="2660961"/>
              <a:ext cx="2156347" cy="460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flipV="1">
              <a:off x="6919414" y="2608534"/>
              <a:ext cx="2156347" cy="460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/>
            </a:p>
          </p:txBody>
        </p:sp>
      </p:grpSp>
      <p:grpSp>
        <p:nvGrpSpPr>
          <p:cNvPr id="14" name="组合 35"/>
          <p:cNvGrpSpPr>
            <a:grpSpLocks/>
          </p:cNvGrpSpPr>
          <p:nvPr/>
        </p:nvGrpSpPr>
        <p:grpSpPr bwMode="auto">
          <a:xfrm>
            <a:off x="5622925" y="4541838"/>
            <a:ext cx="2155825" cy="98425"/>
            <a:chOff x="6919414" y="2608534"/>
            <a:chExt cx="2156347" cy="98498"/>
          </a:xfrm>
        </p:grpSpPr>
        <p:sp>
          <p:nvSpPr>
            <p:cNvPr id="15" name="矩形 14"/>
            <p:cNvSpPr/>
            <p:nvPr/>
          </p:nvSpPr>
          <p:spPr>
            <a:xfrm>
              <a:off x="6919414" y="2660960"/>
              <a:ext cx="2156347" cy="460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 flipV="1">
              <a:off x="6919414" y="2608534"/>
              <a:ext cx="2156347" cy="4607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2470" y="1239632"/>
            <a:ext cx="4234329" cy="819991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008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313E-E6CE-4D21-BE0E-BA8399D25D67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D1BF-13EF-479D-8119-FC7B31ACE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2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5BA44D9-7A8D-A34A-AED2-9EE7A23B6317}" type="datetimeFigureOut">
              <a:rPr lang="zh-CN" altLang="en-US" smtClean="0"/>
              <a:pPr>
                <a:defRPr/>
              </a:pPr>
              <a:t>2015/10/9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186E20-E72D-4F44-BED3-0D458A47C46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AutoShape 4" descr="http://img5.imgtn.bdimg.com/it/u=3729672331,964562510&amp;fm=15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290780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8" r:id="rId5"/>
    <p:sldLayoutId id="2147483679" r:id="rId6"/>
    <p:sldLayoutId id="2147483680" r:id="rId7"/>
    <p:sldLayoutId id="2147483659" r:id="rId8"/>
    <p:sldLayoutId id="2147483686" r:id="rId9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6.wmf"/><Relationship Id="rId18" Type="http://schemas.openxmlformats.org/officeDocument/2006/relationships/oleObject" Target="../embeddings/oleObject23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30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4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9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36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1.png"/><Relationship Id="rId4" Type="http://schemas.openxmlformats.org/officeDocument/2006/relationships/image" Target="../media/image16.wmf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906" y="2743796"/>
            <a:ext cx="877900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3000" i="1" dirty="0"/>
              <a:t>Electric-Field Mapped Averaging for Dielectric Constant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6321" y="4321355"/>
            <a:ext cx="231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Weisong Lin</a:t>
            </a:r>
          </a:p>
          <a:p>
            <a:r>
              <a:rPr lang="en-US" sz="2800" i="1" dirty="0" smtClean="0"/>
              <a:t>10/9/2015</a:t>
            </a:r>
            <a:endParaRPr lang="en-US" sz="2800" i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7792">
        <p:random/>
      </p:transition>
    </mc:Choice>
    <mc:Fallback>
      <p:transition spd="slow" advTm="7792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5702" y="240396"/>
            <a:ext cx="2041298" cy="641350"/>
          </a:xfrm>
        </p:spPr>
        <p:txBody>
          <a:bodyPr>
            <a:normAutofit/>
          </a:bodyPr>
          <a:lstStyle/>
          <a:p>
            <a:r>
              <a:rPr lang="en-US" altLang="zh-CN" sz="2800" b="1" i="1" dirty="0" smtClean="0"/>
              <a:t>Formulas</a:t>
            </a:r>
            <a:endParaRPr lang="en-US" sz="2800" b="1" i="1" dirty="0"/>
          </a:p>
        </p:txBody>
      </p:sp>
      <p:sp>
        <p:nvSpPr>
          <p:cNvPr id="3" name="Rectangle 244"/>
          <p:cNvSpPr>
            <a:spLocks noChangeArrowheads="1"/>
          </p:cNvSpPr>
          <p:nvPr/>
        </p:nvSpPr>
        <p:spPr bwMode="auto">
          <a:xfrm>
            <a:off x="325599" y="444481"/>
            <a:ext cx="59001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to dielectric constant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/>
            <a:endParaRPr lang="en-US" altLang="zh-CN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250"/>
          <p:cNvCxnSpPr>
            <a:cxnSpLocks noChangeShapeType="1"/>
          </p:cNvCxnSpPr>
          <p:nvPr/>
        </p:nvCxnSpPr>
        <p:spPr bwMode="auto">
          <a:xfrm>
            <a:off x="597321" y="2588156"/>
            <a:ext cx="1674689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591491"/>
              </p:ext>
            </p:extLst>
          </p:nvPr>
        </p:nvGraphicFramePr>
        <p:xfrm>
          <a:off x="2507918" y="2354574"/>
          <a:ext cx="603744" cy="72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5" name="Equation" r:id="rId4" imgW="190440" imgH="228600" progId="Equation.DSMT4">
                  <p:embed/>
                </p:oleObj>
              </mc:Choice>
              <mc:Fallback>
                <p:oleObj name="Equation" r:id="rId4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7918" y="2354574"/>
                        <a:ext cx="603744" cy="722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Arrow Connector 246"/>
          <p:cNvCxnSpPr>
            <a:cxnSpLocks noChangeShapeType="1"/>
          </p:cNvCxnSpPr>
          <p:nvPr/>
        </p:nvCxnSpPr>
        <p:spPr bwMode="auto">
          <a:xfrm flipV="1">
            <a:off x="593030" y="1716986"/>
            <a:ext cx="1445701" cy="858593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037268"/>
              </p:ext>
            </p:extLst>
          </p:nvPr>
        </p:nvGraphicFramePr>
        <p:xfrm>
          <a:off x="2191434" y="1219138"/>
          <a:ext cx="4826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6" name="Equation" r:id="rId6" imgW="152280" imgH="203040" progId="Equation.DSMT4">
                  <p:embed/>
                </p:oleObj>
              </mc:Choice>
              <mc:Fallback>
                <p:oleObj name="Equation" r:id="rId6" imgW="152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1434" y="1219138"/>
                        <a:ext cx="4826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Arc 27"/>
          <p:cNvSpPr/>
          <p:nvPr/>
        </p:nvSpPr>
        <p:spPr>
          <a:xfrm rot="2858400">
            <a:off x="845864" y="2177424"/>
            <a:ext cx="499308" cy="368477"/>
          </a:xfrm>
          <a:prstGeom prst="arc">
            <a:avLst>
              <a:gd name="adj1" fmla="val 15913607"/>
              <a:gd name="adj2" fmla="val 105812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755855"/>
              </p:ext>
            </p:extLst>
          </p:nvPr>
        </p:nvGraphicFramePr>
        <p:xfrm>
          <a:off x="1399871" y="2185390"/>
          <a:ext cx="234950" cy="32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7"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9871" y="2185390"/>
                        <a:ext cx="234950" cy="32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01967"/>
              </p:ext>
            </p:extLst>
          </p:nvPr>
        </p:nvGraphicFramePr>
        <p:xfrm>
          <a:off x="3833355" y="1679174"/>
          <a:ext cx="1746031" cy="570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8" name="Equation" r:id="rId10" imgW="622030" imgH="203112" progId="Equation.DSMT4">
                  <p:embed/>
                </p:oleObj>
              </mc:Choice>
              <mc:Fallback>
                <p:oleObj name="Equation" r:id="rId10" imgW="62203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355" y="1679174"/>
                        <a:ext cx="1746031" cy="5708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136147"/>
              </p:ext>
            </p:extLst>
          </p:nvPr>
        </p:nvGraphicFramePr>
        <p:xfrm>
          <a:off x="6238840" y="1679174"/>
          <a:ext cx="1662288" cy="467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9" name="Equation" r:id="rId12" imgW="723600" imgH="203040" progId="Equation.DSMT4">
                  <p:embed/>
                </p:oleObj>
              </mc:Choice>
              <mc:Fallback>
                <p:oleObj name="Equation" r:id="rId12" imgW="723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40" y="1679174"/>
                        <a:ext cx="1662288" cy="4671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124845"/>
              </p:ext>
            </p:extLst>
          </p:nvPr>
        </p:nvGraphicFramePr>
        <p:xfrm>
          <a:off x="3821113" y="2517775"/>
          <a:ext cx="22383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0" name="Equation" r:id="rId14" imgW="1015920" imgH="203040" progId="Equation.DSMT4">
                  <p:embed/>
                </p:oleObj>
              </mc:Choice>
              <mc:Fallback>
                <p:oleObj name="Equation" r:id="rId14" imgW="1015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3" y="2517775"/>
                        <a:ext cx="223837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0"/>
          <p:cNvSpPr/>
          <p:nvPr/>
        </p:nvSpPr>
        <p:spPr>
          <a:xfrm>
            <a:off x="1756580" y="3253294"/>
            <a:ext cx="19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Mapping satisfies </a:t>
            </a:r>
            <a:endParaRPr lang="en-US" dirty="0"/>
          </a:p>
        </p:txBody>
      </p:sp>
      <p:graphicFrame>
        <p:nvGraphicFramePr>
          <p:cNvPr id="42" name="Object 2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457679"/>
              </p:ext>
            </p:extLst>
          </p:nvPr>
        </p:nvGraphicFramePr>
        <p:xfrm>
          <a:off x="3111662" y="3677405"/>
          <a:ext cx="3517907" cy="948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1" name="Equation" r:id="rId16" imgW="1600200" imgH="431640" progId="Equation.DSMT4">
                  <p:embed/>
                </p:oleObj>
              </mc:Choice>
              <mc:Fallback>
                <p:oleObj name="Equation" r:id="rId16" imgW="1600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662" y="3677405"/>
                        <a:ext cx="3517907" cy="9483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/>
          <p:cNvSpPr/>
          <p:nvPr/>
        </p:nvSpPr>
        <p:spPr>
          <a:xfrm>
            <a:off x="1866323" y="4724833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With</a:t>
            </a:r>
            <a:endParaRPr lang="en-US" dirty="0"/>
          </a:p>
        </p:txBody>
      </p:sp>
      <p:graphicFrame>
        <p:nvGraphicFramePr>
          <p:cNvPr id="44" name="Object 2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564417"/>
              </p:ext>
            </p:extLst>
          </p:nvPr>
        </p:nvGraphicFramePr>
        <p:xfrm>
          <a:off x="2951832" y="5022543"/>
          <a:ext cx="2226886" cy="327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2" name="Equation" r:id="rId18" imgW="1384300" imgH="203200" progId="Equation.DSMT4">
                  <p:embed/>
                </p:oleObj>
              </mc:Choice>
              <mc:Fallback>
                <p:oleObj name="Equation" r:id="rId18" imgW="1384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832" y="5022543"/>
                        <a:ext cx="2226886" cy="3273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2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467900"/>
              </p:ext>
            </p:extLst>
          </p:nvPr>
        </p:nvGraphicFramePr>
        <p:xfrm>
          <a:off x="2951832" y="5487002"/>
          <a:ext cx="3501059" cy="66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3" name="Equation" r:id="rId20" imgW="2425700" imgH="457200" progId="Equation.DSMT4">
                  <p:embed/>
                </p:oleObj>
              </mc:Choice>
              <mc:Fallback>
                <p:oleObj name="Equation" r:id="rId20" imgW="24257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832" y="5487002"/>
                        <a:ext cx="3501059" cy="66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ight Arrow 52"/>
          <p:cNvSpPr/>
          <p:nvPr/>
        </p:nvSpPr>
        <p:spPr>
          <a:xfrm>
            <a:off x="6926317" y="3999164"/>
            <a:ext cx="683173" cy="304800"/>
          </a:xfrm>
          <a:prstGeom prst="rightArrow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01128" y="3754782"/>
            <a:ext cx="325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y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40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3" grpId="0" animBg="1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634999"/>
              </p:ext>
            </p:extLst>
          </p:nvPr>
        </p:nvGraphicFramePr>
        <p:xfrm>
          <a:off x="1975035" y="3739290"/>
          <a:ext cx="6153150" cy="275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" name="Equation" r:id="rId3" imgW="3682800" imgH="1650960" progId="Equation.DSMT4">
                  <p:embed/>
                </p:oleObj>
              </mc:Choice>
              <mc:Fallback>
                <p:oleObj name="Equation" r:id="rId3" imgW="368280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5035" y="3739290"/>
                        <a:ext cx="6153150" cy="275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33023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Mapped averaging formulas: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6225702" y="240396"/>
            <a:ext cx="204129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+mj-lt"/>
                <a:ea typeface="+mj-ea"/>
                <a:cs typeface="宋体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2800" b="1" i="1" dirty="0" smtClean="0"/>
              <a:t>Formulas</a:t>
            </a:r>
            <a:endParaRPr lang="en-US" sz="2800" b="1" i="1" dirty="0"/>
          </a:p>
        </p:txBody>
      </p:sp>
      <p:graphicFrame>
        <p:nvGraphicFramePr>
          <p:cNvPr id="6" name="Object 2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349809"/>
              </p:ext>
            </p:extLst>
          </p:nvPr>
        </p:nvGraphicFramePr>
        <p:xfrm>
          <a:off x="584200" y="881746"/>
          <a:ext cx="37719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3" name="Equation" r:id="rId5" imgW="2260440" imgH="355320" progId="Equation.DSMT4">
                  <p:embed/>
                </p:oleObj>
              </mc:Choice>
              <mc:Fallback>
                <p:oleObj name="Equation" r:id="rId5" imgW="22604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881746"/>
                        <a:ext cx="37719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152276"/>
              </p:ext>
            </p:extLst>
          </p:nvPr>
        </p:nvGraphicFramePr>
        <p:xfrm>
          <a:off x="584200" y="1472483"/>
          <a:ext cx="19494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4" name="Equation" r:id="rId7" imgW="1168200" imgH="253800" progId="Equation.DSMT4">
                  <p:embed/>
                </p:oleObj>
              </mc:Choice>
              <mc:Fallback>
                <p:oleObj name="Equation" r:id="rId7" imgW="1168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1472483"/>
                        <a:ext cx="194945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943617"/>
              </p:ext>
            </p:extLst>
          </p:nvPr>
        </p:nvGraphicFramePr>
        <p:xfrm>
          <a:off x="3043238" y="1485727"/>
          <a:ext cx="1970087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5" name="Equation" r:id="rId9" imgW="1180800" imgH="228600" progId="Equation.DSMT4">
                  <p:embed/>
                </p:oleObj>
              </mc:Choice>
              <mc:Fallback>
                <p:oleObj name="Equation" r:id="rId9" imgW="1180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238" y="1485727"/>
                        <a:ext cx="1970087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541205"/>
              </p:ext>
            </p:extLst>
          </p:nvPr>
        </p:nvGraphicFramePr>
        <p:xfrm>
          <a:off x="584200" y="2076591"/>
          <a:ext cx="515143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6" name="Equation" r:id="rId11" imgW="3085920" imgH="253800" progId="Equation.DSMT4">
                  <p:embed/>
                </p:oleObj>
              </mc:Choice>
              <mc:Fallback>
                <p:oleObj name="Equation" r:id="rId11" imgW="30859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2076591"/>
                        <a:ext cx="5151438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060263"/>
              </p:ext>
            </p:extLst>
          </p:nvPr>
        </p:nvGraphicFramePr>
        <p:xfrm>
          <a:off x="2047875" y="2643915"/>
          <a:ext cx="296545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" name="Equation" r:id="rId13" imgW="1777680" imgH="660240" progId="Equation.DSMT4">
                  <p:embed/>
                </p:oleObj>
              </mc:Choice>
              <mc:Fallback>
                <p:oleObj name="Equation" r:id="rId13" imgW="17776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2643915"/>
                        <a:ext cx="296545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858108"/>
              </p:ext>
            </p:extLst>
          </p:nvPr>
        </p:nvGraphicFramePr>
        <p:xfrm>
          <a:off x="1975035" y="3739290"/>
          <a:ext cx="6153150" cy="275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8" name="Equation" r:id="rId15" imgW="3682800" imgH="1650960" progId="Equation.DSMT4">
                  <p:embed/>
                </p:oleObj>
              </mc:Choice>
              <mc:Fallback>
                <p:oleObj name="Equation" r:id="rId15" imgW="368280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5035" y="3739290"/>
                        <a:ext cx="6153150" cy="275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ight Arrow 12"/>
          <p:cNvSpPr/>
          <p:nvPr/>
        </p:nvSpPr>
        <p:spPr>
          <a:xfrm>
            <a:off x="7153374" y="5888924"/>
            <a:ext cx="683173" cy="304800"/>
          </a:xfrm>
          <a:prstGeom prst="rightArrow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233506"/>
              </p:ext>
            </p:extLst>
          </p:nvPr>
        </p:nvGraphicFramePr>
        <p:xfrm>
          <a:off x="8128185" y="5844540"/>
          <a:ext cx="6731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" name="Equation" r:id="rId17" imgW="317160" imgH="228600" progId="Equation.DSMT4">
                  <p:embed/>
                </p:oleObj>
              </mc:Choice>
              <mc:Fallback>
                <p:oleObj name="Equation" r:id="rId17" imgW="317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185" y="5844540"/>
                        <a:ext cx="6731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375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7"/>
          <p:cNvSpPr>
            <a:spLocks noChangeArrowheads="1"/>
          </p:cNvSpPr>
          <p:nvPr/>
        </p:nvSpPr>
        <p:spPr bwMode="auto">
          <a:xfrm>
            <a:off x="268667" y="880671"/>
            <a:ext cx="7315200" cy="2804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Stockmayer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system. </a:t>
            </a:r>
          </a:p>
          <a:p>
            <a:pPr algn="just" eaLnBrk="1" hangingPunct="1"/>
            <a:endParaRPr lang="en-US" altLang="zh-CN" sz="675" dirty="0"/>
          </a:p>
          <a:p>
            <a:pPr algn="just" eaLnBrk="1" hangingPunct="1"/>
            <a:endParaRPr lang="en-US" altLang="zh-CN" sz="1350" dirty="0"/>
          </a:p>
          <a:p>
            <a:pPr algn="just" eaLnBrk="1" hangingPunct="1"/>
            <a:r>
              <a:rPr lang="en-US" altLang="zh-CN" sz="1350" dirty="0"/>
              <a:t>Dipole Lennard-Jones fluid</a:t>
            </a:r>
          </a:p>
          <a:p>
            <a:pPr algn="just" eaLnBrk="1" hangingPunct="1"/>
            <a:endParaRPr lang="en-US" altLang="zh-CN" sz="135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zh-CN" sz="13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zh-CN" sz="825" dirty="0"/>
          </a:p>
          <a:p>
            <a:pPr algn="just" eaLnBrk="1" hangingPunct="1"/>
            <a:r>
              <a:rPr lang="en-US" altLang="zh-CN" sz="1350" dirty="0"/>
              <a:t>Lennard-Jones potential</a:t>
            </a:r>
          </a:p>
          <a:p>
            <a:pPr algn="just" eaLnBrk="1" hangingPunct="1"/>
            <a:endParaRPr lang="en-US" altLang="zh-CN" sz="1350" dirty="0"/>
          </a:p>
          <a:p>
            <a:pPr algn="just" eaLnBrk="1" hangingPunct="1"/>
            <a:endParaRPr lang="en-US" altLang="zh-CN" sz="1350" dirty="0"/>
          </a:p>
          <a:p>
            <a:pPr algn="just" eaLnBrk="1" hangingPunct="1"/>
            <a:endParaRPr lang="en-US" altLang="zh-CN" sz="788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zh-CN" sz="78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1350" dirty="0"/>
              <a:t>Dipole-dipole potential  </a:t>
            </a:r>
          </a:p>
          <a:p>
            <a:pPr algn="just" eaLnBrk="1" hangingPunct="1"/>
            <a:endParaRPr lang="en-US" altLang="zh-CN" sz="13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2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253068"/>
              </p:ext>
            </p:extLst>
          </p:nvPr>
        </p:nvGraphicFramePr>
        <p:xfrm>
          <a:off x="2917807" y="1460822"/>
          <a:ext cx="1629965" cy="429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8" name="Equation" r:id="rId3" imgW="965200" imgH="254000" progId="Equation.DSMT4">
                  <p:embed/>
                </p:oleObj>
              </mc:Choice>
              <mc:Fallback>
                <p:oleObj name="Equation" r:id="rId3" imgW="965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07" y="1460822"/>
                        <a:ext cx="1629965" cy="4298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493784"/>
              </p:ext>
            </p:extLst>
          </p:nvPr>
        </p:nvGraphicFramePr>
        <p:xfrm>
          <a:off x="2917807" y="2151062"/>
          <a:ext cx="2515328" cy="684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9" name="Equation" r:id="rId5" imgW="1447172" imgH="393529" progId="Equation.DSMT4">
                  <p:embed/>
                </p:oleObj>
              </mc:Choice>
              <mc:Fallback>
                <p:oleObj name="Equation" r:id="rId5" imgW="1447172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07" y="2151062"/>
                        <a:ext cx="2515328" cy="684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80009"/>
              </p:ext>
            </p:extLst>
          </p:nvPr>
        </p:nvGraphicFramePr>
        <p:xfrm>
          <a:off x="2917806" y="2938572"/>
          <a:ext cx="3306365" cy="64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0" name="Equation" r:id="rId7" imgW="2413000" imgH="469900" progId="Equation.DSMT4">
                  <p:embed/>
                </p:oleObj>
              </mc:Choice>
              <mc:Fallback>
                <p:oleObj name="Equation" r:id="rId7" imgW="24130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06" y="2938572"/>
                        <a:ext cx="3306365" cy="64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标题 1"/>
          <p:cNvSpPr txBox="1">
            <a:spLocks/>
          </p:cNvSpPr>
          <p:nvPr/>
        </p:nvSpPr>
        <p:spPr bwMode="auto">
          <a:xfrm>
            <a:off x="6323357" y="239321"/>
            <a:ext cx="204129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+mj-lt"/>
                <a:ea typeface="+mj-ea"/>
                <a:cs typeface="宋体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2800" b="1" i="1" dirty="0" smtClean="0"/>
              <a:t>System</a:t>
            </a:r>
            <a:endParaRPr lang="en-US" sz="2800" b="1" i="1" dirty="0"/>
          </a:p>
        </p:txBody>
      </p:sp>
      <p:sp>
        <p:nvSpPr>
          <p:cNvPr id="3" name="Rectangle 2"/>
          <p:cNvSpPr/>
          <p:nvPr/>
        </p:nvSpPr>
        <p:spPr>
          <a:xfrm>
            <a:off x="2092694" y="4431741"/>
            <a:ext cx="57224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i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Let’s see the results</a:t>
            </a:r>
            <a:endParaRPr lang="en-US" sz="5400" b="0" i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946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05" y="1545223"/>
            <a:ext cx="601032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01629" y="1699796"/>
                <a:ext cx="220482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N256m1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0.025_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629" y="1699796"/>
                <a:ext cx="220482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9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245025" y="2648135"/>
            <a:ext cx="304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Number </a:t>
            </a:r>
            <a:r>
              <a:rPr lang="en-US" altLang="zh-CN" sz="1600" dirty="0" smtClean="0"/>
              <a:t>of molecules:256</a:t>
            </a:r>
          </a:p>
          <a:p>
            <a:r>
              <a:rPr lang="en-US" altLang="zh-CN" sz="1600" dirty="0" smtClean="0"/>
              <a:t>Dipole strength: 1</a:t>
            </a:r>
          </a:p>
          <a:p>
            <a:r>
              <a:rPr lang="en-US" altLang="zh-CN" sz="1600" dirty="0" smtClean="0"/>
              <a:t>Density: 0.025(simulation unit)</a:t>
            </a:r>
          </a:p>
          <a:p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367732" y="793713"/>
            <a:ext cx="2872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/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Stockmayer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system. </a:t>
            </a:r>
          </a:p>
        </p:txBody>
      </p:sp>
    </p:spTree>
    <p:extLst>
      <p:ext uri="{BB962C8B-B14F-4D97-AF65-F5344CB8AC3E}">
        <p14:creationId xmlns:p14="http://schemas.microsoft.com/office/powerpoint/2010/main" val="214437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21" y="1470652"/>
            <a:ext cx="5948363" cy="4595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273612" y="354267"/>
            <a:ext cx="7315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803859" y="1633681"/>
            <a:ext cx="325087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en-US" dirty="0"/>
              <a:t>Comparison of CPU times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6884" y="2558363"/>
            <a:ext cx="304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Number </a:t>
            </a:r>
            <a:r>
              <a:rPr lang="en-US" altLang="zh-CN" sz="1600" dirty="0" smtClean="0"/>
              <a:t>of molecules:256</a:t>
            </a:r>
          </a:p>
          <a:p>
            <a:r>
              <a:rPr lang="en-US" altLang="zh-CN" sz="1600" dirty="0" smtClean="0"/>
              <a:t>Dipole strength: 1</a:t>
            </a:r>
          </a:p>
          <a:p>
            <a:r>
              <a:rPr lang="en-US" altLang="zh-CN" sz="1600" dirty="0" smtClean="0"/>
              <a:t>Density: 0.025(simulation unit)</a:t>
            </a:r>
          </a:p>
          <a:p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10800000">
                <a:off x="273612" y="3312017"/>
                <a:ext cx="455317" cy="9038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eaVert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273612" y="3312017"/>
                <a:ext cx="455317" cy="90389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12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46" y="3295995"/>
            <a:ext cx="2539484" cy="196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63" y="1333267"/>
            <a:ext cx="2583458" cy="1662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524" y="3322626"/>
            <a:ext cx="2539484" cy="196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648" y="1274210"/>
            <a:ext cx="2584304" cy="1662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455" y="3269143"/>
            <a:ext cx="2661075" cy="2056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298" y="1294441"/>
            <a:ext cx="2809390" cy="1621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23"/>
          <p:cNvSpPr>
            <a:spLocks noChangeArrowheads="1"/>
          </p:cNvSpPr>
          <p:nvPr/>
        </p:nvSpPr>
        <p:spPr bwMode="auto">
          <a:xfrm rot="16200000">
            <a:off x="3853633" y="8824494"/>
            <a:ext cx="743780" cy="15479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702175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defTabSz="4702175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defTabSz="4702175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defTabSz="4702175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defTabSz="4702175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1878013" indent="407988" defTabSz="470217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335213" indent="407988" defTabSz="470217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2792413" indent="407988" defTabSz="470217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249613" indent="407988" defTabSz="470217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6975"/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3877545" y="3350231"/>
            <a:ext cx="1484568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en-US" sz="900" dirty="0"/>
              <a:t>Comparison of CPU times</a:t>
            </a:r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6867281" y="3257204"/>
            <a:ext cx="1371197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en-US" sz="900" dirty="0"/>
              <a:t>Comparison of CPU times</a:t>
            </a:r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1046116" y="3322626"/>
            <a:ext cx="1577810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en-US" sz="900" dirty="0"/>
              <a:t>Comparison of CPU times</a:t>
            </a:r>
          </a:p>
        </p:txBody>
      </p:sp>
    </p:spTree>
    <p:extLst>
      <p:ext uri="{BB962C8B-B14F-4D97-AF65-F5344CB8AC3E}">
        <p14:creationId xmlns:p14="http://schemas.microsoft.com/office/powerpoint/2010/main" val="169857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06" y="1016127"/>
            <a:ext cx="7873556" cy="5598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264734" y="254386"/>
            <a:ext cx="7315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</a:p>
        </p:txBody>
      </p:sp>
      <p:sp>
        <p:nvSpPr>
          <p:cNvPr id="2" name="Oval 1"/>
          <p:cNvSpPr/>
          <p:nvPr/>
        </p:nvSpPr>
        <p:spPr>
          <a:xfrm>
            <a:off x="1717417" y="4091233"/>
            <a:ext cx="1261453" cy="12531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7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845" y="619318"/>
            <a:ext cx="4625519" cy="357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264734" y="1041787"/>
            <a:ext cx="7315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reasons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734" y="1577975"/>
            <a:ext cx="3374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 smtClean="0"/>
              <a:t>Incorrect formulas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/>
              <a:t>Conventional result is incorrect</a:t>
            </a:r>
          </a:p>
          <a:p>
            <a:endParaRPr lang="en-US" altLang="zh-CN" sz="1600" dirty="0" smtClean="0"/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64734" y="2620206"/>
            <a:ext cx="14752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734" y="3304160"/>
            <a:ext cx="38988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 smtClean="0"/>
              <a:t>Check the formulas and redo the calculation 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or Finite </a:t>
            </a:r>
            <a:r>
              <a:rPr lang="en-US" altLang="zh-CN" sz="1600" dirty="0"/>
              <a:t>difference to check intermediate </a:t>
            </a:r>
            <a:r>
              <a:rPr lang="en-US" altLang="zh-CN" sz="1600" dirty="0" smtClean="0"/>
              <a:t>results</a:t>
            </a:r>
            <a:endParaRPr lang="en-US" altLang="zh-CN" sz="1600" dirty="0" smtClean="0"/>
          </a:p>
          <a:p>
            <a:pPr marL="342900" indent="-342900">
              <a:buAutoNum type="arabicPeriod"/>
            </a:pPr>
            <a:r>
              <a:rPr lang="en-US" altLang="zh-CN" sz="1600" dirty="0" smtClean="0"/>
              <a:t>Compare with literature results</a:t>
            </a:r>
          </a:p>
          <a:p>
            <a:pPr marL="342900" indent="-342900">
              <a:buAutoNum type="arabicPeriod"/>
            </a:pPr>
            <a:endParaRPr lang="en-US" altLang="zh-CN" sz="1600" dirty="0" smtClean="0"/>
          </a:p>
        </p:txBody>
      </p:sp>
      <p:graphicFrame>
        <p:nvGraphicFramePr>
          <p:cNvPr id="9" name="Object 2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906854"/>
              </p:ext>
            </p:extLst>
          </p:nvPr>
        </p:nvGraphicFramePr>
        <p:xfrm>
          <a:off x="1166270" y="4742937"/>
          <a:ext cx="615315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4" imgW="3682800" imgH="241200" progId="Equation.DSMT4">
                  <p:embed/>
                </p:oleObj>
              </mc:Choice>
              <mc:Fallback>
                <p:oleObj name="Equation" r:id="rId4" imgW="3682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270" y="4742937"/>
                        <a:ext cx="6153150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33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i="1" dirty="0"/>
              <a:t>Tank </a:t>
            </a:r>
            <a:r>
              <a:rPr lang="en-US" sz="7200" b="1" i="1" dirty="0" err="1"/>
              <a:t>yu</a:t>
            </a:r>
            <a:r>
              <a:rPr lang="en-US" sz="7200" b="1" i="1" dirty="0"/>
              <a:t>! </a:t>
            </a:r>
            <a:endParaRPr lang="zh-CN" altLang="en-US" sz="7200" i="1" dirty="0"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6380589" y="319065"/>
            <a:ext cx="1722437" cy="641350"/>
          </a:xfrm>
        </p:spPr>
        <p:txBody>
          <a:bodyPr>
            <a:normAutofit/>
          </a:bodyPr>
          <a:lstStyle/>
          <a:p>
            <a:r>
              <a:rPr lang="en-US" altLang="zh-CN" sz="2800" b="1" i="1" dirty="0" smtClean="0">
                <a:latin typeface="Calibri" charset="0"/>
                <a:ea typeface="宋体" charset="0"/>
              </a:rPr>
              <a:t>Definition</a:t>
            </a:r>
            <a:endParaRPr lang="zh-CN" altLang="en-US" sz="2000" b="1" i="1" dirty="0">
              <a:latin typeface="Calibri" charset="0"/>
              <a:ea typeface="宋体" charset="0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475552" y="317285"/>
            <a:ext cx="592577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dielectric constant?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1800" dirty="0" smtClean="0"/>
              <a:t>Definition from </a:t>
            </a:r>
            <a:r>
              <a:rPr lang="en-US" altLang="en-US" sz="1800" dirty="0"/>
              <a:t>Wikipedia</a:t>
            </a:r>
            <a:r>
              <a:rPr lang="en-US" altLang="en-US" sz="1800" dirty="0" smtClean="0"/>
              <a:t>: </a:t>
            </a:r>
            <a:r>
              <a:rPr lang="en-US" sz="1800" dirty="0" smtClean="0"/>
              <a:t>The</a:t>
            </a:r>
            <a:r>
              <a:rPr lang="en-US" sz="1800" dirty="0"/>
              <a:t> relative permittivity of a material is its dielectric permittivity expressed as a ratio relative to the permittivity of vacuum</a:t>
            </a:r>
            <a:r>
              <a:rPr lang="en-US" sz="1800" dirty="0" smtClean="0"/>
              <a:t>.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488070" y="1719474"/>
            <a:ext cx="5925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measure it?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 descr="Wide downward diagonal"/>
          <p:cNvSpPr>
            <a:spLocks noChangeArrowheads="1"/>
          </p:cNvSpPr>
          <p:nvPr/>
        </p:nvSpPr>
        <p:spPr bwMode="auto">
          <a:xfrm>
            <a:off x="2233353" y="2943205"/>
            <a:ext cx="4267200" cy="152400"/>
          </a:xfrm>
          <a:prstGeom prst="rect">
            <a:avLst/>
          </a:prstGeom>
          <a:pattFill prst="wdDnDiag">
            <a:fgClr>
              <a:schemeClr val="hlink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" name="Rectangle 3" descr="Wide downward diagonal"/>
          <p:cNvSpPr>
            <a:spLocks noChangeArrowheads="1"/>
          </p:cNvSpPr>
          <p:nvPr/>
        </p:nvSpPr>
        <p:spPr bwMode="auto">
          <a:xfrm>
            <a:off x="2233353" y="4162405"/>
            <a:ext cx="4267200" cy="1524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22333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22333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25381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3" name="Oval 16"/>
          <p:cNvSpPr>
            <a:spLocks noChangeArrowheads="1"/>
          </p:cNvSpPr>
          <p:nvPr/>
        </p:nvSpPr>
        <p:spPr bwMode="auto">
          <a:xfrm>
            <a:off x="25381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28429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28429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31477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1477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34525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34525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37573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37573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40621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40621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43669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43669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46717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46717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49765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49765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52813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52813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55861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55861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58909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35" name="Oval 38"/>
          <p:cNvSpPr>
            <a:spLocks noChangeArrowheads="1"/>
          </p:cNvSpPr>
          <p:nvPr/>
        </p:nvSpPr>
        <p:spPr bwMode="auto">
          <a:xfrm>
            <a:off x="58909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36" name="Oval 39"/>
          <p:cNvSpPr>
            <a:spLocks noChangeArrowheads="1"/>
          </p:cNvSpPr>
          <p:nvPr/>
        </p:nvSpPr>
        <p:spPr bwMode="auto">
          <a:xfrm>
            <a:off x="61957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37" name="Oval 40"/>
          <p:cNvSpPr>
            <a:spLocks noChangeArrowheads="1"/>
          </p:cNvSpPr>
          <p:nvPr/>
        </p:nvSpPr>
        <p:spPr bwMode="auto">
          <a:xfrm>
            <a:off x="61957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38" name="Line 41"/>
          <p:cNvSpPr>
            <a:spLocks noChangeShapeType="1"/>
          </p:cNvSpPr>
          <p:nvPr/>
        </p:nvSpPr>
        <p:spPr bwMode="auto">
          <a:xfrm>
            <a:off x="2424546" y="3146697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42"/>
          <p:cNvSpPr>
            <a:spLocks noChangeShapeType="1"/>
          </p:cNvSpPr>
          <p:nvPr/>
        </p:nvSpPr>
        <p:spPr bwMode="auto">
          <a:xfrm>
            <a:off x="3034146" y="3146697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>
            <a:off x="3643746" y="3146697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44"/>
          <p:cNvSpPr>
            <a:spLocks noChangeShapeType="1"/>
          </p:cNvSpPr>
          <p:nvPr/>
        </p:nvSpPr>
        <p:spPr bwMode="auto">
          <a:xfrm>
            <a:off x="4253346" y="3146697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45"/>
          <p:cNvSpPr>
            <a:spLocks noChangeShapeType="1"/>
          </p:cNvSpPr>
          <p:nvPr/>
        </p:nvSpPr>
        <p:spPr bwMode="auto">
          <a:xfrm>
            <a:off x="4862946" y="3146697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46"/>
          <p:cNvSpPr>
            <a:spLocks noChangeShapeType="1"/>
          </p:cNvSpPr>
          <p:nvPr/>
        </p:nvSpPr>
        <p:spPr bwMode="auto">
          <a:xfrm>
            <a:off x="5472546" y="3146697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47"/>
          <p:cNvSpPr>
            <a:spLocks noChangeShapeType="1"/>
          </p:cNvSpPr>
          <p:nvPr/>
        </p:nvSpPr>
        <p:spPr bwMode="auto">
          <a:xfrm>
            <a:off x="6082146" y="3146697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Box 19"/>
          <p:cNvSpPr txBox="1">
            <a:spLocks noChangeArrowheads="1"/>
          </p:cNvSpPr>
          <p:nvPr/>
        </p:nvSpPr>
        <p:spPr bwMode="auto">
          <a:xfrm>
            <a:off x="4062153" y="4502706"/>
            <a:ext cx="8511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dirty="0" smtClean="0"/>
              <a:t>-Q</a:t>
            </a:r>
            <a:endParaRPr lang="en-US" altLang="en-US" sz="3600" dirty="0"/>
          </a:p>
        </p:txBody>
      </p:sp>
      <p:sp>
        <p:nvSpPr>
          <p:cNvPr id="47" name="TextBox 181"/>
          <p:cNvSpPr txBox="1">
            <a:spLocks noChangeArrowheads="1"/>
          </p:cNvSpPr>
          <p:nvPr/>
        </p:nvSpPr>
        <p:spPr bwMode="auto">
          <a:xfrm>
            <a:off x="3972996" y="2187114"/>
            <a:ext cx="8511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dirty="0" smtClean="0"/>
              <a:t>+Q</a:t>
            </a:r>
            <a:endParaRPr lang="en-US" altLang="en-US" sz="3600" dirty="0"/>
          </a:p>
        </p:txBody>
      </p:sp>
      <p:sp>
        <p:nvSpPr>
          <p:cNvPr id="48" name="TextBox 185"/>
          <p:cNvSpPr txBox="1">
            <a:spLocks noChangeArrowheads="1"/>
          </p:cNvSpPr>
          <p:nvPr/>
        </p:nvSpPr>
        <p:spPr bwMode="auto">
          <a:xfrm>
            <a:off x="2098441" y="5432573"/>
            <a:ext cx="18745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Vacuum</a:t>
            </a:r>
          </a:p>
        </p:txBody>
      </p:sp>
      <p:graphicFrame>
        <p:nvGraphicFramePr>
          <p:cNvPr id="49" name="Object 2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632156"/>
              </p:ext>
            </p:extLst>
          </p:nvPr>
        </p:nvGraphicFramePr>
        <p:xfrm>
          <a:off x="4214553" y="5353029"/>
          <a:ext cx="2127250" cy="868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" name="Equation" r:id="rId4" imgW="1054080" imgH="431640" progId="Equation.DSMT4">
                  <p:embed/>
                </p:oleObj>
              </mc:Choice>
              <mc:Fallback>
                <p:oleObj name="Equation" r:id="rId4" imgW="1054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553" y="5353029"/>
                        <a:ext cx="2127250" cy="8683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3669"/>
    </mc:Choice>
    <mc:Fallback>
      <p:transition advTm="5366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2267022" y="3129798"/>
            <a:ext cx="4164013" cy="94932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6380589" y="319065"/>
            <a:ext cx="1722437" cy="641350"/>
          </a:xfrm>
        </p:spPr>
        <p:txBody>
          <a:bodyPr>
            <a:normAutofit/>
          </a:bodyPr>
          <a:lstStyle/>
          <a:p>
            <a:r>
              <a:rPr lang="en-US" altLang="zh-CN" sz="2800" b="1" i="1" dirty="0" smtClean="0">
                <a:latin typeface="Calibri" charset="0"/>
                <a:ea typeface="宋体" charset="0"/>
              </a:rPr>
              <a:t>Definition</a:t>
            </a:r>
            <a:endParaRPr lang="zh-CN" altLang="en-US" sz="2000" b="1" i="1" dirty="0">
              <a:latin typeface="Calibri" charset="0"/>
              <a:ea typeface="宋体" charset="0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475552" y="317285"/>
            <a:ext cx="592577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dielectric constant?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1800" dirty="0" smtClean="0"/>
              <a:t>Definition from </a:t>
            </a:r>
            <a:r>
              <a:rPr lang="en-US" altLang="en-US" sz="1800" dirty="0"/>
              <a:t>Wikipedia</a:t>
            </a:r>
            <a:r>
              <a:rPr lang="en-US" altLang="en-US" sz="1800" dirty="0" smtClean="0"/>
              <a:t>: </a:t>
            </a:r>
            <a:r>
              <a:rPr lang="en-US" sz="1800" dirty="0" smtClean="0"/>
              <a:t>The</a:t>
            </a:r>
            <a:r>
              <a:rPr lang="en-US" sz="1800" dirty="0"/>
              <a:t> relative permittivity of a material is its dielectric permittivity expressed as a ratio relative to the permittivity of vacuum</a:t>
            </a:r>
            <a:r>
              <a:rPr lang="en-US" sz="1800" dirty="0" smtClean="0"/>
              <a:t>.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488070" y="1719474"/>
            <a:ext cx="5925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measure it?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 descr="Wide downward diagonal"/>
          <p:cNvSpPr>
            <a:spLocks noChangeArrowheads="1"/>
          </p:cNvSpPr>
          <p:nvPr/>
        </p:nvSpPr>
        <p:spPr bwMode="auto">
          <a:xfrm>
            <a:off x="2233353" y="2943205"/>
            <a:ext cx="4267200" cy="152400"/>
          </a:xfrm>
          <a:prstGeom prst="rect">
            <a:avLst/>
          </a:prstGeom>
          <a:pattFill prst="wdDnDiag">
            <a:fgClr>
              <a:schemeClr val="hlink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" name="Rectangle 3" descr="Wide downward diagonal"/>
          <p:cNvSpPr>
            <a:spLocks noChangeArrowheads="1"/>
          </p:cNvSpPr>
          <p:nvPr/>
        </p:nvSpPr>
        <p:spPr bwMode="auto">
          <a:xfrm>
            <a:off x="2233353" y="4162405"/>
            <a:ext cx="4267200" cy="1524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22333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22333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25381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3" name="Oval 16"/>
          <p:cNvSpPr>
            <a:spLocks noChangeArrowheads="1"/>
          </p:cNvSpPr>
          <p:nvPr/>
        </p:nvSpPr>
        <p:spPr bwMode="auto">
          <a:xfrm>
            <a:off x="25381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28429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28429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31477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1477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34525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34525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37573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37573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40621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40621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43669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43669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46717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46717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49765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49765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52813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52813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55861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55861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58909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35" name="Oval 38"/>
          <p:cNvSpPr>
            <a:spLocks noChangeArrowheads="1"/>
          </p:cNvSpPr>
          <p:nvPr/>
        </p:nvSpPr>
        <p:spPr bwMode="auto">
          <a:xfrm>
            <a:off x="58909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36" name="Oval 39"/>
          <p:cNvSpPr>
            <a:spLocks noChangeArrowheads="1"/>
          </p:cNvSpPr>
          <p:nvPr/>
        </p:nvSpPr>
        <p:spPr bwMode="auto">
          <a:xfrm>
            <a:off x="61957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37" name="Oval 40"/>
          <p:cNvSpPr>
            <a:spLocks noChangeArrowheads="1"/>
          </p:cNvSpPr>
          <p:nvPr/>
        </p:nvSpPr>
        <p:spPr bwMode="auto">
          <a:xfrm>
            <a:off x="61957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38" name="Line 41"/>
          <p:cNvSpPr>
            <a:spLocks noChangeShapeType="1"/>
          </p:cNvSpPr>
          <p:nvPr/>
        </p:nvSpPr>
        <p:spPr bwMode="auto">
          <a:xfrm>
            <a:off x="2424546" y="3146697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42"/>
          <p:cNvSpPr>
            <a:spLocks noChangeShapeType="1"/>
          </p:cNvSpPr>
          <p:nvPr/>
        </p:nvSpPr>
        <p:spPr bwMode="auto">
          <a:xfrm>
            <a:off x="3034146" y="3146697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>
            <a:off x="3643746" y="3146697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44"/>
          <p:cNvSpPr>
            <a:spLocks noChangeShapeType="1"/>
          </p:cNvSpPr>
          <p:nvPr/>
        </p:nvSpPr>
        <p:spPr bwMode="auto">
          <a:xfrm>
            <a:off x="4253346" y="3146697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45"/>
          <p:cNvSpPr>
            <a:spLocks noChangeShapeType="1"/>
          </p:cNvSpPr>
          <p:nvPr/>
        </p:nvSpPr>
        <p:spPr bwMode="auto">
          <a:xfrm>
            <a:off x="4862946" y="3146697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46"/>
          <p:cNvSpPr>
            <a:spLocks noChangeShapeType="1"/>
          </p:cNvSpPr>
          <p:nvPr/>
        </p:nvSpPr>
        <p:spPr bwMode="auto">
          <a:xfrm>
            <a:off x="5472546" y="3146697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47"/>
          <p:cNvSpPr>
            <a:spLocks noChangeShapeType="1"/>
          </p:cNvSpPr>
          <p:nvPr/>
        </p:nvSpPr>
        <p:spPr bwMode="auto">
          <a:xfrm>
            <a:off x="6082146" y="3146697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Box 19"/>
          <p:cNvSpPr txBox="1">
            <a:spLocks noChangeArrowheads="1"/>
          </p:cNvSpPr>
          <p:nvPr/>
        </p:nvSpPr>
        <p:spPr bwMode="auto">
          <a:xfrm>
            <a:off x="4062153" y="4502706"/>
            <a:ext cx="8511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dirty="0" smtClean="0"/>
              <a:t>-Q</a:t>
            </a:r>
            <a:endParaRPr lang="en-US" altLang="en-US" sz="3600" dirty="0"/>
          </a:p>
        </p:txBody>
      </p:sp>
      <p:sp>
        <p:nvSpPr>
          <p:cNvPr id="47" name="TextBox 181"/>
          <p:cNvSpPr txBox="1">
            <a:spLocks noChangeArrowheads="1"/>
          </p:cNvSpPr>
          <p:nvPr/>
        </p:nvSpPr>
        <p:spPr bwMode="auto">
          <a:xfrm>
            <a:off x="3972996" y="2187114"/>
            <a:ext cx="8511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dirty="0" smtClean="0"/>
              <a:t>+Q</a:t>
            </a:r>
            <a:endParaRPr lang="en-US" altLang="en-US" sz="3600" dirty="0"/>
          </a:p>
        </p:txBody>
      </p:sp>
      <p:sp>
        <p:nvSpPr>
          <p:cNvPr id="50" name="TextBox 186"/>
          <p:cNvSpPr txBox="1">
            <a:spLocks noChangeArrowheads="1"/>
          </p:cNvSpPr>
          <p:nvPr/>
        </p:nvSpPr>
        <p:spPr bwMode="auto">
          <a:xfrm>
            <a:off x="2085146" y="5381605"/>
            <a:ext cx="19057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Dielectric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" name="Object 2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903912"/>
              </p:ext>
            </p:extLst>
          </p:nvPr>
        </p:nvGraphicFramePr>
        <p:xfrm>
          <a:off x="4349029" y="5334146"/>
          <a:ext cx="21272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" name="Equation" r:id="rId4" imgW="1054080" imgH="431640" progId="Equation.DSMT4">
                  <p:embed/>
                </p:oleObj>
              </mc:Choice>
              <mc:Fallback>
                <p:oleObj name="Equation" r:id="rId4" imgW="1054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029" y="5334146"/>
                        <a:ext cx="212725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750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6380589" y="319065"/>
            <a:ext cx="1722437" cy="641350"/>
          </a:xfrm>
        </p:spPr>
        <p:txBody>
          <a:bodyPr>
            <a:normAutofit/>
          </a:bodyPr>
          <a:lstStyle/>
          <a:p>
            <a:r>
              <a:rPr lang="en-US" altLang="zh-CN" sz="2800" b="1" i="1" dirty="0" smtClean="0">
                <a:latin typeface="Calibri" charset="0"/>
                <a:ea typeface="宋体" charset="0"/>
              </a:rPr>
              <a:t>Definition</a:t>
            </a:r>
            <a:endParaRPr lang="zh-CN" altLang="en-US" sz="2000" b="1" i="1" dirty="0">
              <a:latin typeface="Calibri" charset="0"/>
              <a:ea typeface="宋体" charset="0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475552" y="317285"/>
            <a:ext cx="592577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dielectric constant?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1800" dirty="0" smtClean="0"/>
              <a:t>Definition from </a:t>
            </a:r>
            <a:r>
              <a:rPr lang="en-US" altLang="en-US" sz="1800" dirty="0"/>
              <a:t>Wikipedia</a:t>
            </a:r>
            <a:r>
              <a:rPr lang="en-US" altLang="en-US" sz="1800" dirty="0" smtClean="0"/>
              <a:t>: </a:t>
            </a:r>
            <a:r>
              <a:rPr lang="en-US" sz="1800" dirty="0" smtClean="0"/>
              <a:t>The</a:t>
            </a:r>
            <a:r>
              <a:rPr lang="en-US" sz="1800" dirty="0"/>
              <a:t> relative permittivity of a material is its dielectric permittivity expressed as a ratio relative to the permittivity of vacuum</a:t>
            </a:r>
            <a:r>
              <a:rPr lang="en-US" sz="1800" dirty="0" smtClean="0"/>
              <a:t>.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488070" y="1719474"/>
            <a:ext cx="5925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measure it?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 descr="Wide downward diagonal"/>
          <p:cNvSpPr>
            <a:spLocks noChangeArrowheads="1"/>
          </p:cNvSpPr>
          <p:nvPr/>
        </p:nvSpPr>
        <p:spPr bwMode="auto">
          <a:xfrm>
            <a:off x="2233353" y="2943205"/>
            <a:ext cx="4267200" cy="152400"/>
          </a:xfrm>
          <a:prstGeom prst="rect">
            <a:avLst/>
          </a:prstGeom>
          <a:pattFill prst="wdDnDiag">
            <a:fgClr>
              <a:schemeClr val="hlink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" name="Rectangle 3" descr="Wide downward diagonal"/>
          <p:cNvSpPr>
            <a:spLocks noChangeArrowheads="1"/>
          </p:cNvSpPr>
          <p:nvPr/>
        </p:nvSpPr>
        <p:spPr bwMode="auto">
          <a:xfrm>
            <a:off x="2233353" y="4162405"/>
            <a:ext cx="4267200" cy="1524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22333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22333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25381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3" name="Oval 16"/>
          <p:cNvSpPr>
            <a:spLocks noChangeArrowheads="1"/>
          </p:cNvSpPr>
          <p:nvPr/>
        </p:nvSpPr>
        <p:spPr bwMode="auto">
          <a:xfrm>
            <a:off x="25381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28429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28429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31477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1477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34525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34525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37573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37573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40621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40621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43669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43669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46717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46717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49765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49765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52813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52813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55861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55861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58909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35" name="Oval 38"/>
          <p:cNvSpPr>
            <a:spLocks noChangeArrowheads="1"/>
          </p:cNvSpPr>
          <p:nvPr/>
        </p:nvSpPr>
        <p:spPr bwMode="auto">
          <a:xfrm>
            <a:off x="58909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36" name="Oval 39"/>
          <p:cNvSpPr>
            <a:spLocks noChangeArrowheads="1"/>
          </p:cNvSpPr>
          <p:nvPr/>
        </p:nvSpPr>
        <p:spPr bwMode="auto">
          <a:xfrm>
            <a:off x="61957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37" name="Oval 40"/>
          <p:cNvSpPr>
            <a:spLocks noChangeArrowheads="1"/>
          </p:cNvSpPr>
          <p:nvPr/>
        </p:nvSpPr>
        <p:spPr bwMode="auto">
          <a:xfrm>
            <a:off x="61957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46" name="TextBox 19"/>
          <p:cNvSpPr txBox="1">
            <a:spLocks noChangeArrowheads="1"/>
          </p:cNvSpPr>
          <p:nvPr/>
        </p:nvSpPr>
        <p:spPr bwMode="auto">
          <a:xfrm>
            <a:off x="4062153" y="4502706"/>
            <a:ext cx="8511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dirty="0" smtClean="0"/>
              <a:t>-Q</a:t>
            </a:r>
            <a:endParaRPr lang="en-US" altLang="en-US" sz="3600" dirty="0"/>
          </a:p>
        </p:txBody>
      </p:sp>
      <p:sp>
        <p:nvSpPr>
          <p:cNvPr id="47" name="TextBox 181"/>
          <p:cNvSpPr txBox="1">
            <a:spLocks noChangeArrowheads="1"/>
          </p:cNvSpPr>
          <p:nvPr/>
        </p:nvSpPr>
        <p:spPr bwMode="auto">
          <a:xfrm>
            <a:off x="3972996" y="2187114"/>
            <a:ext cx="8511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dirty="0" smtClean="0"/>
              <a:t>+Q</a:t>
            </a:r>
            <a:endParaRPr lang="en-US" altLang="en-US" sz="3600" dirty="0"/>
          </a:p>
        </p:txBody>
      </p:sp>
      <p:sp>
        <p:nvSpPr>
          <p:cNvPr id="50" name="TextBox 186"/>
          <p:cNvSpPr txBox="1">
            <a:spLocks noChangeArrowheads="1"/>
          </p:cNvSpPr>
          <p:nvPr/>
        </p:nvSpPr>
        <p:spPr bwMode="auto">
          <a:xfrm>
            <a:off x="2085146" y="5381605"/>
            <a:ext cx="19057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Dielectric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" name="Object 258"/>
          <p:cNvGraphicFramePr>
            <a:graphicFrameLocks noChangeAspect="1"/>
          </p:cNvGraphicFramePr>
          <p:nvPr>
            <p:extLst/>
          </p:nvPr>
        </p:nvGraphicFramePr>
        <p:xfrm>
          <a:off x="4349029" y="5334146"/>
          <a:ext cx="21272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" name="Equation" r:id="rId4" imgW="1054080" imgH="431640" progId="Equation.DSMT4">
                  <p:embed/>
                </p:oleObj>
              </mc:Choice>
              <mc:Fallback>
                <p:oleObj name="Equation" r:id="rId4" imgW="1054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029" y="5334146"/>
                        <a:ext cx="212725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2286000" y="3162446"/>
            <a:ext cx="4164013" cy="94932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9" name="Line 39"/>
          <p:cNvSpPr>
            <a:spLocks noChangeShapeType="1"/>
          </p:cNvSpPr>
          <p:nvPr/>
        </p:nvSpPr>
        <p:spPr bwMode="auto">
          <a:xfrm>
            <a:off x="2590800" y="3162446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0"/>
          <p:cNvSpPr>
            <a:spLocks noChangeShapeType="1"/>
          </p:cNvSpPr>
          <p:nvPr/>
        </p:nvSpPr>
        <p:spPr bwMode="auto">
          <a:xfrm>
            <a:off x="3200400" y="3162446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1"/>
          <p:cNvSpPr>
            <a:spLocks noChangeShapeType="1"/>
          </p:cNvSpPr>
          <p:nvPr/>
        </p:nvSpPr>
        <p:spPr bwMode="auto">
          <a:xfrm>
            <a:off x="3810000" y="3162446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2"/>
          <p:cNvSpPr>
            <a:spLocks noChangeShapeType="1"/>
          </p:cNvSpPr>
          <p:nvPr/>
        </p:nvSpPr>
        <p:spPr bwMode="auto">
          <a:xfrm>
            <a:off x="4419600" y="3162446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43"/>
          <p:cNvSpPr>
            <a:spLocks noChangeShapeType="1"/>
          </p:cNvSpPr>
          <p:nvPr/>
        </p:nvSpPr>
        <p:spPr bwMode="auto">
          <a:xfrm>
            <a:off x="5029200" y="3162446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44"/>
          <p:cNvSpPr>
            <a:spLocks noChangeShapeType="1"/>
          </p:cNvSpPr>
          <p:nvPr/>
        </p:nvSpPr>
        <p:spPr bwMode="auto">
          <a:xfrm>
            <a:off x="5638800" y="3162446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45"/>
          <p:cNvSpPr>
            <a:spLocks noChangeShapeType="1"/>
          </p:cNvSpPr>
          <p:nvPr/>
        </p:nvSpPr>
        <p:spPr bwMode="auto">
          <a:xfrm>
            <a:off x="6248400" y="3162446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Oval 47"/>
          <p:cNvSpPr>
            <a:spLocks noChangeArrowheads="1"/>
          </p:cNvSpPr>
          <p:nvPr/>
        </p:nvSpPr>
        <p:spPr bwMode="auto">
          <a:xfrm>
            <a:off x="2362200" y="3086246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60" name="Oval 49"/>
          <p:cNvSpPr>
            <a:spLocks noChangeArrowheads="1"/>
          </p:cNvSpPr>
          <p:nvPr/>
        </p:nvSpPr>
        <p:spPr bwMode="auto">
          <a:xfrm>
            <a:off x="2971800" y="3086246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61" name="Oval 51"/>
          <p:cNvSpPr>
            <a:spLocks noChangeArrowheads="1"/>
          </p:cNvSpPr>
          <p:nvPr/>
        </p:nvSpPr>
        <p:spPr bwMode="auto">
          <a:xfrm>
            <a:off x="3581400" y="3086246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62" name="Oval 53"/>
          <p:cNvSpPr>
            <a:spLocks noChangeArrowheads="1"/>
          </p:cNvSpPr>
          <p:nvPr/>
        </p:nvSpPr>
        <p:spPr bwMode="auto">
          <a:xfrm>
            <a:off x="4191000" y="3086246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63" name="Oval 55"/>
          <p:cNvSpPr>
            <a:spLocks noChangeArrowheads="1"/>
          </p:cNvSpPr>
          <p:nvPr/>
        </p:nvSpPr>
        <p:spPr bwMode="auto">
          <a:xfrm>
            <a:off x="4800600" y="3086246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64" name="Oval 57"/>
          <p:cNvSpPr>
            <a:spLocks noChangeArrowheads="1"/>
          </p:cNvSpPr>
          <p:nvPr/>
        </p:nvSpPr>
        <p:spPr bwMode="auto">
          <a:xfrm>
            <a:off x="5410200" y="3086246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65" name="Oval 59"/>
          <p:cNvSpPr>
            <a:spLocks noChangeArrowheads="1"/>
          </p:cNvSpPr>
          <p:nvPr/>
        </p:nvSpPr>
        <p:spPr bwMode="auto">
          <a:xfrm>
            <a:off x="6019800" y="3086246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66" name="Oval 62"/>
          <p:cNvSpPr>
            <a:spLocks noChangeArrowheads="1"/>
          </p:cNvSpPr>
          <p:nvPr/>
        </p:nvSpPr>
        <p:spPr bwMode="auto">
          <a:xfrm>
            <a:off x="2667000" y="4000646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67" name="Oval 64"/>
          <p:cNvSpPr>
            <a:spLocks noChangeArrowheads="1"/>
          </p:cNvSpPr>
          <p:nvPr/>
        </p:nvSpPr>
        <p:spPr bwMode="auto">
          <a:xfrm>
            <a:off x="3276600" y="4000646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68" name="Oval 66"/>
          <p:cNvSpPr>
            <a:spLocks noChangeArrowheads="1"/>
          </p:cNvSpPr>
          <p:nvPr/>
        </p:nvSpPr>
        <p:spPr bwMode="auto">
          <a:xfrm>
            <a:off x="3886200" y="4000646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4495800" y="4000646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0" name="Oval 70"/>
          <p:cNvSpPr>
            <a:spLocks noChangeArrowheads="1"/>
          </p:cNvSpPr>
          <p:nvPr/>
        </p:nvSpPr>
        <p:spPr bwMode="auto">
          <a:xfrm>
            <a:off x="5105400" y="4000646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1" name="Oval 72"/>
          <p:cNvSpPr>
            <a:spLocks noChangeArrowheads="1"/>
          </p:cNvSpPr>
          <p:nvPr/>
        </p:nvSpPr>
        <p:spPr bwMode="auto">
          <a:xfrm>
            <a:off x="5715000" y="4000646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2" name="Oval 74"/>
          <p:cNvSpPr>
            <a:spLocks noChangeArrowheads="1"/>
          </p:cNvSpPr>
          <p:nvPr/>
        </p:nvSpPr>
        <p:spPr bwMode="auto">
          <a:xfrm>
            <a:off x="6324600" y="4000646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3" name="Line 75"/>
          <p:cNvSpPr>
            <a:spLocks noChangeShapeType="1"/>
          </p:cNvSpPr>
          <p:nvPr/>
        </p:nvSpPr>
        <p:spPr bwMode="auto">
          <a:xfrm flipV="1">
            <a:off x="2895600" y="3391046"/>
            <a:ext cx="0" cy="5334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76"/>
          <p:cNvSpPr>
            <a:spLocks noChangeShapeType="1"/>
          </p:cNvSpPr>
          <p:nvPr/>
        </p:nvSpPr>
        <p:spPr bwMode="auto">
          <a:xfrm flipV="1">
            <a:off x="3505200" y="3391046"/>
            <a:ext cx="0" cy="5334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77"/>
          <p:cNvSpPr>
            <a:spLocks noChangeShapeType="1"/>
          </p:cNvSpPr>
          <p:nvPr/>
        </p:nvSpPr>
        <p:spPr bwMode="auto">
          <a:xfrm flipV="1">
            <a:off x="4114800" y="3391046"/>
            <a:ext cx="0" cy="5334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78"/>
          <p:cNvSpPr>
            <a:spLocks noChangeShapeType="1"/>
          </p:cNvSpPr>
          <p:nvPr/>
        </p:nvSpPr>
        <p:spPr bwMode="auto">
          <a:xfrm flipV="1">
            <a:off x="4724400" y="3391046"/>
            <a:ext cx="0" cy="5334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79"/>
          <p:cNvSpPr>
            <a:spLocks noChangeShapeType="1"/>
          </p:cNvSpPr>
          <p:nvPr/>
        </p:nvSpPr>
        <p:spPr bwMode="auto">
          <a:xfrm flipV="1">
            <a:off x="5334000" y="3391046"/>
            <a:ext cx="0" cy="5334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80"/>
          <p:cNvSpPr>
            <a:spLocks noChangeShapeType="1"/>
          </p:cNvSpPr>
          <p:nvPr/>
        </p:nvSpPr>
        <p:spPr bwMode="auto">
          <a:xfrm flipV="1">
            <a:off x="5943600" y="3391046"/>
            <a:ext cx="0" cy="5334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0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6380589" y="319065"/>
            <a:ext cx="1722437" cy="641350"/>
          </a:xfrm>
        </p:spPr>
        <p:txBody>
          <a:bodyPr>
            <a:normAutofit/>
          </a:bodyPr>
          <a:lstStyle/>
          <a:p>
            <a:r>
              <a:rPr lang="en-US" altLang="zh-CN" sz="2800" b="1" i="1" dirty="0" smtClean="0">
                <a:latin typeface="Calibri" charset="0"/>
                <a:ea typeface="宋体" charset="0"/>
              </a:rPr>
              <a:t>Definition</a:t>
            </a:r>
            <a:endParaRPr lang="zh-CN" altLang="en-US" sz="2000" b="1" i="1" dirty="0">
              <a:latin typeface="Calibri" charset="0"/>
              <a:ea typeface="宋体" charset="0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475552" y="317285"/>
            <a:ext cx="592577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dielectric constant?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1800" dirty="0" smtClean="0"/>
              <a:t>Definition from </a:t>
            </a:r>
            <a:r>
              <a:rPr lang="en-US" altLang="en-US" sz="1800" dirty="0"/>
              <a:t>Wikipedia</a:t>
            </a:r>
            <a:r>
              <a:rPr lang="en-US" altLang="en-US" sz="1800" dirty="0" smtClean="0"/>
              <a:t>: </a:t>
            </a:r>
            <a:r>
              <a:rPr lang="en-US" sz="1800" dirty="0" smtClean="0"/>
              <a:t>The</a:t>
            </a:r>
            <a:r>
              <a:rPr lang="en-US" sz="1800" dirty="0"/>
              <a:t> relative permittivity of a material is its dielectric permittivity expressed as a ratio relative to the permittivity of vacuum</a:t>
            </a:r>
            <a:r>
              <a:rPr lang="en-US" sz="1800" dirty="0" smtClean="0"/>
              <a:t>.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488070" y="1719474"/>
            <a:ext cx="5925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measure it?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 descr="Wide downward diagonal"/>
          <p:cNvSpPr>
            <a:spLocks noChangeArrowheads="1"/>
          </p:cNvSpPr>
          <p:nvPr/>
        </p:nvSpPr>
        <p:spPr bwMode="auto">
          <a:xfrm>
            <a:off x="2233353" y="2943205"/>
            <a:ext cx="4267200" cy="152400"/>
          </a:xfrm>
          <a:prstGeom prst="rect">
            <a:avLst/>
          </a:prstGeom>
          <a:pattFill prst="wdDnDiag">
            <a:fgClr>
              <a:schemeClr val="hlink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" name="Rectangle 3" descr="Wide downward diagonal"/>
          <p:cNvSpPr>
            <a:spLocks noChangeArrowheads="1"/>
          </p:cNvSpPr>
          <p:nvPr/>
        </p:nvSpPr>
        <p:spPr bwMode="auto">
          <a:xfrm>
            <a:off x="2233353" y="4162405"/>
            <a:ext cx="4267200" cy="1524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22333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22333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25381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3" name="Oval 16"/>
          <p:cNvSpPr>
            <a:spLocks noChangeArrowheads="1"/>
          </p:cNvSpPr>
          <p:nvPr/>
        </p:nvSpPr>
        <p:spPr bwMode="auto">
          <a:xfrm>
            <a:off x="25381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28429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28429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31477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1477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34525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34525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37573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37573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40621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40621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43669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43669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46717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46717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49765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49765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52813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52813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55861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55861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58909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35" name="Oval 38"/>
          <p:cNvSpPr>
            <a:spLocks noChangeArrowheads="1"/>
          </p:cNvSpPr>
          <p:nvPr/>
        </p:nvSpPr>
        <p:spPr bwMode="auto">
          <a:xfrm>
            <a:off x="58909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36" name="Oval 39"/>
          <p:cNvSpPr>
            <a:spLocks noChangeArrowheads="1"/>
          </p:cNvSpPr>
          <p:nvPr/>
        </p:nvSpPr>
        <p:spPr bwMode="auto">
          <a:xfrm>
            <a:off x="6195753" y="2928917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37" name="Oval 40"/>
          <p:cNvSpPr>
            <a:spLocks noChangeArrowheads="1"/>
          </p:cNvSpPr>
          <p:nvPr/>
        </p:nvSpPr>
        <p:spPr bwMode="auto">
          <a:xfrm>
            <a:off x="6195753" y="4148117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46" name="TextBox 19"/>
          <p:cNvSpPr txBox="1">
            <a:spLocks noChangeArrowheads="1"/>
          </p:cNvSpPr>
          <p:nvPr/>
        </p:nvSpPr>
        <p:spPr bwMode="auto">
          <a:xfrm>
            <a:off x="4062153" y="4502706"/>
            <a:ext cx="8511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dirty="0" smtClean="0"/>
              <a:t>-Q</a:t>
            </a:r>
            <a:endParaRPr lang="en-US" altLang="en-US" sz="3600" dirty="0"/>
          </a:p>
        </p:txBody>
      </p:sp>
      <p:sp>
        <p:nvSpPr>
          <p:cNvPr id="47" name="TextBox 181"/>
          <p:cNvSpPr txBox="1">
            <a:spLocks noChangeArrowheads="1"/>
          </p:cNvSpPr>
          <p:nvPr/>
        </p:nvSpPr>
        <p:spPr bwMode="auto">
          <a:xfrm>
            <a:off x="3972996" y="2187114"/>
            <a:ext cx="8511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dirty="0" smtClean="0"/>
              <a:t>+Q</a:t>
            </a:r>
            <a:endParaRPr lang="en-US" altLang="en-US" sz="3600" dirty="0"/>
          </a:p>
        </p:txBody>
      </p:sp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2286000" y="3162446"/>
            <a:ext cx="4164013" cy="94932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9" name="Line 39"/>
          <p:cNvSpPr>
            <a:spLocks noChangeShapeType="1"/>
          </p:cNvSpPr>
          <p:nvPr/>
        </p:nvSpPr>
        <p:spPr bwMode="auto">
          <a:xfrm>
            <a:off x="2590800" y="3162446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0"/>
          <p:cNvSpPr>
            <a:spLocks noChangeShapeType="1"/>
          </p:cNvSpPr>
          <p:nvPr/>
        </p:nvSpPr>
        <p:spPr bwMode="auto">
          <a:xfrm>
            <a:off x="3200400" y="3162446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1"/>
          <p:cNvSpPr>
            <a:spLocks noChangeShapeType="1"/>
          </p:cNvSpPr>
          <p:nvPr/>
        </p:nvSpPr>
        <p:spPr bwMode="auto">
          <a:xfrm>
            <a:off x="3810000" y="3162446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42"/>
          <p:cNvSpPr>
            <a:spLocks noChangeShapeType="1"/>
          </p:cNvSpPr>
          <p:nvPr/>
        </p:nvSpPr>
        <p:spPr bwMode="auto">
          <a:xfrm>
            <a:off x="4419600" y="3162446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43"/>
          <p:cNvSpPr>
            <a:spLocks noChangeShapeType="1"/>
          </p:cNvSpPr>
          <p:nvPr/>
        </p:nvSpPr>
        <p:spPr bwMode="auto">
          <a:xfrm>
            <a:off x="5029200" y="3162446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44"/>
          <p:cNvSpPr>
            <a:spLocks noChangeShapeType="1"/>
          </p:cNvSpPr>
          <p:nvPr/>
        </p:nvSpPr>
        <p:spPr bwMode="auto">
          <a:xfrm>
            <a:off x="5638800" y="3162446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45"/>
          <p:cNvSpPr>
            <a:spLocks noChangeShapeType="1"/>
          </p:cNvSpPr>
          <p:nvPr/>
        </p:nvSpPr>
        <p:spPr bwMode="auto">
          <a:xfrm>
            <a:off x="6248400" y="3162446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Oval 47"/>
          <p:cNvSpPr>
            <a:spLocks noChangeArrowheads="1"/>
          </p:cNvSpPr>
          <p:nvPr/>
        </p:nvSpPr>
        <p:spPr bwMode="auto">
          <a:xfrm>
            <a:off x="2362200" y="3086246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60" name="Oval 49"/>
          <p:cNvSpPr>
            <a:spLocks noChangeArrowheads="1"/>
          </p:cNvSpPr>
          <p:nvPr/>
        </p:nvSpPr>
        <p:spPr bwMode="auto">
          <a:xfrm>
            <a:off x="2971800" y="3086246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61" name="Oval 51"/>
          <p:cNvSpPr>
            <a:spLocks noChangeArrowheads="1"/>
          </p:cNvSpPr>
          <p:nvPr/>
        </p:nvSpPr>
        <p:spPr bwMode="auto">
          <a:xfrm>
            <a:off x="3581400" y="3086246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62" name="Oval 53"/>
          <p:cNvSpPr>
            <a:spLocks noChangeArrowheads="1"/>
          </p:cNvSpPr>
          <p:nvPr/>
        </p:nvSpPr>
        <p:spPr bwMode="auto">
          <a:xfrm>
            <a:off x="4191000" y="3086246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63" name="Oval 55"/>
          <p:cNvSpPr>
            <a:spLocks noChangeArrowheads="1"/>
          </p:cNvSpPr>
          <p:nvPr/>
        </p:nvSpPr>
        <p:spPr bwMode="auto">
          <a:xfrm>
            <a:off x="4800600" y="3086246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64" name="Oval 57"/>
          <p:cNvSpPr>
            <a:spLocks noChangeArrowheads="1"/>
          </p:cNvSpPr>
          <p:nvPr/>
        </p:nvSpPr>
        <p:spPr bwMode="auto">
          <a:xfrm>
            <a:off x="5410200" y="3086246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65" name="Oval 59"/>
          <p:cNvSpPr>
            <a:spLocks noChangeArrowheads="1"/>
          </p:cNvSpPr>
          <p:nvPr/>
        </p:nvSpPr>
        <p:spPr bwMode="auto">
          <a:xfrm>
            <a:off x="6019800" y="3086246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73152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66" name="Oval 62"/>
          <p:cNvSpPr>
            <a:spLocks noChangeArrowheads="1"/>
          </p:cNvSpPr>
          <p:nvPr/>
        </p:nvSpPr>
        <p:spPr bwMode="auto">
          <a:xfrm>
            <a:off x="2667000" y="4000646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67" name="Oval 64"/>
          <p:cNvSpPr>
            <a:spLocks noChangeArrowheads="1"/>
          </p:cNvSpPr>
          <p:nvPr/>
        </p:nvSpPr>
        <p:spPr bwMode="auto">
          <a:xfrm>
            <a:off x="3276600" y="4000646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68" name="Oval 66"/>
          <p:cNvSpPr>
            <a:spLocks noChangeArrowheads="1"/>
          </p:cNvSpPr>
          <p:nvPr/>
        </p:nvSpPr>
        <p:spPr bwMode="auto">
          <a:xfrm>
            <a:off x="3886200" y="4000646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4495800" y="4000646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0" name="Oval 70"/>
          <p:cNvSpPr>
            <a:spLocks noChangeArrowheads="1"/>
          </p:cNvSpPr>
          <p:nvPr/>
        </p:nvSpPr>
        <p:spPr bwMode="auto">
          <a:xfrm>
            <a:off x="5105400" y="4000646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1" name="Oval 72"/>
          <p:cNvSpPr>
            <a:spLocks noChangeArrowheads="1"/>
          </p:cNvSpPr>
          <p:nvPr/>
        </p:nvSpPr>
        <p:spPr bwMode="auto">
          <a:xfrm>
            <a:off x="5715000" y="4000646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2" name="Oval 74"/>
          <p:cNvSpPr>
            <a:spLocks noChangeArrowheads="1"/>
          </p:cNvSpPr>
          <p:nvPr/>
        </p:nvSpPr>
        <p:spPr bwMode="auto">
          <a:xfrm>
            <a:off x="6324600" y="4000646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27432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3" name="Line 75"/>
          <p:cNvSpPr>
            <a:spLocks noChangeShapeType="1"/>
          </p:cNvSpPr>
          <p:nvPr/>
        </p:nvSpPr>
        <p:spPr bwMode="auto">
          <a:xfrm flipV="1">
            <a:off x="2895600" y="3391046"/>
            <a:ext cx="0" cy="5334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76"/>
          <p:cNvSpPr>
            <a:spLocks noChangeShapeType="1"/>
          </p:cNvSpPr>
          <p:nvPr/>
        </p:nvSpPr>
        <p:spPr bwMode="auto">
          <a:xfrm flipV="1">
            <a:off x="3505200" y="3391046"/>
            <a:ext cx="0" cy="5334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77"/>
          <p:cNvSpPr>
            <a:spLocks noChangeShapeType="1"/>
          </p:cNvSpPr>
          <p:nvPr/>
        </p:nvSpPr>
        <p:spPr bwMode="auto">
          <a:xfrm flipV="1">
            <a:off x="4114800" y="3391046"/>
            <a:ext cx="0" cy="5334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78"/>
          <p:cNvSpPr>
            <a:spLocks noChangeShapeType="1"/>
          </p:cNvSpPr>
          <p:nvPr/>
        </p:nvSpPr>
        <p:spPr bwMode="auto">
          <a:xfrm flipV="1">
            <a:off x="4724400" y="3391046"/>
            <a:ext cx="0" cy="5334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79"/>
          <p:cNvSpPr>
            <a:spLocks noChangeShapeType="1"/>
          </p:cNvSpPr>
          <p:nvPr/>
        </p:nvSpPr>
        <p:spPr bwMode="auto">
          <a:xfrm flipV="1">
            <a:off x="5334000" y="3391046"/>
            <a:ext cx="0" cy="5334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80"/>
          <p:cNvSpPr>
            <a:spLocks noChangeShapeType="1"/>
          </p:cNvSpPr>
          <p:nvPr/>
        </p:nvSpPr>
        <p:spPr bwMode="auto">
          <a:xfrm flipV="1">
            <a:off x="5943600" y="3391046"/>
            <a:ext cx="0" cy="53340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9" name="Object 2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89827"/>
              </p:ext>
            </p:extLst>
          </p:nvPr>
        </p:nvGraphicFramePr>
        <p:xfrm>
          <a:off x="4975233" y="5158077"/>
          <a:ext cx="171767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9" name="Equation" r:id="rId4" imgW="850680" imgH="431640" progId="Equation.DSMT4">
                  <p:embed/>
                </p:oleObj>
              </mc:Choice>
              <mc:Fallback>
                <p:oleObj name="Equation" r:id="rId4" imgW="850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233" y="5158077"/>
                        <a:ext cx="1717675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extBox 188"/>
          <p:cNvSpPr txBox="1">
            <a:spLocks noChangeArrowheads="1"/>
          </p:cNvSpPr>
          <p:nvPr/>
        </p:nvSpPr>
        <p:spPr bwMode="auto">
          <a:xfrm>
            <a:off x="2003959" y="5326667"/>
            <a:ext cx="3863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Dielectric Constant</a:t>
            </a:r>
          </a:p>
        </p:txBody>
      </p:sp>
    </p:spTree>
    <p:extLst>
      <p:ext uri="{BB962C8B-B14F-4D97-AF65-F5344CB8AC3E}">
        <p14:creationId xmlns:p14="http://schemas.microsoft.com/office/powerpoint/2010/main" val="174758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2843003" y="1388670"/>
            <a:ext cx="2008414" cy="1877785"/>
          </a:xfrm>
          <a:prstGeom prst="ellipse">
            <a:avLst/>
          </a:prstGeom>
          <a:solidFill>
            <a:srgbClr val="FFF59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490703" y="1994242"/>
            <a:ext cx="713014" cy="666639"/>
          </a:xfrm>
          <a:prstGeom prst="ellipse">
            <a:avLst/>
          </a:prstGeom>
          <a:solidFill>
            <a:srgbClr val="FFF59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626774" y="1912062"/>
            <a:ext cx="440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+</a:t>
            </a:r>
            <a:endParaRPr lang="en-US" sz="48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668956" y="1715241"/>
            <a:ext cx="3565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278556" y="2030927"/>
            <a:ext cx="3565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328689" y="2868245"/>
            <a:ext cx="3565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100302" y="2850500"/>
            <a:ext cx="3565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134196" y="2030927"/>
            <a:ext cx="3565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17" name="标题 1"/>
          <p:cNvSpPr>
            <a:spLocks noGrp="1"/>
          </p:cNvSpPr>
          <p:nvPr>
            <p:ph type="title"/>
          </p:nvPr>
        </p:nvSpPr>
        <p:spPr>
          <a:xfrm>
            <a:off x="5944122" y="240396"/>
            <a:ext cx="2041298" cy="641350"/>
          </a:xfrm>
        </p:spPr>
        <p:txBody>
          <a:bodyPr>
            <a:normAutofit/>
          </a:bodyPr>
          <a:lstStyle/>
          <a:p>
            <a:r>
              <a:rPr lang="en-US" sz="2800" b="1" i="1" dirty="0"/>
              <a:t>polarization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377580" y="650913"/>
            <a:ext cx="5925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sz="2400" dirty="0"/>
              <a:t>Basic atomic </a:t>
            </a:r>
            <a:r>
              <a:rPr lang="en-US" altLang="en-US" sz="2400" dirty="0" smtClean="0"/>
              <a:t>model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16211" y="1673286"/>
            <a:ext cx="3565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66580" y="1974940"/>
            <a:ext cx="3565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60309" y="2641579"/>
            <a:ext cx="3565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66580" y="2765658"/>
            <a:ext cx="3565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60309" y="2170002"/>
            <a:ext cx="3565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261632" y="1532651"/>
            <a:ext cx="2596243" cy="155121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639094" y="3219457"/>
            <a:ext cx="440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402293" y="3634955"/>
            <a:ext cx="1077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944834" y="1974940"/>
            <a:ext cx="713014" cy="666639"/>
          </a:xfrm>
          <a:prstGeom prst="ellipse">
            <a:avLst/>
          </a:prstGeom>
          <a:solidFill>
            <a:srgbClr val="FFF597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096554" y="1753928"/>
            <a:ext cx="440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-</a:t>
            </a:r>
            <a:endParaRPr lang="en-US" sz="6000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4152900" y="2308260"/>
            <a:ext cx="791934" cy="0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117081" y="4219727"/>
            <a:ext cx="5925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Dipole polarization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 smtClean="0"/>
          </a:p>
        </p:txBody>
      </p:sp>
      <p:sp>
        <p:nvSpPr>
          <p:cNvPr id="29" name="Oval 28"/>
          <p:cNvSpPr/>
          <p:nvPr/>
        </p:nvSpPr>
        <p:spPr>
          <a:xfrm>
            <a:off x="3373911" y="5354612"/>
            <a:ext cx="473299" cy="4732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410179" y="4847350"/>
            <a:ext cx="193184" cy="1931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10179" y="6110620"/>
            <a:ext cx="193184" cy="1931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9" idx="7"/>
            <a:endCxn id="30" idx="3"/>
          </p:cNvCxnSpPr>
          <p:nvPr/>
        </p:nvCxnSpPr>
        <p:spPr>
          <a:xfrm flipV="1">
            <a:off x="3777897" y="5012243"/>
            <a:ext cx="660574" cy="411682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5"/>
            <a:endCxn id="31" idx="2"/>
          </p:cNvCxnSpPr>
          <p:nvPr/>
        </p:nvCxnSpPr>
        <p:spPr>
          <a:xfrm>
            <a:off x="3777896" y="5758598"/>
            <a:ext cx="632283" cy="448614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55788" y="5366246"/>
            <a:ext cx="691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</a:t>
            </a:r>
            <a:r>
              <a:rPr lang="en-US" sz="2800" b="1" baseline="30000" dirty="0"/>
              <a:t>-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35299" y="4724651"/>
            <a:ext cx="68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</a:t>
            </a:r>
            <a:r>
              <a:rPr lang="en-US" sz="2400" b="1" baseline="30000" dirty="0"/>
              <a:t>+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35300" y="5982905"/>
            <a:ext cx="50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</a:t>
            </a:r>
            <a:r>
              <a:rPr lang="en-US" sz="2400" b="1" baseline="30000" dirty="0"/>
              <a:t>+</a:t>
            </a:r>
            <a:r>
              <a:rPr lang="en-US" sz="2400" b="1" dirty="0"/>
              <a:t> 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847210" y="5591261"/>
            <a:ext cx="81687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04184" y="5562501"/>
            <a:ext cx="214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87214" y="2338486"/>
            <a:ext cx="214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5857875" y="4219727"/>
            <a:ext cx="2883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dirty="0" smtClean="0"/>
              <a:t>Ionic polarization</a:t>
            </a:r>
            <a:endParaRPr lang="en-US" sz="1800" dirty="0" smtClean="0"/>
          </a:p>
        </p:txBody>
      </p:sp>
      <p:sp>
        <p:nvSpPr>
          <p:cNvPr id="41" name="Oval 40"/>
          <p:cNvSpPr/>
          <p:nvPr/>
        </p:nvSpPr>
        <p:spPr>
          <a:xfrm>
            <a:off x="7429558" y="5432763"/>
            <a:ext cx="193184" cy="1931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073266" y="5434672"/>
            <a:ext cx="193184" cy="19318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203172" y="4730517"/>
            <a:ext cx="193184" cy="19318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333078" y="5417855"/>
            <a:ext cx="193184" cy="19318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203172" y="6117145"/>
            <a:ext cx="193184" cy="19318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4" idx="6"/>
            <a:endCxn id="41" idx="2"/>
          </p:cNvCxnSpPr>
          <p:nvPr/>
        </p:nvCxnSpPr>
        <p:spPr>
          <a:xfrm>
            <a:off x="6526262" y="5514447"/>
            <a:ext cx="903296" cy="149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1" idx="6"/>
          </p:cNvCxnSpPr>
          <p:nvPr/>
        </p:nvCxnSpPr>
        <p:spPr>
          <a:xfrm>
            <a:off x="7622742" y="5529355"/>
            <a:ext cx="4505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1" idx="4"/>
            <a:endCxn id="45" idx="0"/>
          </p:cNvCxnSpPr>
          <p:nvPr/>
        </p:nvCxnSpPr>
        <p:spPr>
          <a:xfrm flipH="1">
            <a:off x="7299764" y="5625947"/>
            <a:ext cx="226386" cy="4911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1" idx="0"/>
          </p:cNvCxnSpPr>
          <p:nvPr/>
        </p:nvCxnSpPr>
        <p:spPr>
          <a:xfrm>
            <a:off x="7299764" y="4909720"/>
            <a:ext cx="226386" cy="5230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70211" y="5224359"/>
            <a:ext cx="68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Na</a:t>
            </a:r>
            <a:r>
              <a:rPr lang="en-US" sz="1400" b="1" baseline="30000" dirty="0" smtClean="0"/>
              <a:t>+</a:t>
            </a:r>
            <a:endParaRPr lang="en-US" sz="1400" b="1" baseline="30000" dirty="0"/>
          </a:p>
        </p:txBody>
      </p:sp>
      <p:sp>
        <p:nvSpPr>
          <p:cNvPr id="50" name="TextBox 49"/>
          <p:cNvSpPr txBox="1"/>
          <p:nvPr/>
        </p:nvSpPr>
        <p:spPr>
          <a:xfrm>
            <a:off x="8069730" y="5793333"/>
            <a:ext cx="68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Cl</a:t>
            </a:r>
            <a:r>
              <a:rPr lang="en-US" sz="1400" b="1" baseline="30000" dirty="0"/>
              <a:t>-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7457" y="6045412"/>
            <a:ext cx="68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Cl</a:t>
            </a:r>
            <a:r>
              <a:rPr lang="en-US" sz="1400" b="1" baseline="30000" dirty="0"/>
              <a:t>-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492948" y="4667510"/>
            <a:ext cx="68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Cl</a:t>
            </a:r>
            <a:r>
              <a:rPr lang="en-US" sz="1400" b="1" baseline="30000" dirty="0"/>
              <a:t>-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277053" y="5058469"/>
            <a:ext cx="68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Cl</a:t>
            </a:r>
            <a:r>
              <a:rPr lang="en-US" sz="1400" b="1" baseline="30000" dirty="0"/>
              <a:t>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0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6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2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8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4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4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0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6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2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8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/>
      <p:bldP spid="22" grpId="0" animBg="1"/>
      <p:bldP spid="23" grpId="0"/>
      <p:bldP spid="28" grpId="0"/>
      <p:bldP spid="29" grpId="0" animBg="1"/>
      <p:bldP spid="30" grpId="0" animBg="1"/>
      <p:bldP spid="31" grpId="0" animBg="1"/>
      <p:bldP spid="34" grpId="0"/>
      <p:bldP spid="35" grpId="0"/>
      <p:bldP spid="36" grpId="0"/>
      <p:bldP spid="38" grpId="0"/>
      <p:bldP spid="39" grpId="0"/>
      <p:bldP spid="40" grpId="0"/>
      <p:bldP spid="40" grpId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35"/>
          <p:cNvSpPr txBox="1">
            <a:spLocks noChangeArrowheads="1"/>
          </p:cNvSpPr>
          <p:nvPr/>
        </p:nvSpPr>
        <p:spPr bwMode="auto">
          <a:xfrm>
            <a:off x="173832" y="720036"/>
            <a:ext cx="6051870" cy="233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en-US" sz="2400" dirty="0" smtClean="0"/>
              <a:t>Free-energy </a:t>
            </a:r>
            <a:r>
              <a:rPr lang="en-US" altLang="en-US" sz="2400" dirty="0"/>
              <a:t>perturbation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1800" dirty="0" smtClean="0"/>
              <a:t>Find free energy difference by averaging over microstates sampled from ensemble</a:t>
            </a:r>
            <a:endParaRPr lang="en-US" altLang="en-US" sz="1800" dirty="0"/>
          </a:p>
          <a:p>
            <a:pPr algn="just" eaLnBrk="1" hangingPunct="1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FEP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 eaLnBrk="1" hangingPunct="1"/>
            <a:r>
              <a:rPr lang="en-US" altLang="zh-CN" sz="8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eaLnBrk="1" hangingPunct="1"/>
            <a:endParaRPr lang="en-US" altLang="zh-CN" sz="8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zh-CN" sz="8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zh-CN" sz="8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825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8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8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graphicFrame>
        <p:nvGraphicFramePr>
          <p:cNvPr id="4" name="Object 2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588960"/>
              </p:ext>
            </p:extLst>
          </p:nvPr>
        </p:nvGraphicFramePr>
        <p:xfrm>
          <a:off x="1376986" y="1816573"/>
          <a:ext cx="37084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" name="Equation" r:id="rId4" imgW="1612800" imgH="241200" progId="Equation.DSMT4">
                  <p:embed/>
                </p:oleObj>
              </mc:Choice>
              <mc:Fallback>
                <p:oleObj name="Equation" r:id="rId4" imgW="1612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986" y="1816573"/>
                        <a:ext cx="37084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225702" y="240396"/>
            <a:ext cx="2041298" cy="641350"/>
          </a:xfrm>
        </p:spPr>
        <p:txBody>
          <a:bodyPr>
            <a:normAutofit/>
          </a:bodyPr>
          <a:lstStyle/>
          <a:p>
            <a:r>
              <a:rPr lang="en-US" altLang="zh-CN" sz="2800" b="1" i="1" dirty="0" smtClean="0"/>
              <a:t>Method</a:t>
            </a:r>
            <a:endParaRPr lang="en-US" sz="2800" b="1" i="1" dirty="0"/>
          </a:p>
        </p:txBody>
      </p:sp>
      <p:sp>
        <p:nvSpPr>
          <p:cNvPr id="2" name="Oval 1"/>
          <p:cNvSpPr/>
          <p:nvPr/>
        </p:nvSpPr>
        <p:spPr>
          <a:xfrm>
            <a:off x="2280676" y="2565354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68924" y="2565354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32832" y="3945689"/>
            <a:ext cx="50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98705" y="3968448"/>
            <a:ext cx="50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1" name="Straight Connector 20"/>
          <p:cNvCxnSpPr>
            <a:stCxn id="14" idx="2"/>
          </p:cNvCxnSpPr>
          <p:nvPr/>
        </p:nvCxnSpPr>
        <p:spPr>
          <a:xfrm flipV="1">
            <a:off x="2668924" y="2669855"/>
            <a:ext cx="710302" cy="625749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</p:cNvCxnSpPr>
          <p:nvPr/>
        </p:nvCxnSpPr>
        <p:spPr>
          <a:xfrm flipV="1">
            <a:off x="2884669" y="2983678"/>
            <a:ext cx="798316" cy="828291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2" idx="7"/>
          </p:cNvCxnSpPr>
          <p:nvPr/>
        </p:nvCxnSpPr>
        <p:spPr>
          <a:xfrm flipV="1">
            <a:off x="2725176" y="2779239"/>
            <a:ext cx="812955" cy="776441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2" idx="6"/>
          </p:cNvCxnSpPr>
          <p:nvPr/>
        </p:nvCxnSpPr>
        <p:spPr>
          <a:xfrm flipV="1">
            <a:off x="3052201" y="3295604"/>
            <a:ext cx="701675" cy="644251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786514" y="2595456"/>
            <a:ext cx="421262" cy="316263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207776" y="3675581"/>
            <a:ext cx="421262" cy="316263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147468" y="2567691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308588" y="2580910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163049" y="3966345"/>
            <a:ext cx="50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28869" y="3956618"/>
            <a:ext cx="50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6308588" y="2997200"/>
            <a:ext cx="248759" cy="340518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371909" y="3251200"/>
            <a:ext cx="248759" cy="340518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235"/>
          <p:cNvSpPr txBox="1">
            <a:spLocks noChangeArrowheads="1"/>
          </p:cNvSpPr>
          <p:nvPr/>
        </p:nvSpPr>
        <p:spPr bwMode="auto">
          <a:xfrm>
            <a:off x="2280676" y="4954449"/>
            <a:ext cx="16910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en-US" sz="1800" dirty="0" smtClean="0"/>
              <a:t>Targeted FEP:</a:t>
            </a:r>
            <a:endParaRPr lang="en-US" altLang="zh-CN" sz="8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4508966" y="4575605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729618" y="4563823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524547" y="5974259"/>
            <a:ext cx="50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49899" y="5939531"/>
            <a:ext cx="50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5374120" y="4587387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389701" y="5986041"/>
            <a:ext cx="50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0`</a:t>
            </a:r>
            <a:endParaRPr lang="en-US" dirty="0"/>
          </a:p>
        </p:txBody>
      </p:sp>
      <p:cxnSp>
        <p:nvCxnSpPr>
          <p:cNvPr id="58" name="Straight Connector 57"/>
          <p:cNvCxnSpPr>
            <a:stCxn id="53" idx="2"/>
          </p:cNvCxnSpPr>
          <p:nvPr/>
        </p:nvCxnSpPr>
        <p:spPr>
          <a:xfrm flipV="1">
            <a:off x="5729618" y="4708332"/>
            <a:ext cx="741428" cy="585741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3" idx="3"/>
          </p:cNvCxnSpPr>
          <p:nvPr/>
        </p:nvCxnSpPr>
        <p:spPr>
          <a:xfrm flipV="1">
            <a:off x="5945363" y="5022155"/>
            <a:ext cx="829442" cy="788283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815343" y="4817717"/>
            <a:ext cx="814608" cy="784176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6144021" y="5334081"/>
            <a:ext cx="701675" cy="602896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788523" y="4633934"/>
            <a:ext cx="511073" cy="415606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320661" y="5674863"/>
            <a:ext cx="421262" cy="316263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Object 2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668947"/>
              </p:ext>
            </p:extLst>
          </p:nvPr>
        </p:nvGraphicFramePr>
        <p:xfrm>
          <a:off x="5465763" y="1870075"/>
          <a:ext cx="31591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" name="Equation" r:id="rId6" imgW="1511280" imgH="228600" progId="Equation.DSMT4">
                  <p:embed/>
                </p:oleObj>
              </mc:Choice>
              <mc:Fallback>
                <p:oleObj name="Equation" r:id="rId6" imgW="1511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763" y="1870075"/>
                        <a:ext cx="31591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44" grpId="0" animBg="1"/>
      <p:bldP spid="45" grpId="0" animBg="1"/>
      <p:bldP spid="46" grpId="0"/>
      <p:bldP spid="47" grpId="0"/>
      <p:bldP spid="51" grpId="0"/>
      <p:bldP spid="52" grpId="0" animBg="1"/>
      <p:bldP spid="52" grpId="1" animBg="1"/>
      <p:bldP spid="53" grpId="0" animBg="1"/>
      <p:bldP spid="54" grpId="0"/>
      <p:bldP spid="54" grpId="1"/>
      <p:bldP spid="55" grpId="0"/>
      <p:bldP spid="56" grpId="0" animBg="1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35"/>
          <p:cNvSpPr txBox="1">
            <a:spLocks noChangeArrowheads="1"/>
          </p:cNvSpPr>
          <p:nvPr/>
        </p:nvSpPr>
        <p:spPr bwMode="auto">
          <a:xfrm>
            <a:off x="173832" y="476053"/>
            <a:ext cx="6051870" cy="2042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Mapped average</a:t>
            </a:r>
          </a:p>
          <a:p>
            <a:pPr algn="just" eaLnBrk="1" hangingPunct="1"/>
            <a:r>
              <a:rPr lang="en-US" altLang="en-US" sz="1350" dirty="0"/>
              <a:t>Mapped average improves </a:t>
            </a:r>
            <a:r>
              <a:rPr lang="en-US" altLang="en-US" sz="1350" dirty="0" smtClean="0"/>
              <a:t>the Target FEP by </a:t>
            </a:r>
            <a:r>
              <a:rPr lang="en-US" altLang="en-US" sz="1350" dirty="0"/>
              <a:t>coupling to displacement of coordinates.</a:t>
            </a:r>
          </a:p>
          <a:p>
            <a:pPr algn="just" eaLnBrk="1" hangingPunct="1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 eaLnBrk="1" hangingPunct="1"/>
            <a:r>
              <a:rPr lang="en-US" altLang="zh-CN" sz="8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 eaLnBrk="1" hangingPunct="1"/>
            <a:endParaRPr lang="en-US" altLang="zh-CN" sz="8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zh-CN" sz="825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zh-CN" sz="8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zh-CN" sz="8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8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</a:p>
          <a:p>
            <a:pPr algn="just" eaLnBrk="1" hangingPunct="1"/>
            <a:r>
              <a:rPr lang="en-US" altLang="zh-CN" sz="8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graphicFrame>
        <p:nvGraphicFramePr>
          <p:cNvPr id="6" name="Object 2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62025"/>
              </p:ext>
            </p:extLst>
          </p:nvPr>
        </p:nvGraphicFramePr>
        <p:xfrm>
          <a:off x="3867532" y="4195820"/>
          <a:ext cx="2125852" cy="446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6" name="Equation" r:id="rId3" imgW="965160" imgH="203040" progId="Equation.DSMT4">
                  <p:embed/>
                </p:oleObj>
              </mc:Choice>
              <mc:Fallback>
                <p:oleObj name="Equation" r:id="rId3" imgW="965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532" y="4195820"/>
                        <a:ext cx="2125852" cy="446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1573602" y="4254736"/>
            <a:ext cx="2277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Introduce mapping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6225702" y="240396"/>
            <a:ext cx="2041298" cy="641350"/>
          </a:xfrm>
        </p:spPr>
        <p:txBody>
          <a:bodyPr>
            <a:normAutofit/>
          </a:bodyPr>
          <a:lstStyle/>
          <a:p>
            <a:r>
              <a:rPr lang="en-US" altLang="zh-CN" sz="2800" b="1" i="1" dirty="0" smtClean="0"/>
              <a:t>Method</a:t>
            </a:r>
            <a:endParaRPr lang="en-US" sz="2800" b="1" i="1" dirty="0"/>
          </a:p>
        </p:txBody>
      </p:sp>
      <p:graphicFrame>
        <p:nvGraphicFramePr>
          <p:cNvPr id="13" name="Object 2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06943"/>
              </p:ext>
            </p:extLst>
          </p:nvPr>
        </p:nvGraphicFramePr>
        <p:xfrm>
          <a:off x="3838676" y="2822266"/>
          <a:ext cx="39719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7" name="Equation" r:id="rId5" imgW="1726920" imgH="241200" progId="Equation.DSMT4">
                  <p:embed/>
                </p:oleObj>
              </mc:Choice>
              <mc:Fallback>
                <p:oleObj name="Equation" r:id="rId5" imgW="17269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676" y="2822266"/>
                        <a:ext cx="397192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13"/>
          <p:cNvSpPr/>
          <p:nvPr/>
        </p:nvSpPr>
        <p:spPr>
          <a:xfrm>
            <a:off x="3328704" y="4931554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549356" y="4919772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344285" y="6330208"/>
            <a:ext cx="50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69637" y="6295480"/>
            <a:ext cx="50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193858" y="4943336"/>
            <a:ext cx="1473200" cy="1460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209439" y="6341990"/>
            <a:ext cx="50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0`</a:t>
            </a:r>
            <a:endParaRPr lang="en-US" dirty="0"/>
          </a:p>
        </p:txBody>
      </p:sp>
      <p:cxnSp>
        <p:nvCxnSpPr>
          <p:cNvPr id="20" name="Straight Connector 19"/>
          <p:cNvCxnSpPr>
            <a:stCxn id="15" idx="2"/>
          </p:cNvCxnSpPr>
          <p:nvPr/>
        </p:nvCxnSpPr>
        <p:spPr>
          <a:xfrm flipV="1">
            <a:off x="4549356" y="5064281"/>
            <a:ext cx="741428" cy="585741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3"/>
          </p:cNvCxnSpPr>
          <p:nvPr/>
        </p:nvCxnSpPr>
        <p:spPr>
          <a:xfrm flipV="1">
            <a:off x="4765101" y="5378104"/>
            <a:ext cx="829442" cy="788283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635081" y="5173666"/>
            <a:ext cx="814608" cy="784176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963759" y="5690030"/>
            <a:ext cx="701675" cy="602896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608261" y="4989883"/>
            <a:ext cx="511073" cy="415606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140399" y="6030812"/>
            <a:ext cx="421262" cy="316263"/>
          </a:xfrm>
          <a:prstGeom prst="line">
            <a:avLst/>
          </a:prstGeom>
          <a:ln w="15875" cap="rnd" cmpd="thickThin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2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899172"/>
              </p:ext>
            </p:extLst>
          </p:nvPr>
        </p:nvGraphicFramePr>
        <p:xfrm>
          <a:off x="3831813" y="3484331"/>
          <a:ext cx="346868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" name="Equation" r:id="rId7" imgW="1358640" imgH="228600" progId="Equation.DSMT4">
                  <p:embed/>
                </p:oleObj>
              </mc:Choice>
              <mc:Fallback>
                <p:oleObj name="Equation" r:id="rId7" imgW="1358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1813" y="3484331"/>
                        <a:ext cx="3468687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43"/>
          <p:cNvSpPr/>
          <p:nvPr/>
        </p:nvSpPr>
        <p:spPr>
          <a:xfrm>
            <a:off x="1622141" y="2814065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Mapped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average: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5" name="Object 2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860072"/>
              </p:ext>
            </p:extLst>
          </p:nvPr>
        </p:nvGraphicFramePr>
        <p:xfrm>
          <a:off x="3856322" y="1427879"/>
          <a:ext cx="3390029" cy="509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9" name="Equation" r:id="rId9" imgW="1612800" imgH="241200" progId="Equation.DSMT4">
                  <p:embed/>
                </p:oleObj>
              </mc:Choice>
              <mc:Fallback>
                <p:oleObj name="Equation" r:id="rId9" imgW="1612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322" y="1427879"/>
                        <a:ext cx="3390029" cy="509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947463"/>
              </p:ext>
            </p:extLst>
          </p:nvPr>
        </p:nvGraphicFramePr>
        <p:xfrm>
          <a:off x="3905250" y="2151063"/>
          <a:ext cx="28384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0" name="Equation" r:id="rId11" imgW="1485720" imgH="228600" progId="Equation.DSMT4">
                  <p:embed/>
                </p:oleObj>
              </mc:Choice>
              <mc:Fallback>
                <p:oleObj name="Equation" r:id="rId11" imgW="1485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2151063"/>
                        <a:ext cx="28384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46"/>
          <p:cNvSpPr/>
          <p:nvPr/>
        </p:nvSpPr>
        <p:spPr>
          <a:xfrm>
            <a:off x="1637410" y="1497901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FEP: </a:t>
            </a:r>
          </a:p>
        </p:txBody>
      </p:sp>
    </p:spTree>
    <p:extLst>
      <p:ext uri="{BB962C8B-B14F-4D97-AF65-F5344CB8AC3E}">
        <p14:creationId xmlns:p14="http://schemas.microsoft.com/office/powerpoint/2010/main" val="144680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6" grpId="0"/>
      <p:bldP spid="16" grpId="1"/>
      <p:bldP spid="17" grpId="0"/>
      <p:bldP spid="18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5702" y="240396"/>
            <a:ext cx="2041298" cy="641350"/>
          </a:xfrm>
        </p:spPr>
        <p:txBody>
          <a:bodyPr>
            <a:normAutofit/>
          </a:bodyPr>
          <a:lstStyle/>
          <a:p>
            <a:r>
              <a:rPr lang="en-US" altLang="zh-CN" sz="2800" b="1" i="1" dirty="0" smtClean="0"/>
              <a:t>Method</a:t>
            </a:r>
            <a:endParaRPr lang="en-US" sz="2800" b="1" i="1" dirty="0"/>
          </a:p>
        </p:txBody>
      </p:sp>
      <p:sp>
        <p:nvSpPr>
          <p:cNvPr id="3" name="Rectangle 244"/>
          <p:cNvSpPr>
            <a:spLocks noChangeArrowheads="1"/>
          </p:cNvSpPr>
          <p:nvPr/>
        </p:nvSpPr>
        <p:spPr bwMode="auto">
          <a:xfrm>
            <a:off x="325599" y="347556"/>
            <a:ext cx="5900103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to dielectric constant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zh-CN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Dielectric constant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794306"/>
              </p:ext>
            </p:extLst>
          </p:nvPr>
        </p:nvGraphicFramePr>
        <p:xfrm>
          <a:off x="2514600" y="1112838"/>
          <a:ext cx="28956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6" name="Equation" r:id="rId3" imgW="2425680" imgH="558720" progId="Equation.DSMT4">
                  <p:embed/>
                </p:oleObj>
              </mc:Choice>
              <mc:Fallback>
                <p:oleObj name="Equation" r:id="rId3" imgW="24256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112838"/>
                        <a:ext cx="28956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010476"/>
              </p:ext>
            </p:extLst>
          </p:nvPr>
        </p:nvGraphicFramePr>
        <p:xfrm>
          <a:off x="2613025" y="1978025"/>
          <a:ext cx="1211263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7" name="Equation" r:id="rId5" imgW="672840" imgH="342720" progId="Equation.DSMT4">
                  <p:embed/>
                </p:oleObj>
              </mc:Choice>
              <mc:Fallback>
                <p:oleObj name="Equation" r:id="rId5" imgW="6728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25" y="1978025"/>
                        <a:ext cx="1211263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4"/>
          <p:cNvSpPr/>
          <p:nvPr/>
        </p:nvSpPr>
        <p:spPr>
          <a:xfrm>
            <a:off x="400590" y="2860094"/>
            <a:ext cx="2037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Mapped averaging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474998"/>
              </p:ext>
            </p:extLst>
          </p:nvPr>
        </p:nvGraphicFramePr>
        <p:xfrm>
          <a:off x="2572650" y="2761044"/>
          <a:ext cx="3445577" cy="619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8" name="Equation" r:id="rId7" imgW="1625400" imgH="291960" progId="Equation.DSMT4">
                  <p:embed/>
                </p:oleObj>
              </mc:Choice>
              <mc:Fallback>
                <p:oleObj name="Equation" r:id="rId7" imgW="16254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2650" y="2761044"/>
                        <a:ext cx="3445577" cy="619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" name="Pictur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974" y="3487990"/>
            <a:ext cx="4209143" cy="293838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171" y="3470980"/>
            <a:ext cx="4360693" cy="3045499"/>
          </a:xfrm>
          <a:prstGeom prst="rect">
            <a:avLst/>
          </a:prstGeom>
        </p:spPr>
      </p:pic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933500"/>
              </p:ext>
            </p:extLst>
          </p:nvPr>
        </p:nvGraphicFramePr>
        <p:xfrm>
          <a:off x="6368426" y="2560573"/>
          <a:ext cx="2312987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9" name="Equation" r:id="rId11" imgW="1091880" imgH="457200" progId="Equation.DSMT4">
                  <p:embed/>
                </p:oleObj>
              </mc:Choice>
              <mc:Fallback>
                <p:oleObj name="Equation" r:id="rId11" imgW="1091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8426" y="2560573"/>
                        <a:ext cx="2312987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615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76105C6D-F565-41A2-A50B-5F09C2B7AC65}" vid="{6AEF5CF8-C3F1-43EB-BF21-DFECA5C23C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908</TotalTime>
  <Words>571</Words>
  <Application>Microsoft Office PowerPoint</Application>
  <PresentationFormat>On-screen Show (4:3)</PresentationFormat>
  <Paragraphs>296</Paragraphs>
  <Slides>18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MS PGothic</vt:lpstr>
      <vt:lpstr>SimSun</vt:lpstr>
      <vt:lpstr>Arial</vt:lpstr>
      <vt:lpstr>Calibri</vt:lpstr>
      <vt:lpstr>Cambria Math</vt:lpstr>
      <vt:lpstr>Times</vt:lpstr>
      <vt:lpstr>Times New Roman</vt:lpstr>
      <vt:lpstr>Theme1</vt:lpstr>
      <vt:lpstr>MathType 6.0 Equation</vt:lpstr>
      <vt:lpstr>Equation</vt:lpstr>
      <vt:lpstr>PowerPoint Presentation</vt:lpstr>
      <vt:lpstr>Definition</vt:lpstr>
      <vt:lpstr>Definition</vt:lpstr>
      <vt:lpstr>Definition</vt:lpstr>
      <vt:lpstr>Definition</vt:lpstr>
      <vt:lpstr>polarization</vt:lpstr>
      <vt:lpstr>Method</vt:lpstr>
      <vt:lpstr>Method</vt:lpstr>
      <vt:lpstr>Method</vt:lpstr>
      <vt:lpstr>Formulas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Tank yu!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子箫 卓</dc:creator>
  <cp:lastModifiedBy>weisong lin</cp:lastModifiedBy>
  <cp:revision>246</cp:revision>
  <dcterms:created xsi:type="dcterms:W3CDTF">2014-11-08T11:47:30Z</dcterms:created>
  <dcterms:modified xsi:type="dcterms:W3CDTF">2015-10-09T14:22:06Z</dcterms:modified>
</cp:coreProperties>
</file>