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wmf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719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76" r:id="rId6"/>
    <p:sldId id="275" r:id="rId7"/>
    <p:sldId id="262" r:id="rId8"/>
    <p:sldId id="263" r:id="rId9"/>
    <p:sldId id="279" r:id="rId10"/>
    <p:sldId id="266" r:id="rId11"/>
    <p:sldId id="280" r:id="rId12"/>
    <p:sldId id="267" r:id="rId13"/>
    <p:sldId id="278" r:id="rId14"/>
    <p:sldId id="281" r:id="rId15"/>
    <p:sldId id="268" r:id="rId16"/>
    <p:sldId id="271" r:id="rId17"/>
    <p:sldId id="270" r:id="rId18"/>
    <p:sldId id="282" r:id="rId19"/>
    <p:sldId id="274" r:id="rId20"/>
    <p:sldId id="272" r:id="rId21"/>
    <p:sldId id="273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808080"/>
    <a:srgbClr val="B5B5B5"/>
    <a:srgbClr val="006CE2"/>
    <a:srgbClr val="F5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869%" autoAdjust="0"/>
    <p:restoredTop sz="85.637%" autoAdjust="0"/>
  </p:normalViewPr>
  <p:slideViewPr>
    <p:cSldViewPr>
      <p:cViewPr varScale="1">
        <p:scale>
          <a:sx n="64" d="100"/>
          <a:sy n="64" d="100"/>
        </p:scale>
        <p:origin x="570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viewProps" Target="view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tags" Target="tags/tag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notesMaster" Target="notesMasters/notesMaster1.xml"/><Relationship Id="rId28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purl.oclc.org/ooxml/officeDocument/relationships/image" Target="../media/image5.wmf"/><Relationship Id="rId1" Type="http://purl.oclc.org/ooxml/officeDocument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purl.oclc.org/ooxml/officeDocument/relationships/image" Target="../media/image52.wmf"/><Relationship Id="rId2" Type="http://purl.oclc.org/ooxml/officeDocument/relationships/image" Target="../media/image51.wmf"/><Relationship Id="rId1" Type="http://purl.oclc.org/ooxml/officeDocument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purl.oclc.org/ooxml/officeDocument/relationships/image" Target="../media/image61.wmf"/><Relationship Id="rId1" Type="http://purl.oclc.org/ooxml/officeDocument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2" Type="http://purl.oclc.org/ooxml/officeDocument/relationships/image" Target="../media/image63.wmf"/><Relationship Id="rId1" Type="http://purl.oclc.org/ooxml/officeDocument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purl.oclc.org/ooxml/officeDocument/relationships/image" Target="../media/image61.wmf"/><Relationship Id="rId2" Type="http://purl.oclc.org/ooxml/officeDocument/relationships/image" Target="../media/image63.wmf"/><Relationship Id="rId1" Type="http://purl.oclc.org/ooxml/officeDocument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2" Type="http://purl.oclc.org/ooxml/officeDocument/relationships/image" Target="../media/image63.wmf"/><Relationship Id="rId1" Type="http://purl.oclc.org/ooxml/officeDocument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purl.oclc.org/ooxml/officeDocument/relationships/image" Target="../media/image61.wmf"/><Relationship Id="rId1" Type="http://purl.oclc.org/ooxml/officeDocument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purl.oclc.org/ooxml/officeDocument/relationships/image" Target="../media/image7.wmf"/><Relationship Id="rId2" Type="http://purl.oclc.org/ooxml/officeDocument/relationships/image" Target="../media/image5.wmf"/><Relationship Id="rId1" Type="http://purl.oclc.org/ooxml/officeDocument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purl.oclc.org/ooxml/officeDocument/relationships/image" Target="../media/image10.wmf"/><Relationship Id="rId2" Type="http://purl.oclc.org/ooxml/officeDocument/relationships/image" Target="../media/image9.wmf"/><Relationship Id="rId1" Type="http://purl.oclc.org/ooxml/officeDocument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purl.oclc.org/ooxml/officeDocument/relationships/image" Target="../media/image14.wmf"/><Relationship Id="rId2" Type="http://purl.oclc.org/ooxml/officeDocument/relationships/image" Target="../media/image13.wmf"/><Relationship Id="rId1" Type="http://purl.oclc.org/ooxml/officeDocument/relationships/image" Target="../media/image12.wmf"/><Relationship Id="rId5" Type="http://purl.oclc.org/ooxml/officeDocument/relationships/image" Target="../media/image16.wmf"/><Relationship Id="rId4" Type="http://purl.oclc.org/ooxml/officeDocument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purl.oclc.org/ooxml/officeDocument/relationships/image" Target="../media/image19.wmf"/><Relationship Id="rId2" Type="http://purl.oclc.org/ooxml/officeDocument/relationships/image" Target="../media/image18.wmf"/><Relationship Id="rId1" Type="http://purl.oclc.org/ooxml/officeDocument/relationships/image" Target="../media/image17.wmf"/><Relationship Id="rId5" Type="http://purl.oclc.org/ooxml/officeDocument/relationships/image" Target="../media/image21.wmf"/><Relationship Id="rId4" Type="http://purl.oclc.org/ooxml/officeDocument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purl.oclc.org/ooxml/officeDocument/relationships/image" Target="../media/image29.wmf"/><Relationship Id="rId3" Type="http://purl.oclc.org/ooxml/officeDocument/relationships/image" Target="../media/image24.wmf"/><Relationship Id="rId7" Type="http://purl.oclc.org/ooxml/officeDocument/relationships/image" Target="../media/image28.wmf"/><Relationship Id="rId2" Type="http://purl.oclc.org/ooxml/officeDocument/relationships/image" Target="../media/image23.wmf"/><Relationship Id="rId1" Type="http://purl.oclc.org/ooxml/officeDocument/relationships/image" Target="../media/image22.wmf"/><Relationship Id="rId6" Type="http://purl.oclc.org/ooxml/officeDocument/relationships/image" Target="../media/image27.wmf"/><Relationship Id="rId11" Type="http://purl.oclc.org/ooxml/officeDocument/relationships/image" Target="../media/image32.wmf"/><Relationship Id="rId5" Type="http://purl.oclc.org/ooxml/officeDocument/relationships/image" Target="../media/image26.wmf"/><Relationship Id="rId10" Type="http://purl.oclc.org/ooxml/officeDocument/relationships/image" Target="../media/image31.wmf"/><Relationship Id="rId4" Type="http://purl.oclc.org/ooxml/officeDocument/relationships/image" Target="../media/image25.wmf"/><Relationship Id="rId9" Type="http://purl.oclc.org/ooxml/officeDocument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purl.oclc.org/ooxml/officeDocument/relationships/image" Target="../media/image35.wmf"/><Relationship Id="rId2" Type="http://purl.oclc.org/ooxml/officeDocument/relationships/image" Target="../media/image34.wmf"/><Relationship Id="rId1" Type="http://purl.oclc.org/ooxml/officeDocument/relationships/image" Target="../media/image33.wmf"/><Relationship Id="rId6" Type="http://purl.oclc.org/ooxml/officeDocument/relationships/image" Target="../media/image38.wmf"/><Relationship Id="rId5" Type="http://purl.oclc.org/ooxml/officeDocument/relationships/image" Target="../media/image37.wmf"/><Relationship Id="rId4" Type="http://purl.oclc.org/ooxml/officeDocument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purl.oclc.org/ooxml/officeDocument/relationships/image" Target="../media/image41.wmf"/><Relationship Id="rId2" Type="http://purl.oclc.org/ooxml/officeDocument/relationships/image" Target="../media/image40.wmf"/><Relationship Id="rId1" Type="http://purl.oclc.org/ooxml/officeDocument/relationships/image" Target="../media/image39.wmf"/><Relationship Id="rId6" Type="http://purl.oclc.org/ooxml/officeDocument/relationships/image" Target="../media/image44.wmf"/><Relationship Id="rId5" Type="http://purl.oclc.org/ooxml/officeDocument/relationships/image" Target="../media/image43.wmf"/><Relationship Id="rId4" Type="http://purl.oclc.org/ooxml/officeDocument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purl.oclc.org/ooxml/officeDocument/relationships/image" Target="../media/image47.wmf"/><Relationship Id="rId2" Type="http://purl.oclc.org/ooxml/officeDocument/relationships/image" Target="../media/image46.wmf"/><Relationship Id="rId1" Type="http://purl.oclc.org/ooxml/officeDocument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12134A2-5A11-4D09-95B6-86F16F43D46B}" type="datetimeFigureOut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6367C6F3-0C2F-4578-AA37-16BB238980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652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39648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Liquid phase: Rho</a:t>
            </a:r>
            <a:r>
              <a:rPr lang="en-US" baseline="0%" dirty="0" smtClean="0"/>
              <a:t> = 0.9</a:t>
            </a:r>
          </a:p>
          <a:p>
            <a:r>
              <a:rPr lang="en-US" baseline="0%" dirty="0" smtClean="0"/>
              <a:t>Gas phase: Rho = 0.001</a:t>
            </a:r>
          </a:p>
          <a:p>
            <a:r>
              <a:rPr lang="en-US" baseline="0%" dirty="0" smtClean="0"/>
              <a:t>T=650K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100447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846078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42924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This is evaluated in the limit E → 0. Assuming the system has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381 no permanent dipole moment (⟨M⟩ = 0) and is isotropic and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382 homogeneous, then only the diagonal elements of the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383 fluctuation tensor are nonzero. Hence, we may take the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384 derivative of interest as the trace of the tensor or, in 3D,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 mapped average can be formed for each of these terms and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387 summed to yield the required derivative. As they differ only in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388 the coordinate direction, we use −</a:t>
            </a:r>
            <a:r>
              <a:rPr lang="en-US" sz="1200" b="0" i="1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β 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⟨</a:t>
            </a:r>
            <a:r>
              <a:rPr lang="en-US" sz="1200" b="0" i="1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Mz</a:t>
            </a:r>
            <a:r>
              <a:rPr lang="en-US" sz="1200" b="0" i="1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⟩ = </a:t>
            </a:r>
            <a:r>
              <a:rPr lang="en-US" sz="1200" b="0" i="1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 </a:t>
            </a:r>
            <a:r>
              <a:rPr lang="en-US" sz="1200" b="0" i="1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</a:t>
            </a:r>
            <a:endParaRPr lang="en-US" sz="1200" b="0" i="1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389 prototype for all three.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55003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489677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Liquid-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vapour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coexistence in the dipolar Yukawa hard-sphere fluid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Yu. V. Kalyuzhnyi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I. A. Protsykevytch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G. Ganzenmüller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and P. J. Camp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15 August 2008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where t is the amount of CPU time required to obtain the result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y with uncertainty </a:t>
            </a:r>
            <a:r>
              <a:rPr lang="el-GR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σ.</a:t>
            </a:r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573825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where we plot the difficulty ratio for conventional versus mapped averaging, as a function of density for three temperatures and two values of the dipole strength D (note that \mu^2 for water). The performance improvement with mapped averaging is greatest at conditions where the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noninteracting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-dipole approximation to p is most appropriate: higher temperature, lower density, and smaller dipole strengths; the behavior correlates well with the dipolar coupling strength, 2=T .In the most favorable case presented (at very low density), the reduction of CPU is approaching a factor </a:t>
            </a:r>
            <a:r>
              <a:rPr lang="en-US" sz="1200" b="0" i="0" u="none" strike="noStrike" kern="1200" baseline="0%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of 10^8; 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the least-favorable case corresponds to a liquid-like density and temperature, where the advantage of mapped averaging (in this particular formulation, based on non-interacting dipoles) is negligible.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998417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picture</a:t>
            </a:r>
            <a:r>
              <a:rPr lang="en-US" baseline="0%" dirty="0" smtClean="0"/>
              <a:t> form c 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Vapor-liquid equilibria from the triple point up to the critical point</a:t>
            </a:r>
          </a:p>
          <a:p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for the new generation of TIP4P-like models: TIP4P/</a:t>
            </a:r>
            <a:r>
              <a:rPr lang="en-US" sz="1200" b="1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Ew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, TIP4P/2005,</a:t>
            </a:r>
          </a:p>
          <a:p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and TIP4P/ice</a:t>
            </a:r>
          </a:p>
          <a:p>
            <a:endParaRPr lang="en-US" sz="1200" b="1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C.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Vegaa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and J. L. F.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Abascal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  THE JOURNAL OF CHEMICAL PHYSICS 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125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, 034503 2006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617974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Results are presented in Fig. 3, where we plot the difficulty ratio for conventional versus mapped averaging, as a function of density for three temperatures and two values of the dipole strength D (note that \mu^2 for water). The performance improvement with mapped averaging is greatest at conditions where the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noninteracting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-dipole approximation to p is most appropriate: higher temperature, lower density, and smaller dipole strengths; the behavior correlates well with the dipolar coupling strength, 2=T .In the most favorable case presented (at very low density), the reduction of CPU is approaching a factor of 1108; the least-favorable case corresponds to a liquid-like density and temperature, where the advantage of mapped averaging (in this particular formulation, based on non-interacting dipoles) is negligible.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760413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18962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49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3.jpe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505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F01BF0-8A98-452D-B864-3A7428A40507}" type="datetimeFigureOut">
              <a:rPr lang="zh-CN" altLang="en-US"/>
              <a:pPr>
                <a:defRPr/>
              </a:pPr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DDCAFF-D92F-451F-ACEC-57CA94C868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7536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E66E4-C04B-4352-8186-6FEDD5B8D175}" type="datetimeFigureOut">
              <a:rPr lang="zh-CN" altLang="en-US"/>
              <a:pPr>
                <a:defRPr/>
              </a:pPr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CE6B0-A088-425B-A7B5-34729F3C6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7607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471488"/>
            <a:ext cx="7345363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00063" y="120808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76B16-D932-40F5-9C19-49B4713E6572}" type="datetimeFigureOut">
              <a:rPr lang="zh-CN" altLang="en-US"/>
              <a:pPr>
                <a:defRPr/>
              </a:pPr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01DFD-F501-40F0-A61E-D33E1E397A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4142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3DFA1-10B0-4DB0-95FA-0628EF2AF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0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7" Type="http://purl.oclc.org/ooxml/officeDocument/relationships/image" Target="../media/image2.png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image" Target="../media/image1.jpeg"/><Relationship Id="rId5" Type="http://purl.oclc.org/ooxml/officeDocument/relationships/theme" Target="../theme/theme1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03350" y="471488"/>
            <a:ext cx="734536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2080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071EF-CE62-4D10-9C24-557AD7F28372}" type="datetimeFigureOut">
              <a:rPr lang="zh-CN" altLang="en-US"/>
              <a:pPr>
                <a:defRPr/>
              </a:pPr>
              <a:t>2016/3/24</a:t>
            </a:fld>
            <a:endParaRPr lang="zh-CN" altLang="en-US"/>
          </a:p>
        </p:txBody>
      </p:sp>
      <p:pic>
        <p:nvPicPr>
          <p:cNvPr id="1029" name="Picture 10" descr="000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.848%" t="-575%"/>
          <a:stretch>
            <a:fillRect/>
          </a:stretch>
        </p:blipFill>
        <p:spPr bwMode="auto">
          <a:xfrm>
            <a:off x="1800225" y="981075"/>
            <a:ext cx="70199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2138" y="63087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A8A8A"/>
                </a:solidFill>
              </a:defRPr>
            </a:lvl1pPr>
          </a:lstStyle>
          <a:p>
            <a:pPr>
              <a:defRPr/>
            </a:pPr>
            <a:fld id="{90B0ED98-78E1-4A9E-946F-D38AC96E2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0" r:id="rId2"/>
    <p:sldLayoutId id="2147483791" r:id="rId3"/>
    <p:sldLayoutId id="2147483793" r:id="rId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%"/>
        </a:spcBef>
        <a:spcAft>
          <a:spcPct val="0%"/>
        </a:spcAft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j-cs"/>
        </a:defRPr>
      </a:lvl1pPr>
      <a:lvl2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4.bin"/><Relationship Id="rId3" Type="http://purl.oclc.org/ooxml/officeDocument/relationships/image" Target="../media/image11.png"/><Relationship Id="rId7" Type="http://purl.oclc.org/ooxml/officeDocument/relationships/image" Target="../media/image46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9.vml"/><Relationship Id="rId6" Type="http://purl.oclc.org/ooxml/officeDocument/relationships/oleObject" Target="../embeddings/oleObject43.bin"/><Relationship Id="rId5" Type="http://purl.oclc.org/ooxml/officeDocument/relationships/image" Target="../media/image45.wmf"/><Relationship Id="rId4" Type="http://purl.oclc.org/ooxml/officeDocument/relationships/oleObject" Target="../embeddings/oleObject42.bin"/><Relationship Id="rId9" Type="http://purl.oclc.org/ooxml/officeDocument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48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Relationship Id="rId4" Type="http://purl.oclc.org/ooxml/officeDocument/relationships/image" Target="../media/image49.jpg"/></Relationships>
</file>

<file path=ppt/slides/_rels/slide12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6.bin"/><Relationship Id="rId3" Type="http://purl.oclc.org/ooxml/officeDocument/relationships/notesSlide" Target="../notesSlides/notesSlide5.xml"/><Relationship Id="rId7" Type="http://purl.oclc.org/ooxml/officeDocument/relationships/image" Target="../media/image50.wmf"/><Relationship Id="rId12" Type="http://purl.oclc.org/ooxml/officeDocument/relationships/image" Target="../media/image52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0.vml"/><Relationship Id="rId6" Type="http://purl.oclc.org/ooxml/officeDocument/relationships/oleObject" Target="../embeddings/oleObject45.bin"/><Relationship Id="rId11" Type="http://purl.oclc.org/ooxml/officeDocument/relationships/oleObject" Target="../embeddings/oleObject47.bin"/><Relationship Id="rId5" Type="http://purl.oclc.org/ooxml/officeDocument/relationships/image" Target="../media/image53.png"/><Relationship Id="rId10" Type="http://purl.oclc.org/ooxml/officeDocument/relationships/image" Target="../media/image54.png"/><Relationship Id="rId4" Type="http://purl.oclc.org/ooxml/officeDocument/relationships/image" Target="../media/image48.png"/><Relationship Id="rId9" Type="http://purl.oclc.org/ooxml/officeDocument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48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Relationship Id="rId4" Type="http://purl.oclc.org/ooxml/officeDocument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48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Relationship Id="rId5" Type="http://purl.oclc.org/ooxml/officeDocument/relationships/image" Target="../media/image57.png"/><Relationship Id="rId4" Type="http://purl.oclc.org/ooxml/officeDocument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48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Relationship Id="rId5" Type="http://purl.oclc.org/ooxml/officeDocument/relationships/image" Target="../media/image59.png"/><Relationship Id="rId4" Type="http://purl.oclc.org/ooxml/officeDocument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9.bin"/><Relationship Id="rId3" Type="http://purl.oclc.org/ooxml/officeDocument/relationships/notesSlide" Target="../notesSlides/notesSlide9.xml"/><Relationship Id="rId7" Type="http://purl.oclc.org/ooxml/officeDocument/relationships/image" Target="../media/image60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1.vml"/><Relationship Id="rId6" Type="http://purl.oclc.org/ooxml/officeDocument/relationships/oleObject" Target="../embeddings/oleObject48.bin"/><Relationship Id="rId5" Type="http://purl.oclc.org/ooxml/officeDocument/relationships/image" Target="../media/image62.png"/><Relationship Id="rId4" Type="http://purl.oclc.org/ooxml/officeDocument/relationships/image" Target="../media/image48.png"/><Relationship Id="rId9" Type="http://purl.oclc.org/ooxml/officeDocument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1.bin"/><Relationship Id="rId3" Type="http://purl.oclc.org/ooxml/officeDocument/relationships/notesSlide" Target="../notesSlides/notesSlide10.xml"/><Relationship Id="rId7" Type="http://purl.oclc.org/ooxml/officeDocument/relationships/image" Target="../media/image60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2.vml"/><Relationship Id="rId6" Type="http://purl.oclc.org/ooxml/officeDocument/relationships/oleObject" Target="../embeddings/oleObject50.bin"/><Relationship Id="rId5" Type="http://purl.oclc.org/ooxml/officeDocument/relationships/image" Target="../media/image64.png"/><Relationship Id="rId4" Type="http://purl.oclc.org/ooxml/officeDocument/relationships/image" Target="../media/image48.png"/><Relationship Id="rId9" Type="http://purl.oclc.org/ooxml/officeDocument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3.bin"/><Relationship Id="rId13" Type="http://purl.oclc.org/ooxml/officeDocument/relationships/image" Target="../media/image61.wmf"/><Relationship Id="rId3" Type="http://purl.oclc.org/ooxml/officeDocument/relationships/notesSlide" Target="../notesSlides/notesSlide11.xml"/><Relationship Id="rId7" Type="http://purl.oclc.org/ooxml/officeDocument/relationships/image" Target="../media/image60.wmf"/><Relationship Id="rId12" Type="http://purl.oclc.org/ooxml/officeDocument/relationships/oleObject" Target="../embeddings/oleObject55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3.vml"/><Relationship Id="rId6" Type="http://purl.oclc.org/ooxml/officeDocument/relationships/oleObject" Target="../embeddings/oleObject52.bin"/><Relationship Id="rId11" Type="http://purl.oclc.org/ooxml/officeDocument/relationships/oleObject" Target="../embeddings/oleObject54.bin"/><Relationship Id="rId5" Type="http://purl.oclc.org/ooxml/officeDocument/relationships/image" Target="../media/image65.png"/><Relationship Id="rId10" Type="http://purl.oclc.org/ooxml/officeDocument/relationships/image" Target="../media/image66.png"/><Relationship Id="rId4" Type="http://purl.oclc.org/ooxml/officeDocument/relationships/image" Target="../media/image48.png"/><Relationship Id="rId9" Type="http://purl.oclc.org/ooxml/officeDocument/relationships/image" Target="../media/image63.wmf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7" Type="http://purl.oclc.org/ooxml/officeDocument/relationships/image" Target="../media/image5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.vml"/><Relationship Id="rId6" Type="http://purl.oclc.org/ooxml/officeDocument/relationships/oleObject" Target="../embeddings/oleObject2.bin"/><Relationship Id="rId5" Type="http://purl.oclc.org/ooxml/officeDocument/relationships/image" Target="../media/image4.wmf"/><Relationship Id="rId4" Type="http://purl.oclc.org/ooxml/officeDocument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7.bin"/><Relationship Id="rId3" Type="http://purl.oclc.org/ooxml/officeDocument/relationships/notesSlide" Target="../notesSlides/notesSlide12.xml"/><Relationship Id="rId7" Type="http://purl.oclc.org/ooxml/officeDocument/relationships/image" Target="../media/image60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4.vml"/><Relationship Id="rId6" Type="http://purl.oclc.org/ooxml/officeDocument/relationships/oleObject" Target="../embeddings/oleObject56.bin"/><Relationship Id="rId5" Type="http://purl.oclc.org/ooxml/officeDocument/relationships/image" Target="../media/image65.png"/><Relationship Id="rId4" Type="http://purl.oclc.org/ooxml/officeDocument/relationships/image" Target="../media/image48.png"/><Relationship Id="rId9" Type="http://purl.oclc.org/ooxml/officeDocument/relationships/image" Target="../media/image63.wmf"/></Relationships>
</file>

<file path=ppt/slides/_rels/slide21.xml.rels><?xml version="1.0" encoding="UTF-8" standalone="yes"?>
<Relationships xmlns="http://schemas.openxmlformats.org/package/2006/relationships"><Relationship Id="rId8" Type="http://purl.oclc.org/ooxml/officeDocument/relationships/image" Target="../media/image61.wmf"/><Relationship Id="rId3" Type="http://purl.oclc.org/ooxml/officeDocument/relationships/image" Target="../media/image48.png"/><Relationship Id="rId7" Type="http://purl.oclc.org/ooxml/officeDocument/relationships/oleObject" Target="../embeddings/oleObject59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5.vml"/><Relationship Id="rId6" Type="http://purl.oclc.org/ooxml/officeDocument/relationships/image" Target="../media/image60.wmf"/><Relationship Id="rId5" Type="http://purl.oclc.org/ooxml/officeDocument/relationships/oleObject" Target="../embeddings/oleObject58.bin"/><Relationship Id="rId4" Type="http://purl.oclc.org/ooxml/officeDocument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.bin"/><Relationship Id="rId3" Type="http://purl.oclc.org/ooxml/officeDocument/relationships/image" Target="../media/image6.png"/><Relationship Id="rId7" Type="http://purl.oclc.org/ooxml/officeDocument/relationships/image" Target="../media/image5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2.vml"/><Relationship Id="rId6" Type="http://purl.oclc.org/ooxml/officeDocument/relationships/oleObject" Target="../embeddings/oleObject4.bin"/><Relationship Id="rId5" Type="http://purl.oclc.org/ooxml/officeDocument/relationships/image" Target="../media/image4.wmf"/><Relationship Id="rId4" Type="http://purl.oclc.org/ooxml/officeDocument/relationships/oleObject" Target="../embeddings/oleObject3.bin"/><Relationship Id="rId9" Type="http://purl.oclc.org/ooxml/officeDocument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purl.oclc.org/ooxml/officeDocument/relationships/image" Target="../media/image9.wmf"/><Relationship Id="rId3" Type="http://purl.oclc.org/ooxml/officeDocument/relationships/notesSlide" Target="../notesSlides/notesSlide1.xml"/><Relationship Id="rId7" Type="http://purl.oclc.org/ooxml/officeDocument/relationships/oleObject" Target="../embeddings/oleObject7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3.vml"/><Relationship Id="rId6" Type="http://purl.oclc.org/ooxml/officeDocument/relationships/image" Target="../media/image8.wmf"/><Relationship Id="rId5" Type="http://purl.oclc.org/ooxml/officeDocument/relationships/oleObject" Target="../embeddings/oleObject6.bin"/><Relationship Id="rId10" Type="http://purl.oclc.org/ooxml/officeDocument/relationships/image" Target="../media/image10.wmf"/><Relationship Id="rId4" Type="http://purl.oclc.org/ooxml/officeDocument/relationships/image" Target="../media/image11.png"/><Relationship Id="rId9" Type="http://purl.oclc.org/ooxml/officeDocument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purl.oclc.org/ooxml/officeDocument/relationships/oleObject" Target="../embeddings/oleObject11.bin"/><Relationship Id="rId13" Type="http://purl.oclc.org/ooxml/officeDocument/relationships/image" Target="../media/image16.wmf"/><Relationship Id="rId3" Type="http://purl.oclc.org/ooxml/officeDocument/relationships/image" Target="../media/image11.png"/><Relationship Id="rId7" Type="http://purl.oclc.org/ooxml/officeDocument/relationships/image" Target="../media/image13.wmf"/><Relationship Id="rId12" Type="http://purl.oclc.org/ooxml/officeDocument/relationships/oleObject" Target="../embeddings/oleObject13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4.vml"/><Relationship Id="rId6" Type="http://purl.oclc.org/ooxml/officeDocument/relationships/oleObject" Target="../embeddings/oleObject10.bin"/><Relationship Id="rId11" Type="http://purl.oclc.org/ooxml/officeDocument/relationships/image" Target="../media/image15.wmf"/><Relationship Id="rId5" Type="http://purl.oclc.org/ooxml/officeDocument/relationships/image" Target="../media/image12.wmf"/><Relationship Id="rId10" Type="http://purl.oclc.org/ooxml/officeDocument/relationships/oleObject" Target="../embeddings/oleObject12.bin"/><Relationship Id="rId4" Type="http://purl.oclc.org/ooxml/officeDocument/relationships/oleObject" Target="../embeddings/oleObject9.bin"/><Relationship Id="rId9" Type="http://purl.oclc.org/ooxml/officeDocument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purl.oclc.org/ooxml/officeDocument/relationships/image" Target="../media/image18.wmf"/><Relationship Id="rId13" Type="http://purl.oclc.org/ooxml/officeDocument/relationships/oleObject" Target="../embeddings/oleObject18.bin"/><Relationship Id="rId3" Type="http://purl.oclc.org/ooxml/officeDocument/relationships/notesSlide" Target="../notesSlides/notesSlide2.xml"/><Relationship Id="rId7" Type="http://purl.oclc.org/ooxml/officeDocument/relationships/oleObject" Target="../embeddings/oleObject15.bin"/><Relationship Id="rId12" Type="http://purl.oclc.org/ooxml/officeDocument/relationships/image" Target="../media/image20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5.vml"/><Relationship Id="rId6" Type="http://purl.oclc.org/ooxml/officeDocument/relationships/image" Target="../media/image17.wmf"/><Relationship Id="rId11" Type="http://purl.oclc.org/ooxml/officeDocument/relationships/oleObject" Target="../embeddings/oleObject17.bin"/><Relationship Id="rId5" Type="http://purl.oclc.org/ooxml/officeDocument/relationships/oleObject" Target="../embeddings/oleObject14.bin"/><Relationship Id="rId10" Type="http://purl.oclc.org/ooxml/officeDocument/relationships/image" Target="../media/image19.wmf"/><Relationship Id="rId4" Type="http://purl.oclc.org/ooxml/officeDocument/relationships/image" Target="../media/image11.png"/><Relationship Id="rId9" Type="http://purl.oclc.org/ooxml/officeDocument/relationships/oleObject" Target="../embeddings/oleObject16.bin"/><Relationship Id="rId14" Type="http://purl.oclc.org/ooxml/officeDocument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purl.oclc.org/ooxml/officeDocument/relationships/oleObject" Target="../embeddings/oleObject21.bin"/><Relationship Id="rId13" Type="http://purl.oclc.org/ooxml/officeDocument/relationships/image" Target="../media/image26.wmf"/><Relationship Id="rId18" Type="http://purl.oclc.org/ooxml/officeDocument/relationships/oleObject" Target="../embeddings/oleObject26.bin"/><Relationship Id="rId3" Type="http://purl.oclc.org/ooxml/officeDocument/relationships/image" Target="../media/image11.png"/><Relationship Id="rId21" Type="http://purl.oclc.org/ooxml/officeDocument/relationships/image" Target="../media/image30.wmf"/><Relationship Id="rId7" Type="http://purl.oclc.org/ooxml/officeDocument/relationships/image" Target="../media/image23.wmf"/><Relationship Id="rId12" Type="http://purl.oclc.org/ooxml/officeDocument/relationships/oleObject" Target="../embeddings/oleObject23.bin"/><Relationship Id="rId17" Type="http://purl.oclc.org/ooxml/officeDocument/relationships/image" Target="../media/image28.wmf"/><Relationship Id="rId25" Type="http://purl.oclc.org/ooxml/officeDocument/relationships/image" Target="../media/image32.wmf"/><Relationship Id="rId2" Type="http://purl.oclc.org/ooxml/officeDocument/relationships/slideLayout" Target="../slideLayouts/slideLayout4.xml"/><Relationship Id="rId16" Type="http://purl.oclc.org/ooxml/officeDocument/relationships/oleObject" Target="../embeddings/oleObject25.bin"/><Relationship Id="rId20" Type="http://purl.oclc.org/ooxml/officeDocument/relationships/oleObject" Target="../embeddings/oleObject27.bin"/><Relationship Id="rId1" Type="http://schemas.openxmlformats.org/officeDocument/2006/relationships/vmlDrawing" Target="../drawings/vmlDrawing6.vml"/><Relationship Id="rId6" Type="http://purl.oclc.org/ooxml/officeDocument/relationships/oleObject" Target="../embeddings/oleObject20.bin"/><Relationship Id="rId11" Type="http://purl.oclc.org/ooxml/officeDocument/relationships/image" Target="../media/image25.wmf"/><Relationship Id="rId24" Type="http://purl.oclc.org/ooxml/officeDocument/relationships/oleObject" Target="../embeddings/oleObject29.bin"/><Relationship Id="rId5" Type="http://purl.oclc.org/ooxml/officeDocument/relationships/image" Target="../media/image22.wmf"/><Relationship Id="rId15" Type="http://purl.oclc.org/ooxml/officeDocument/relationships/image" Target="../media/image27.wmf"/><Relationship Id="rId23" Type="http://purl.oclc.org/ooxml/officeDocument/relationships/image" Target="../media/image31.wmf"/><Relationship Id="rId10" Type="http://purl.oclc.org/ooxml/officeDocument/relationships/oleObject" Target="../embeddings/oleObject22.bin"/><Relationship Id="rId19" Type="http://purl.oclc.org/ooxml/officeDocument/relationships/image" Target="../media/image29.wmf"/><Relationship Id="rId4" Type="http://purl.oclc.org/ooxml/officeDocument/relationships/oleObject" Target="../embeddings/oleObject19.bin"/><Relationship Id="rId9" Type="http://purl.oclc.org/ooxml/officeDocument/relationships/image" Target="../media/image24.wmf"/><Relationship Id="rId14" Type="http://purl.oclc.org/ooxml/officeDocument/relationships/oleObject" Target="../embeddings/oleObject24.bin"/><Relationship Id="rId22" Type="http://purl.oclc.org/ooxml/officeDocument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purl.oclc.org/ooxml/officeDocument/relationships/image" Target="../media/image34.wmf"/><Relationship Id="rId13" Type="http://purl.oclc.org/ooxml/officeDocument/relationships/oleObject" Target="../embeddings/oleObject34.bin"/><Relationship Id="rId3" Type="http://purl.oclc.org/ooxml/officeDocument/relationships/notesSlide" Target="../notesSlides/notesSlide3.xml"/><Relationship Id="rId7" Type="http://purl.oclc.org/ooxml/officeDocument/relationships/oleObject" Target="../embeddings/oleObject31.bin"/><Relationship Id="rId12" Type="http://purl.oclc.org/ooxml/officeDocument/relationships/image" Target="../media/image36.wmf"/><Relationship Id="rId2" Type="http://purl.oclc.org/ooxml/officeDocument/relationships/slideLayout" Target="../slideLayouts/slideLayout4.xml"/><Relationship Id="rId16" Type="http://purl.oclc.org/ooxml/officeDocument/relationships/image" Target="../media/image38.wmf"/><Relationship Id="rId1" Type="http://schemas.openxmlformats.org/officeDocument/2006/relationships/vmlDrawing" Target="../drawings/vmlDrawing7.vml"/><Relationship Id="rId6" Type="http://purl.oclc.org/ooxml/officeDocument/relationships/image" Target="../media/image33.wmf"/><Relationship Id="rId11" Type="http://purl.oclc.org/ooxml/officeDocument/relationships/oleObject" Target="../embeddings/oleObject33.bin"/><Relationship Id="rId5" Type="http://purl.oclc.org/ooxml/officeDocument/relationships/oleObject" Target="../embeddings/oleObject30.bin"/><Relationship Id="rId15" Type="http://purl.oclc.org/ooxml/officeDocument/relationships/oleObject" Target="../embeddings/oleObject35.bin"/><Relationship Id="rId10" Type="http://purl.oclc.org/ooxml/officeDocument/relationships/image" Target="../media/image35.wmf"/><Relationship Id="rId4" Type="http://purl.oclc.org/ooxml/officeDocument/relationships/image" Target="../media/image11.png"/><Relationship Id="rId9" Type="http://purl.oclc.org/ooxml/officeDocument/relationships/oleObject" Target="../embeddings/oleObject32.bin"/><Relationship Id="rId14" Type="http://purl.oclc.org/ooxml/officeDocument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purl.oclc.org/ooxml/officeDocument/relationships/oleObject" Target="../embeddings/oleObject38.bin"/><Relationship Id="rId13" Type="http://purl.oclc.org/ooxml/officeDocument/relationships/image" Target="../media/image43.wmf"/><Relationship Id="rId3" Type="http://purl.oclc.org/ooxml/officeDocument/relationships/image" Target="../media/image11.png"/><Relationship Id="rId7" Type="http://purl.oclc.org/ooxml/officeDocument/relationships/image" Target="../media/image40.wmf"/><Relationship Id="rId12" Type="http://purl.oclc.org/ooxml/officeDocument/relationships/oleObject" Target="../embeddings/oleObject40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8.vml"/><Relationship Id="rId6" Type="http://purl.oclc.org/ooxml/officeDocument/relationships/oleObject" Target="../embeddings/oleObject37.bin"/><Relationship Id="rId11" Type="http://purl.oclc.org/ooxml/officeDocument/relationships/image" Target="../media/image42.wmf"/><Relationship Id="rId5" Type="http://purl.oclc.org/ooxml/officeDocument/relationships/image" Target="../media/image39.wmf"/><Relationship Id="rId15" Type="http://purl.oclc.org/ooxml/officeDocument/relationships/image" Target="../media/image44.wmf"/><Relationship Id="rId10" Type="http://purl.oclc.org/ooxml/officeDocument/relationships/oleObject" Target="../embeddings/oleObject39.bin"/><Relationship Id="rId4" Type="http://purl.oclc.org/ooxml/officeDocument/relationships/oleObject" Target="../embeddings/oleObject36.bin"/><Relationship Id="rId9" Type="http://purl.oclc.org/ooxml/officeDocument/relationships/image" Target="../media/image41.wmf"/><Relationship Id="rId14" Type="http://purl.oclc.org/ooxml/officeDocument/relationships/oleObject" Target="../embeddings/oleObject41.bin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1"/>
          <p:cNvSpPr txBox="1">
            <a:spLocks noChangeArrowheads="1"/>
          </p:cNvSpPr>
          <p:nvPr/>
        </p:nvSpPr>
        <p:spPr bwMode="auto">
          <a:xfrm>
            <a:off x="3132138" y="1955800"/>
            <a:ext cx="5543550" cy="9540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i="1" dirty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Electric-filed mapped </a:t>
            </a: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averaging </a:t>
            </a:r>
          </a:p>
          <a:p>
            <a:pPr algn="r" eaLnBrk="1" hangingPunct="1">
              <a:defRPr/>
            </a:pP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For </a:t>
            </a:r>
            <a:r>
              <a:rPr lang="en-US" altLang="zh-CN" sz="2800" i="1" dirty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dielectric </a:t>
            </a: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constant </a:t>
            </a:r>
          </a:p>
        </p:txBody>
      </p:sp>
      <p:sp>
        <p:nvSpPr>
          <p:cNvPr id="6" name="矩形 5"/>
          <p:cNvSpPr/>
          <p:nvPr/>
        </p:nvSpPr>
        <p:spPr>
          <a:xfrm>
            <a:off x="6440488" y="3141663"/>
            <a:ext cx="2000250" cy="469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10%"/>
              </a:lnSpc>
              <a:defRPr/>
            </a:pPr>
            <a:r>
              <a:rPr lang="en-US" altLang="zh-CN" sz="2400" i="1" kern="0" dirty="0">
                <a:solidFill>
                  <a:schemeClr val="accent1">
                    <a:lumMod val="75%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Weisong Lin</a:t>
            </a:r>
          </a:p>
        </p:txBody>
      </p:sp>
    </p:spTree>
    <p:extLst>
      <p:ext uri="{BB962C8B-B14F-4D97-AF65-F5344CB8AC3E}">
        <p14:creationId xmlns:p14="http://schemas.microsoft.com/office/powerpoint/2010/main" val="12326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8352"/>
              </p:ext>
            </p:extLst>
          </p:nvPr>
        </p:nvGraphicFramePr>
        <p:xfrm>
          <a:off x="315591" y="1256556"/>
          <a:ext cx="3376612" cy="5397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5577" name="Equation" r:id="rId4" imgW="1422360" imgH="228600" progId="Equation.DSMT4">
                  <p:embed/>
                </p:oleObj>
              </mc:Choice>
              <mc:Fallback>
                <p:oleObj name="Equation" r:id="rId4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1" y="1256556"/>
                        <a:ext cx="33766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259576"/>
              </p:ext>
            </p:extLst>
          </p:nvPr>
        </p:nvGraphicFramePr>
        <p:xfrm>
          <a:off x="323528" y="2132856"/>
          <a:ext cx="7183438" cy="5699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5578" name="Equation" r:id="rId6" imgW="3517560" imgH="279360" progId="Equation.DSMT4">
                  <p:embed/>
                </p:oleObj>
              </mc:Choice>
              <mc:Fallback>
                <p:oleObj name="Equation" r:id="rId6" imgW="3517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32856"/>
                        <a:ext cx="71834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80127"/>
              </p:ext>
            </p:extLst>
          </p:nvPr>
        </p:nvGraphicFramePr>
        <p:xfrm>
          <a:off x="296011" y="3064908"/>
          <a:ext cx="8042275" cy="255111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5579" name="Equation" r:id="rId8" imgW="3035160" imgH="965160" progId="Equation.DSMT4">
                  <p:embed/>
                </p:oleObj>
              </mc:Choice>
              <mc:Fallback>
                <p:oleObj name="Equation" r:id="rId8" imgW="3035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11" y="3064908"/>
                        <a:ext cx="8042275" cy="255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900866" y="934830"/>
            <a:ext cx="6433832" cy="456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411760" y="5315491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11760" y="4307379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11760" y="2651195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Rectangle 47"/>
          <p:cNvSpPr>
            <a:spLocks noChangeArrowheads="1"/>
          </p:cNvSpPr>
          <p:nvPr/>
        </p:nvSpPr>
        <p:spPr bwMode="auto">
          <a:xfrm>
            <a:off x="2307813" y="199496"/>
            <a:ext cx="4536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b="1" dirty="0" err="1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StockMeyer</a:t>
            </a:r>
            <a:r>
              <a:rPr lang="en-US" altLang="en-US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Fluid phase diagram*</a:t>
            </a:r>
            <a:endParaRPr lang="en-US" altLang="zh-C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 smtClean="0">
                <a:latin typeface="Calibri" pitchFamily="34" charset="0"/>
              </a:rPr>
              <a:t>Kalyuzhnyi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Protsykevytch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Ganzenmüller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Camp 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364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675"/>
            <a:ext cx="5705018" cy="40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384641"/>
              </p:ext>
            </p:extLst>
          </p:nvPr>
        </p:nvGraphicFramePr>
        <p:xfrm>
          <a:off x="6714485" y="4365104"/>
          <a:ext cx="1598017" cy="40971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8077"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485" y="4365104"/>
                        <a:ext cx="1598017" cy="409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21475"/>
              </p:ext>
            </p:extLst>
          </p:nvPr>
        </p:nvGraphicFramePr>
        <p:xfrm>
          <a:off x="6720413" y="4788514"/>
          <a:ext cx="1187098" cy="40851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8078" name="Equation" r:id="rId8" imgW="660240" imgH="228600" progId="Equation.DSMT4">
                  <p:embed/>
                </p:oleObj>
              </mc:Choice>
              <mc:Fallback>
                <p:oleObj name="Equation" r:id="rId8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413" y="4788514"/>
                        <a:ext cx="1187098" cy="40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561" y="1208579"/>
            <a:ext cx="3240346" cy="456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1649" y="903490"/>
            <a:ext cx="384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Difficulty Ratio of </a:t>
            </a:r>
            <a:r>
              <a:rPr lang="en-US" dirty="0" err="1" smtClean="0"/>
              <a:t>Stockmayer</a:t>
            </a:r>
            <a:r>
              <a:rPr lang="en-US" dirty="0" smtClean="0"/>
              <a:t> Fluid*</a:t>
            </a:r>
            <a:endParaRPr lang="en-US" dirty="0"/>
          </a:p>
        </p:txBody>
      </p:sp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36553"/>
              </p:ext>
            </p:extLst>
          </p:nvPr>
        </p:nvGraphicFramePr>
        <p:xfrm>
          <a:off x="6777387" y="4351412"/>
          <a:ext cx="1073150" cy="36353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8079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387" y="4351412"/>
                        <a:ext cx="107315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*Andrew, </a:t>
            </a:r>
            <a:r>
              <a:rPr lang="en-US" dirty="0" err="1" smtClean="0">
                <a:latin typeface="Calibri" pitchFamily="34" charset="0"/>
              </a:rPr>
              <a:t>Sabry</a:t>
            </a:r>
            <a:r>
              <a:rPr lang="en-US" dirty="0" smtClean="0">
                <a:latin typeface="Calibri" pitchFamily="34" charset="0"/>
              </a:rPr>
              <a:t>, Weisong, Steven, David 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%" decel="50%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40313 0.24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.156%" y="12.454%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%" y="50%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88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404938"/>
            <a:ext cx="5486040" cy="39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6389" name="Rectangle 47"/>
          <p:cNvSpPr>
            <a:spLocks noChangeArrowheads="1"/>
          </p:cNvSpPr>
          <p:nvPr/>
        </p:nvSpPr>
        <p:spPr bwMode="auto">
          <a:xfrm>
            <a:off x="1446368" y="716608"/>
            <a:ext cx="463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Water phase diagram*</a:t>
            </a:r>
            <a:endParaRPr lang="en-US" altLang="zh-C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672" y="3068960"/>
            <a:ext cx="4464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19672" y="1988840"/>
            <a:ext cx="4464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Vegaa</a:t>
            </a:r>
            <a:r>
              <a:rPr lang="en-US" dirty="0">
                <a:latin typeface="Calibri" pitchFamily="34" charset="0"/>
              </a:rPr>
              <a:t> and J. L. F. </a:t>
            </a:r>
            <a:r>
              <a:rPr lang="en-US" dirty="0" err="1">
                <a:latin typeface="Calibri" pitchFamily="34" charset="0"/>
              </a:rPr>
              <a:t>Abascal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364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68" y="1425675"/>
            <a:ext cx="5201769" cy="40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467544" y="263029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8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552" y="1565753"/>
            <a:ext cx="5112568" cy="372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2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%" decel="50%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0.40312 0.2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.156%" y="14.259%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%" y="50%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88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0" y="548680"/>
            <a:ext cx="6998220" cy="540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6389" name="Rectangle 47"/>
          <p:cNvSpPr>
            <a:spLocks noChangeArrowheads="1"/>
          </p:cNvSpPr>
          <p:nvPr/>
        </p:nvSpPr>
        <p:spPr bwMode="auto">
          <a:xfrm>
            <a:off x="1828800" y="692696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Water </a:t>
            </a:r>
            <a:r>
              <a:rPr lang="en-US" altLang="en-US" sz="3600" b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Isocal</a:t>
            </a:r>
            <a:endParaRPr lang="en-US" altLang="zh-C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4233023"/>
            <a:ext cx="2016950" cy="147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158332" y="4365104"/>
            <a:ext cx="11912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740352" y="4365104"/>
            <a:ext cx="5956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676456" y="4365104"/>
            <a:ext cx="5956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18949" y="4365104"/>
            <a:ext cx="0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28800" y="1338808"/>
            <a:ext cx="0" cy="37950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403648" y="5173195"/>
            <a:ext cx="650070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16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650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460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754" y="1300807"/>
            <a:ext cx="5948362" cy="452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10310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1992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67558"/>
              </p:ext>
            </p:extLst>
          </p:nvPr>
        </p:nvGraphicFramePr>
        <p:xfrm>
          <a:off x="6859588" y="4724400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1993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724400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108520" y="21178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43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48" y="1525486"/>
            <a:ext cx="5825917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31866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0970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9091"/>
              </p:ext>
            </p:extLst>
          </p:nvPr>
        </p:nvGraphicFramePr>
        <p:xfrm>
          <a:off x="6985470" y="4725144"/>
          <a:ext cx="1597025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0971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725144"/>
                        <a:ext cx="1597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-108520" y="21178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484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1497" y="3525431"/>
            <a:ext cx="3618079" cy="271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74526"/>
              </p:ext>
            </p:extLst>
          </p:nvPr>
        </p:nvGraphicFramePr>
        <p:xfrm>
          <a:off x="5777396" y="44562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078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96" y="44562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41599"/>
              </p:ext>
            </p:extLst>
          </p:nvPr>
        </p:nvGraphicFramePr>
        <p:xfrm>
          <a:off x="5777396" y="4888344"/>
          <a:ext cx="1597025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079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96" y="4888344"/>
                        <a:ext cx="1597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596" y="411287"/>
            <a:ext cx="3695980" cy="273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8512"/>
              </p:ext>
            </p:extLst>
          </p:nvPr>
        </p:nvGraphicFramePr>
        <p:xfrm>
          <a:off x="5777396" y="1592850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080" name="Equation" r:id="rId11" imgW="583920" imgH="177480" progId="Equation.DSMT4">
                  <p:embed/>
                </p:oleObj>
              </mc:Choice>
              <mc:Fallback>
                <p:oleObj name="Equation" r:id="rId11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96" y="1592850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42205"/>
              </p:ext>
            </p:extLst>
          </p:nvPr>
        </p:nvGraphicFramePr>
        <p:xfrm>
          <a:off x="5651514" y="2024154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081" name="Equation" r:id="rId12" imgW="1028520" imgH="228600" progId="Equation.DSMT4">
                  <p:embed/>
                </p:oleObj>
              </mc:Choice>
              <mc:Fallback>
                <p:oleObj name="Equation" r:id="rId12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14" y="2024154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467544" y="90612"/>
            <a:ext cx="2342640" cy="641350"/>
          </a:xfrm>
          <a:prstGeom prst="rect">
            <a:avLst/>
          </a:prstGeom>
        </p:spPr>
        <p:txBody>
          <a:bodyPr>
            <a:normAutofit fontScale="92.5%"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Size effect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7872413" y="4652963"/>
            <a:ext cx="720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www.1ppt.com/moban/     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www.1ppt.com/hangye/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素材下载：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www.1ppt.com/sucai/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图表下载：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www.1ppt.com/tubiao/    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优秀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www.1ppt.com/powerpoint/    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Word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www.1ppt.com/excel/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资料下载：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课件下载：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www.1ppt.com/kejian/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范文下载：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试卷下载：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www.1ppt.com/shiti/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教案下载：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www.1ppt.com/jiaoan/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1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2204864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Thanks!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%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2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6454775" y="404813"/>
            <a:ext cx="2293938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i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 descr="Wide downward diagonal"/>
          <p:cNvSpPr>
            <a:spLocks noChangeArrowheads="1"/>
          </p:cNvSpPr>
          <p:nvPr/>
        </p:nvSpPr>
        <p:spPr bwMode="auto">
          <a:xfrm>
            <a:off x="4046538" y="3575050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 descr="Wide downward diagonal"/>
          <p:cNvSpPr>
            <a:spLocks noChangeArrowheads="1"/>
          </p:cNvSpPr>
          <p:nvPr/>
        </p:nvSpPr>
        <p:spPr bwMode="auto">
          <a:xfrm>
            <a:off x="4046538" y="4794250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4046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046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4351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4351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656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4656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4960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960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5265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5265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570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5570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5875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875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6180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6180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6484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484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6789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6789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7094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7094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7399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Oval 36"/>
          <p:cNvSpPr>
            <a:spLocks noChangeArrowheads="1"/>
          </p:cNvSpPr>
          <p:nvPr/>
        </p:nvSpPr>
        <p:spPr bwMode="auto">
          <a:xfrm>
            <a:off x="7399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7704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4" name="Oval 38"/>
          <p:cNvSpPr>
            <a:spLocks noChangeArrowheads="1"/>
          </p:cNvSpPr>
          <p:nvPr/>
        </p:nvSpPr>
        <p:spPr bwMode="auto">
          <a:xfrm>
            <a:off x="7704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5" name="Oval 39"/>
          <p:cNvSpPr>
            <a:spLocks noChangeArrowheads="1"/>
          </p:cNvSpPr>
          <p:nvPr/>
        </p:nvSpPr>
        <p:spPr bwMode="auto">
          <a:xfrm>
            <a:off x="8008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8008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>
            <a:off x="5875338" y="5133975"/>
            <a:ext cx="85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181"/>
          <p:cNvSpPr txBox="1">
            <a:spLocks noChangeArrowheads="1"/>
          </p:cNvSpPr>
          <p:nvPr/>
        </p:nvSpPr>
        <p:spPr bwMode="auto">
          <a:xfrm>
            <a:off x="5784850" y="2819400"/>
            <a:ext cx="852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2"/>
          <p:cNvSpPr txBox="1">
            <a:spLocks/>
          </p:cNvSpPr>
          <p:nvPr/>
        </p:nvSpPr>
        <p:spPr>
          <a:xfrm>
            <a:off x="5368269" y="5926138"/>
            <a:ext cx="1531937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Dielectric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4122738" y="3768725"/>
            <a:ext cx="4164012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4237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846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562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60658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66754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7285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7894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58694"/>
              </p:ext>
            </p:extLst>
          </p:nvPr>
        </p:nvGraphicFramePr>
        <p:xfrm>
          <a:off x="814390" y="4205383"/>
          <a:ext cx="2082800" cy="85099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708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" y="4205383"/>
                        <a:ext cx="2082800" cy="85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 txBox="1">
            <a:spLocks/>
          </p:cNvSpPr>
          <p:nvPr/>
        </p:nvSpPr>
        <p:spPr>
          <a:xfrm>
            <a:off x="8285163" y="3987800"/>
            <a:ext cx="379412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709410"/>
              </p:ext>
            </p:extLst>
          </p:nvPr>
        </p:nvGraphicFramePr>
        <p:xfrm>
          <a:off x="862014" y="3013852"/>
          <a:ext cx="2201862" cy="89803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709" name="Equation" r:id="rId6" imgW="1054080" imgH="431640" progId="Equation.DSMT4">
                  <p:embed/>
                </p:oleObj>
              </mc:Choice>
              <mc:Fallback>
                <p:oleObj name="Equation" r:id="rId6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4" y="3013852"/>
                        <a:ext cx="2201862" cy="898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684213" y="868363"/>
            <a:ext cx="5924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Definition from Wikipedia: </a:t>
            </a:r>
            <a:r>
              <a:rPr 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 relative permittivity of a material is its dielectric permittivity expressed as a ratio relative to the permittivity of vacuum.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684213" y="2306638"/>
            <a:ext cx="592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484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278880"/>
            <a:ext cx="6082397" cy="456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10310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3016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03498"/>
              </p:ext>
            </p:extLst>
          </p:nvPr>
        </p:nvGraphicFramePr>
        <p:xfrm>
          <a:off x="6985470" y="4725144"/>
          <a:ext cx="1597025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3017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725144"/>
                        <a:ext cx="1597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508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340818"/>
            <a:ext cx="6297772" cy="466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20649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4040" name="Equation" r:id="rId5" imgW="583920" imgH="177480" progId="Equation.DSMT4">
                  <p:embed/>
                </p:oleObj>
              </mc:Choice>
              <mc:Fallback>
                <p:oleObj name="Equation" r:id="rId5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518484"/>
              </p:ext>
            </p:extLst>
          </p:nvPr>
        </p:nvGraphicFramePr>
        <p:xfrm>
          <a:off x="6859588" y="4724400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4041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724400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6454775" y="404813"/>
            <a:ext cx="2293938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i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684213" y="868363"/>
            <a:ext cx="5924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Definition from Wikipedia: </a:t>
            </a:r>
            <a:r>
              <a:rPr 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 relative permittivity of a material is its dielectric permittivity expressed as a ratio relative to the permittivity of vacuum.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684213" y="2306638"/>
            <a:ext cx="592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9" name="Rectangle 2" descr="Wide downward diagonal"/>
          <p:cNvSpPr>
            <a:spLocks noChangeArrowheads="1"/>
          </p:cNvSpPr>
          <p:nvPr/>
        </p:nvSpPr>
        <p:spPr bwMode="auto">
          <a:xfrm>
            <a:off x="4024313" y="3491008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00" name="Rectangle 3" descr="Wide downward diagonal"/>
          <p:cNvSpPr>
            <a:spLocks noChangeArrowheads="1"/>
          </p:cNvSpPr>
          <p:nvPr/>
        </p:nvSpPr>
        <p:spPr bwMode="auto">
          <a:xfrm>
            <a:off x="4024313" y="4710208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01" name="Oval 13"/>
          <p:cNvSpPr>
            <a:spLocks noChangeArrowheads="1"/>
          </p:cNvSpPr>
          <p:nvPr/>
        </p:nvSpPr>
        <p:spPr bwMode="auto">
          <a:xfrm>
            <a:off x="40243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2" name="Oval 14"/>
          <p:cNvSpPr>
            <a:spLocks noChangeArrowheads="1"/>
          </p:cNvSpPr>
          <p:nvPr/>
        </p:nvSpPr>
        <p:spPr bwMode="auto">
          <a:xfrm>
            <a:off x="40243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3" name="Oval 15"/>
          <p:cNvSpPr>
            <a:spLocks noChangeArrowheads="1"/>
          </p:cNvSpPr>
          <p:nvPr/>
        </p:nvSpPr>
        <p:spPr bwMode="auto">
          <a:xfrm>
            <a:off x="43291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4" name="Oval 16"/>
          <p:cNvSpPr>
            <a:spLocks noChangeArrowheads="1"/>
          </p:cNvSpPr>
          <p:nvPr/>
        </p:nvSpPr>
        <p:spPr bwMode="auto">
          <a:xfrm>
            <a:off x="43291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5" name="Oval 17"/>
          <p:cNvSpPr>
            <a:spLocks noChangeArrowheads="1"/>
          </p:cNvSpPr>
          <p:nvPr/>
        </p:nvSpPr>
        <p:spPr bwMode="auto">
          <a:xfrm>
            <a:off x="46339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6" name="Oval 18"/>
          <p:cNvSpPr>
            <a:spLocks noChangeArrowheads="1"/>
          </p:cNvSpPr>
          <p:nvPr/>
        </p:nvSpPr>
        <p:spPr bwMode="auto">
          <a:xfrm>
            <a:off x="46339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7" name="Oval 19"/>
          <p:cNvSpPr>
            <a:spLocks noChangeArrowheads="1"/>
          </p:cNvSpPr>
          <p:nvPr/>
        </p:nvSpPr>
        <p:spPr bwMode="auto">
          <a:xfrm>
            <a:off x="49387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8" name="Oval 20"/>
          <p:cNvSpPr>
            <a:spLocks noChangeArrowheads="1"/>
          </p:cNvSpPr>
          <p:nvPr/>
        </p:nvSpPr>
        <p:spPr bwMode="auto">
          <a:xfrm>
            <a:off x="49387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9" name="Oval 21"/>
          <p:cNvSpPr>
            <a:spLocks noChangeArrowheads="1"/>
          </p:cNvSpPr>
          <p:nvPr/>
        </p:nvSpPr>
        <p:spPr bwMode="auto">
          <a:xfrm>
            <a:off x="52435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0" name="Oval 22"/>
          <p:cNvSpPr>
            <a:spLocks noChangeArrowheads="1"/>
          </p:cNvSpPr>
          <p:nvPr/>
        </p:nvSpPr>
        <p:spPr bwMode="auto">
          <a:xfrm>
            <a:off x="52435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1" name="Oval 23"/>
          <p:cNvSpPr>
            <a:spLocks noChangeArrowheads="1"/>
          </p:cNvSpPr>
          <p:nvPr/>
        </p:nvSpPr>
        <p:spPr bwMode="auto">
          <a:xfrm>
            <a:off x="55483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2" name="Oval 24"/>
          <p:cNvSpPr>
            <a:spLocks noChangeArrowheads="1"/>
          </p:cNvSpPr>
          <p:nvPr/>
        </p:nvSpPr>
        <p:spPr bwMode="auto">
          <a:xfrm>
            <a:off x="55483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3" name="Oval 25"/>
          <p:cNvSpPr>
            <a:spLocks noChangeArrowheads="1"/>
          </p:cNvSpPr>
          <p:nvPr/>
        </p:nvSpPr>
        <p:spPr bwMode="auto">
          <a:xfrm>
            <a:off x="58531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4" name="Oval 26"/>
          <p:cNvSpPr>
            <a:spLocks noChangeArrowheads="1"/>
          </p:cNvSpPr>
          <p:nvPr/>
        </p:nvSpPr>
        <p:spPr bwMode="auto">
          <a:xfrm>
            <a:off x="58531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5" name="Oval 27"/>
          <p:cNvSpPr>
            <a:spLocks noChangeArrowheads="1"/>
          </p:cNvSpPr>
          <p:nvPr/>
        </p:nvSpPr>
        <p:spPr bwMode="auto">
          <a:xfrm>
            <a:off x="61579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6" name="Oval 28"/>
          <p:cNvSpPr>
            <a:spLocks noChangeArrowheads="1"/>
          </p:cNvSpPr>
          <p:nvPr/>
        </p:nvSpPr>
        <p:spPr bwMode="auto">
          <a:xfrm>
            <a:off x="61579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7" name="Oval 29"/>
          <p:cNvSpPr>
            <a:spLocks noChangeArrowheads="1"/>
          </p:cNvSpPr>
          <p:nvPr/>
        </p:nvSpPr>
        <p:spPr bwMode="auto">
          <a:xfrm>
            <a:off x="64627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8" name="Oval 30"/>
          <p:cNvSpPr>
            <a:spLocks noChangeArrowheads="1"/>
          </p:cNvSpPr>
          <p:nvPr/>
        </p:nvSpPr>
        <p:spPr bwMode="auto">
          <a:xfrm>
            <a:off x="64627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9" name="Oval 31"/>
          <p:cNvSpPr>
            <a:spLocks noChangeArrowheads="1"/>
          </p:cNvSpPr>
          <p:nvPr/>
        </p:nvSpPr>
        <p:spPr bwMode="auto">
          <a:xfrm>
            <a:off x="67675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0" name="Oval 32"/>
          <p:cNvSpPr>
            <a:spLocks noChangeArrowheads="1"/>
          </p:cNvSpPr>
          <p:nvPr/>
        </p:nvSpPr>
        <p:spPr bwMode="auto">
          <a:xfrm>
            <a:off x="67675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1" name="Oval 33"/>
          <p:cNvSpPr>
            <a:spLocks noChangeArrowheads="1"/>
          </p:cNvSpPr>
          <p:nvPr/>
        </p:nvSpPr>
        <p:spPr bwMode="auto">
          <a:xfrm>
            <a:off x="70723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2" name="Oval 34"/>
          <p:cNvSpPr>
            <a:spLocks noChangeArrowheads="1"/>
          </p:cNvSpPr>
          <p:nvPr/>
        </p:nvSpPr>
        <p:spPr bwMode="auto">
          <a:xfrm>
            <a:off x="70723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3" name="Oval 35"/>
          <p:cNvSpPr>
            <a:spLocks noChangeArrowheads="1"/>
          </p:cNvSpPr>
          <p:nvPr/>
        </p:nvSpPr>
        <p:spPr bwMode="auto">
          <a:xfrm>
            <a:off x="73771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4" name="Oval 36"/>
          <p:cNvSpPr>
            <a:spLocks noChangeArrowheads="1"/>
          </p:cNvSpPr>
          <p:nvPr/>
        </p:nvSpPr>
        <p:spPr bwMode="auto">
          <a:xfrm>
            <a:off x="73771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5" name="Oval 37"/>
          <p:cNvSpPr>
            <a:spLocks noChangeArrowheads="1"/>
          </p:cNvSpPr>
          <p:nvPr/>
        </p:nvSpPr>
        <p:spPr bwMode="auto">
          <a:xfrm>
            <a:off x="76819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6" name="Oval 38"/>
          <p:cNvSpPr>
            <a:spLocks noChangeArrowheads="1"/>
          </p:cNvSpPr>
          <p:nvPr/>
        </p:nvSpPr>
        <p:spPr bwMode="auto">
          <a:xfrm>
            <a:off x="76819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7" name="Oval 39"/>
          <p:cNvSpPr>
            <a:spLocks noChangeArrowheads="1"/>
          </p:cNvSpPr>
          <p:nvPr/>
        </p:nvSpPr>
        <p:spPr bwMode="auto">
          <a:xfrm>
            <a:off x="7986713" y="347672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8" name="Oval 40"/>
          <p:cNvSpPr>
            <a:spLocks noChangeArrowheads="1"/>
          </p:cNvSpPr>
          <p:nvPr/>
        </p:nvSpPr>
        <p:spPr bwMode="auto">
          <a:xfrm>
            <a:off x="7986713" y="469592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142" name="TextBox 19"/>
          <p:cNvSpPr txBox="1">
            <a:spLocks noChangeArrowheads="1"/>
          </p:cNvSpPr>
          <p:nvPr/>
        </p:nvSpPr>
        <p:spPr bwMode="auto">
          <a:xfrm>
            <a:off x="5853113" y="5049933"/>
            <a:ext cx="852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</a:rPr>
              <a:t>-Q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43" name="TextBox 181"/>
          <p:cNvSpPr txBox="1">
            <a:spLocks noChangeArrowheads="1"/>
          </p:cNvSpPr>
          <p:nvPr/>
        </p:nvSpPr>
        <p:spPr bwMode="auto">
          <a:xfrm>
            <a:off x="5786438" y="2745307"/>
            <a:ext cx="85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</a:rPr>
              <a:t>+Q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8231" name="Rectangle 6"/>
          <p:cNvSpPr>
            <a:spLocks noChangeArrowheads="1"/>
          </p:cNvSpPr>
          <p:nvPr/>
        </p:nvSpPr>
        <p:spPr bwMode="auto">
          <a:xfrm>
            <a:off x="4078288" y="3710083"/>
            <a:ext cx="4164013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32" name="Line 39"/>
          <p:cNvSpPr>
            <a:spLocks noChangeShapeType="1"/>
          </p:cNvSpPr>
          <p:nvPr/>
        </p:nvSpPr>
        <p:spPr bwMode="auto">
          <a:xfrm>
            <a:off x="4383088" y="371008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40"/>
          <p:cNvSpPr>
            <a:spLocks noChangeShapeType="1"/>
          </p:cNvSpPr>
          <p:nvPr/>
        </p:nvSpPr>
        <p:spPr bwMode="auto">
          <a:xfrm>
            <a:off x="4992688" y="371008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41"/>
          <p:cNvSpPr>
            <a:spLocks noChangeShapeType="1"/>
          </p:cNvSpPr>
          <p:nvPr/>
        </p:nvSpPr>
        <p:spPr bwMode="auto">
          <a:xfrm>
            <a:off x="5602288" y="371008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42"/>
          <p:cNvSpPr>
            <a:spLocks noChangeShapeType="1"/>
          </p:cNvSpPr>
          <p:nvPr/>
        </p:nvSpPr>
        <p:spPr bwMode="auto">
          <a:xfrm>
            <a:off x="6211888" y="371008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43"/>
          <p:cNvSpPr>
            <a:spLocks noChangeShapeType="1"/>
          </p:cNvSpPr>
          <p:nvPr/>
        </p:nvSpPr>
        <p:spPr bwMode="auto">
          <a:xfrm>
            <a:off x="6821488" y="371008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44"/>
          <p:cNvSpPr>
            <a:spLocks noChangeShapeType="1"/>
          </p:cNvSpPr>
          <p:nvPr/>
        </p:nvSpPr>
        <p:spPr bwMode="auto">
          <a:xfrm>
            <a:off x="7431088" y="371008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Line 45"/>
          <p:cNvSpPr>
            <a:spLocks noChangeShapeType="1"/>
          </p:cNvSpPr>
          <p:nvPr/>
        </p:nvSpPr>
        <p:spPr bwMode="auto">
          <a:xfrm>
            <a:off x="8040688" y="371008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4154488" y="363388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0" name="Oval 49"/>
          <p:cNvSpPr>
            <a:spLocks noChangeArrowheads="1"/>
          </p:cNvSpPr>
          <p:nvPr/>
        </p:nvSpPr>
        <p:spPr bwMode="auto">
          <a:xfrm>
            <a:off x="4764088" y="363388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1" name="Oval 51"/>
          <p:cNvSpPr>
            <a:spLocks noChangeArrowheads="1"/>
          </p:cNvSpPr>
          <p:nvPr/>
        </p:nvSpPr>
        <p:spPr bwMode="auto">
          <a:xfrm>
            <a:off x="5373688" y="363388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2" name="Oval 53"/>
          <p:cNvSpPr>
            <a:spLocks noChangeArrowheads="1"/>
          </p:cNvSpPr>
          <p:nvPr/>
        </p:nvSpPr>
        <p:spPr bwMode="auto">
          <a:xfrm>
            <a:off x="5983288" y="363388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3" name="Oval 55"/>
          <p:cNvSpPr>
            <a:spLocks noChangeArrowheads="1"/>
          </p:cNvSpPr>
          <p:nvPr/>
        </p:nvSpPr>
        <p:spPr bwMode="auto">
          <a:xfrm>
            <a:off x="6592888" y="363388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7202488" y="363388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5" name="Oval 59"/>
          <p:cNvSpPr>
            <a:spLocks noChangeArrowheads="1"/>
          </p:cNvSpPr>
          <p:nvPr/>
        </p:nvSpPr>
        <p:spPr bwMode="auto">
          <a:xfrm>
            <a:off x="7812088" y="363388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6" name="Oval 62"/>
          <p:cNvSpPr>
            <a:spLocks noChangeArrowheads="1"/>
          </p:cNvSpPr>
          <p:nvPr/>
        </p:nvSpPr>
        <p:spPr bwMode="auto">
          <a:xfrm>
            <a:off x="4459288" y="454828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7" name="Oval 64"/>
          <p:cNvSpPr>
            <a:spLocks noChangeArrowheads="1"/>
          </p:cNvSpPr>
          <p:nvPr/>
        </p:nvSpPr>
        <p:spPr bwMode="auto">
          <a:xfrm>
            <a:off x="5068888" y="454828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8" name="Oval 66"/>
          <p:cNvSpPr>
            <a:spLocks noChangeArrowheads="1"/>
          </p:cNvSpPr>
          <p:nvPr/>
        </p:nvSpPr>
        <p:spPr bwMode="auto">
          <a:xfrm>
            <a:off x="5678488" y="454828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9" name="Oval 161"/>
          <p:cNvSpPr>
            <a:spLocks noChangeArrowheads="1"/>
          </p:cNvSpPr>
          <p:nvPr/>
        </p:nvSpPr>
        <p:spPr bwMode="auto">
          <a:xfrm>
            <a:off x="6288088" y="454828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0" name="Oval 70"/>
          <p:cNvSpPr>
            <a:spLocks noChangeArrowheads="1"/>
          </p:cNvSpPr>
          <p:nvPr/>
        </p:nvSpPr>
        <p:spPr bwMode="auto">
          <a:xfrm>
            <a:off x="6897688" y="454828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1" name="Oval 72"/>
          <p:cNvSpPr>
            <a:spLocks noChangeArrowheads="1"/>
          </p:cNvSpPr>
          <p:nvPr/>
        </p:nvSpPr>
        <p:spPr bwMode="auto">
          <a:xfrm>
            <a:off x="7507288" y="454828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2" name="Oval 74"/>
          <p:cNvSpPr>
            <a:spLocks noChangeArrowheads="1"/>
          </p:cNvSpPr>
          <p:nvPr/>
        </p:nvSpPr>
        <p:spPr bwMode="auto">
          <a:xfrm>
            <a:off x="8116888" y="454828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3" name="Line 75"/>
          <p:cNvSpPr>
            <a:spLocks noChangeShapeType="1"/>
          </p:cNvSpPr>
          <p:nvPr/>
        </p:nvSpPr>
        <p:spPr bwMode="auto">
          <a:xfrm flipV="1">
            <a:off x="4687888" y="3938683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" name="Line 76"/>
          <p:cNvSpPr>
            <a:spLocks noChangeShapeType="1"/>
          </p:cNvSpPr>
          <p:nvPr/>
        </p:nvSpPr>
        <p:spPr bwMode="auto">
          <a:xfrm flipV="1">
            <a:off x="5297488" y="3938683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5" name="Line 77"/>
          <p:cNvSpPr>
            <a:spLocks noChangeShapeType="1"/>
          </p:cNvSpPr>
          <p:nvPr/>
        </p:nvSpPr>
        <p:spPr bwMode="auto">
          <a:xfrm flipV="1">
            <a:off x="5907088" y="3938683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6" name="Line 78"/>
          <p:cNvSpPr>
            <a:spLocks noChangeShapeType="1"/>
          </p:cNvSpPr>
          <p:nvPr/>
        </p:nvSpPr>
        <p:spPr bwMode="auto">
          <a:xfrm flipV="1">
            <a:off x="6516688" y="3938683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7" name="Line 79"/>
          <p:cNvSpPr>
            <a:spLocks noChangeShapeType="1"/>
          </p:cNvSpPr>
          <p:nvPr/>
        </p:nvSpPr>
        <p:spPr bwMode="auto">
          <a:xfrm flipV="1">
            <a:off x="7126288" y="3938683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Line 80"/>
          <p:cNvSpPr>
            <a:spLocks noChangeShapeType="1"/>
          </p:cNvSpPr>
          <p:nvPr/>
        </p:nvSpPr>
        <p:spPr bwMode="auto">
          <a:xfrm flipV="1">
            <a:off x="7735888" y="3938683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2"/>
          <p:cNvSpPr txBox="1">
            <a:spLocks/>
          </p:cNvSpPr>
          <p:nvPr/>
        </p:nvSpPr>
        <p:spPr>
          <a:xfrm>
            <a:off x="4754563" y="5881783"/>
            <a:ext cx="2295525" cy="4651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Dielectric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8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51849"/>
              </p:ext>
            </p:extLst>
          </p:nvPr>
        </p:nvGraphicFramePr>
        <p:xfrm>
          <a:off x="814390" y="4205383"/>
          <a:ext cx="2082800" cy="85099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6759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" y="4205383"/>
                        <a:ext cx="2082800" cy="85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415057"/>
              </p:ext>
            </p:extLst>
          </p:nvPr>
        </p:nvGraphicFramePr>
        <p:xfrm>
          <a:off x="862014" y="3013852"/>
          <a:ext cx="2201862" cy="89803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6760" name="Equation" r:id="rId6" imgW="1054080" imgH="431640" progId="Equation.DSMT4">
                  <p:embed/>
                </p:oleObj>
              </mc:Choice>
              <mc:Fallback>
                <p:oleObj name="Equation" r:id="rId6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4" y="3013852"/>
                        <a:ext cx="2201862" cy="898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4810"/>
              </p:ext>
            </p:extLst>
          </p:nvPr>
        </p:nvGraphicFramePr>
        <p:xfrm>
          <a:off x="810214" y="5218113"/>
          <a:ext cx="1844675" cy="10223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6761" name="Equation" r:id="rId8" imgW="774360" imgH="431640" progId="Equation.DSMT4">
                  <p:embed/>
                </p:oleObj>
              </mc:Choice>
              <mc:Fallback>
                <p:oleObj name="Equation" r:id="rId8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14" y="5218113"/>
                        <a:ext cx="1844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27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35"/>
          <p:cNvSpPr txBox="1">
            <a:spLocks noChangeArrowheads="1"/>
          </p:cNvSpPr>
          <p:nvPr/>
        </p:nvSpPr>
        <p:spPr bwMode="auto">
          <a:xfrm>
            <a:off x="174625" y="720725"/>
            <a:ext cx="60515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 smtClean="0">
                <a:solidFill>
                  <a:schemeClr val="accent1">
                    <a:lumMod val="75%"/>
                  </a:schemeClr>
                </a:solidFill>
              </a:rPr>
              <a:t>Free-energy </a:t>
            </a:r>
            <a:r>
              <a:rPr lang="en-US" altLang="en-US" sz="2400" dirty="0">
                <a:solidFill>
                  <a:schemeClr val="accent1">
                    <a:lumMod val="75%"/>
                  </a:schemeClr>
                </a:solidFill>
              </a:rPr>
              <a:t>perturbation 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1800" dirty="0" smtClean="0">
                <a:solidFill>
                  <a:schemeClr val="accent1">
                    <a:lumMod val="75%"/>
                  </a:schemeClr>
                </a:solidFill>
              </a:rPr>
              <a:t>Find free energy difference by averaging over microstates sampled from ensemble</a:t>
            </a:r>
            <a:endParaRPr lang="en-US" altLang="en-US" sz="1800" dirty="0">
              <a:solidFill>
                <a:schemeClr val="accent1">
                  <a:lumMod val="75%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1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FEP</a:t>
            </a: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0246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55200"/>
              </p:ext>
            </p:extLst>
          </p:nvPr>
        </p:nvGraphicFramePr>
        <p:xfrm>
          <a:off x="1376363" y="1816100"/>
          <a:ext cx="3708400" cy="5572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8034" name="Equation" r:id="rId5" imgW="1612800" imgH="241200" progId="Equation.DSMT4">
                  <p:embed/>
                </p:oleObj>
              </mc:Choice>
              <mc:Fallback>
                <p:oleObj name="Equation" r:id="rId5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816100"/>
                        <a:ext cx="3708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1238" y="25654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68588" y="25654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3625" y="3944938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8875" y="3968750"/>
            <a:ext cx="5064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V="1">
            <a:off x="2668588" y="2670175"/>
            <a:ext cx="711200" cy="62547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</p:cNvCxnSpPr>
          <p:nvPr/>
        </p:nvCxnSpPr>
        <p:spPr>
          <a:xfrm flipV="1">
            <a:off x="2884488" y="2982913"/>
            <a:ext cx="798512" cy="82867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7"/>
          </p:cNvCxnSpPr>
          <p:nvPr/>
        </p:nvCxnSpPr>
        <p:spPr>
          <a:xfrm flipV="1">
            <a:off x="2725738" y="2779713"/>
            <a:ext cx="812800" cy="776287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6"/>
          </p:cNvCxnSpPr>
          <p:nvPr/>
        </p:nvCxnSpPr>
        <p:spPr>
          <a:xfrm flipV="1">
            <a:off x="3052763" y="3295650"/>
            <a:ext cx="701675" cy="6445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86063" y="2595563"/>
            <a:ext cx="422275" cy="315912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8338" y="3675063"/>
            <a:ext cx="420687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46675" y="2566988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08725" y="2581275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2550" y="3965575"/>
            <a:ext cx="5064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29513" y="3956050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308725" y="2997200"/>
            <a:ext cx="249238" cy="3397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72225" y="3251200"/>
            <a:ext cx="247650" cy="3397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5"/>
          <p:cNvSpPr txBox="1">
            <a:spLocks noChangeArrowheads="1"/>
          </p:cNvSpPr>
          <p:nvPr/>
        </p:nvSpPr>
        <p:spPr bwMode="auto">
          <a:xfrm>
            <a:off x="555675" y="4866969"/>
            <a:ext cx="1992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1800" dirty="0" smtClean="0">
                <a:solidFill>
                  <a:schemeClr val="accent1">
                    <a:lumMod val="75%"/>
                  </a:schemeClr>
                </a:solidFill>
              </a:rPr>
              <a:t>Targeted FEP:*</a:t>
            </a: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77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64642"/>
              </p:ext>
            </p:extLst>
          </p:nvPr>
        </p:nvGraphicFramePr>
        <p:xfrm>
          <a:off x="5389563" y="1855788"/>
          <a:ext cx="3425825" cy="4762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8035" name="Equation" r:id="rId7" imgW="1638000" imgH="228600" progId="Equation.DSMT4">
                  <p:embed/>
                </p:oleObj>
              </mc:Choice>
              <mc:Fallback>
                <p:oleObj name="Equation" r:id="rId7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855788"/>
                        <a:ext cx="3425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3127375" y="4598682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348163" y="4587569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3250" y="5997269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68950" y="5962344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sp>
        <p:nvSpPr>
          <p:cNvPr id="51" name="Oval 50"/>
          <p:cNvSpPr/>
          <p:nvPr/>
        </p:nvSpPr>
        <p:spPr>
          <a:xfrm>
            <a:off x="3992563" y="4609794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08438" y="6008382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0`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359275" y="4752669"/>
            <a:ext cx="741363" cy="5857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3"/>
          </p:cNvCxnSpPr>
          <p:nvPr/>
        </p:nvCxnSpPr>
        <p:spPr>
          <a:xfrm flipV="1">
            <a:off x="4564063" y="5044769"/>
            <a:ext cx="828675" cy="7889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433888" y="4841569"/>
            <a:ext cx="814387" cy="7842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62500" y="5357507"/>
            <a:ext cx="701675" cy="60325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06900" y="4657419"/>
            <a:ext cx="511175" cy="4159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938713" y="5697232"/>
            <a:ext cx="422275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 smtClean="0"/>
              <a:t>Jarzynski</a:t>
            </a: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</a:rPr>
              <a:t>2002</a:t>
            </a:r>
            <a:endParaRPr lang="en-US" dirty="0"/>
          </a:p>
        </p:txBody>
      </p:sp>
      <p:graphicFrame>
        <p:nvGraphicFramePr>
          <p:cNvPr id="39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806951"/>
              </p:ext>
            </p:extLst>
          </p:nvPr>
        </p:nvGraphicFramePr>
        <p:xfrm>
          <a:off x="6330951" y="5086045"/>
          <a:ext cx="1460500" cy="36988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8036" name="Equation" r:id="rId9" imgW="698400" imgH="177480" progId="Equation.DSMT4">
                  <p:embed/>
                </p:oleObj>
              </mc:Choice>
              <mc:Fallback>
                <p:oleObj name="Equation" r:id="rId9" imgW="698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1" y="5086045"/>
                        <a:ext cx="14605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2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8" grpId="0" animBg="1"/>
      <p:bldP spid="19" grpId="0" animBg="1"/>
      <p:bldP spid="20" grpId="0"/>
      <p:bldP spid="21" grpId="0"/>
      <p:bldP spid="24" grpId="0"/>
      <p:bldP spid="47" grpId="0" animBg="1"/>
      <p:bldP spid="47" grpId="1" animBg="1"/>
      <p:bldP spid="48" grpId="0" animBg="1"/>
      <p:bldP spid="49" grpId="0"/>
      <p:bldP spid="49" grpId="1"/>
      <p:bldP spid="50" grpId="0"/>
      <p:bldP spid="51" grpId="0" animBg="1"/>
      <p:bldP spid="52" grpId="0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>
              <a:solidFill>
                <a:schemeClr val="accent1">
                  <a:lumMod val="75%"/>
                </a:schemeClr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35"/>
          <p:cNvSpPr txBox="1">
            <a:spLocks noChangeArrowheads="1"/>
          </p:cNvSpPr>
          <p:nvPr/>
        </p:nvSpPr>
        <p:spPr bwMode="auto">
          <a:xfrm>
            <a:off x="174625" y="476250"/>
            <a:ext cx="60515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1350" dirty="0">
                <a:solidFill>
                  <a:schemeClr val="accent1">
                    <a:lumMod val="75%"/>
                  </a:schemeClr>
                </a:solidFill>
              </a:rPr>
              <a:t>Mapped average improves </a:t>
            </a:r>
            <a:r>
              <a:rPr lang="en-US" altLang="en-US" sz="1350" dirty="0" smtClean="0">
                <a:solidFill>
                  <a:schemeClr val="accent1">
                    <a:lumMod val="75%"/>
                  </a:schemeClr>
                </a:solidFill>
              </a:rPr>
              <a:t>the Target FEP by </a:t>
            </a:r>
            <a:r>
              <a:rPr lang="en-US" altLang="en-US" sz="1350" dirty="0">
                <a:solidFill>
                  <a:schemeClr val="accent1">
                    <a:lumMod val="75%"/>
                  </a:schemeClr>
                </a:solidFill>
              </a:rPr>
              <a:t>coupling to displacement of coordinates.</a:t>
            </a:r>
          </a:p>
          <a:p>
            <a:pPr algn="just" eaLnBrk="1" hangingPunct="1">
              <a:defRPr/>
            </a:pP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1270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198294"/>
              </p:ext>
            </p:extLst>
          </p:nvPr>
        </p:nvGraphicFramePr>
        <p:xfrm>
          <a:off x="3790950" y="4087812"/>
          <a:ext cx="2435225" cy="446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328" name="Equation" r:id="rId4" imgW="1104840" imgH="203040" progId="Equation.DSMT4">
                  <p:embed/>
                </p:oleObj>
              </mc:Choice>
              <mc:Fallback>
                <p:oleObj name="Equation" r:id="rId4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4087812"/>
                        <a:ext cx="24352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1555750" y="4132263"/>
            <a:ext cx="22780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Introduce mapping :</a:t>
            </a:r>
            <a:endParaRPr lang="en-US" dirty="0">
              <a:solidFill>
                <a:schemeClr val="accent1">
                  <a:lumMod val="75%"/>
                </a:schemeClr>
              </a:solidFill>
            </a:endParaRPr>
          </a:p>
        </p:txBody>
      </p:sp>
      <p:graphicFrame>
        <p:nvGraphicFramePr>
          <p:cNvPr id="11273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650483"/>
              </p:ext>
            </p:extLst>
          </p:nvPr>
        </p:nvGraphicFramePr>
        <p:xfrm>
          <a:off x="3776663" y="2700338"/>
          <a:ext cx="4060825" cy="55721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329" name="Equation" r:id="rId6" imgW="1765080" imgH="241200" progId="Equation.DSMT4">
                  <p:embed/>
                </p:oleObj>
              </mc:Choice>
              <mc:Fallback>
                <p:oleObj name="Equation" r:id="rId6" imgW="176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2700338"/>
                        <a:ext cx="40608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3349625" y="4760913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570413" y="47498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5500" y="6159500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1200" y="6124575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4214813" y="4772025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0688" y="6170613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0`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581525" y="4914900"/>
            <a:ext cx="741363" cy="5857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3"/>
          </p:cNvCxnSpPr>
          <p:nvPr/>
        </p:nvCxnSpPr>
        <p:spPr>
          <a:xfrm flipV="1">
            <a:off x="4786313" y="5207000"/>
            <a:ext cx="828675" cy="7889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56138" y="5003800"/>
            <a:ext cx="814387" cy="7842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984750" y="5519738"/>
            <a:ext cx="701675" cy="60325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629150" y="4819650"/>
            <a:ext cx="511175" cy="4159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160963" y="5859463"/>
            <a:ext cx="422275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86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896183"/>
              </p:ext>
            </p:extLst>
          </p:nvPr>
        </p:nvGraphicFramePr>
        <p:xfrm>
          <a:off x="3717925" y="3362325"/>
          <a:ext cx="3662363" cy="5826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330" name="Equation" r:id="rId8" imgW="1434960" imgH="228600" progId="Equation.DSMT4">
                  <p:embed/>
                </p:oleObj>
              </mc:Choice>
              <mc:Fallback>
                <p:oleObj name="Equation" r:id="rId8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3362325"/>
                        <a:ext cx="36623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1604963" y="2692400"/>
            <a:ext cx="19097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average:</a:t>
            </a:r>
          </a:p>
        </p:txBody>
      </p:sp>
      <p:graphicFrame>
        <p:nvGraphicFramePr>
          <p:cNvPr id="11288" name="Object 275"/>
          <p:cNvGraphicFramePr>
            <a:graphicFrameLocks noChangeAspect="1"/>
          </p:cNvGraphicFramePr>
          <p:nvPr/>
        </p:nvGraphicFramePr>
        <p:xfrm>
          <a:off x="3838575" y="1304925"/>
          <a:ext cx="3390900" cy="5095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331" name="Equation" r:id="rId10" imgW="1612800" imgH="241200" progId="Equation.DSMT4">
                  <p:embed/>
                </p:oleObj>
              </mc:Choice>
              <mc:Fallback>
                <p:oleObj name="Equation" r:id="rId10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304925"/>
                        <a:ext cx="33909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702"/>
              </p:ext>
            </p:extLst>
          </p:nvPr>
        </p:nvGraphicFramePr>
        <p:xfrm>
          <a:off x="3767138" y="2028825"/>
          <a:ext cx="3081337" cy="4349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332" name="Equation" r:id="rId12" imgW="1612800" imgH="228600" progId="Equation.DSMT4">
                  <p:embed/>
                </p:oleObj>
              </mc:Choice>
              <mc:Fallback>
                <p:oleObj name="Equation" r:id="rId12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2028825"/>
                        <a:ext cx="30813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/>
          <p:cNvSpPr/>
          <p:nvPr/>
        </p:nvSpPr>
        <p:spPr>
          <a:xfrm>
            <a:off x="1620838" y="1376363"/>
            <a:ext cx="7540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FEP: 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  <p:bldP spid="32" grpId="1" animBg="1"/>
      <p:bldP spid="33" grpId="0" animBg="1"/>
      <p:bldP spid="34" grpId="0"/>
      <p:bldP spid="34" grpId="1"/>
      <p:bldP spid="35" grpId="0"/>
      <p:bldP spid="36" grpId="0" animBg="1"/>
      <p:bldP spid="37" grpId="0"/>
    </p:bld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44"/>
          <p:cNvSpPr>
            <a:spLocks noChangeArrowheads="1"/>
          </p:cNvSpPr>
          <p:nvPr/>
        </p:nvSpPr>
        <p:spPr bwMode="auto">
          <a:xfrm>
            <a:off x="325599" y="347556"/>
            <a:ext cx="590010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2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81718"/>
              </p:ext>
            </p:extLst>
          </p:nvPr>
        </p:nvGraphicFramePr>
        <p:xfrm>
          <a:off x="3511300" y="1013310"/>
          <a:ext cx="3472501" cy="79958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153" name="Equation" r:id="rId5" imgW="2425680" imgH="558720" progId="Equation.DSMT4">
                  <p:embed/>
                </p:oleObj>
              </mc:Choice>
              <mc:Fallback>
                <p:oleObj name="Equation" r:id="rId5" imgW="24256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300" y="1013310"/>
                        <a:ext cx="3472501" cy="79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53551"/>
              </p:ext>
            </p:extLst>
          </p:nvPr>
        </p:nvGraphicFramePr>
        <p:xfrm>
          <a:off x="3310842" y="1911456"/>
          <a:ext cx="1432764" cy="92012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154" name="Equation" r:id="rId7" imgW="672840" imgH="431640" progId="Equation.DSMT4">
                  <p:embed/>
                </p:oleObj>
              </mc:Choice>
              <mc:Fallback>
                <p:oleObj name="Equation" r:id="rId7" imgW="672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842" y="1911456"/>
                        <a:ext cx="1432764" cy="920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93119" y="3097859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57228"/>
              </p:ext>
            </p:extLst>
          </p:nvPr>
        </p:nvGraphicFramePr>
        <p:xfrm>
          <a:off x="2841132" y="3014412"/>
          <a:ext cx="4142669" cy="72930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155" name="Equation" r:id="rId9" imgW="1663560" imgH="291960" progId="Equation.DSMT4">
                  <p:embed/>
                </p:oleObj>
              </mc:Choice>
              <mc:Fallback>
                <p:oleObj name="Equation" r:id="rId9" imgW="1663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32" y="3014412"/>
                        <a:ext cx="4142669" cy="72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74495"/>
              </p:ext>
            </p:extLst>
          </p:nvPr>
        </p:nvGraphicFramePr>
        <p:xfrm>
          <a:off x="3635896" y="3927671"/>
          <a:ext cx="4462418" cy="6820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156" name="Equation" r:id="rId11" imgW="1828800" imgH="279360" progId="Equation.DSMT4">
                  <p:embed/>
                </p:oleObj>
              </mc:Choice>
              <mc:Fallback>
                <p:oleObj name="Equation" r:id="rId11" imgW="1828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927671"/>
                        <a:ext cx="4462418" cy="68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968338" y="2986407"/>
            <a:ext cx="822960" cy="785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1959" y="25562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024665"/>
              </p:ext>
            </p:extLst>
          </p:nvPr>
        </p:nvGraphicFramePr>
        <p:xfrm>
          <a:off x="873369" y="5047943"/>
          <a:ext cx="2416175" cy="5905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157" name="Equation" r:id="rId13" imgW="1143000" imgH="279360" progId="Equation.DSMT4">
                  <p:embed/>
                </p:oleObj>
              </mc:Choice>
              <mc:Fallback>
                <p:oleObj name="Equation" r:id="rId13" imgW="1143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369" y="5047943"/>
                        <a:ext cx="24161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7671" y="5129478"/>
            <a:ext cx="211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prototype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6549" y="1182271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</a:t>
            </a:r>
            <a:endParaRPr lang="en-US" altLang="zh-CN" sz="36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44"/>
          <p:cNvSpPr>
            <a:spLocks noChangeArrowheads="1"/>
          </p:cNvSpPr>
          <p:nvPr/>
        </p:nvSpPr>
        <p:spPr bwMode="auto">
          <a:xfrm>
            <a:off x="325599" y="444481"/>
            <a:ext cx="59001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250"/>
          <p:cNvCxnSpPr>
            <a:cxnSpLocks noChangeShapeType="1"/>
          </p:cNvCxnSpPr>
          <p:nvPr/>
        </p:nvCxnSpPr>
        <p:spPr bwMode="auto">
          <a:xfrm>
            <a:off x="187870" y="2508079"/>
            <a:ext cx="167468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848646"/>
              </p:ext>
            </p:extLst>
          </p:nvPr>
        </p:nvGraphicFramePr>
        <p:xfrm>
          <a:off x="1736725" y="860425"/>
          <a:ext cx="523875" cy="7239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41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860425"/>
                        <a:ext cx="523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246"/>
          <p:cNvCxnSpPr>
            <a:cxnSpLocks noChangeShapeType="1"/>
          </p:cNvCxnSpPr>
          <p:nvPr/>
        </p:nvCxnSpPr>
        <p:spPr bwMode="auto">
          <a:xfrm flipV="1">
            <a:off x="183579" y="1238425"/>
            <a:ext cx="1343596" cy="12570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36215"/>
              </p:ext>
            </p:extLst>
          </p:nvPr>
        </p:nvGraphicFramePr>
        <p:xfrm>
          <a:off x="923925" y="2532063"/>
          <a:ext cx="603250" cy="80168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42" name="Equation" r:id="rId6" imgW="190440" imgH="253800" progId="Equation.DSMT4">
                  <p:embed/>
                </p:oleObj>
              </mc:Choice>
              <mc:Fallback>
                <p:oleObj name="Equation" r:id="rId6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532063"/>
                        <a:ext cx="60325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rc 17"/>
          <p:cNvSpPr/>
          <p:nvPr/>
        </p:nvSpPr>
        <p:spPr>
          <a:xfrm rot="2858400">
            <a:off x="244968" y="1796828"/>
            <a:ext cx="829870" cy="673541"/>
          </a:xfrm>
          <a:prstGeom prst="arc">
            <a:avLst>
              <a:gd name="adj1" fmla="val 15913607"/>
              <a:gd name="adj2" fmla="val 105812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119369"/>
              </p:ext>
            </p:extLst>
          </p:nvPr>
        </p:nvGraphicFramePr>
        <p:xfrm>
          <a:off x="1428750" y="1879600"/>
          <a:ext cx="608013" cy="5207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43" name="Equation" r:id="rId8" imgW="279360" imgH="241200" progId="Equation.DSMT4">
                  <p:embed/>
                </p:oleObj>
              </mc:Choice>
              <mc:Fallback>
                <p:oleObj name="Equation" r:id="rId8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79600"/>
                        <a:ext cx="6080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486603"/>
              </p:ext>
            </p:extLst>
          </p:nvPr>
        </p:nvGraphicFramePr>
        <p:xfrm>
          <a:off x="3336295" y="1615314"/>
          <a:ext cx="2316162" cy="6762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44" name="Equation" r:id="rId10" imgW="825480" imgH="241200" progId="Equation.DSMT4">
                  <p:embed/>
                </p:oleObj>
              </mc:Choice>
              <mc:Fallback>
                <p:oleObj name="Equation" r:id="rId10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295" y="1615314"/>
                        <a:ext cx="23161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55171"/>
              </p:ext>
            </p:extLst>
          </p:nvPr>
        </p:nvGraphicFramePr>
        <p:xfrm>
          <a:off x="6518275" y="1620698"/>
          <a:ext cx="2314575" cy="6381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45" name="Equation" r:id="rId12" imgW="876240" imgH="241200" progId="Equation.DSMT4">
                  <p:embed/>
                </p:oleObj>
              </mc:Choice>
              <mc:Fallback>
                <p:oleObj name="Equation" r:id="rId12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1620698"/>
                        <a:ext cx="2314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624703"/>
              </p:ext>
            </p:extLst>
          </p:nvPr>
        </p:nvGraphicFramePr>
        <p:xfrm>
          <a:off x="3290931" y="2459831"/>
          <a:ext cx="3275013" cy="5302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46" name="Equation" r:id="rId14" imgW="1485720" imgH="241200" progId="Equation.DSMT4">
                  <p:embed/>
                </p:oleObj>
              </mc:Choice>
              <mc:Fallback>
                <p:oleObj name="Equation" r:id="rId14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931" y="2459831"/>
                        <a:ext cx="32750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756580" y="325329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 satisfies </a:t>
            </a:r>
            <a:endParaRPr lang="en-US" dirty="0"/>
          </a:p>
        </p:txBody>
      </p:sp>
      <p:graphicFrame>
        <p:nvGraphicFramePr>
          <p:cNvPr id="24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037887"/>
              </p:ext>
            </p:extLst>
          </p:nvPr>
        </p:nvGraphicFramePr>
        <p:xfrm>
          <a:off x="2847975" y="3676650"/>
          <a:ext cx="4048125" cy="9493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47" name="Equation" r:id="rId16" imgW="1841400" imgH="431640" progId="Equation.DSMT4">
                  <p:embed/>
                </p:oleObj>
              </mc:Choice>
              <mc:Fallback>
                <p:oleObj name="Equation" r:id="rId16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676650"/>
                        <a:ext cx="40481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1866323" y="472483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graphicFrame>
        <p:nvGraphicFramePr>
          <p:cNvPr id="2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84407"/>
              </p:ext>
            </p:extLst>
          </p:nvPr>
        </p:nvGraphicFramePr>
        <p:xfrm>
          <a:off x="2930525" y="5022850"/>
          <a:ext cx="2268538" cy="3270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48" name="Equation" r:id="rId18" imgW="1409400" imgH="203040" progId="Equation.DSMT4">
                  <p:embed/>
                </p:oleObj>
              </mc:Choice>
              <mc:Fallback>
                <p:oleObj name="Equation" r:id="rId18" imgW="1409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022850"/>
                        <a:ext cx="22685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60976"/>
              </p:ext>
            </p:extLst>
          </p:nvPr>
        </p:nvGraphicFramePr>
        <p:xfrm>
          <a:off x="2887663" y="5486400"/>
          <a:ext cx="3630612" cy="661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49" name="Equation" r:id="rId20" imgW="2514600" imgH="457200" progId="Equation.DSMT4">
                  <p:embed/>
                </p:oleObj>
              </mc:Choice>
              <mc:Fallback>
                <p:oleObj name="Equation" r:id="rId20" imgW="2514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5486400"/>
                        <a:ext cx="363061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标题 1"/>
          <p:cNvSpPr txBox="1">
            <a:spLocks/>
          </p:cNvSpPr>
          <p:nvPr/>
        </p:nvSpPr>
        <p:spPr>
          <a:xfrm>
            <a:off x="6565944" y="16977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50"/>
          <p:cNvCxnSpPr>
            <a:cxnSpLocks noChangeShapeType="1"/>
          </p:cNvCxnSpPr>
          <p:nvPr/>
        </p:nvCxnSpPr>
        <p:spPr bwMode="auto">
          <a:xfrm>
            <a:off x="183579" y="2490788"/>
            <a:ext cx="2429380" cy="322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12521"/>
              </p:ext>
            </p:extLst>
          </p:nvPr>
        </p:nvGraphicFramePr>
        <p:xfrm>
          <a:off x="923925" y="2531507"/>
          <a:ext cx="482600" cy="6413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50" name="Equation" r:id="rId22" imgW="152280" imgH="203040" progId="Equation.DSMT4">
                  <p:embed/>
                </p:oleObj>
              </mc:Choice>
              <mc:Fallback>
                <p:oleObj name="Equation" r:id="rId22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531507"/>
                        <a:ext cx="482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246"/>
          <p:cNvCxnSpPr>
            <a:cxnSpLocks noChangeShapeType="1"/>
          </p:cNvCxnSpPr>
          <p:nvPr/>
        </p:nvCxnSpPr>
        <p:spPr bwMode="auto">
          <a:xfrm flipV="1">
            <a:off x="197037" y="1692431"/>
            <a:ext cx="1703607" cy="78093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rc 33"/>
          <p:cNvSpPr/>
          <p:nvPr/>
        </p:nvSpPr>
        <p:spPr>
          <a:xfrm rot="2858400">
            <a:off x="815208" y="1965843"/>
            <a:ext cx="573100" cy="506080"/>
          </a:xfrm>
          <a:prstGeom prst="arc">
            <a:avLst>
              <a:gd name="adj1" fmla="val 15913607"/>
              <a:gd name="adj2" fmla="val 105812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464236"/>
              </p:ext>
            </p:extLst>
          </p:nvPr>
        </p:nvGraphicFramePr>
        <p:xfrm>
          <a:off x="1055574" y="1813847"/>
          <a:ext cx="468707" cy="52099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7751" name="Equation" r:id="rId24" imgW="215640" imgH="241200" progId="Equation.DSMT4">
                  <p:embed/>
                </p:oleObj>
              </mc:Choice>
              <mc:Fallback>
                <p:oleObj name="Equation" r:id="rId24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574" y="1813847"/>
                        <a:ext cx="468707" cy="52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5888627" y="174720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%" y="105%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%" y="105%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4" grpId="0" animBg="1"/>
    </p:bld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54918"/>
              </p:ext>
            </p:extLst>
          </p:nvPr>
        </p:nvGraphicFramePr>
        <p:xfrm>
          <a:off x="650669" y="1341447"/>
          <a:ext cx="1500997" cy="55568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447" name="Equation" r:id="rId5" imgW="647640" imgH="241200" progId="Equation.DSMT4">
                  <p:embed/>
                </p:oleObj>
              </mc:Choice>
              <mc:Fallback>
                <p:oleObj name="Equation" r:id="rId5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69" y="1341447"/>
                        <a:ext cx="1500997" cy="555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92829"/>
              </p:ext>
            </p:extLst>
          </p:nvPr>
        </p:nvGraphicFramePr>
        <p:xfrm>
          <a:off x="576030" y="2094457"/>
          <a:ext cx="4896092" cy="59976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448" name="Equation" r:id="rId7" imgW="2057400" imgH="253800" progId="Equation.DSMT4">
                  <p:embed/>
                </p:oleObj>
              </mc:Choice>
              <mc:Fallback>
                <p:oleObj name="Equation" r:id="rId7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30" y="2094457"/>
                        <a:ext cx="4896092" cy="59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8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237425"/>
              </p:ext>
            </p:extLst>
          </p:nvPr>
        </p:nvGraphicFramePr>
        <p:xfrm>
          <a:off x="599694" y="3054473"/>
          <a:ext cx="1575636" cy="54271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449"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94" y="3054473"/>
                        <a:ext cx="1575636" cy="542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71570"/>
              </p:ext>
            </p:extLst>
          </p:nvPr>
        </p:nvGraphicFramePr>
        <p:xfrm>
          <a:off x="2734215" y="2845613"/>
          <a:ext cx="3779838" cy="96043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450" name="Equation" r:id="rId11" imgW="1739880" imgH="444240" progId="Equation.DSMT4">
                  <p:embed/>
                </p:oleObj>
              </mc:Choice>
              <mc:Fallback>
                <p:oleObj name="Equation" r:id="rId11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215" y="2845613"/>
                        <a:ext cx="37798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921360"/>
              </p:ext>
            </p:extLst>
          </p:nvPr>
        </p:nvGraphicFramePr>
        <p:xfrm>
          <a:off x="620406" y="4898837"/>
          <a:ext cx="7217103" cy="96608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451" name="Equation" r:id="rId13" imgW="3301920" imgH="444240" progId="Equation.DSMT4">
                  <p:embed/>
                </p:oleObj>
              </mc:Choice>
              <mc:Fallback>
                <p:oleObj name="Equation" r:id="rId13" imgW="3301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06" y="4898837"/>
                        <a:ext cx="7217103" cy="96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02611"/>
              </p:ext>
            </p:extLst>
          </p:nvPr>
        </p:nvGraphicFramePr>
        <p:xfrm>
          <a:off x="597545" y="3793806"/>
          <a:ext cx="2178531" cy="90841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452" name="Equation" r:id="rId15" imgW="1028520" imgH="431640" progId="Equation.DSMT4">
                  <p:embed/>
                </p:oleObj>
              </mc:Choice>
              <mc:Fallback>
                <p:oleObj name="Equation" r:id="rId15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45" y="3793806"/>
                        <a:ext cx="2178531" cy="908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235"/>
          <p:cNvSpPr txBox="1">
            <a:spLocks noChangeArrowheads="1"/>
          </p:cNvSpPr>
          <p:nvPr/>
        </p:nvSpPr>
        <p:spPr bwMode="auto">
          <a:xfrm>
            <a:off x="429286" y="719563"/>
            <a:ext cx="605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derivatives </a:t>
            </a:r>
            <a:r>
              <a:rPr lang="en-US" altLang="en-US" sz="2800" baseline="30%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800" b="1" baseline="30%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Moustafa</a:t>
            </a:r>
            <a:r>
              <a:rPr lang="en-US" dirty="0">
                <a:latin typeface="Calibri" pitchFamily="34" charset="0"/>
              </a:rPr>
              <a:t>, S. G.; Schultz, A. J.; </a:t>
            </a:r>
            <a:r>
              <a:rPr lang="en-US" dirty="0" err="1">
                <a:latin typeface="Calibri" pitchFamily="34" charset="0"/>
              </a:rPr>
              <a:t>Kofke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</a:rPr>
              <a:t>D. 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61589"/>
              </p:ext>
            </p:extLst>
          </p:nvPr>
        </p:nvGraphicFramePr>
        <p:xfrm>
          <a:off x="683568" y="1320416"/>
          <a:ext cx="2622550" cy="6762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0085" name="Equation" r:id="rId4" imgW="927000" imgH="241200" progId="Equation.DSMT4">
                  <p:embed/>
                </p:oleObj>
              </mc:Choice>
              <mc:Fallback>
                <p:oleObj name="Equation" r:id="rId4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20416"/>
                        <a:ext cx="26225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825295"/>
              </p:ext>
            </p:extLst>
          </p:nvPr>
        </p:nvGraphicFramePr>
        <p:xfrm>
          <a:off x="616935" y="2042122"/>
          <a:ext cx="6767512" cy="13176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0086" name="Equation" r:id="rId6" imgW="2717640" imgH="533160" progId="Equation.DSMT4">
                  <p:embed/>
                </p:oleObj>
              </mc:Choice>
              <mc:Fallback>
                <p:oleObj name="Equation" r:id="rId6" imgW="27176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35" y="2042122"/>
                        <a:ext cx="6767512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29615"/>
              </p:ext>
            </p:extLst>
          </p:nvPr>
        </p:nvGraphicFramePr>
        <p:xfrm>
          <a:off x="4000691" y="1358871"/>
          <a:ext cx="1643063" cy="5683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0087" name="Equation" r:id="rId8" imgW="583920" imgH="203040" progId="Equation.DSMT4">
                  <p:embed/>
                </p:oleObj>
              </mc:Choice>
              <mc:Fallback>
                <p:oleObj name="Equation" r:id="rId8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691" y="1358871"/>
                        <a:ext cx="16430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07691"/>
              </p:ext>
            </p:extLst>
          </p:nvPr>
        </p:nvGraphicFramePr>
        <p:xfrm>
          <a:off x="4002279" y="2789246"/>
          <a:ext cx="1641475" cy="5699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0088" name="Equation" r:id="rId10" imgW="583920" imgH="203040" progId="Equation.DSMT4">
                  <p:embed/>
                </p:oleObj>
              </mc:Choice>
              <mc:Fallback>
                <p:oleObj name="Equation" r:id="rId10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279" y="2789246"/>
                        <a:ext cx="16414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085447"/>
              </p:ext>
            </p:extLst>
          </p:nvPr>
        </p:nvGraphicFramePr>
        <p:xfrm>
          <a:off x="616935" y="3384218"/>
          <a:ext cx="5853806" cy="990364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0089" name="Equation" r:id="rId12" imgW="2527200" imgH="431640" progId="Equation.DSMT4">
                  <p:embed/>
                </p:oleObj>
              </mc:Choice>
              <mc:Fallback>
                <p:oleObj name="Equation" r:id="rId12" imgW="2527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35" y="3384218"/>
                        <a:ext cx="5853806" cy="99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02788"/>
              </p:ext>
            </p:extLst>
          </p:nvPr>
        </p:nvGraphicFramePr>
        <p:xfrm>
          <a:off x="608220" y="4604944"/>
          <a:ext cx="6367462" cy="17414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0090" name="Equation" r:id="rId14" imgW="3136680" imgH="863280" progId="Equation.DSMT4">
                  <p:embed/>
                </p:oleObj>
              </mc:Choice>
              <mc:Fallback>
                <p:oleObj name="Equation" r:id="rId14" imgW="31366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20" y="4604944"/>
                        <a:ext cx="6367462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235"/>
          <p:cNvSpPr txBox="1">
            <a:spLocks noChangeArrowheads="1"/>
          </p:cNvSpPr>
          <p:nvPr/>
        </p:nvSpPr>
        <p:spPr bwMode="auto">
          <a:xfrm>
            <a:off x="280343" y="689302"/>
            <a:ext cx="605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derivatives </a:t>
            </a:r>
            <a:r>
              <a:rPr lang="en-US" altLang="en-US" sz="2800" baseline="30%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800" b="1" baseline="30%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48943" y="640357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7164" y="6479771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Moustafa</a:t>
            </a:r>
            <a:r>
              <a:rPr lang="en-US" dirty="0">
                <a:latin typeface="Calibri" pitchFamily="34" charset="0"/>
              </a:rPr>
              <a:t>, S. G.; Schultz, A. J.; </a:t>
            </a:r>
            <a:r>
              <a:rPr lang="en-US" dirty="0" err="1">
                <a:latin typeface="Calibri" pitchFamily="34" charset="0"/>
              </a:rPr>
              <a:t>Kofke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</a:rPr>
              <a:t>D. 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purl.oclc.org/ooxml/drawingml/main" xmlns:r="http://purl.oclc.org/ooxml/officeDocument/relationships" xmlns:p="http://purl.oclc.org/ooxml/presentationml/main">
  <p:tag name="MMPROD_NEXTUNIQUEID" val="10015"/>
  <p:tag name="MMPROD_UIDATA" val="&lt;database version=&quot;7.0&quot;&gt;&lt;object type=&quot;1&quot; unique_id=&quot;10001&quot;&gt;&lt;object type=&quot;8&quot; unique_id=&quot;23471&quot;&gt;&lt;/object&gt;&lt;object type=&quot;2&quot; unique_id=&quot;23472&quot;&gt;&lt;object type=&quot;3&quot; unique_id=&quot;23474&quot;&gt;&lt;property id=&quot;20148&quot; value=&quot;5&quot;/&gt;&lt;property id=&quot;20300&quot; value=&quot;幻灯片 2&quot;/&gt;&lt;property id=&quot;20307&quot; value=&quot;286&quot;/&gt;&lt;/object&gt;&lt;object type=&quot;3&quot; unique_id=&quot;23475&quot;&gt;&lt;property id=&quot;20148&quot; value=&quot;5&quot;/&gt;&lt;property id=&quot;20300&quot; value=&quot;幻灯片 3&quot;/&gt;&lt;property id=&quot;20307&quot; value=&quot;313&quot;/&gt;&lt;/object&gt;&lt;object type=&quot;3&quot; unique_id=&quot;23476&quot;&gt;&lt;property id=&quot;20148&quot; value=&quot;5&quot;/&gt;&lt;property id=&quot;20300&quot; value=&quot;幻灯片 4&quot;/&gt;&lt;property id=&quot;20307&quot; value=&quot;257&quot;/&gt;&lt;/object&gt;&lt;object type=&quot;3&quot; unique_id=&quot;23477&quot;&gt;&lt;property id=&quot;20148&quot; value=&quot;5&quot;/&gt;&lt;property id=&quot;20300&quot; value=&quot;幻灯片 5&quot;/&gt;&lt;property id=&quot;20307&quot; value=&quot;306&quot;/&gt;&lt;/object&gt;&lt;object type=&quot;3&quot; unique_id=&quot;23478&quot;&gt;&lt;property id=&quot;20148&quot; value=&quot;5&quot;/&gt;&lt;property id=&quot;20300&quot; value=&quot;幻灯片 6&quot;/&gt;&lt;property id=&quot;20307&quot; value=&quot;263&quot;/&gt;&lt;/object&gt;&lt;object type=&quot;3&quot; unique_id=&quot;23479&quot;&gt;&lt;property id=&quot;20148&quot; value=&quot;5&quot;/&gt;&lt;property id=&quot;20300&quot; value=&quot;幻灯片 7&quot;/&gt;&lt;property id=&quot;20307&quot; value=&quot;266&quot;/&gt;&lt;/object&gt;&lt;object type=&quot;3&quot; unique_id=&quot;23480&quot;&gt;&lt;property id=&quot;20148&quot; value=&quot;5&quot;/&gt;&lt;property id=&quot;20300&quot; value=&quot;幻灯片 8&quot;/&gt;&lt;property id=&quot;20307&quot; value=&quot;276&quot;/&gt;&lt;/object&gt;&lt;object type=&quot;3&quot; unique_id=&quot;23481&quot;&gt;&lt;property id=&quot;20148&quot; value=&quot;5&quot;/&gt;&lt;property id=&quot;20300&quot; value=&quot;幻灯片 9&quot;/&gt;&lt;property id=&quot;20307&quot; value=&quot;279&quot;/&gt;&lt;/object&gt;&lt;object type=&quot;3&quot; unique_id=&quot;23482&quot;&gt;&lt;property id=&quot;20148&quot; value=&quot;5&quot;/&gt;&lt;property id=&quot;20300&quot; value=&quot;幻灯片 10&quot;/&gt;&lt;property id=&quot;20307&quot; value=&quot;277&quot;/&gt;&lt;/object&gt;&lt;object type=&quot;3&quot; unique_id=&quot;23483&quot;&gt;&lt;property id=&quot;20148&quot; value=&quot;5&quot;/&gt;&lt;property id=&quot;20300&quot; value=&quot;幻灯片 11&quot;/&gt;&lt;property id=&quot;20307&quot; value=&quot;284&quot;/&gt;&lt;/object&gt;&lt;object type=&quot;3&quot; unique_id=&quot;23484&quot;&gt;&lt;property id=&quot;20148&quot; value=&quot;5&quot;/&gt;&lt;property id=&quot;20300&quot; value=&quot;幻灯片 12&quot;/&gt;&lt;property id=&quot;20307&quot; value=&quot;287&quot;/&gt;&lt;/object&gt;&lt;object type=&quot;3&quot; unique_id=&quot;23485&quot;&gt;&lt;property id=&quot;20148&quot; value=&quot;5&quot;/&gt;&lt;property id=&quot;20300&quot; value=&quot;幻灯片 13&quot;/&gt;&lt;property id=&quot;20307&quot; value=&quot;288&quot;/&gt;&lt;/object&gt;&lt;object type=&quot;3&quot; unique_id=&quot;23486&quot;&gt;&lt;property id=&quot;20148&quot; value=&quot;5&quot;/&gt;&lt;property id=&quot;20300&quot; value=&quot;幻灯片 14&quot;/&gt;&lt;property id=&quot;20307&quot; value=&quot;269&quot;/&gt;&lt;/object&gt;&lt;object type=&quot;3&quot; unique_id=&quot;23487&quot;&gt;&lt;property id=&quot;20148&quot; value=&quot;5&quot;/&gt;&lt;property id=&quot;20300&quot; value=&quot;幻灯片 15&quot;/&gt;&lt;property id=&quot;20307&quot; value=&quot;289&quot;/&gt;&lt;/object&gt;&lt;object type=&quot;3&quot; unique_id=&quot;23488&quot;&gt;&lt;property id=&quot;20148&quot; value=&quot;5&quot;/&gt;&lt;property id=&quot;20300&quot; value=&quot;幻灯片 16&quot;/&gt;&lt;property id=&quot;20307&quot; value=&quot;291&quot;/&gt;&lt;/object&gt;&lt;object type=&quot;3&quot; unique_id=&quot;23489&quot;&gt;&lt;property id=&quot;20148&quot; value=&quot;5&quot;/&gt;&lt;property id=&quot;20300&quot; value=&quot;幻灯片 17&quot;/&gt;&lt;property id=&quot;20307&quot; value=&quot;293&quot;/&gt;&lt;/object&gt;&lt;object type=&quot;3&quot; unique_id=&quot;23490&quot;&gt;&lt;property id=&quot;20148&quot; value=&quot;5&quot;/&gt;&lt;property id=&quot;20300&quot; value=&quot;幻灯片 18&quot;/&gt;&lt;property id=&quot;20307&quot; value=&quot;295&quot;/&gt;&lt;/object&gt;&lt;object type=&quot;3&quot; unique_id=&quot;23491&quot;&gt;&lt;property id=&quot;20148&quot; value=&quot;5&quot;/&gt;&lt;property id=&quot;20300&quot; value=&quot;幻灯片 19&quot;/&gt;&lt;property id=&quot;20307&quot; value=&quot;296&quot;/&gt;&lt;/object&gt;&lt;object type=&quot;3&quot; unique_id=&quot;23492&quot;&gt;&lt;property id=&quot;20148&quot; value=&quot;5&quot;/&gt;&lt;property id=&quot;20300&quot; value=&quot;幻灯片 20&quot;/&gt;&lt;property id=&quot;20307&quot; value=&quot;297&quot;/&gt;&lt;/object&gt;&lt;object type=&quot;3&quot; unique_id=&quot;23493&quot;&gt;&lt;property id=&quot;20148&quot; value=&quot;5&quot;/&gt;&lt;property id=&quot;20300&quot; value=&quot;幻灯片 21&quot;/&gt;&lt;property id=&quot;20307&quot; value=&quot;301&quot;/&gt;&lt;/object&gt;&lt;object type=&quot;3&quot; unique_id=&quot;23494&quot;&gt;&lt;property id=&quot;20148&quot; value=&quot;5&quot;/&gt;&lt;property id=&quot;20300&quot; value=&quot;幻灯片 22&quot;/&gt;&lt;property id=&quot;20307&quot; value=&quot;302&quot;/&gt;&lt;/object&gt;&lt;object type=&quot;3&quot; unique_id=&quot;23495&quot;&gt;&lt;property id=&quot;20148&quot; value=&quot;5&quot;/&gt;&lt;property id=&quot;20300&quot; value=&quot;幻灯片 23&quot;/&gt;&lt;property id=&quot;20307&quot; value=&quot;303&quot;/&gt;&lt;/object&gt;&lt;object type=&quot;3&quot; unique_id=&quot;23496&quot;&gt;&lt;property id=&quot;20148&quot; value=&quot;5&quot;/&gt;&lt;property id=&quot;20300&quot; value=&quot;幻灯片 24&quot;/&gt;&lt;property id=&quot;20307&quot; value=&quot;304&quot;/&gt;&lt;/object&gt;&lt;object type=&quot;3&quot; unique_id=&quot;23497&quot;&gt;&lt;property id=&quot;20148&quot; value=&quot;5&quot;/&gt;&lt;property id=&quot;20300&quot; value=&quot;幻灯片 25&quot;/&gt;&lt;property id=&quot;20307&quot; value=&quot;305&quot;/&gt;&lt;/object&gt;&lt;object type=&quot;3&quot; unique_id=&quot;23498&quot;&gt;&lt;property id=&quot;20148&quot; value=&quot;5&quot;/&gt;&lt;property id=&quot;20300&quot; value=&quot;幻灯片 26&quot;/&gt;&lt;property id=&quot;20307&quot; value=&quot;256&quot;/&gt;&lt;/object&gt;&lt;object type=&quot;3&quot; unique_id=&quot;23499&quot;&gt;&lt;property id=&quot;20148&quot; value=&quot;5&quot;/&gt;&lt;property id=&quot;20300&quot; value=&quot;幻灯片 27&quot;/&gt;&lt;property id=&quot;20307&quot; value=&quot;308&quot;/&gt;&lt;/object&gt;&lt;object type=&quot;3&quot; unique_id=&quot;23500&quot;&gt;&lt;property id=&quot;20148&quot; value=&quot;5&quot;/&gt;&lt;property id=&quot;20300&quot; value=&quot;幻灯片 28&quot;/&gt;&lt;property id=&quot;20307&quot; value=&quot;307&quot;/&gt;&lt;/object&gt;&lt;object type=&quot;3&quot; unique_id=&quot;23502&quot;&gt;&lt;property id=&quot;20148&quot; value=&quot;5&quot;/&gt;&lt;property id=&quot;20300&quot; value=&quot;幻灯片 30&quot;/&gt;&lt;property id=&quot;20307&quot; value=&quot;314&quot;/&gt;&lt;/object&gt;&lt;object type=&quot;3&quot; unique_id=&quot;23951&quot;&gt;&lt;property id=&quot;20148&quot; value=&quot;5&quot;/&gt;&lt;property id=&quot;20300&quot; value=&quot;幻灯片 1&quot;/&gt;&lt;property id=&quot;20307&quot; value=&quot;315&quot;/&gt;&lt;/object&gt;&lt;object type=&quot;3&quot; unique_id=&quot;23952&quot;&gt;&lt;property id=&quot;20148&quot; value=&quot;5&quot;/&gt;&lt;property id=&quot;20300&quot; value=&quot;幻灯片 29&quot;/&gt;&lt;property id=&quot;20307&quot; value=&quot;316&quot;/&gt;&lt;/object&gt;&lt;/object&gt;&lt;/object&gt;&lt;/database&gt;"/>
  <p:tag name="SECTOMILLISECCONVERTED" val="1"/>
</p:tagLst>
</file>

<file path=ppt/theme/theme1.xml><?xml version="1.0" encoding="utf-8"?>
<a:theme xmlns:a="http://purl.oclc.org/ooxml/drawingml/main" name="6_Office 主题">
  <a:themeElements>
    <a:clrScheme name="6_Office 主题 1">
      <a:dk1>
        <a:srgbClr val="0C0C0C"/>
      </a:dk1>
      <a:lt1>
        <a:srgbClr val="FFFFFF"/>
      </a:lt1>
      <a:dk2>
        <a:srgbClr val="DF9603"/>
      </a:dk2>
      <a:lt2>
        <a:srgbClr val="CFCFCF"/>
      </a:lt2>
      <a:accent1>
        <a:srgbClr val="573615"/>
      </a:accent1>
      <a:accent2>
        <a:srgbClr val="8A5832"/>
      </a:accent2>
      <a:accent3>
        <a:srgbClr val="FFFFFF"/>
      </a:accent3>
      <a:accent4>
        <a:srgbClr val="090909"/>
      </a:accent4>
      <a:accent5>
        <a:srgbClr val="B4AEAA"/>
      </a:accent5>
      <a:accent6>
        <a:srgbClr val="7D4F2C"/>
      </a:accent6>
      <a:hlink>
        <a:srgbClr val="B57139"/>
      </a:hlink>
      <a:folHlink>
        <a:srgbClr val="DE975C"/>
      </a:folHlink>
    </a:clrScheme>
    <a:fontScheme name="6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>
    <a:extraClrScheme>
      <a:clrScheme name="6_Office 主题 1">
        <a:dk1>
          <a:srgbClr val="0C0C0C"/>
        </a:dk1>
        <a:lt1>
          <a:srgbClr val="FFFFFF"/>
        </a:lt1>
        <a:dk2>
          <a:srgbClr val="DF9603"/>
        </a:dk2>
        <a:lt2>
          <a:srgbClr val="CFCFCF"/>
        </a:lt2>
        <a:accent1>
          <a:srgbClr val="573615"/>
        </a:accent1>
        <a:accent2>
          <a:srgbClr val="8A5832"/>
        </a:accent2>
        <a:accent3>
          <a:srgbClr val="FFFFFF"/>
        </a:accent3>
        <a:accent4>
          <a:srgbClr val="090909"/>
        </a:accent4>
        <a:accent5>
          <a:srgbClr val="B4AEAA"/>
        </a:accent5>
        <a:accent6>
          <a:srgbClr val="7D4F2C"/>
        </a:accent6>
        <a:hlink>
          <a:srgbClr val="B57139"/>
        </a:hlink>
        <a:folHlink>
          <a:srgbClr val="DE97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2836</TotalTime>
  <Words>910</Words>
  <Application>Microsoft Office PowerPoint</Application>
  <PresentationFormat>On-screen Show (4:3)</PresentationFormat>
  <Paragraphs>213</Paragraphs>
  <Slides>21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MS PGothic</vt:lpstr>
      <vt:lpstr>华文隶书</vt:lpstr>
      <vt:lpstr>宋体</vt:lpstr>
      <vt:lpstr>微软雅黑</vt:lpstr>
      <vt:lpstr>楷体_GB2312</vt:lpstr>
      <vt:lpstr>黑体</vt:lpstr>
      <vt:lpstr>Arial</vt:lpstr>
      <vt:lpstr>Calibri</vt:lpstr>
      <vt:lpstr>Times</vt:lpstr>
      <vt:lpstr>Times New Roman</vt:lpstr>
      <vt:lpstr>Wingdings</vt:lpstr>
      <vt:lpstr>6_Office 主题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www.ruideppt.net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中国风PPT模板</dc:title>
  <dc:creator>可可</dc:creator>
  <cp:lastModifiedBy>weisong lin</cp:lastModifiedBy>
  <cp:revision>443</cp:revision>
  <dcterms:created xsi:type="dcterms:W3CDTF">2009-05-26T13:54:09Z</dcterms:created>
  <dcterms:modified xsi:type="dcterms:W3CDTF">2016-03-24T14:18:21Z</dcterms:modified>
</cp:coreProperties>
</file>