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wmf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19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76" r:id="rId6"/>
    <p:sldId id="275" r:id="rId7"/>
    <p:sldId id="284" r:id="rId8"/>
    <p:sldId id="266" r:id="rId9"/>
    <p:sldId id="263" r:id="rId10"/>
    <p:sldId id="285" r:id="rId11"/>
    <p:sldId id="280" r:id="rId12"/>
    <p:sldId id="267" r:id="rId13"/>
    <p:sldId id="278" r:id="rId14"/>
    <p:sldId id="281" r:id="rId15"/>
    <p:sldId id="268" r:id="rId16"/>
    <p:sldId id="283" r:id="rId17"/>
    <p:sldId id="271" r:id="rId18"/>
    <p:sldId id="270" r:id="rId19"/>
    <p:sldId id="282" r:id="rId20"/>
    <p:sldId id="274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2.011%" autoAdjust="0"/>
    <p:restoredTop sz="73.25%" autoAdjust="0"/>
  </p:normalViewPr>
  <p:slideViewPr>
    <p:cSldViewPr>
      <p:cViewPr varScale="1">
        <p:scale>
          <a:sx n="54" d="100"/>
          <a:sy n="54" d="100"/>
        </p:scale>
        <p:origin x="2010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theme" Target="theme/theme1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presProps" Target="pres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gs" Target="tags/tag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notesMaster" Target="notesMasters/notesMaster1.xml"/><Relationship Id="rId27" Type="http://purl.oclc.org/ooxml/officeDocument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purl.oclc.org/ooxml/officeDocument/relationships/image" Target="../media/image5.wmf"/><Relationship Id="rId1" Type="http://purl.oclc.org/ooxml/officeDocument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purl.oclc.org/ooxml/officeDocument/relationships/image" Target="../media/image49.wmf"/><Relationship Id="rId2" Type="http://purl.oclc.org/ooxml/officeDocument/relationships/image" Target="../media/image48.wmf"/><Relationship Id="rId1" Type="http://purl.oclc.org/ooxml/officeDocument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2" Type="http://purl.oclc.org/ooxml/officeDocument/relationships/image" Target="../media/image58.wmf"/><Relationship Id="rId1" Type="http://purl.oclc.org/ooxml/officeDocument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2" Type="http://purl.oclc.org/ooxml/officeDocument/relationships/image" Target="../media/image58.wmf"/><Relationship Id="rId1" Type="http://purl.oclc.org/ooxml/officeDocument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purl.oclc.org/ooxml/officeDocument/relationships/image" Target="../media/image61.wmf"/><Relationship Id="rId1" Type="http://purl.oclc.org/ooxml/officeDocument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purl.oclc.org/ooxml/officeDocument/relationships/image" Target="../media/image58.wmf"/><Relationship Id="rId2" Type="http://purl.oclc.org/ooxml/officeDocument/relationships/image" Target="../media/image61.wmf"/><Relationship Id="rId1" Type="http://purl.oclc.org/ooxml/officeDocument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purl.oclc.org/ooxml/officeDocument/relationships/image" Target="../media/image7.wmf"/><Relationship Id="rId2" Type="http://purl.oclc.org/ooxml/officeDocument/relationships/image" Target="../media/image5.wmf"/><Relationship Id="rId1" Type="http://purl.oclc.org/ooxml/officeDocument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purl.oclc.org/ooxml/officeDocument/relationships/image" Target="../media/image10.wmf"/><Relationship Id="rId2" Type="http://purl.oclc.org/ooxml/officeDocument/relationships/image" Target="../media/image9.wmf"/><Relationship Id="rId1" Type="http://purl.oclc.org/ooxml/officeDocument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purl.oclc.org/ooxml/officeDocument/relationships/image" Target="../media/image14.wmf"/><Relationship Id="rId2" Type="http://purl.oclc.org/ooxml/officeDocument/relationships/image" Target="../media/image13.wmf"/><Relationship Id="rId1" Type="http://purl.oclc.org/ooxml/officeDocument/relationships/image" Target="../media/image12.wmf"/><Relationship Id="rId5" Type="http://purl.oclc.org/ooxml/officeDocument/relationships/image" Target="../media/image16.wmf"/><Relationship Id="rId4" Type="http://purl.oclc.org/ooxml/officeDocument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purl.oclc.org/ooxml/officeDocument/relationships/image" Target="../media/image19.wmf"/><Relationship Id="rId2" Type="http://purl.oclc.org/ooxml/officeDocument/relationships/image" Target="../media/image18.wmf"/><Relationship Id="rId1" Type="http://purl.oclc.org/ooxml/officeDocument/relationships/image" Target="../media/image17.wmf"/><Relationship Id="rId5" Type="http://purl.oclc.org/ooxml/officeDocument/relationships/image" Target="../media/image21.wmf"/><Relationship Id="rId4" Type="http://purl.oclc.org/ooxml/officeDocument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purl.oclc.org/ooxml/officeDocument/relationships/image" Target="../media/image29.wmf"/><Relationship Id="rId3" Type="http://purl.oclc.org/ooxml/officeDocument/relationships/image" Target="../media/image24.wmf"/><Relationship Id="rId7" Type="http://purl.oclc.org/ooxml/officeDocument/relationships/image" Target="../media/image28.wmf"/><Relationship Id="rId2" Type="http://purl.oclc.org/ooxml/officeDocument/relationships/image" Target="../media/image23.wmf"/><Relationship Id="rId1" Type="http://purl.oclc.org/ooxml/officeDocument/relationships/image" Target="../media/image22.wmf"/><Relationship Id="rId6" Type="http://purl.oclc.org/ooxml/officeDocument/relationships/image" Target="../media/image27.wmf"/><Relationship Id="rId5" Type="http://purl.oclc.org/ooxml/officeDocument/relationships/image" Target="../media/image26.wmf"/><Relationship Id="rId4" Type="http://purl.oclc.org/ooxml/officeDocument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purl.oclc.org/ooxml/officeDocument/relationships/image" Target="../media/image32.wmf"/><Relationship Id="rId7" Type="http://purl.oclc.org/ooxml/officeDocument/relationships/image" Target="../media/image36.wmf"/><Relationship Id="rId2" Type="http://purl.oclc.org/ooxml/officeDocument/relationships/image" Target="../media/image31.wmf"/><Relationship Id="rId1" Type="http://purl.oclc.org/ooxml/officeDocument/relationships/image" Target="../media/image30.wmf"/><Relationship Id="rId6" Type="http://purl.oclc.org/ooxml/officeDocument/relationships/image" Target="../media/image35.wmf"/><Relationship Id="rId5" Type="http://purl.oclc.org/ooxml/officeDocument/relationships/image" Target="../media/image34.wmf"/><Relationship Id="rId4" Type="http://purl.oclc.org/ooxml/officeDocument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purl.oclc.org/ooxml/officeDocument/relationships/image" Target="../media/image39.wmf"/><Relationship Id="rId2" Type="http://purl.oclc.org/ooxml/officeDocument/relationships/image" Target="../media/image38.wmf"/><Relationship Id="rId1" Type="http://purl.oclc.org/ooxml/officeDocument/relationships/image" Target="../media/image37.wmf"/><Relationship Id="rId5" Type="http://purl.oclc.org/ooxml/officeDocument/relationships/image" Target="../media/image41.wmf"/><Relationship Id="rId4" Type="http://purl.oclc.org/ooxml/officeDocument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purl.oclc.org/ooxml/officeDocument/relationships/image" Target="../media/image43.wmf"/><Relationship Id="rId2" Type="http://purl.oclc.org/ooxml/officeDocument/relationships/image" Target="../media/image32.wmf"/><Relationship Id="rId1" Type="http://purl.oclc.org/ooxml/officeDocument/relationships/image" Target="../media/image42.wmf"/><Relationship Id="rId4" Type="http://purl.oclc.org/ooxml/officeDocument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12134A2-5A11-4D09-95B6-86F16F43D46B}" type="datetimeFigureOut">
              <a:rPr lang="zh-CN" altLang="en-US"/>
              <a:pPr>
                <a:defRPr/>
              </a:pPr>
              <a:t>2016/4/6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367C6F3-0C2F-4578-AA37-16BB23898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39648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If random, such autocorrelations should be near zero for any and all time-lag separations.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Why need to be random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Most standard statistical tests depend on randomness. The validity of the test conclusions is directly linked to the validity of the randomness assumption.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Many commonly-used statistical formulae depend on the randomness assumption, the most common formula being the formula for determining the standard deviation of the sample mean: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¯=s/N−−√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where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is the standard deviation of the data. Although heavily used, the results from using this formula are of no value unless the randomness assumption holds.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For univariate data, the default model is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= constant + error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If the data are not random, this model is incorrect and invalid, and the estimates for the parameters (such as the constant) become nonsensical and invalid.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In short, if the analyst does not check for randomness, then the validity of many of the statistical conclusions becomes suspect. The autocorrelation plot is an excellent way of checking for such randomness.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96276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Liquid phase: Rho</a:t>
            </a:r>
            <a:r>
              <a:rPr lang="en-US" baseline="0%" dirty="0" smtClean="0"/>
              <a:t> = 0.9</a:t>
            </a:r>
          </a:p>
          <a:p>
            <a:r>
              <a:rPr lang="en-US" baseline="0%" dirty="0" smtClean="0"/>
              <a:t>Gas phase: Rho = 0.001</a:t>
            </a:r>
          </a:p>
          <a:p>
            <a:r>
              <a:rPr lang="en-US" baseline="0%" dirty="0" smtClean="0"/>
              <a:t>T=650K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100447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4607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This is evaluated in the limit E → 0. Assuming the system has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381 no permanent dipole moment (⟨M⟩ = 0) and is isotropic and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382 homogeneous, then only the diagonal elements of the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383 fluctuation tensor are nonzero. Hence, we may take the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384 derivative of interest as the trace of the tensor or, in 3D,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 mapped average can be formed for each of these terms and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387 summed to yield the required derivative. As they differ only in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388 the coordinate direction, we use −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β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⟨</a:t>
            </a:r>
            <a:r>
              <a:rPr lang="en-US" sz="1200" b="0" i="1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Mz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⟩ = </a:t>
            </a:r>
            <a:r>
              <a:rPr lang="en-US" sz="1200" b="0" i="1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 </a:t>
            </a:r>
            <a:r>
              <a:rPr lang="en-US" sz="1200" b="0" i="1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</a:t>
            </a:r>
            <a:endParaRPr lang="en-US" sz="1200" b="0" i="1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389 prototype for all three.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55003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8967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Liquid-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vapour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coexistence in the dipolar Yukawa hard-sphere fluid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Yu. V. Kalyuzhnyi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I. A. Protsykevytch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G. Ganzenmüller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and P. J. Camp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15 August 2008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where t is the amount of CPU time required to obtain the result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y with uncertainty </a:t>
            </a:r>
            <a:r>
              <a:rPr lang="el-GR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σ.</a:t>
            </a:r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573825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10^8; the least-favorable case corresponds to a liquid-like density and temperature, where the advantage of mapped averaging (in this particular formulation, based on non-interacting dipoles) is negligible.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99841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picture</a:t>
            </a:r>
            <a:r>
              <a:rPr lang="en-US" baseline="0%" dirty="0" smtClean="0"/>
              <a:t> form c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Vapor-liquid equilibria from the triple point up to the critical point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for the new generation of TIP4P-like models: TIP4P/</a:t>
            </a:r>
            <a:r>
              <a:rPr lang="en-US" sz="1200" b="1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Ew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TIP4P/2005,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and TIP4P/ice</a:t>
            </a:r>
          </a:p>
          <a:p>
            <a:endParaRPr lang="en-US" sz="1200" b="1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C.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Vegaa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and J. L. F.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Abascal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 THE JOURNAL OF CHEMICAL PHYSICS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125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034503 2006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17974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Results are presented in Fig. 3, 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1108; the least-favorable case corresponds to a liquid-like density and temperature, where the advantage of mapped averaging (in this particular formulation, based on non-interacting dipoles) is negligible.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Density calculator: https://www.irc.wisc.edu/properties/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500k   rho = 0.000440507743g/cm^3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650k   rho = 0.000337989577g/cm^3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1300k rho = 0.0001681938654g/cm^3</a:t>
            </a: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1800k rho = 0.0001220606909g/cm^3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60413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18962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If random, such autocorrelations should be near zero for any and all time-lag separations.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Why need to be random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Most standard statistical tests depend on randomness. The validity of the test conclusions is directly linked to the validity of the randomness assumption.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Many commonly-used statistical formulae depend on the randomness assumption, the most common formula being the formula for determining the standard deviation of the sample mean: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¯=s/N−−√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where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is the standard deviation of the data. Although heavily used, the results from using this formula are of no value unless the randomness assumption holds.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For univariate data, the default model is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= constant + error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If the data are not random, this model is incorrect and invalid, and the estimates for the parameters (such as the constant) become nonsensical and invalid.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In short, if the analyst does not check for randomness, then the validity of many of the statistical conclusions becomes suspect. The autocorrelation plot is an excellent way of checking for such randomness.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12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F01BF0-8A98-452D-B864-3A7428A40507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DDCAFF-D92F-451F-ACEC-57CA94C86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7536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66E4-C04B-4352-8186-6FEDD5B8D175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CE6B0-A088-425B-A7B5-34729F3C6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7607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1488"/>
            <a:ext cx="7345363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00063" y="120808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6B16-D932-40F5-9C19-49B4713E6572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1DFD-F501-40F0-A61E-D33E1E397A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4142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DFA1-10B0-4DB0-95FA-0628EF2AF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0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2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image" Target="../media/image1.jpeg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03350" y="471488"/>
            <a:ext cx="73453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071EF-CE62-4D10-9C24-557AD7F28372}" type="datetimeFigureOut">
              <a:rPr lang="zh-CN" altLang="en-US"/>
              <a:pPr>
                <a:defRPr/>
              </a:pPr>
              <a:t>2016/4/6</a:t>
            </a:fld>
            <a:endParaRPr lang="zh-CN" altLang="en-US"/>
          </a:p>
        </p:txBody>
      </p:sp>
      <p:pic>
        <p:nvPicPr>
          <p:cNvPr id="1029" name="Picture 10" descr="000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.848%" t="-575%"/>
          <a:stretch>
            <a:fillRect/>
          </a:stretch>
        </p:blipFill>
        <p:spPr bwMode="auto">
          <a:xfrm>
            <a:off x="1800225" y="981075"/>
            <a:ext cx="70199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90B0ED98-78E1-4A9E-946F-D38AC96E2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0" r:id="rId2"/>
    <p:sldLayoutId id="2147483791" r:id="rId3"/>
    <p:sldLayoutId id="2147483793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%"/>
        </a:spcBef>
        <a:spcAft>
          <a:spcPct val="0%"/>
        </a:spcAft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2.bin"/><Relationship Id="rId3" Type="http://purl.oclc.org/ooxml/officeDocument/relationships/image" Target="../media/image11.png"/><Relationship Id="rId7" Type="http://purl.oclc.org/ooxml/officeDocument/relationships/image" Target="../media/image32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9.vml"/><Relationship Id="rId6" Type="http://purl.oclc.org/ooxml/officeDocument/relationships/oleObject" Target="../embeddings/oleObject41.bin"/><Relationship Id="rId11" Type="http://purl.oclc.org/ooxml/officeDocument/relationships/image" Target="../media/image44.wmf"/><Relationship Id="rId5" Type="http://purl.oclc.org/ooxml/officeDocument/relationships/image" Target="../media/image42.wmf"/><Relationship Id="rId10" Type="http://purl.oclc.org/ooxml/officeDocument/relationships/oleObject" Target="../embeddings/oleObject43.bin"/><Relationship Id="rId4" Type="http://purl.oclc.org/ooxml/officeDocument/relationships/oleObject" Target="../embeddings/oleObject40.bin"/><Relationship Id="rId9" Type="http://purl.oclc.org/ooxml/officeDocument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4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Relationship Id="rId4" Type="http://purl.oclc.org/ooxml/officeDocument/relationships/image" Target="../media/image46.jpg"/></Relationships>
</file>

<file path=ppt/slides/_rels/slide12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5.bin"/><Relationship Id="rId3" Type="http://purl.oclc.org/ooxml/officeDocument/relationships/notesSlide" Target="../notesSlides/notesSlide5.xml"/><Relationship Id="rId7" Type="http://purl.oclc.org/ooxml/officeDocument/relationships/image" Target="../media/image47.wmf"/><Relationship Id="rId12" Type="http://purl.oclc.org/ooxml/officeDocument/relationships/image" Target="../media/image49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0.vml"/><Relationship Id="rId6" Type="http://purl.oclc.org/ooxml/officeDocument/relationships/oleObject" Target="../embeddings/oleObject44.bin"/><Relationship Id="rId11" Type="http://purl.oclc.org/ooxml/officeDocument/relationships/oleObject" Target="../embeddings/oleObject46.bin"/><Relationship Id="rId5" Type="http://purl.oclc.org/ooxml/officeDocument/relationships/image" Target="../media/image50.png"/><Relationship Id="rId10" Type="http://purl.oclc.org/ooxml/officeDocument/relationships/image" Target="../media/image51.png"/><Relationship Id="rId4" Type="http://purl.oclc.org/ooxml/officeDocument/relationships/image" Target="../media/image45.png"/><Relationship Id="rId9" Type="http://purl.oclc.org/ooxml/officeDocument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45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Relationship Id="rId4" Type="http://purl.oclc.org/ooxml/officeDocument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5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Relationship Id="rId5" Type="http://purl.oclc.org/ooxml/officeDocument/relationships/image" Target="../media/image54.png"/><Relationship Id="rId4" Type="http://purl.oclc.org/ooxml/officeDocument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45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Relationship Id="rId5" Type="http://purl.oclc.org/ooxml/officeDocument/relationships/image" Target="../media/image56.png"/><Relationship Id="rId4" Type="http://purl.oclc.org/ooxml/officeDocument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8.bin"/><Relationship Id="rId3" Type="http://purl.oclc.org/ooxml/officeDocument/relationships/notesSlide" Target="../notesSlides/notesSlide9.xml"/><Relationship Id="rId7" Type="http://purl.oclc.org/ooxml/officeDocument/relationships/image" Target="../media/image57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1.vml"/><Relationship Id="rId6" Type="http://purl.oclc.org/ooxml/officeDocument/relationships/oleObject" Target="../embeddings/oleObject47.bin"/><Relationship Id="rId5" Type="http://purl.oclc.org/ooxml/officeDocument/relationships/image" Target="../media/image59.png"/><Relationship Id="rId4" Type="http://purl.oclc.org/ooxml/officeDocument/relationships/image" Target="../media/image45.png"/><Relationship Id="rId9" Type="http://purl.oclc.org/ooxml/officeDocument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0.bin"/><Relationship Id="rId3" Type="http://purl.oclc.org/ooxml/officeDocument/relationships/notesSlide" Target="../notesSlides/notesSlide10.xml"/><Relationship Id="rId7" Type="http://purl.oclc.org/ooxml/officeDocument/relationships/image" Target="../media/image57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2.vml"/><Relationship Id="rId6" Type="http://purl.oclc.org/ooxml/officeDocument/relationships/oleObject" Target="../embeddings/oleObject49.bin"/><Relationship Id="rId5" Type="http://purl.oclc.org/ooxml/officeDocument/relationships/image" Target="../media/image60.png"/><Relationship Id="rId4" Type="http://purl.oclc.org/ooxml/officeDocument/relationships/image" Target="../media/image45.png"/><Relationship Id="rId9" Type="http://purl.oclc.org/ooxml/officeDocument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2.bin"/><Relationship Id="rId3" Type="http://purl.oclc.org/ooxml/officeDocument/relationships/notesSlide" Target="../notesSlides/notesSlide11.xml"/><Relationship Id="rId7" Type="http://purl.oclc.org/ooxml/officeDocument/relationships/image" Target="../media/image57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3.vml"/><Relationship Id="rId6" Type="http://purl.oclc.org/ooxml/officeDocument/relationships/oleObject" Target="../embeddings/oleObject51.bin"/><Relationship Id="rId5" Type="http://purl.oclc.org/ooxml/officeDocument/relationships/image" Target="../media/image62.png"/><Relationship Id="rId4" Type="http://purl.oclc.org/ooxml/officeDocument/relationships/image" Target="../media/image45.png"/><Relationship Id="rId9" Type="http://purl.oclc.org/ooxml/officeDocument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4.bin"/><Relationship Id="rId13" Type="http://purl.oclc.org/ooxml/officeDocument/relationships/image" Target="../media/image58.wmf"/><Relationship Id="rId3" Type="http://purl.oclc.org/ooxml/officeDocument/relationships/notesSlide" Target="../notesSlides/notesSlide12.xml"/><Relationship Id="rId7" Type="http://purl.oclc.org/ooxml/officeDocument/relationships/image" Target="../media/image57.wmf"/><Relationship Id="rId12" Type="http://purl.oclc.org/ooxml/officeDocument/relationships/oleObject" Target="../embeddings/oleObject56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4.vml"/><Relationship Id="rId6" Type="http://purl.oclc.org/ooxml/officeDocument/relationships/oleObject" Target="../embeddings/oleObject53.bin"/><Relationship Id="rId11" Type="http://purl.oclc.org/ooxml/officeDocument/relationships/oleObject" Target="../embeddings/oleObject55.bin"/><Relationship Id="rId5" Type="http://purl.oclc.org/ooxml/officeDocument/relationships/image" Target="../media/image63.png"/><Relationship Id="rId10" Type="http://purl.oclc.org/ooxml/officeDocument/relationships/image" Target="../media/image64.png"/><Relationship Id="rId4" Type="http://purl.oclc.org/ooxml/officeDocument/relationships/image" Target="../media/image45.png"/><Relationship Id="rId9" Type="http://purl.oclc.org/ooxml/officeDocument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7" Type="http://purl.oclc.org/ooxml/officeDocument/relationships/image" Target="../media/image5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.vml"/><Relationship Id="rId6" Type="http://purl.oclc.org/ooxml/officeDocument/relationships/oleObject" Target="../embeddings/oleObject2.bin"/><Relationship Id="rId5" Type="http://purl.oclc.org/ooxml/officeDocument/relationships/image" Target="../media/image4.wmf"/><Relationship Id="rId4" Type="http://purl.oclc.org/ooxml/officeDocument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oleObject" Target="../embeddings/oleObject5.bin"/><Relationship Id="rId3" Type="http://purl.oclc.org/ooxml/officeDocument/relationships/image" Target="../media/image6.png"/><Relationship Id="rId7" Type="http://purl.oclc.org/ooxml/officeDocument/relationships/image" Target="../media/image5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2.vml"/><Relationship Id="rId6" Type="http://purl.oclc.org/ooxml/officeDocument/relationships/oleObject" Target="../embeddings/oleObject4.bin"/><Relationship Id="rId5" Type="http://purl.oclc.org/ooxml/officeDocument/relationships/image" Target="../media/image4.wmf"/><Relationship Id="rId4" Type="http://purl.oclc.org/ooxml/officeDocument/relationships/oleObject" Target="../embeddings/oleObject3.bin"/><Relationship Id="rId9" Type="http://purl.oclc.org/ooxml/officeDocument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purl.oclc.org/ooxml/officeDocument/relationships/image" Target="../media/image9.wmf"/><Relationship Id="rId3" Type="http://purl.oclc.org/ooxml/officeDocument/relationships/notesSlide" Target="../notesSlides/notesSlide1.xml"/><Relationship Id="rId7" Type="http://purl.oclc.org/ooxml/officeDocument/relationships/oleObject" Target="../embeddings/oleObject7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3.vml"/><Relationship Id="rId6" Type="http://purl.oclc.org/ooxml/officeDocument/relationships/image" Target="../media/image8.wmf"/><Relationship Id="rId5" Type="http://purl.oclc.org/ooxml/officeDocument/relationships/oleObject" Target="../embeddings/oleObject6.bin"/><Relationship Id="rId10" Type="http://purl.oclc.org/ooxml/officeDocument/relationships/image" Target="../media/image10.wmf"/><Relationship Id="rId4" Type="http://purl.oclc.org/ooxml/officeDocument/relationships/image" Target="../media/image11.png"/><Relationship Id="rId9" Type="http://purl.oclc.org/ooxml/officeDocument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purl.oclc.org/ooxml/officeDocument/relationships/oleObject" Target="../embeddings/oleObject11.bin"/><Relationship Id="rId13" Type="http://purl.oclc.org/ooxml/officeDocument/relationships/image" Target="../media/image16.wmf"/><Relationship Id="rId3" Type="http://purl.oclc.org/ooxml/officeDocument/relationships/image" Target="../media/image11.png"/><Relationship Id="rId7" Type="http://purl.oclc.org/ooxml/officeDocument/relationships/image" Target="../media/image13.wmf"/><Relationship Id="rId12" Type="http://purl.oclc.org/ooxml/officeDocument/relationships/oleObject" Target="../embeddings/oleObject13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4.vml"/><Relationship Id="rId6" Type="http://purl.oclc.org/ooxml/officeDocument/relationships/oleObject" Target="../embeddings/oleObject10.bin"/><Relationship Id="rId11" Type="http://purl.oclc.org/ooxml/officeDocument/relationships/image" Target="../media/image15.wmf"/><Relationship Id="rId5" Type="http://purl.oclc.org/ooxml/officeDocument/relationships/image" Target="../media/image12.wmf"/><Relationship Id="rId10" Type="http://purl.oclc.org/ooxml/officeDocument/relationships/oleObject" Target="../embeddings/oleObject12.bin"/><Relationship Id="rId4" Type="http://purl.oclc.org/ooxml/officeDocument/relationships/oleObject" Target="../embeddings/oleObject9.bin"/><Relationship Id="rId9" Type="http://purl.oclc.org/ooxml/officeDocument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image" Target="../media/image18.wmf"/><Relationship Id="rId13" Type="http://purl.oclc.org/ooxml/officeDocument/relationships/oleObject" Target="../embeddings/oleObject18.bin"/><Relationship Id="rId3" Type="http://purl.oclc.org/ooxml/officeDocument/relationships/notesSlide" Target="../notesSlides/notesSlide2.xml"/><Relationship Id="rId7" Type="http://purl.oclc.org/ooxml/officeDocument/relationships/oleObject" Target="../embeddings/oleObject15.bin"/><Relationship Id="rId12" Type="http://purl.oclc.org/ooxml/officeDocument/relationships/image" Target="../media/image2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5.vml"/><Relationship Id="rId6" Type="http://purl.oclc.org/ooxml/officeDocument/relationships/image" Target="../media/image17.wmf"/><Relationship Id="rId11" Type="http://purl.oclc.org/ooxml/officeDocument/relationships/oleObject" Target="../embeddings/oleObject17.bin"/><Relationship Id="rId5" Type="http://purl.oclc.org/ooxml/officeDocument/relationships/oleObject" Target="../embeddings/oleObject14.bin"/><Relationship Id="rId10" Type="http://purl.oclc.org/ooxml/officeDocument/relationships/image" Target="../media/image19.wmf"/><Relationship Id="rId4" Type="http://purl.oclc.org/ooxml/officeDocument/relationships/image" Target="../media/image11.png"/><Relationship Id="rId9" Type="http://purl.oclc.org/ooxml/officeDocument/relationships/oleObject" Target="../embeddings/oleObject16.bin"/><Relationship Id="rId14" Type="http://purl.oclc.org/ooxml/officeDocument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21.bin"/><Relationship Id="rId13" Type="http://purl.oclc.org/ooxml/officeDocument/relationships/image" Target="../media/image26.wmf"/><Relationship Id="rId18" Type="http://purl.oclc.org/ooxml/officeDocument/relationships/image" Target="../media/image28.wmf"/><Relationship Id="rId3" Type="http://purl.oclc.org/ooxml/officeDocument/relationships/image" Target="../media/image11.png"/><Relationship Id="rId7" Type="http://purl.oclc.org/ooxml/officeDocument/relationships/image" Target="../media/image23.wmf"/><Relationship Id="rId12" Type="http://purl.oclc.org/ooxml/officeDocument/relationships/oleObject" Target="../embeddings/oleObject23.bin"/><Relationship Id="rId17" Type="http://purl.oclc.org/ooxml/officeDocument/relationships/oleObject" Target="../embeddings/oleObject26.bin"/><Relationship Id="rId2" Type="http://purl.oclc.org/ooxml/officeDocument/relationships/slideLayout" Target="../slideLayouts/slideLayout4.xml"/><Relationship Id="rId16" Type="http://purl.oclc.org/ooxml/officeDocument/relationships/image" Target="../media/image27.wmf"/><Relationship Id="rId20" Type="http://purl.oclc.org/ooxml/officeDocument/relationships/image" Target="../media/image29.wmf"/><Relationship Id="rId1" Type="http://schemas.openxmlformats.org/officeDocument/2006/relationships/vmlDrawing" Target="../drawings/vmlDrawing6.vml"/><Relationship Id="rId6" Type="http://purl.oclc.org/ooxml/officeDocument/relationships/oleObject" Target="../embeddings/oleObject20.bin"/><Relationship Id="rId11" Type="http://purl.oclc.org/ooxml/officeDocument/relationships/image" Target="../media/image25.wmf"/><Relationship Id="rId5" Type="http://purl.oclc.org/ooxml/officeDocument/relationships/image" Target="../media/image22.wmf"/><Relationship Id="rId15" Type="http://purl.oclc.org/ooxml/officeDocument/relationships/oleObject" Target="../embeddings/oleObject25.bin"/><Relationship Id="rId10" Type="http://purl.oclc.org/ooxml/officeDocument/relationships/oleObject" Target="../embeddings/oleObject22.bin"/><Relationship Id="rId19" Type="http://purl.oclc.org/ooxml/officeDocument/relationships/oleObject" Target="../embeddings/oleObject27.bin"/><Relationship Id="rId4" Type="http://purl.oclc.org/ooxml/officeDocument/relationships/oleObject" Target="../embeddings/oleObject19.bin"/><Relationship Id="rId9" Type="http://purl.oclc.org/ooxml/officeDocument/relationships/image" Target="../media/image24.wmf"/><Relationship Id="rId14" Type="http://purl.oclc.org/ooxml/officeDocument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30.bin"/><Relationship Id="rId13" Type="http://purl.oclc.org/ooxml/officeDocument/relationships/image" Target="../media/image34.wmf"/><Relationship Id="rId3" Type="http://purl.oclc.org/ooxml/officeDocument/relationships/image" Target="../media/image11.png"/><Relationship Id="rId7" Type="http://purl.oclc.org/ooxml/officeDocument/relationships/image" Target="../media/image31.wmf"/><Relationship Id="rId12" Type="http://purl.oclc.org/ooxml/officeDocument/relationships/oleObject" Target="../embeddings/oleObject32.bin"/><Relationship Id="rId17" Type="http://purl.oclc.org/ooxml/officeDocument/relationships/image" Target="../media/image36.wmf"/><Relationship Id="rId2" Type="http://purl.oclc.org/ooxml/officeDocument/relationships/slideLayout" Target="../slideLayouts/slideLayout4.xml"/><Relationship Id="rId16" Type="http://purl.oclc.org/ooxml/officeDocument/relationships/oleObject" Target="../embeddings/oleObject34.bin"/><Relationship Id="rId1" Type="http://schemas.openxmlformats.org/officeDocument/2006/relationships/vmlDrawing" Target="../drawings/vmlDrawing7.vml"/><Relationship Id="rId6" Type="http://purl.oclc.org/ooxml/officeDocument/relationships/oleObject" Target="../embeddings/oleObject29.bin"/><Relationship Id="rId11" Type="http://purl.oclc.org/ooxml/officeDocument/relationships/image" Target="../media/image33.wmf"/><Relationship Id="rId5" Type="http://purl.oclc.org/ooxml/officeDocument/relationships/image" Target="../media/image30.wmf"/><Relationship Id="rId15" Type="http://purl.oclc.org/ooxml/officeDocument/relationships/image" Target="../media/image35.wmf"/><Relationship Id="rId10" Type="http://purl.oclc.org/ooxml/officeDocument/relationships/oleObject" Target="../embeddings/oleObject31.bin"/><Relationship Id="rId4" Type="http://purl.oclc.org/ooxml/officeDocument/relationships/oleObject" Target="../embeddings/oleObject28.bin"/><Relationship Id="rId9" Type="http://purl.oclc.org/ooxml/officeDocument/relationships/image" Target="../media/image32.wmf"/><Relationship Id="rId14" Type="http://purl.oclc.org/ooxml/officeDocument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purl.oclc.org/ooxml/officeDocument/relationships/image" Target="../media/image38.wmf"/><Relationship Id="rId13" Type="http://purl.oclc.org/ooxml/officeDocument/relationships/oleObject" Target="../embeddings/oleObject39.bin"/><Relationship Id="rId3" Type="http://purl.oclc.org/ooxml/officeDocument/relationships/notesSlide" Target="../notesSlides/notesSlide3.xml"/><Relationship Id="rId7" Type="http://purl.oclc.org/ooxml/officeDocument/relationships/oleObject" Target="../embeddings/oleObject36.bin"/><Relationship Id="rId12" Type="http://purl.oclc.org/ooxml/officeDocument/relationships/image" Target="../media/image40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8.vml"/><Relationship Id="rId6" Type="http://purl.oclc.org/ooxml/officeDocument/relationships/image" Target="../media/image37.wmf"/><Relationship Id="rId11" Type="http://purl.oclc.org/ooxml/officeDocument/relationships/oleObject" Target="../embeddings/oleObject38.bin"/><Relationship Id="rId5" Type="http://purl.oclc.org/ooxml/officeDocument/relationships/oleObject" Target="../embeddings/oleObject35.bin"/><Relationship Id="rId10" Type="http://purl.oclc.org/ooxml/officeDocument/relationships/image" Target="../media/image39.wmf"/><Relationship Id="rId4" Type="http://purl.oclc.org/ooxml/officeDocument/relationships/image" Target="../media/image11.png"/><Relationship Id="rId9" Type="http://purl.oclc.org/ooxml/officeDocument/relationships/oleObject" Target="../embeddings/oleObject37.bin"/><Relationship Id="rId14" Type="http://purl.oclc.org/ooxml/officeDocument/relationships/image" Target="../media/image41.wmf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3131840" y="2182598"/>
            <a:ext cx="5760342" cy="9541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Electric-field </a:t>
            </a:r>
            <a:r>
              <a:rPr lang="en-US" altLang="zh-CN" sz="2800" i="1" dirty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</a:t>
            </a: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apped Averaging </a:t>
            </a:r>
          </a:p>
          <a:p>
            <a:pPr algn="r" eaLnBrk="1" hangingPunct="1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For Dielectric Constant </a:t>
            </a:r>
          </a:p>
        </p:txBody>
      </p:sp>
      <p:sp>
        <p:nvSpPr>
          <p:cNvPr id="6" name="矩形 5"/>
          <p:cNvSpPr/>
          <p:nvPr/>
        </p:nvSpPr>
        <p:spPr>
          <a:xfrm>
            <a:off x="6156176" y="3356992"/>
            <a:ext cx="2302233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10%"/>
              </a:lnSpc>
              <a:defRPr/>
            </a:pPr>
            <a:r>
              <a:rPr lang="en-US" altLang="zh-CN" sz="2800" i="1" kern="0" dirty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Weisong Lin</a:t>
            </a:r>
          </a:p>
        </p:txBody>
      </p:sp>
    </p:spTree>
    <p:extLst>
      <p:ext uri="{BB962C8B-B14F-4D97-AF65-F5344CB8AC3E}">
        <p14:creationId xmlns:p14="http://schemas.microsoft.com/office/powerpoint/2010/main" val="123261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86481"/>
              </p:ext>
            </p:extLst>
          </p:nvPr>
        </p:nvGraphicFramePr>
        <p:xfrm>
          <a:off x="423055" y="3793403"/>
          <a:ext cx="6826495" cy="216545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168" name="Equation" r:id="rId4" imgW="3035160" imgH="965160" progId="Equation.DSMT4">
                  <p:embed/>
                </p:oleObj>
              </mc:Choice>
              <mc:Fallback>
                <p:oleObj name="Equation" r:id="rId4" imgW="3035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55" y="3793403"/>
                        <a:ext cx="6826495" cy="2165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264961" y="112093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170985"/>
              </p:ext>
            </p:extLst>
          </p:nvPr>
        </p:nvGraphicFramePr>
        <p:xfrm>
          <a:off x="377825" y="1435620"/>
          <a:ext cx="1575636" cy="54271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169" name="Equation" r:id="rId6" imgW="660240" imgH="228600" progId="Equation.DSMT4">
                  <p:embed/>
                </p:oleObj>
              </mc:Choice>
              <mc:Fallback>
                <p:oleObj name="Equation" r:id="rId6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435620"/>
                        <a:ext cx="1575636" cy="542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97957"/>
              </p:ext>
            </p:extLst>
          </p:nvPr>
        </p:nvGraphicFramePr>
        <p:xfrm>
          <a:off x="2682081" y="1244520"/>
          <a:ext cx="3779838" cy="96043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170" name="Equation" r:id="rId8" imgW="1739880" imgH="444240" progId="Equation.DSMT4">
                  <p:embed/>
                </p:oleObj>
              </mc:Choice>
              <mc:Fallback>
                <p:oleObj name="Equation" r:id="rId8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081" y="1244520"/>
                        <a:ext cx="37798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801" y="3252898"/>
            <a:ext cx="621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Final expression with combination of three directions:</a:t>
            </a:r>
            <a:endParaRPr lang="en-US" sz="2000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03184"/>
              </p:ext>
            </p:extLst>
          </p:nvPr>
        </p:nvGraphicFramePr>
        <p:xfrm>
          <a:off x="409801" y="2429878"/>
          <a:ext cx="5299075" cy="6826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5171" name="Equation" r:id="rId10" imgW="2171520" imgH="279360" progId="Equation.DSMT4">
                  <p:embed/>
                </p:oleObj>
              </mc:Choice>
              <mc:Fallback>
                <p:oleObj name="Equation" r:id="rId10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01" y="2429878"/>
                        <a:ext cx="52990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37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900866" y="934830"/>
            <a:ext cx="6433832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411760" y="5315491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11760" y="4307379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11760" y="2651195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47"/>
          <p:cNvSpPr>
            <a:spLocks noChangeArrowheads="1"/>
          </p:cNvSpPr>
          <p:nvPr/>
        </p:nvSpPr>
        <p:spPr bwMode="auto">
          <a:xfrm>
            <a:off x="2307813" y="199496"/>
            <a:ext cx="4536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err="1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StockMeyer</a:t>
            </a: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Fluid phase diagram*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 smtClean="0">
                <a:latin typeface="Calibri" pitchFamily="34" charset="0"/>
              </a:rPr>
              <a:t>Kalyuzhnyi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Protsykevytch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Ganzenmüller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Camp 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3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675"/>
            <a:ext cx="5705018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84641"/>
              </p:ext>
            </p:extLst>
          </p:nvPr>
        </p:nvGraphicFramePr>
        <p:xfrm>
          <a:off x="6714485" y="4365104"/>
          <a:ext cx="1598017" cy="40971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293"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485" y="4365104"/>
                        <a:ext cx="1598017" cy="409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21475"/>
              </p:ext>
            </p:extLst>
          </p:nvPr>
        </p:nvGraphicFramePr>
        <p:xfrm>
          <a:off x="6720413" y="4788514"/>
          <a:ext cx="1187098" cy="40851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294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413" y="4788514"/>
                        <a:ext cx="1187098" cy="40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561" y="1208579"/>
            <a:ext cx="3240346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1649" y="903490"/>
            <a:ext cx="384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Difficulty Ratio of </a:t>
            </a:r>
            <a:r>
              <a:rPr lang="en-US" dirty="0" err="1" smtClean="0"/>
              <a:t>Stockmayer</a:t>
            </a:r>
            <a:r>
              <a:rPr lang="en-US" dirty="0" smtClean="0"/>
              <a:t> Fluid*</a:t>
            </a:r>
            <a:endParaRPr lang="en-US" dirty="0"/>
          </a:p>
        </p:txBody>
      </p:sp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36553"/>
              </p:ext>
            </p:extLst>
          </p:nvPr>
        </p:nvGraphicFramePr>
        <p:xfrm>
          <a:off x="6777387" y="4351412"/>
          <a:ext cx="1073150" cy="36353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8295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387" y="4351412"/>
                        <a:ext cx="10731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*Andrew, </a:t>
            </a:r>
            <a:r>
              <a:rPr lang="en-US" dirty="0" err="1" smtClean="0">
                <a:latin typeface="Calibri" pitchFamily="34" charset="0"/>
              </a:rPr>
              <a:t>Sabry</a:t>
            </a:r>
            <a:r>
              <a:rPr lang="en-US" dirty="0" smtClean="0">
                <a:latin typeface="Calibri" pitchFamily="34" charset="0"/>
              </a:rPr>
              <a:t>, Weisong, Steven, David 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0313 0.2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2.454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04938"/>
            <a:ext cx="5486040" cy="39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6389" name="Rectangle 47"/>
          <p:cNvSpPr>
            <a:spLocks noChangeArrowheads="1"/>
          </p:cNvSpPr>
          <p:nvPr/>
        </p:nvSpPr>
        <p:spPr bwMode="auto">
          <a:xfrm>
            <a:off x="1446368" y="716608"/>
            <a:ext cx="463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Water phase diagram*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306896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19672" y="198884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Vegaa</a:t>
            </a:r>
            <a:r>
              <a:rPr lang="en-US" dirty="0">
                <a:latin typeface="Calibri" pitchFamily="34" charset="0"/>
              </a:rPr>
              <a:t> and J. L. F. </a:t>
            </a:r>
            <a:r>
              <a:rPr lang="en-US" dirty="0" err="1">
                <a:latin typeface="Calibri" pitchFamily="34" charset="0"/>
              </a:rPr>
              <a:t>Abascal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2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68" y="1425675"/>
            <a:ext cx="5201769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67544" y="263029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552" y="1565753"/>
            <a:ext cx="5112568" cy="37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259632" y="1399473"/>
            <a:ext cx="4378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Difficulty ratio along isothermal line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0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40312 0.2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4.259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0" y="548680"/>
            <a:ext cx="6998220" cy="540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7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4233023"/>
            <a:ext cx="2016950" cy="147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158332" y="4365104"/>
            <a:ext cx="11912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40352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676456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18949" y="4365104"/>
            <a:ext cx="0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28800" y="1338808"/>
            <a:ext cx="0" cy="37950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03648" y="5173195"/>
            <a:ext cx="650070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16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569740" y="814017"/>
            <a:ext cx="4378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Difficulty ratio along isochoric line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460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064918"/>
            <a:ext cx="6605505" cy="510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/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1096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/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1097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19672" y="5013176"/>
            <a:ext cx="1414859" cy="846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460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754" y="1300807"/>
            <a:ext cx="5948362" cy="45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10310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2136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67558"/>
              </p:ext>
            </p:extLst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2137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4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3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77" y="1268760"/>
            <a:ext cx="582591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31866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114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9091"/>
              </p:ext>
            </p:extLst>
          </p:nvPr>
        </p:nvGraphicFramePr>
        <p:xfrm>
          <a:off x="6985470" y="47251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115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7251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-108520" y="21178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9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48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497" y="3525431"/>
            <a:ext cx="3618079" cy="271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74526"/>
              </p:ext>
            </p:extLst>
          </p:nvPr>
        </p:nvGraphicFramePr>
        <p:xfrm>
          <a:off x="5777396" y="44562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366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44562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41599"/>
              </p:ext>
            </p:extLst>
          </p:nvPr>
        </p:nvGraphicFramePr>
        <p:xfrm>
          <a:off x="5777396" y="48883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367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48883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596" y="411287"/>
            <a:ext cx="3695980" cy="273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8512"/>
              </p:ext>
            </p:extLst>
          </p:nvPr>
        </p:nvGraphicFramePr>
        <p:xfrm>
          <a:off x="5777396" y="1592850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368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96" y="1592850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42205"/>
              </p:ext>
            </p:extLst>
          </p:nvPr>
        </p:nvGraphicFramePr>
        <p:xfrm>
          <a:off x="5651514" y="2024154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9369" name="Equation" r:id="rId12" imgW="1028520" imgH="228600" progId="Equation.DSMT4">
                  <p:embed/>
                </p:oleObj>
              </mc:Choice>
              <mc:Fallback>
                <p:oleObj name="Equation" r:id="rId12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14" y="2024154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467544" y="90612"/>
            <a:ext cx="2342640" cy="641350"/>
          </a:xfrm>
          <a:prstGeom prst="rect">
            <a:avLst/>
          </a:prstGeom>
        </p:spPr>
        <p:txBody>
          <a:bodyPr>
            <a:normAutofit fontScale="92.5%"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Size effect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180138" y="404813"/>
            <a:ext cx="2568575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4046538" y="3575050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 descr="Wide downward diagonal"/>
          <p:cNvSpPr>
            <a:spLocks noChangeArrowheads="1"/>
          </p:cNvSpPr>
          <p:nvPr/>
        </p:nvSpPr>
        <p:spPr bwMode="auto">
          <a:xfrm>
            <a:off x="4046538" y="4794250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046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046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351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351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656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656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960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960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5265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265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570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570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5875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875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6180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6180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484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84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6789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6789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7094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7094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7399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7399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7704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7704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8008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8008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5875338" y="5133975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181"/>
          <p:cNvSpPr txBox="1">
            <a:spLocks noChangeArrowheads="1"/>
          </p:cNvSpPr>
          <p:nvPr/>
        </p:nvSpPr>
        <p:spPr bwMode="auto">
          <a:xfrm>
            <a:off x="5784850" y="2819400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2"/>
          <p:cNvSpPr txBox="1">
            <a:spLocks/>
          </p:cNvSpPr>
          <p:nvPr/>
        </p:nvSpPr>
        <p:spPr>
          <a:xfrm>
            <a:off x="5368269" y="5926138"/>
            <a:ext cx="1531937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Dielectric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122738" y="3768725"/>
            <a:ext cx="4164012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237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846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562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60658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66754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7285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7894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58694"/>
              </p:ext>
            </p:extLst>
          </p:nvPr>
        </p:nvGraphicFramePr>
        <p:xfrm>
          <a:off x="814390" y="4205383"/>
          <a:ext cx="2082800" cy="85099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852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" y="4205383"/>
                        <a:ext cx="2082800" cy="85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 txBox="1">
            <a:spLocks/>
          </p:cNvSpPr>
          <p:nvPr/>
        </p:nvSpPr>
        <p:spPr>
          <a:xfrm>
            <a:off x="8285163" y="3987800"/>
            <a:ext cx="379412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09410"/>
              </p:ext>
            </p:extLst>
          </p:nvPr>
        </p:nvGraphicFramePr>
        <p:xfrm>
          <a:off x="862014" y="3013852"/>
          <a:ext cx="2201862" cy="89803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853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4" y="3013852"/>
                        <a:ext cx="2201862" cy="89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0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7872413" y="4652963"/>
            <a:ext cx="720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www.1ppt.com/moban/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www.1ppt.com/hangye/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素材下载：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www.1ppt.com/sucai/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图表下载：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www.1ppt.com/tubiao/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优秀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www.1ppt.com/powerpoint/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Word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www.1ppt.com/excel/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资料下载：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课件下载：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www.1ppt.com/kejian/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范文下载：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试卷下载：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www.1ppt.com/shiti/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教案下载：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www.1ppt.com/jiaoan/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1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4527" y="2204864"/>
            <a:ext cx="26388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</a:t>
            </a:r>
            <a:r>
              <a:rPr lang="en-US" altLang="zh-CN" sz="54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!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%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203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216831" y="404813"/>
            <a:ext cx="2531882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2" descr="Wide downward diagonal"/>
          <p:cNvSpPr>
            <a:spLocks noChangeArrowheads="1"/>
          </p:cNvSpPr>
          <p:nvPr/>
        </p:nvSpPr>
        <p:spPr bwMode="auto">
          <a:xfrm>
            <a:off x="4029256" y="3560935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0" name="Rectangle 3" descr="Wide downward diagonal"/>
          <p:cNvSpPr>
            <a:spLocks noChangeArrowheads="1"/>
          </p:cNvSpPr>
          <p:nvPr/>
        </p:nvSpPr>
        <p:spPr bwMode="auto">
          <a:xfrm>
            <a:off x="4029256" y="4780135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40292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2" name="Oval 14"/>
          <p:cNvSpPr>
            <a:spLocks noChangeArrowheads="1"/>
          </p:cNvSpPr>
          <p:nvPr/>
        </p:nvSpPr>
        <p:spPr bwMode="auto">
          <a:xfrm>
            <a:off x="40292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3" name="Oval 15"/>
          <p:cNvSpPr>
            <a:spLocks noChangeArrowheads="1"/>
          </p:cNvSpPr>
          <p:nvPr/>
        </p:nvSpPr>
        <p:spPr bwMode="auto">
          <a:xfrm>
            <a:off x="43340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4" name="Oval 16"/>
          <p:cNvSpPr>
            <a:spLocks noChangeArrowheads="1"/>
          </p:cNvSpPr>
          <p:nvPr/>
        </p:nvSpPr>
        <p:spPr bwMode="auto">
          <a:xfrm>
            <a:off x="43340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5" name="Oval 17"/>
          <p:cNvSpPr>
            <a:spLocks noChangeArrowheads="1"/>
          </p:cNvSpPr>
          <p:nvPr/>
        </p:nvSpPr>
        <p:spPr bwMode="auto">
          <a:xfrm>
            <a:off x="46388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6" name="Oval 18"/>
          <p:cNvSpPr>
            <a:spLocks noChangeArrowheads="1"/>
          </p:cNvSpPr>
          <p:nvPr/>
        </p:nvSpPr>
        <p:spPr bwMode="auto">
          <a:xfrm>
            <a:off x="46388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7" name="Oval 19"/>
          <p:cNvSpPr>
            <a:spLocks noChangeArrowheads="1"/>
          </p:cNvSpPr>
          <p:nvPr/>
        </p:nvSpPr>
        <p:spPr bwMode="auto">
          <a:xfrm>
            <a:off x="49436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8" name="Oval 20"/>
          <p:cNvSpPr>
            <a:spLocks noChangeArrowheads="1"/>
          </p:cNvSpPr>
          <p:nvPr/>
        </p:nvSpPr>
        <p:spPr bwMode="auto">
          <a:xfrm>
            <a:off x="49436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9" name="Oval 21"/>
          <p:cNvSpPr>
            <a:spLocks noChangeArrowheads="1"/>
          </p:cNvSpPr>
          <p:nvPr/>
        </p:nvSpPr>
        <p:spPr bwMode="auto">
          <a:xfrm>
            <a:off x="52484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0" name="Oval 22"/>
          <p:cNvSpPr>
            <a:spLocks noChangeArrowheads="1"/>
          </p:cNvSpPr>
          <p:nvPr/>
        </p:nvSpPr>
        <p:spPr bwMode="auto">
          <a:xfrm>
            <a:off x="52484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1" name="Oval 23"/>
          <p:cNvSpPr>
            <a:spLocks noChangeArrowheads="1"/>
          </p:cNvSpPr>
          <p:nvPr/>
        </p:nvSpPr>
        <p:spPr bwMode="auto">
          <a:xfrm>
            <a:off x="55532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2" name="Oval 24"/>
          <p:cNvSpPr>
            <a:spLocks noChangeArrowheads="1"/>
          </p:cNvSpPr>
          <p:nvPr/>
        </p:nvSpPr>
        <p:spPr bwMode="auto">
          <a:xfrm>
            <a:off x="55532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3" name="Oval 25"/>
          <p:cNvSpPr>
            <a:spLocks noChangeArrowheads="1"/>
          </p:cNvSpPr>
          <p:nvPr/>
        </p:nvSpPr>
        <p:spPr bwMode="auto">
          <a:xfrm>
            <a:off x="58580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58580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5" name="Oval 27"/>
          <p:cNvSpPr>
            <a:spLocks noChangeArrowheads="1"/>
          </p:cNvSpPr>
          <p:nvPr/>
        </p:nvSpPr>
        <p:spPr bwMode="auto">
          <a:xfrm>
            <a:off x="61628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6" name="Oval 28"/>
          <p:cNvSpPr>
            <a:spLocks noChangeArrowheads="1"/>
          </p:cNvSpPr>
          <p:nvPr/>
        </p:nvSpPr>
        <p:spPr bwMode="auto">
          <a:xfrm>
            <a:off x="61628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7" name="Oval 29"/>
          <p:cNvSpPr>
            <a:spLocks noChangeArrowheads="1"/>
          </p:cNvSpPr>
          <p:nvPr/>
        </p:nvSpPr>
        <p:spPr bwMode="auto">
          <a:xfrm>
            <a:off x="64676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8" name="Oval 30"/>
          <p:cNvSpPr>
            <a:spLocks noChangeArrowheads="1"/>
          </p:cNvSpPr>
          <p:nvPr/>
        </p:nvSpPr>
        <p:spPr bwMode="auto">
          <a:xfrm>
            <a:off x="64676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9" name="Oval 31"/>
          <p:cNvSpPr>
            <a:spLocks noChangeArrowheads="1"/>
          </p:cNvSpPr>
          <p:nvPr/>
        </p:nvSpPr>
        <p:spPr bwMode="auto">
          <a:xfrm>
            <a:off x="67724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0" name="Oval 32"/>
          <p:cNvSpPr>
            <a:spLocks noChangeArrowheads="1"/>
          </p:cNvSpPr>
          <p:nvPr/>
        </p:nvSpPr>
        <p:spPr bwMode="auto">
          <a:xfrm>
            <a:off x="67724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1" name="Oval 33"/>
          <p:cNvSpPr>
            <a:spLocks noChangeArrowheads="1"/>
          </p:cNvSpPr>
          <p:nvPr/>
        </p:nvSpPr>
        <p:spPr bwMode="auto">
          <a:xfrm>
            <a:off x="70772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2" name="Oval 34"/>
          <p:cNvSpPr>
            <a:spLocks noChangeArrowheads="1"/>
          </p:cNvSpPr>
          <p:nvPr/>
        </p:nvSpPr>
        <p:spPr bwMode="auto">
          <a:xfrm>
            <a:off x="70772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3" name="Oval 35"/>
          <p:cNvSpPr>
            <a:spLocks noChangeArrowheads="1"/>
          </p:cNvSpPr>
          <p:nvPr/>
        </p:nvSpPr>
        <p:spPr bwMode="auto">
          <a:xfrm>
            <a:off x="73820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4" name="Oval 36"/>
          <p:cNvSpPr>
            <a:spLocks noChangeArrowheads="1"/>
          </p:cNvSpPr>
          <p:nvPr/>
        </p:nvSpPr>
        <p:spPr bwMode="auto">
          <a:xfrm>
            <a:off x="73820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5" name="Oval 37"/>
          <p:cNvSpPr>
            <a:spLocks noChangeArrowheads="1"/>
          </p:cNvSpPr>
          <p:nvPr/>
        </p:nvSpPr>
        <p:spPr bwMode="auto">
          <a:xfrm>
            <a:off x="76868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6" name="Oval 38"/>
          <p:cNvSpPr>
            <a:spLocks noChangeArrowheads="1"/>
          </p:cNvSpPr>
          <p:nvPr/>
        </p:nvSpPr>
        <p:spPr bwMode="auto">
          <a:xfrm>
            <a:off x="76868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7" name="Oval 39"/>
          <p:cNvSpPr>
            <a:spLocks noChangeArrowheads="1"/>
          </p:cNvSpPr>
          <p:nvPr/>
        </p:nvSpPr>
        <p:spPr bwMode="auto">
          <a:xfrm>
            <a:off x="7991656" y="354664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8" name="Oval 40"/>
          <p:cNvSpPr>
            <a:spLocks noChangeArrowheads="1"/>
          </p:cNvSpPr>
          <p:nvPr/>
        </p:nvSpPr>
        <p:spPr bwMode="auto">
          <a:xfrm>
            <a:off x="7991656" y="476584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142" name="TextBox 19"/>
          <p:cNvSpPr txBox="1">
            <a:spLocks noChangeArrowheads="1"/>
          </p:cNvSpPr>
          <p:nvPr/>
        </p:nvSpPr>
        <p:spPr bwMode="auto">
          <a:xfrm>
            <a:off x="5858056" y="5119860"/>
            <a:ext cx="852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dirty="0" smtClean="0">
                <a:solidFill>
                  <a:schemeClr val="accent1">
                    <a:lumMod val="75%"/>
                  </a:schemeClr>
                </a:solidFill>
              </a:rPr>
              <a:t>-Q</a:t>
            </a:r>
            <a:endParaRPr lang="en-US" altLang="en-US" sz="32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43" name="TextBox 181"/>
          <p:cNvSpPr txBox="1">
            <a:spLocks noChangeArrowheads="1"/>
          </p:cNvSpPr>
          <p:nvPr/>
        </p:nvSpPr>
        <p:spPr bwMode="auto">
          <a:xfrm>
            <a:off x="5791381" y="2815234"/>
            <a:ext cx="850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dirty="0" smtClean="0">
                <a:solidFill>
                  <a:schemeClr val="accent1">
                    <a:lumMod val="75%"/>
                  </a:schemeClr>
                </a:solidFill>
              </a:rPr>
              <a:t>+Q</a:t>
            </a:r>
            <a:endParaRPr lang="en-US" altLang="en-US" sz="32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231" name="Rectangle 6"/>
          <p:cNvSpPr>
            <a:spLocks noChangeArrowheads="1"/>
          </p:cNvSpPr>
          <p:nvPr/>
        </p:nvSpPr>
        <p:spPr bwMode="auto">
          <a:xfrm>
            <a:off x="4083231" y="3780010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>
            <a:off x="43880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40"/>
          <p:cNvSpPr>
            <a:spLocks noChangeShapeType="1"/>
          </p:cNvSpPr>
          <p:nvPr/>
        </p:nvSpPr>
        <p:spPr bwMode="auto">
          <a:xfrm>
            <a:off x="49976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41"/>
          <p:cNvSpPr>
            <a:spLocks noChangeShapeType="1"/>
          </p:cNvSpPr>
          <p:nvPr/>
        </p:nvSpPr>
        <p:spPr bwMode="auto">
          <a:xfrm>
            <a:off x="56072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42"/>
          <p:cNvSpPr>
            <a:spLocks noChangeShapeType="1"/>
          </p:cNvSpPr>
          <p:nvPr/>
        </p:nvSpPr>
        <p:spPr bwMode="auto">
          <a:xfrm>
            <a:off x="62168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43"/>
          <p:cNvSpPr>
            <a:spLocks noChangeShapeType="1"/>
          </p:cNvSpPr>
          <p:nvPr/>
        </p:nvSpPr>
        <p:spPr bwMode="auto">
          <a:xfrm>
            <a:off x="68264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44"/>
          <p:cNvSpPr>
            <a:spLocks noChangeShapeType="1"/>
          </p:cNvSpPr>
          <p:nvPr/>
        </p:nvSpPr>
        <p:spPr bwMode="auto">
          <a:xfrm>
            <a:off x="74360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8045631" y="378001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1594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0" name="Oval 49"/>
          <p:cNvSpPr>
            <a:spLocks noChangeArrowheads="1"/>
          </p:cNvSpPr>
          <p:nvPr/>
        </p:nvSpPr>
        <p:spPr bwMode="auto">
          <a:xfrm>
            <a:off x="47690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1" name="Oval 51"/>
          <p:cNvSpPr>
            <a:spLocks noChangeArrowheads="1"/>
          </p:cNvSpPr>
          <p:nvPr/>
        </p:nvSpPr>
        <p:spPr bwMode="auto">
          <a:xfrm>
            <a:off x="53786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2" name="Oval 53"/>
          <p:cNvSpPr>
            <a:spLocks noChangeArrowheads="1"/>
          </p:cNvSpPr>
          <p:nvPr/>
        </p:nvSpPr>
        <p:spPr bwMode="auto">
          <a:xfrm>
            <a:off x="59882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3" name="Oval 55"/>
          <p:cNvSpPr>
            <a:spLocks noChangeArrowheads="1"/>
          </p:cNvSpPr>
          <p:nvPr/>
        </p:nvSpPr>
        <p:spPr bwMode="auto">
          <a:xfrm>
            <a:off x="65978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72074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5" name="Oval 59"/>
          <p:cNvSpPr>
            <a:spLocks noChangeArrowheads="1"/>
          </p:cNvSpPr>
          <p:nvPr/>
        </p:nvSpPr>
        <p:spPr bwMode="auto">
          <a:xfrm>
            <a:off x="7817031" y="370381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6" name="Oval 62"/>
          <p:cNvSpPr>
            <a:spLocks noChangeArrowheads="1"/>
          </p:cNvSpPr>
          <p:nvPr/>
        </p:nvSpPr>
        <p:spPr bwMode="auto">
          <a:xfrm>
            <a:off x="44642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7" name="Oval 64"/>
          <p:cNvSpPr>
            <a:spLocks noChangeArrowheads="1"/>
          </p:cNvSpPr>
          <p:nvPr/>
        </p:nvSpPr>
        <p:spPr bwMode="auto">
          <a:xfrm>
            <a:off x="50738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8" name="Oval 66"/>
          <p:cNvSpPr>
            <a:spLocks noChangeArrowheads="1"/>
          </p:cNvSpPr>
          <p:nvPr/>
        </p:nvSpPr>
        <p:spPr bwMode="auto">
          <a:xfrm>
            <a:off x="56834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9" name="Oval 161"/>
          <p:cNvSpPr>
            <a:spLocks noChangeArrowheads="1"/>
          </p:cNvSpPr>
          <p:nvPr/>
        </p:nvSpPr>
        <p:spPr bwMode="auto">
          <a:xfrm>
            <a:off x="62930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0" name="Oval 70"/>
          <p:cNvSpPr>
            <a:spLocks noChangeArrowheads="1"/>
          </p:cNvSpPr>
          <p:nvPr/>
        </p:nvSpPr>
        <p:spPr bwMode="auto">
          <a:xfrm>
            <a:off x="69026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1" name="Oval 72"/>
          <p:cNvSpPr>
            <a:spLocks noChangeArrowheads="1"/>
          </p:cNvSpPr>
          <p:nvPr/>
        </p:nvSpPr>
        <p:spPr bwMode="auto">
          <a:xfrm>
            <a:off x="75122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2" name="Oval 74"/>
          <p:cNvSpPr>
            <a:spLocks noChangeArrowheads="1"/>
          </p:cNvSpPr>
          <p:nvPr/>
        </p:nvSpPr>
        <p:spPr bwMode="auto">
          <a:xfrm>
            <a:off x="8121831" y="461821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3" name="Line 75"/>
          <p:cNvSpPr>
            <a:spLocks noChangeShapeType="1"/>
          </p:cNvSpPr>
          <p:nvPr/>
        </p:nvSpPr>
        <p:spPr bwMode="auto">
          <a:xfrm flipV="1">
            <a:off x="46928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76"/>
          <p:cNvSpPr>
            <a:spLocks noChangeShapeType="1"/>
          </p:cNvSpPr>
          <p:nvPr/>
        </p:nvSpPr>
        <p:spPr bwMode="auto">
          <a:xfrm flipV="1">
            <a:off x="53024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Line 77"/>
          <p:cNvSpPr>
            <a:spLocks noChangeShapeType="1"/>
          </p:cNvSpPr>
          <p:nvPr/>
        </p:nvSpPr>
        <p:spPr bwMode="auto">
          <a:xfrm flipV="1">
            <a:off x="59120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Line 78"/>
          <p:cNvSpPr>
            <a:spLocks noChangeShapeType="1"/>
          </p:cNvSpPr>
          <p:nvPr/>
        </p:nvSpPr>
        <p:spPr bwMode="auto">
          <a:xfrm flipV="1">
            <a:off x="65216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Line 79"/>
          <p:cNvSpPr>
            <a:spLocks noChangeShapeType="1"/>
          </p:cNvSpPr>
          <p:nvPr/>
        </p:nvSpPr>
        <p:spPr bwMode="auto">
          <a:xfrm flipV="1">
            <a:off x="71312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Line 80"/>
          <p:cNvSpPr>
            <a:spLocks noChangeShapeType="1"/>
          </p:cNvSpPr>
          <p:nvPr/>
        </p:nvSpPr>
        <p:spPr bwMode="auto">
          <a:xfrm flipV="1">
            <a:off x="7740831" y="4008610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"/>
          <p:cNvSpPr txBox="1">
            <a:spLocks/>
          </p:cNvSpPr>
          <p:nvPr/>
        </p:nvSpPr>
        <p:spPr>
          <a:xfrm>
            <a:off x="4754563" y="5881783"/>
            <a:ext cx="2295525" cy="4651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Dielectric</a:t>
            </a:r>
            <a:endParaRPr lang="zh-CN" altLang="en-US" b="0" dirty="0" smtClean="0">
              <a:solidFill>
                <a:schemeClr val="accent1">
                  <a:lumMod val="75%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51849"/>
              </p:ext>
            </p:extLst>
          </p:nvPr>
        </p:nvGraphicFramePr>
        <p:xfrm>
          <a:off x="814390" y="4205383"/>
          <a:ext cx="2082800" cy="85099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975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" y="4205383"/>
                        <a:ext cx="2082800" cy="85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15057"/>
              </p:ext>
            </p:extLst>
          </p:nvPr>
        </p:nvGraphicFramePr>
        <p:xfrm>
          <a:off x="862014" y="3013852"/>
          <a:ext cx="2201862" cy="89803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976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4" y="3013852"/>
                        <a:ext cx="2201862" cy="89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4810"/>
              </p:ext>
            </p:extLst>
          </p:nvPr>
        </p:nvGraphicFramePr>
        <p:xfrm>
          <a:off x="810214" y="5218113"/>
          <a:ext cx="1844675" cy="10223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977" name="Equation" r:id="rId8" imgW="774360" imgH="431640" progId="Equation.DSMT4">
                  <p:embed/>
                </p:oleObj>
              </mc:Choice>
              <mc:Fallback>
                <p:oleObj name="Equation" r:id="rId8" imgW="774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14" y="5218113"/>
                        <a:ext cx="1844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7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35"/>
          <p:cNvSpPr txBox="1">
            <a:spLocks noChangeArrowheads="1"/>
          </p:cNvSpPr>
          <p:nvPr/>
        </p:nvSpPr>
        <p:spPr bwMode="auto">
          <a:xfrm>
            <a:off x="174625" y="720725"/>
            <a:ext cx="60515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 smtClean="0">
                <a:solidFill>
                  <a:schemeClr val="accent1">
                    <a:lumMod val="75%"/>
                  </a:schemeClr>
                </a:solidFill>
              </a:rPr>
              <a:t>Free-energy </a:t>
            </a:r>
            <a:r>
              <a:rPr lang="en-US" altLang="en-US" sz="2400" dirty="0">
                <a:solidFill>
                  <a:schemeClr val="accent1">
                    <a:lumMod val="75%"/>
                  </a:schemeClr>
                </a:solidFill>
              </a:rPr>
              <a:t>perturbation 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Find free energy difference by averaging over microstates sampled from ensemble</a:t>
            </a:r>
            <a:endParaRPr lang="en-US" altLang="en-US" sz="1800" dirty="0">
              <a:solidFill>
                <a:schemeClr val="accent1">
                  <a:lumMod val="75%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1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</a:t>
            </a: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0246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55200"/>
              </p:ext>
            </p:extLst>
          </p:nvPr>
        </p:nvGraphicFramePr>
        <p:xfrm>
          <a:off x="1376363" y="1816100"/>
          <a:ext cx="3708400" cy="5572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250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16100"/>
                        <a:ext cx="3708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123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6858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625" y="3944938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8875" y="3968750"/>
            <a:ext cx="5064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V="1">
            <a:off x="2668588" y="2670175"/>
            <a:ext cx="711200" cy="6254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 flipV="1">
            <a:off x="2884488" y="2982913"/>
            <a:ext cx="798512" cy="8286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7"/>
          </p:cNvCxnSpPr>
          <p:nvPr/>
        </p:nvCxnSpPr>
        <p:spPr>
          <a:xfrm flipV="1">
            <a:off x="2725738" y="2779713"/>
            <a:ext cx="812800" cy="776287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6"/>
          </p:cNvCxnSpPr>
          <p:nvPr/>
        </p:nvCxnSpPr>
        <p:spPr>
          <a:xfrm flipV="1">
            <a:off x="3052763" y="3295650"/>
            <a:ext cx="701675" cy="6445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86063" y="2595563"/>
            <a:ext cx="422275" cy="315912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8338" y="3675063"/>
            <a:ext cx="420687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46675" y="2566988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08725" y="258127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2550" y="3965575"/>
            <a:ext cx="5064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9513" y="395605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308725" y="2997200"/>
            <a:ext cx="249238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72225" y="3251200"/>
            <a:ext cx="247650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5"/>
          <p:cNvSpPr txBox="1">
            <a:spLocks noChangeArrowheads="1"/>
          </p:cNvSpPr>
          <p:nvPr/>
        </p:nvSpPr>
        <p:spPr bwMode="auto">
          <a:xfrm>
            <a:off x="555675" y="4866969"/>
            <a:ext cx="199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Targeted FEP:*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77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64642"/>
              </p:ext>
            </p:extLst>
          </p:nvPr>
        </p:nvGraphicFramePr>
        <p:xfrm>
          <a:off x="5389563" y="1855788"/>
          <a:ext cx="3425825" cy="4762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251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855788"/>
                        <a:ext cx="3425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3127375" y="4598682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348163" y="4587569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3250" y="5997269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68950" y="5962344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3992563" y="4609794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8438" y="6008382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359275" y="4752669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3"/>
          </p:cNvCxnSpPr>
          <p:nvPr/>
        </p:nvCxnSpPr>
        <p:spPr>
          <a:xfrm flipV="1">
            <a:off x="4564063" y="5044769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433888" y="4841569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62500" y="5357507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06900" y="4657419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938713" y="5697232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 smtClean="0"/>
              <a:t>Jarzynski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2002</a:t>
            </a:r>
            <a:endParaRPr lang="en-US" dirty="0"/>
          </a:p>
        </p:txBody>
      </p:sp>
      <p:graphicFrame>
        <p:nvGraphicFramePr>
          <p:cNvPr id="3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06951"/>
              </p:ext>
            </p:extLst>
          </p:nvPr>
        </p:nvGraphicFramePr>
        <p:xfrm>
          <a:off x="6330951" y="5086045"/>
          <a:ext cx="1460500" cy="3698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8252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1" y="5086045"/>
                        <a:ext cx="14605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277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 animBg="1"/>
      <p:bldP spid="19" grpId="0" animBg="1"/>
      <p:bldP spid="20" grpId="0"/>
      <p:bldP spid="21" grpId="0"/>
      <p:bldP spid="24" grpId="0"/>
      <p:bldP spid="47" grpId="0" animBg="1"/>
      <p:bldP spid="47" grpId="1" animBg="1"/>
      <p:bldP spid="48" grpId="0" animBg="1"/>
      <p:bldP spid="49" grpId="0"/>
      <p:bldP spid="49" grpId="1"/>
      <p:bldP spid="50" grpId="0"/>
      <p:bldP spid="51" grpId="0" animBg="1"/>
      <p:bldP spid="52" grpId="0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35"/>
          <p:cNvSpPr txBox="1">
            <a:spLocks noChangeArrowheads="1"/>
          </p:cNvSpPr>
          <p:nvPr/>
        </p:nvSpPr>
        <p:spPr bwMode="auto">
          <a:xfrm>
            <a:off x="174625" y="476250"/>
            <a:ext cx="60515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Mapped average improves </a:t>
            </a:r>
            <a:r>
              <a:rPr lang="en-US" altLang="en-US" sz="1350" dirty="0" smtClean="0">
                <a:solidFill>
                  <a:schemeClr val="accent1">
                    <a:lumMod val="75%"/>
                  </a:schemeClr>
                </a:solidFill>
              </a:rPr>
              <a:t>the Target FEP by </a:t>
            </a: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coupling to displacement of coordinates.</a:t>
            </a: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1270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98294"/>
              </p:ext>
            </p:extLst>
          </p:nvPr>
        </p:nvGraphicFramePr>
        <p:xfrm>
          <a:off x="3790950" y="4087812"/>
          <a:ext cx="2435225" cy="446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688"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087812"/>
                        <a:ext cx="2435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555750" y="4132263"/>
            <a:ext cx="22780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 mapping :</a:t>
            </a:r>
            <a:endParaRPr lang="en-US" dirty="0">
              <a:solidFill>
                <a:schemeClr val="accent1">
                  <a:lumMod val="75%"/>
                </a:schemeClr>
              </a:solidFill>
            </a:endParaRPr>
          </a:p>
        </p:txBody>
      </p:sp>
      <p:graphicFrame>
        <p:nvGraphicFramePr>
          <p:cNvPr id="11273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650483"/>
              </p:ext>
            </p:extLst>
          </p:nvPr>
        </p:nvGraphicFramePr>
        <p:xfrm>
          <a:off x="3776663" y="2700338"/>
          <a:ext cx="4060825" cy="5572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689" name="Equation" r:id="rId6" imgW="1765080" imgH="241200" progId="Equation.DSMT4">
                  <p:embed/>
                </p:oleObj>
              </mc:Choice>
              <mc:Fallback>
                <p:oleObj name="Equation" r:id="rId6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2700338"/>
                        <a:ext cx="4060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3349625" y="4760913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70413" y="47498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5500" y="615950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6124575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4214813" y="477202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0688" y="6170613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581525" y="4914900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</p:cNvCxnSpPr>
          <p:nvPr/>
        </p:nvCxnSpPr>
        <p:spPr>
          <a:xfrm flipV="1">
            <a:off x="4786313" y="5207000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56138" y="5003800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84750" y="5519738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29150" y="4819650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60963" y="5859463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86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896183"/>
              </p:ext>
            </p:extLst>
          </p:nvPr>
        </p:nvGraphicFramePr>
        <p:xfrm>
          <a:off x="3717925" y="3362325"/>
          <a:ext cx="3662363" cy="5826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690" name="Equation" r:id="rId8" imgW="1434960" imgH="228600" progId="Equation.DSMT4">
                  <p:embed/>
                </p:oleObj>
              </mc:Choice>
              <mc:Fallback>
                <p:oleObj name="Equation" r:id="rId8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362325"/>
                        <a:ext cx="36623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604963" y="2692400"/>
            <a:ext cx="19097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average:</a:t>
            </a:r>
          </a:p>
        </p:txBody>
      </p:sp>
      <p:graphicFrame>
        <p:nvGraphicFramePr>
          <p:cNvPr id="11288" name="Object 275"/>
          <p:cNvGraphicFramePr>
            <a:graphicFrameLocks noChangeAspect="1"/>
          </p:cNvGraphicFramePr>
          <p:nvPr/>
        </p:nvGraphicFramePr>
        <p:xfrm>
          <a:off x="3838575" y="1304925"/>
          <a:ext cx="3390900" cy="5095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691" name="Equation" r:id="rId10" imgW="1612800" imgH="241200" progId="Equation.DSMT4">
                  <p:embed/>
                </p:oleObj>
              </mc:Choice>
              <mc:Fallback>
                <p:oleObj name="Equation" r:id="rId10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304925"/>
                        <a:ext cx="33909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702"/>
              </p:ext>
            </p:extLst>
          </p:nvPr>
        </p:nvGraphicFramePr>
        <p:xfrm>
          <a:off x="3767138" y="2028825"/>
          <a:ext cx="3081337" cy="4349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6692" name="Equation" r:id="rId12" imgW="1612800" imgH="228600" progId="Equation.DSMT4">
                  <p:embed/>
                </p:oleObj>
              </mc:Choice>
              <mc:Fallback>
                <p:oleObj name="Equation" r:id="rId12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028825"/>
                        <a:ext cx="30813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/>
          <p:nvPr/>
        </p:nvSpPr>
        <p:spPr>
          <a:xfrm>
            <a:off x="1620838" y="1376363"/>
            <a:ext cx="7540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FEP: 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32" grpId="1" animBg="1"/>
      <p:bldP spid="33" grpId="0" animBg="1"/>
      <p:bldP spid="34" grpId="0"/>
      <p:bldP spid="34" grpId="1"/>
      <p:bldP spid="35" grpId="0"/>
      <p:bldP spid="36" grpId="0" animBg="1"/>
      <p:bldP spid="37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44"/>
          <p:cNvSpPr>
            <a:spLocks noChangeArrowheads="1"/>
          </p:cNvSpPr>
          <p:nvPr/>
        </p:nvSpPr>
        <p:spPr bwMode="auto">
          <a:xfrm>
            <a:off x="325599" y="347556"/>
            <a:ext cx="590010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2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54982"/>
              </p:ext>
            </p:extLst>
          </p:nvPr>
        </p:nvGraphicFramePr>
        <p:xfrm>
          <a:off x="3607552" y="1061700"/>
          <a:ext cx="3472501" cy="79958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13" name="Equation" r:id="rId5" imgW="2425680" imgH="558720" progId="Equation.DSMT4">
                  <p:embed/>
                </p:oleObj>
              </mc:Choice>
              <mc:Fallback>
                <p:oleObj name="Equation" r:id="rId5" imgW="2425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52" y="1061700"/>
                        <a:ext cx="3472501" cy="79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41647"/>
              </p:ext>
            </p:extLst>
          </p:nvPr>
        </p:nvGraphicFramePr>
        <p:xfrm>
          <a:off x="3419872" y="2032695"/>
          <a:ext cx="1432764" cy="92012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14" name="Equation" r:id="rId7" imgW="672840" imgH="431640" progId="Equation.DSMT4">
                  <p:embed/>
                </p:oleObj>
              </mc:Choice>
              <mc:Fallback>
                <p:oleObj name="Equation" r:id="rId7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32695"/>
                        <a:ext cx="1432764" cy="92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5626" y="3099032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31389"/>
              </p:ext>
            </p:extLst>
          </p:nvPr>
        </p:nvGraphicFramePr>
        <p:xfrm>
          <a:off x="2963639" y="3015585"/>
          <a:ext cx="4142669" cy="72930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15" name="Equation" r:id="rId9" imgW="1663560" imgH="291960" progId="Equation.DSMT4">
                  <p:embed/>
                </p:oleObj>
              </mc:Choice>
              <mc:Fallback>
                <p:oleObj name="Equation" r:id="rId9" imgW="1663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639" y="3015585"/>
                        <a:ext cx="4142669" cy="72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9649"/>
              </p:ext>
            </p:extLst>
          </p:nvPr>
        </p:nvGraphicFramePr>
        <p:xfrm>
          <a:off x="3758403" y="3928844"/>
          <a:ext cx="4462418" cy="6820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16" name="Equation" r:id="rId11" imgW="1828800" imgH="279360" progId="Equation.DSMT4">
                  <p:embed/>
                </p:oleObj>
              </mc:Choice>
              <mc:Fallback>
                <p:oleObj name="Equation" r:id="rId11" imgW="182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403" y="3928844"/>
                        <a:ext cx="4462418" cy="68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 fontScale="92.5%"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5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096297" y="1078341"/>
            <a:ext cx="822960" cy="78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1959" y="2571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024665"/>
              </p:ext>
            </p:extLst>
          </p:nvPr>
        </p:nvGraphicFramePr>
        <p:xfrm>
          <a:off x="873369" y="5047943"/>
          <a:ext cx="2416175" cy="5905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8517" name="Equation" r:id="rId13" imgW="1143000" imgH="279360" progId="Equation.DSMT4">
                  <p:embed/>
                </p:oleObj>
              </mc:Choice>
              <mc:Fallback>
                <p:oleObj name="Equation" r:id="rId13" imgW="114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369" y="5047943"/>
                        <a:ext cx="2416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7671" y="5129478"/>
            <a:ext cx="211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prototype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549" y="1182271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  <a:endParaRPr lang="en-US" altLang="zh-CN" sz="36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74179" y="2987580"/>
            <a:ext cx="822960" cy="78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3698" y="6893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18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44"/>
          <p:cNvSpPr>
            <a:spLocks noChangeArrowheads="1"/>
          </p:cNvSpPr>
          <p:nvPr/>
        </p:nvSpPr>
        <p:spPr bwMode="auto">
          <a:xfrm>
            <a:off x="325599" y="444481"/>
            <a:ext cx="59001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94760"/>
              </p:ext>
            </p:extLst>
          </p:nvPr>
        </p:nvGraphicFramePr>
        <p:xfrm>
          <a:off x="2377573" y="1120867"/>
          <a:ext cx="523875" cy="7239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67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573" y="1120867"/>
                        <a:ext cx="523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246"/>
          <p:cNvCxnSpPr>
            <a:cxnSpLocks noChangeShapeType="1"/>
          </p:cNvCxnSpPr>
          <p:nvPr/>
        </p:nvCxnSpPr>
        <p:spPr bwMode="auto">
          <a:xfrm flipV="1">
            <a:off x="835155" y="1507456"/>
            <a:ext cx="1343596" cy="12570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445834"/>
              </p:ext>
            </p:extLst>
          </p:nvPr>
        </p:nvGraphicFramePr>
        <p:xfrm>
          <a:off x="1564773" y="2792505"/>
          <a:ext cx="603250" cy="80168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68"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773" y="2792505"/>
                        <a:ext cx="6032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/>
          <p:cNvSpPr/>
          <p:nvPr/>
        </p:nvSpPr>
        <p:spPr>
          <a:xfrm rot="2858400">
            <a:off x="845703" y="2001508"/>
            <a:ext cx="896048" cy="753085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7288"/>
              </p:ext>
            </p:extLst>
          </p:nvPr>
        </p:nvGraphicFramePr>
        <p:xfrm>
          <a:off x="5677128" y="2270058"/>
          <a:ext cx="441345" cy="37796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69" name="Equation" r:id="rId8" imgW="279360" imgH="241200" progId="Equation.DSMT4">
                  <p:embed/>
                </p:oleObj>
              </mc:Choice>
              <mc:Fallback>
                <p:oleObj name="Equation" r:id="rId8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128" y="2270058"/>
                        <a:ext cx="441345" cy="377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1"/>
          <p:cNvSpPr txBox="1">
            <a:spLocks/>
          </p:cNvSpPr>
          <p:nvPr/>
        </p:nvSpPr>
        <p:spPr>
          <a:xfrm>
            <a:off x="6503474" y="168293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92884"/>
              </p:ext>
            </p:extLst>
          </p:nvPr>
        </p:nvGraphicFramePr>
        <p:xfrm>
          <a:off x="2667228" y="2990688"/>
          <a:ext cx="1689100" cy="8016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70" name="Equation" r:id="rId10" imgW="533160" imgH="253800" progId="Equation.DSMT4">
                  <p:embed/>
                </p:oleObj>
              </mc:Choice>
              <mc:Fallback>
                <p:oleObj name="Equation" r:id="rId10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228" y="2990688"/>
                        <a:ext cx="16891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246"/>
          <p:cNvCxnSpPr>
            <a:cxnSpLocks noChangeShapeType="1"/>
          </p:cNvCxnSpPr>
          <p:nvPr/>
        </p:nvCxnSpPr>
        <p:spPr bwMode="auto">
          <a:xfrm flipV="1">
            <a:off x="4102176" y="2122349"/>
            <a:ext cx="1813486" cy="5907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rc 33"/>
          <p:cNvSpPr/>
          <p:nvPr/>
        </p:nvSpPr>
        <p:spPr>
          <a:xfrm rot="2858400">
            <a:off x="4826481" y="2317427"/>
            <a:ext cx="500882" cy="444456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22711"/>
              </p:ext>
            </p:extLst>
          </p:nvPr>
        </p:nvGraphicFramePr>
        <p:xfrm>
          <a:off x="1844194" y="2053971"/>
          <a:ext cx="468707" cy="52099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71" name="Equation" r:id="rId12" imgW="215640" imgH="241200" progId="Equation.DSMT4">
                  <p:embed/>
                </p:oleObj>
              </mc:Choice>
              <mc:Fallback>
                <p:oleObj name="Equation" r:id="rId12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194" y="2053971"/>
                        <a:ext cx="468707" cy="52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92105"/>
              </p:ext>
            </p:extLst>
          </p:nvPr>
        </p:nvGraphicFramePr>
        <p:xfrm>
          <a:off x="6015717" y="1576057"/>
          <a:ext cx="523875" cy="7239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72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717" y="1576057"/>
                        <a:ext cx="523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487359"/>
              </p:ext>
            </p:extLst>
          </p:nvPr>
        </p:nvGraphicFramePr>
        <p:xfrm>
          <a:off x="1174348" y="4047627"/>
          <a:ext cx="2316162" cy="6762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73" name="Equation" r:id="rId15" imgW="825480" imgH="241200" progId="Equation.DSMT4">
                  <p:embed/>
                </p:oleObj>
              </mc:Choice>
              <mc:Fallback>
                <p:oleObj name="Equation" r:id="rId15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348" y="4047627"/>
                        <a:ext cx="23161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77424"/>
              </p:ext>
            </p:extLst>
          </p:nvPr>
        </p:nvGraphicFramePr>
        <p:xfrm>
          <a:off x="4356328" y="4053011"/>
          <a:ext cx="2314575" cy="6381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74" name="Equation" r:id="rId17" imgW="876240" imgH="241200" progId="Equation.DSMT4">
                  <p:embed/>
                </p:oleObj>
              </mc:Choice>
              <mc:Fallback>
                <p:oleObj name="Equation" r:id="rId17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28" y="4053011"/>
                        <a:ext cx="2314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9173"/>
              </p:ext>
            </p:extLst>
          </p:nvPr>
        </p:nvGraphicFramePr>
        <p:xfrm>
          <a:off x="3454400" y="5099050"/>
          <a:ext cx="2743200" cy="5302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4375" name="Equation" r:id="rId19" imgW="1244520" imgH="241200" progId="Equation.DSMT4">
                  <p:embed/>
                </p:oleObj>
              </mc:Choice>
              <mc:Fallback>
                <p:oleObj name="Equation" r:id="rId19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099050"/>
                        <a:ext cx="2743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3726680" y="417951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147260" y="5043527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50"/>
          <p:cNvCxnSpPr>
            <a:cxnSpLocks noChangeShapeType="1"/>
          </p:cNvCxnSpPr>
          <p:nvPr/>
        </p:nvCxnSpPr>
        <p:spPr bwMode="auto">
          <a:xfrm>
            <a:off x="4102176" y="2723648"/>
            <a:ext cx="2429380" cy="322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50"/>
          <p:cNvCxnSpPr>
            <a:cxnSpLocks noChangeShapeType="1"/>
          </p:cNvCxnSpPr>
          <p:nvPr/>
        </p:nvCxnSpPr>
        <p:spPr bwMode="auto">
          <a:xfrm>
            <a:off x="828718" y="2768521"/>
            <a:ext cx="167468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376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95742"/>
              </p:ext>
            </p:extLst>
          </p:nvPr>
        </p:nvGraphicFramePr>
        <p:xfrm>
          <a:off x="395536" y="1330291"/>
          <a:ext cx="3376612" cy="5397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294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30291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82451"/>
              </p:ext>
            </p:extLst>
          </p:nvPr>
        </p:nvGraphicFramePr>
        <p:xfrm>
          <a:off x="395536" y="2134276"/>
          <a:ext cx="7183438" cy="5699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295" name="Equation" r:id="rId6" imgW="3517560" imgH="279360" progId="Equation.DSMT4">
                  <p:embed/>
                </p:oleObj>
              </mc:Choice>
              <mc:Fallback>
                <p:oleObj name="Equation" r:id="rId6" imgW="351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4276"/>
                        <a:ext cx="71834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264961" y="112093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00353"/>
              </p:ext>
            </p:extLst>
          </p:nvPr>
        </p:nvGraphicFramePr>
        <p:xfrm>
          <a:off x="2623298" y="5275819"/>
          <a:ext cx="1575636" cy="54271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296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298" y="5275819"/>
                        <a:ext cx="1575636" cy="542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24334"/>
              </p:ext>
            </p:extLst>
          </p:nvPr>
        </p:nvGraphicFramePr>
        <p:xfrm>
          <a:off x="395536" y="2979093"/>
          <a:ext cx="2085099" cy="53768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297" name="Equation" r:id="rId10" imgW="927000" imgH="241200" progId="Equation.DSMT4">
                  <p:embed/>
                </p:oleObj>
              </mc:Choice>
              <mc:Fallback>
                <p:oleObj name="Equation" r:id="rId10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79093"/>
                        <a:ext cx="2085099" cy="537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13903"/>
              </p:ext>
            </p:extLst>
          </p:nvPr>
        </p:nvGraphicFramePr>
        <p:xfrm>
          <a:off x="395536" y="3680088"/>
          <a:ext cx="7582792" cy="645281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298" name="Equation" r:id="rId12" imgW="3251160" imgH="279360" progId="Equation.DSMT4">
                  <p:embed/>
                </p:oleObj>
              </mc:Choice>
              <mc:Fallback>
                <p:oleObj name="Equation" r:id="rId12" imgW="3251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80088"/>
                        <a:ext cx="7582792" cy="64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42610"/>
              </p:ext>
            </p:extLst>
          </p:nvPr>
        </p:nvGraphicFramePr>
        <p:xfrm>
          <a:off x="471595" y="4598784"/>
          <a:ext cx="1360265" cy="47050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299" name="Equation" r:id="rId14" imgW="583920" imgH="203040" progId="Equation.DSMT4">
                  <p:embed/>
                </p:oleObj>
              </mc:Choice>
              <mc:Fallback>
                <p:oleObj name="Equation" r:id="rId14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95" y="4598784"/>
                        <a:ext cx="1360265" cy="470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84896"/>
              </p:ext>
            </p:extLst>
          </p:nvPr>
        </p:nvGraphicFramePr>
        <p:xfrm>
          <a:off x="2518321" y="4557495"/>
          <a:ext cx="1281435" cy="44490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2300" name="Equation" r:id="rId16" imgW="583920" imgH="203040" progId="Equation.DSMT4">
                  <p:embed/>
                </p:oleObj>
              </mc:Choice>
              <mc:Fallback>
                <p:oleObj name="Equation" r:id="rId16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321" y="4557495"/>
                        <a:ext cx="1281435" cy="44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4544" y="536764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variables:</a:t>
            </a:r>
            <a:endParaRPr lang="en-US" dirty="0"/>
          </a:p>
        </p:txBody>
      </p:sp>
      <p:sp>
        <p:nvSpPr>
          <p:cNvPr id="16" name="TextBox 235"/>
          <p:cNvSpPr txBox="1">
            <a:spLocks noChangeArrowheads="1"/>
          </p:cNvSpPr>
          <p:nvPr/>
        </p:nvSpPr>
        <p:spPr bwMode="auto">
          <a:xfrm>
            <a:off x="429286" y="719563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derivatives </a:t>
            </a:r>
            <a:r>
              <a:rPr lang="en-US" altLang="en-US" sz="2800" baseline="30%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 b="1" baseline="30%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1701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6107" y="6493217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Moustafa</a:t>
            </a:r>
            <a:r>
              <a:rPr lang="en-US" dirty="0">
                <a:latin typeface="Calibri" pitchFamily="34" charset="0"/>
              </a:rPr>
              <a:t>, S. G.; Schultz, A. J.; </a:t>
            </a:r>
            <a:r>
              <a:rPr lang="en-US" dirty="0" err="1">
                <a:latin typeface="Calibri" pitchFamily="34" charset="0"/>
              </a:rPr>
              <a:t>Kofke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D. 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4918"/>
              </p:ext>
            </p:extLst>
          </p:nvPr>
        </p:nvGraphicFramePr>
        <p:xfrm>
          <a:off x="650669" y="1341447"/>
          <a:ext cx="1500997" cy="55568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083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69" y="1341447"/>
                        <a:ext cx="1500997" cy="555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92829"/>
              </p:ext>
            </p:extLst>
          </p:nvPr>
        </p:nvGraphicFramePr>
        <p:xfrm>
          <a:off x="576030" y="2094457"/>
          <a:ext cx="4896092" cy="59976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084" name="Equation" r:id="rId7" imgW="2057400" imgH="253800" progId="Equation.DSMT4">
                  <p:embed/>
                </p:oleObj>
              </mc:Choice>
              <mc:Fallback>
                <p:oleObj name="Equation" r:id="rId7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30" y="2094457"/>
                        <a:ext cx="4896092" cy="59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35"/>
          <p:cNvSpPr txBox="1">
            <a:spLocks noChangeArrowheads="1"/>
          </p:cNvSpPr>
          <p:nvPr/>
        </p:nvSpPr>
        <p:spPr bwMode="auto">
          <a:xfrm>
            <a:off x="429286" y="719563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derivatives </a:t>
            </a:r>
            <a:r>
              <a:rPr lang="en-US" altLang="en-US" sz="2800" baseline="30%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800" b="1" baseline="30%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433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107" y="6510032"/>
            <a:ext cx="82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Moustafa</a:t>
            </a:r>
            <a:r>
              <a:rPr lang="en-US" dirty="0">
                <a:latin typeface="Calibri" pitchFamily="34" charset="0"/>
              </a:rPr>
              <a:t>, S. G.; Schultz, A. J.; </a:t>
            </a:r>
            <a:r>
              <a:rPr lang="en-US" dirty="0" err="1">
                <a:latin typeface="Calibri" pitchFamily="34" charset="0"/>
              </a:rPr>
              <a:t>Kofke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D.  2015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9318" y="2900185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satisfies </a:t>
            </a:r>
            <a:endParaRPr lang="en-US" dirty="0"/>
          </a:p>
        </p:txBody>
      </p:sp>
      <p:graphicFrame>
        <p:nvGraphicFramePr>
          <p:cNvPr id="22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5249"/>
              </p:ext>
            </p:extLst>
          </p:nvPr>
        </p:nvGraphicFramePr>
        <p:xfrm>
          <a:off x="1700713" y="3323541"/>
          <a:ext cx="4048125" cy="9493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085" name="Equation" r:id="rId9" imgW="1841400" imgH="431640" progId="Equation.DSMT4">
                  <p:embed/>
                </p:oleObj>
              </mc:Choice>
              <mc:Fallback>
                <p:oleObj name="Equation" r:id="rId9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713" y="3323541"/>
                        <a:ext cx="4048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719061" y="437172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aphicFrame>
        <p:nvGraphicFramePr>
          <p:cNvPr id="24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9404"/>
              </p:ext>
            </p:extLst>
          </p:nvPr>
        </p:nvGraphicFramePr>
        <p:xfrm>
          <a:off x="1783263" y="4669741"/>
          <a:ext cx="2268538" cy="3270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086" name="Equation" r:id="rId11" imgW="1409400" imgH="203040" progId="Equation.DSMT4">
                  <p:embed/>
                </p:oleObj>
              </mc:Choice>
              <mc:Fallback>
                <p:oleObj name="Equation" r:id="rId11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263" y="4669741"/>
                        <a:ext cx="22685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80427"/>
              </p:ext>
            </p:extLst>
          </p:nvPr>
        </p:nvGraphicFramePr>
        <p:xfrm>
          <a:off x="1740401" y="5133291"/>
          <a:ext cx="3630612" cy="661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46087" name="Equation" r:id="rId13" imgW="2514600" imgH="457200" progId="Equation.DSMT4">
                  <p:embed/>
                </p:oleObj>
              </mc:Choice>
              <mc:Fallback>
                <p:oleObj name="Equation" r:id="rId13" imgW="2514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401" y="5133291"/>
                        <a:ext cx="36306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93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purl.oclc.org/ooxml/drawingml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3050</TotalTime>
  <Words>953</Words>
  <Application>Microsoft Office PowerPoint</Application>
  <PresentationFormat>On-screen Show (4:3)</PresentationFormat>
  <Paragraphs>244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华文隶书</vt:lpstr>
      <vt:lpstr>宋体</vt:lpstr>
      <vt:lpstr>微软雅黑</vt:lpstr>
      <vt:lpstr>楷体_GB2312</vt:lpstr>
      <vt:lpstr>黑体</vt:lpstr>
      <vt:lpstr>Arial</vt:lpstr>
      <vt:lpstr>Calibri</vt:lpstr>
      <vt:lpstr>Times</vt:lpstr>
      <vt:lpstr>Times New Roman</vt:lpstr>
      <vt:lpstr>Wingdings</vt:lpstr>
      <vt:lpstr>6_Office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www.ruideppt.net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中国风PPT模板</dc:title>
  <dc:creator>可可</dc:creator>
  <cp:lastModifiedBy>weisong lin</cp:lastModifiedBy>
  <cp:revision>512</cp:revision>
  <dcterms:created xsi:type="dcterms:W3CDTF">2009-05-26T13:54:09Z</dcterms:created>
  <dcterms:modified xsi:type="dcterms:W3CDTF">2016-04-06T21:52:28Z</dcterms:modified>
</cp:coreProperties>
</file>