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4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3" r:id="rId4"/>
    <p:sldId id="266" r:id="rId5"/>
    <p:sldId id="269" r:id="rId6"/>
    <p:sldId id="275" r:id="rId7"/>
    <p:sldId id="272" r:id="rId8"/>
    <p:sldId id="273" r:id="rId9"/>
    <p:sldId id="276" r:id="rId10"/>
    <p:sldId id="283" r:id="rId11"/>
    <p:sldId id="274" r:id="rId12"/>
    <p:sldId id="284" r:id="rId13"/>
    <p:sldId id="278" r:id="rId14"/>
    <p:sldId id="280" r:id="rId15"/>
    <p:sldId id="260" r:id="rId16"/>
    <p:sldId id="281" r:id="rId17"/>
    <p:sldId id="286" r:id="rId18"/>
    <p:sldId id="285" r:id="rId19"/>
    <p:sldId id="262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2540" autoAdjust="0"/>
  </p:normalViewPr>
  <p:slideViewPr>
    <p:cSldViewPr>
      <p:cViewPr>
        <p:scale>
          <a:sx n="75" d="100"/>
          <a:sy n="75" d="100"/>
        </p:scale>
        <p:origin x="-1212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0D12AF-4BF2-43DB-B5E6-6820810F7178}" type="datetimeFigureOut">
              <a:rPr lang="zh-CN" altLang="en-US" smtClean="0"/>
              <a:t>2014/9/30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F7A307-0948-461C-A3C3-90761EFC3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7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J. W. Steed and J. L. Atwood, </a:t>
            </a:r>
            <a:r>
              <a:rPr lang="en-US" altLang="zh-CN" sz="1300" i="1" dirty="0" err="1"/>
              <a:t>Supramolecular</a:t>
            </a:r>
            <a:r>
              <a:rPr lang="en-US" altLang="zh-CN" sz="1300" i="1" dirty="0"/>
              <a:t> Chemistry</a:t>
            </a:r>
            <a:r>
              <a:rPr lang="en-US" altLang="zh-CN" sz="1300" dirty="0"/>
              <a:t>, Wiley, 2nd </a:t>
            </a:r>
            <a:r>
              <a:rPr lang="en-US" altLang="zh-CN" sz="1300" dirty="0" err="1"/>
              <a:t>edn</a:t>
            </a:r>
            <a:r>
              <a:rPr lang="en-US" altLang="zh-CN" sz="1300" dirty="0"/>
              <a:t>, 2009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300" dirty="0"/>
              <a:t>to be appropriate to the perturbed Hamiltonian.</a:t>
            </a:r>
          </a:p>
          <a:p>
            <a:r>
              <a:rPr lang="en-US" altLang="zh-CN" sz="1300" dirty="0"/>
              <a:t>Less straight forward.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6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2-D could be intergraded but 3-D could not be intergraded</a:t>
            </a:r>
          </a:p>
          <a:p>
            <a:r>
              <a:rPr lang="en-US" altLang="zh-CN" baseline="0" dirty="0" smtClean="0"/>
              <a:t>Draw pic here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1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Ao</a:t>
            </a:r>
            <a:r>
              <a:rPr lang="en-US" altLang="zh-CN" dirty="0" smtClean="0"/>
              <a:t> a1</a:t>
            </a:r>
            <a:r>
              <a:rPr lang="en-US" altLang="zh-CN" baseline="0" dirty="0" smtClean="0"/>
              <a:t> a2 forms an </a:t>
            </a:r>
            <a:r>
              <a:rPr lang="en-US" altLang="zh-CN" baseline="0" dirty="0" err="1" smtClean="0"/>
              <a:t>oth</a:t>
            </a:r>
            <a:endParaRPr lang="en-US" altLang="zh-CN" baseline="0" dirty="0" smtClean="0"/>
          </a:p>
          <a:p>
            <a:r>
              <a:rPr lang="en-US" altLang="zh-CN" baseline="0" dirty="0" smtClean="0"/>
              <a:t>K coordinates are better suited than theta and phi for forming the hessian matrix needed for harmonic analysis</a:t>
            </a:r>
          </a:p>
          <a:p>
            <a:r>
              <a:rPr lang="en-US" altLang="zh-CN" sz="1300" dirty="0"/>
              <a:t>Instead we introduce alternative</a:t>
            </a:r>
          </a:p>
          <a:p>
            <a:r>
              <a:rPr lang="en-US" altLang="zh-CN" sz="1300" dirty="0"/>
              <a:t>coordinates (*1, *2) defined in terms of the projection of the</a:t>
            </a:r>
          </a:p>
          <a:p>
            <a:r>
              <a:rPr lang="en-US" altLang="zh-CN" sz="1300" dirty="0"/>
              <a:t>molecule’s orientation ˆR onto the plane perpendicular to ˆa0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9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5. http://en.wikipedia.org/wiki/Quaternion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6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6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ea typeface="叶根友毛笔行书2.0版" pitchFamily="4" charset="-122"/>
              </a:rPr>
              <a:t> </a:t>
            </a:r>
            <a:r>
              <a:rPr lang="en-US" altLang="zh-CN" sz="1300" dirty="0">
                <a:ea typeface="叶根友毛笔行书2.0版" pitchFamily="4" charset="-122"/>
              </a:rPr>
              <a:t>our next goal :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ea typeface="叶根友毛笔行书2.0版" pitchFamily="4" charset="-122"/>
              </a:rPr>
              <a:t>1. find out how the Anharmonic potential energy change with temperature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09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ea typeface="叶根友毛笔行书2.0版" pitchFamily="4" charset="-122"/>
              </a:rPr>
              <a:t> </a:t>
            </a:r>
            <a:r>
              <a:rPr lang="en-US" altLang="zh-CN" sz="1300" dirty="0">
                <a:ea typeface="叶根友毛笔行书2.0版" pitchFamily="4" charset="-122"/>
              </a:rPr>
              <a:t>our next goal :</a:t>
            </a:r>
          </a:p>
          <a:p>
            <a:pPr>
              <a:lnSpc>
                <a:spcPct val="150000"/>
              </a:lnSpc>
            </a:pPr>
            <a:r>
              <a:rPr lang="en-US" altLang="zh-CN" sz="1300" dirty="0">
                <a:ea typeface="叶根友毛笔行书2.0版" pitchFamily="4" charset="-122"/>
              </a:rPr>
              <a:t>1. find out how the Anharmonic potential energy change with temperature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7A307-0948-461C-A3C3-90761EFC37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0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6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wmf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image" Target="../media/image3.png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jpeg"/><Relationship Id="rId9" Type="http://schemas.openxmlformats.org/officeDocument/2006/relationships/image" Target="../media/image7.wmf"/><Relationship Id="rId1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5.jpe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png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2.jpeg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24.wmf"/><Relationship Id="rId1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.jpeg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81525" y="2948518"/>
            <a:ext cx="4311650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altLang="zh-CN" sz="24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Anharmonic</a:t>
            </a:r>
            <a:r>
              <a:rPr lang="en-US" altLang="zh-CN" sz="2400" dirty="0">
                <a:latin typeface="+mn-lt"/>
                <a:ea typeface="叶根友毛笔行书2.0版" pitchFamily="4" charset="-122"/>
                <a:sym typeface="宋体" pitchFamily="2" charset="-122"/>
              </a:rPr>
              <a:t> energy </a:t>
            </a:r>
            <a:r>
              <a:rPr lang="en-US" altLang="zh-CN" sz="24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Calculation of Clathrate Hydrate </a:t>
            </a:r>
            <a:endParaRPr lang="zh-CN" altLang="en-US" sz="2400" dirty="0" smtClean="0">
              <a:latin typeface="+mn-lt"/>
            </a:endParaRPr>
          </a:p>
        </p:txBody>
      </p:sp>
      <p:sp>
        <p:nvSpPr>
          <p:cNvPr id="1028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661151" y="4102100"/>
            <a:ext cx="2366963" cy="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zh-CN" altLang="en-US" sz="24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 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5" name="文本占位符 10"/>
          <p:cNvSpPr txBox="1">
            <a:spLocks noChangeArrowheads="1"/>
          </p:cNvSpPr>
          <p:nvPr/>
        </p:nvSpPr>
        <p:spPr bwMode="auto">
          <a:xfrm>
            <a:off x="6019800" y="4199541"/>
            <a:ext cx="262829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en-US" altLang="zh-CN" sz="2400" kern="0" dirty="0" err="1" smtClean="0">
                <a:latin typeface="叶根友毛笔行书2.0版" pitchFamily="4" charset="-122"/>
                <a:ea typeface="叶根友毛笔行书2.0版" pitchFamily="4" charset="-122"/>
                <a:sym typeface="宋体" pitchFamily="2" charset="-122"/>
              </a:rPr>
              <a:t>Weisong</a:t>
            </a:r>
            <a:r>
              <a:rPr lang="en-US" altLang="zh-CN" sz="2400" kern="0" dirty="0" smtClean="0">
                <a:latin typeface="叶根友毛笔行书2.0版" pitchFamily="4" charset="-122"/>
                <a:ea typeface="叶根友毛笔行书2.0版" pitchFamily="4" charset="-122"/>
                <a:sym typeface="宋体" pitchFamily="2" charset="-122"/>
              </a:rPr>
              <a:t> Lin</a:t>
            </a:r>
            <a:endParaRPr lang="zh-CN" altLang="en-US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31090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6" y="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0944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 (final expression)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288728"/>
              </p:ext>
            </p:extLst>
          </p:nvPr>
        </p:nvGraphicFramePr>
        <p:xfrm>
          <a:off x="1143000" y="2579158"/>
          <a:ext cx="388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8" name="Equation" r:id="rId5" imgW="1942920" imgH="431640" progId="Equation.DSMT4">
                  <p:embed/>
                </p:oleObj>
              </mc:Choice>
              <mc:Fallback>
                <p:oleObj name="Equation" r:id="rId5" imgW="1942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579158"/>
                        <a:ext cx="3886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558249"/>
              </p:ext>
            </p:extLst>
          </p:nvPr>
        </p:nvGraphicFramePr>
        <p:xfrm>
          <a:off x="1143000" y="1143000"/>
          <a:ext cx="4038600" cy="65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" name="Equation" r:id="rId7" imgW="1409400" imgH="228600" progId="Equation.DSMT4">
                  <p:embed/>
                </p:oleObj>
              </mc:Choice>
              <mc:Fallback>
                <p:oleObj name="Equation" r:id="rId7" imgW="1409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4038600" cy="654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42427"/>
              </p:ext>
            </p:extLst>
          </p:nvPr>
        </p:nvGraphicFramePr>
        <p:xfrm>
          <a:off x="1219200" y="1905000"/>
          <a:ext cx="1676400" cy="63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0" name="Equation" r:id="rId9" imgW="1041120" imgH="393480" progId="Equation.DSMT4">
                  <p:embed/>
                </p:oleObj>
              </mc:Choice>
              <mc:Fallback>
                <p:oleObj name="Equation" r:id="rId9" imgW="104112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1676400" cy="63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702404"/>
              </p:ext>
            </p:extLst>
          </p:nvPr>
        </p:nvGraphicFramePr>
        <p:xfrm>
          <a:off x="1059248" y="4820496"/>
          <a:ext cx="6990578" cy="96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1" name="Equation" r:id="rId11" imgW="3213000" imgH="444240" progId="Equation.DSMT4">
                  <p:embed/>
                </p:oleObj>
              </mc:Choice>
              <mc:Fallback>
                <p:oleObj name="Equation" r:id="rId11" imgW="321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9248" y="4820496"/>
                        <a:ext cx="6990578" cy="967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01516"/>
              </p:ext>
            </p:extLst>
          </p:nvPr>
        </p:nvGraphicFramePr>
        <p:xfrm>
          <a:off x="1295401" y="3581401"/>
          <a:ext cx="20574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2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5401" y="3581401"/>
                        <a:ext cx="20574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850548"/>
              </p:ext>
            </p:extLst>
          </p:nvPr>
        </p:nvGraphicFramePr>
        <p:xfrm>
          <a:off x="1295400" y="3962400"/>
          <a:ext cx="206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3" name="Equation" r:id="rId15" imgW="114120" imgH="126720" progId="Equation.DSMT4">
                  <p:embed/>
                </p:oleObj>
              </mc:Choice>
              <mc:Fallback>
                <p:oleObj name="Equation" r:id="rId15" imgW="114120" imgH="12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2063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23340"/>
              </p:ext>
            </p:extLst>
          </p:nvPr>
        </p:nvGraphicFramePr>
        <p:xfrm>
          <a:off x="1295400" y="4343400"/>
          <a:ext cx="2063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4" name="Equation" r:id="rId17" imgW="114120" imgH="126720" progId="Equation.DSMT4">
                  <p:embed/>
                </p:oleObj>
              </mc:Choice>
              <mc:Fallback>
                <p:oleObj name="Equation" r:id="rId17" imgW="114120" imgH="12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2063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3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6" y="-3810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9326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 (rotation axis and angle)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2936" y="1383268"/>
            <a:ext cx="483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Nominal orientation matrix:      </a:t>
            </a:r>
            <a:r>
              <a:rPr lang="en-US" altLang="zh-CN" sz="3200" dirty="0" smtClean="0"/>
              <a:t>R</a:t>
            </a:r>
            <a:r>
              <a:rPr lang="en-US" altLang="zh-CN" sz="3600" baseline="-25000" dirty="0" smtClean="0"/>
              <a:t>0  </a:t>
            </a:r>
            <a:r>
              <a:rPr lang="en-US" altLang="zh-CN" sz="2000" dirty="0" smtClean="0"/>
              <a:t>(a</a:t>
            </a:r>
            <a:r>
              <a:rPr lang="en-US" altLang="zh-CN" sz="2400" baseline="-25000" dirty="0" smtClean="0"/>
              <a:t>0 </a:t>
            </a:r>
            <a:r>
              <a:rPr lang="en-US" altLang="zh-CN" sz="2000" dirty="0" smtClean="0"/>
              <a:t>a</a:t>
            </a:r>
            <a:r>
              <a:rPr lang="en-US" altLang="zh-CN" sz="2400" baseline="-25000" dirty="0" smtClean="0"/>
              <a:t>1 </a:t>
            </a:r>
            <a:r>
              <a:rPr lang="en-US" altLang="zh-CN" sz="2000" dirty="0" smtClean="0"/>
              <a:t>a</a:t>
            </a:r>
            <a:r>
              <a:rPr lang="en-US" altLang="zh-CN" sz="2400" baseline="-25000" dirty="0" smtClean="0"/>
              <a:t>2</a:t>
            </a:r>
            <a:r>
              <a:rPr lang="en-US" altLang="zh-CN" sz="2000" dirty="0" smtClean="0"/>
              <a:t>)</a:t>
            </a:r>
            <a:endParaRPr lang="zh-CN" altLang="en-US" sz="20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97536" y="1968043"/>
            <a:ext cx="5322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Molecule’s orientation matrix:   </a:t>
            </a:r>
            <a:r>
              <a:rPr lang="en-US" altLang="zh-CN" sz="3200" dirty="0"/>
              <a:t>R  </a:t>
            </a:r>
            <a:r>
              <a:rPr lang="en-US" altLang="zh-CN" sz="2000" dirty="0" smtClean="0"/>
              <a:t>(R</a:t>
            </a:r>
            <a:r>
              <a:rPr lang="en-US" altLang="zh-CN" sz="2000" baseline="-25000" dirty="0" smtClean="0"/>
              <a:t>0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1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35636" y="2458938"/>
            <a:ext cx="495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orientation matrix</a:t>
            </a:r>
            <a:r>
              <a:rPr lang="en-US" altLang="zh-CN" sz="2000" baseline="30000" dirty="0" smtClean="0"/>
              <a:t>[7]</a:t>
            </a:r>
            <a:r>
              <a:rPr lang="en-US" altLang="zh-CN" sz="2000" dirty="0" smtClean="0"/>
              <a:t>:  </a:t>
            </a:r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73736" y="3047164"/>
            <a:ext cx="585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      R=MR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      or      M=RR</a:t>
            </a:r>
            <a:r>
              <a:rPr lang="en-US" altLang="zh-CN" sz="3200" baseline="-25000" dirty="0" smtClean="0"/>
              <a:t>o</a:t>
            </a:r>
            <a:r>
              <a:rPr lang="en-US" altLang="zh-CN" sz="3200" baseline="30000" dirty="0" smtClean="0"/>
              <a:t>-1</a:t>
            </a:r>
            <a:endParaRPr lang="zh-CN" altLang="en-US" sz="3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48371"/>
              </p:ext>
            </p:extLst>
          </p:nvPr>
        </p:nvGraphicFramePr>
        <p:xfrm>
          <a:off x="1480623" y="3663816"/>
          <a:ext cx="348177" cy="6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0623" y="3663816"/>
                        <a:ext cx="348177" cy="6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28800" y="3846036"/>
            <a:ext cx="513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—</a:t>
            </a:r>
            <a:r>
              <a:rPr lang="en-US" altLang="zh-CN" dirty="0" err="1" smtClean="0">
                <a:solidFill>
                  <a:srgbClr val="FF0000"/>
                </a:solidFill>
              </a:rPr>
              <a:t>eigentvector</a:t>
            </a:r>
            <a:r>
              <a:rPr lang="en-US" altLang="zh-CN" dirty="0" smtClean="0"/>
              <a:t> of rotation matrix with </a:t>
            </a:r>
            <a:r>
              <a:rPr lang="en-US" altLang="zh-CN" dirty="0" smtClean="0">
                <a:solidFill>
                  <a:srgbClr val="FF0000"/>
                </a:solidFill>
              </a:rPr>
              <a:t>eigenvalue is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77401"/>
              </p:ext>
            </p:extLst>
          </p:nvPr>
        </p:nvGraphicFramePr>
        <p:xfrm>
          <a:off x="1447800" y="4343400"/>
          <a:ext cx="2740025" cy="84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" name="Equation" r:id="rId7" imgW="1282680" imgH="393480" progId="Equation.DSMT4">
                  <p:embed/>
                </p:oleObj>
              </mc:Choice>
              <mc:Fallback>
                <p:oleObj name="Equation" r:id="rId7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4343400"/>
                        <a:ext cx="2740025" cy="84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8588"/>
              </p:ext>
            </p:extLst>
          </p:nvPr>
        </p:nvGraphicFramePr>
        <p:xfrm>
          <a:off x="4876800" y="4495800"/>
          <a:ext cx="2678907" cy="46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9" name="Equation" r:id="rId9" imgW="1180800" imgH="203040" progId="Equation.DSMT4">
                  <p:embed/>
                </p:oleObj>
              </mc:Choice>
              <mc:Fallback>
                <p:oleObj name="Equation" r:id="rId9" imgW="1180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4495800"/>
                        <a:ext cx="2678907" cy="46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6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237" y="-148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51800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Result analysis (better precision</a:t>
            </a:r>
            <a:r>
              <a:rPr lang="en-US" altLang="zh-CN" sz="2800" baseline="30000" dirty="0" smtClean="0">
                <a:sym typeface="宋体" pitchFamily="2" charset="-122"/>
              </a:rPr>
              <a:t>[8]</a:t>
            </a:r>
            <a:r>
              <a:rPr lang="en-US" altLang="zh-CN" sz="2800" dirty="0" smtClean="0">
                <a:latin typeface="+mn-lt"/>
                <a:sym typeface="宋体" pitchFamily="2" charset="-122"/>
              </a:rPr>
              <a:t>)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3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007" y="1566694"/>
            <a:ext cx="2893377" cy="16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4485" y="1522580"/>
            <a:ext cx="2692747" cy="16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343400" y="1677546"/>
            <a:ext cx="4038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FEP: Configuration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space increases rapidly with temperature</a:t>
            </a:r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.</a:t>
            </a:r>
          </a:p>
          <a:p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ΔβA is too big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4073136"/>
            <a:ext cx="4495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HTTP: Scale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out the change in size we expect </a:t>
            </a:r>
            <a:endParaRPr lang="en-US" altLang="zh-CN" dirty="0" smtClean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ΔβAc is smaller</a:t>
            </a:r>
            <a:endParaRPr lang="en-US" altLang="zh-CN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sz="16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636" y="3912709"/>
            <a:ext cx="3218557" cy="13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5635" y="4058494"/>
            <a:ext cx="2628558" cy="12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1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6" y="-27518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5516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</a:t>
            </a:r>
            <a:r>
              <a:rPr lang="en-US" altLang="zh-CN" sz="2800" dirty="0">
                <a:sym typeface="宋体" pitchFamily="2" charset="-122"/>
              </a:rPr>
              <a:t>method </a:t>
            </a:r>
            <a:r>
              <a:rPr lang="en-US" altLang="zh-CN" sz="2800" dirty="0" smtClean="0">
                <a:sym typeface="宋体" pitchFamily="2" charset="-122"/>
              </a:rPr>
              <a:t>(better </a:t>
            </a:r>
            <a:r>
              <a:rPr lang="en-US" altLang="zh-CN" sz="2800" dirty="0">
                <a:sym typeface="宋体" pitchFamily="2" charset="-122"/>
              </a:rPr>
              <a:t>precision)</a:t>
            </a:r>
            <a:endParaRPr lang="zh-CN" altLang="en-US" sz="2800" dirty="0">
              <a:sym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12290" name="Picture 2" descr="F:\常用图标\subject in UB\Google 云端硬盘\My project\group meeting 5-10\图片资料\results\2nc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4" y="1425804"/>
            <a:ext cx="7782566" cy="465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2237" y="10564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Anharmonic PE of 2*2*2 Unit Cells</a:t>
            </a:r>
            <a:endParaRPr lang="zh-CN" altLang="en-US" b="1" dirty="0"/>
          </a:p>
        </p:txBody>
      </p:sp>
      <p:pic>
        <p:nvPicPr>
          <p:cNvPr id="12291" name="Picture 3" descr="F:\常用图标\subject in UB\Google 云端硬盘\My project\group meeting 5-10\图片资料\results\precis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33236"/>
            <a:ext cx="301266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5791200" y="4105197"/>
            <a:ext cx="990600" cy="92400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5257800" y="3572193"/>
            <a:ext cx="678470" cy="668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0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3992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Result analysis (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system size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dependence </a:t>
            </a:r>
            <a:r>
              <a:rPr lang="en-US" altLang="zh-CN" sz="2800" baseline="30000" dirty="0" smtClean="0">
                <a:solidFill>
                  <a:srgbClr val="000000"/>
                </a:solidFill>
                <a:ea typeface="宋体" charset="-122"/>
              </a:rPr>
              <a:t>[3] </a:t>
            </a:r>
            <a:r>
              <a:rPr lang="en-US" altLang="zh-CN" sz="2800" dirty="0" smtClean="0">
                <a:latin typeface="+mn-lt"/>
                <a:sym typeface="宋体" pitchFamily="2" charset="-122"/>
              </a:rPr>
              <a:t>)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3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99" y="1521620"/>
            <a:ext cx="4606062" cy="3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279571" y="1522686"/>
            <a:ext cx="35513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The </a:t>
            </a:r>
            <a:r>
              <a:rPr lang="en-US" altLang="zh-CN" sz="1600" b="1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black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line labeled (I)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: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lattice for infinite system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Harmonic and anharmonic in N dependence.</a:t>
            </a:r>
          </a:p>
          <a:p>
            <a:endParaRPr lang="en-US" altLang="zh-CN" sz="1600" dirty="0" smtClean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Conventional method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zh-CN" altLang="en-US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4971" y="3448051"/>
            <a:ext cx="31126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The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red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line labeled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(II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:lattice energy and harmonic for infinite system while only  anharmonic in N dependence</a:t>
            </a:r>
          </a:p>
          <a:p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HTTP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5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0182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Result </a:t>
            </a:r>
            <a:r>
              <a:rPr lang="en-US" altLang="zh-CN" sz="2800" dirty="0">
                <a:sym typeface="宋体" pitchFamily="2" charset="-122"/>
              </a:rPr>
              <a:t>analysis (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system size </a:t>
            </a:r>
            <a:r>
              <a:rPr lang="en-US" altLang="zh-CN" sz="2800" dirty="0" smtClean="0">
                <a:solidFill>
                  <a:srgbClr val="000000"/>
                </a:solidFill>
                <a:ea typeface="宋体" charset="-122"/>
              </a:rPr>
              <a:t>dependence for water </a:t>
            </a:r>
            <a:r>
              <a:rPr lang="en-US" altLang="zh-CN" sz="2800" dirty="0">
                <a:sym typeface="宋体" pitchFamily="2" charset="-122"/>
              </a:rPr>
              <a:t>)</a:t>
            </a:r>
            <a:endParaRPr lang="zh-CN" altLang="en-US" sz="2800" dirty="0">
              <a:sym typeface="宋体" pitchFamily="2" charset="-122"/>
            </a:endParaRPr>
          </a:p>
          <a:p>
            <a:pPr marL="0" indent="0" eaLnBrk="1" hangingPunct="1">
              <a:buFont typeface="Arial" pitchFamily="34" charset="0"/>
              <a:buNone/>
            </a:pP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3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2094" name="Picture 46" descr="F:\常用图标\subject in UB\Google 云端硬盘\My project\group meeting 5-10\图片资料\results\23n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62643"/>
            <a:ext cx="7391400" cy="46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Picture 47" descr="F:\常用图标\subject in UB\Google 云端硬盘\My project\group meeting 5-10\图片资料\results\SystemSizeEffec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2971800" cy="22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4533900" y="4240514"/>
            <a:ext cx="990600" cy="92400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4339735" y="4041670"/>
            <a:ext cx="339235" cy="334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93671" y="990669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Anharmonic PE</a:t>
            </a:r>
            <a:endParaRPr lang="zh-CN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37906" y="1722735"/>
            <a:ext cx="19975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3*3*3</a:t>
            </a:r>
          </a:p>
          <a:p>
            <a:r>
              <a:rPr lang="en-US" altLang="zh-CN" dirty="0" smtClean="0"/>
              <a:t>           2*2*2</a:t>
            </a:r>
            <a:endParaRPr lang="zh-CN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1907401"/>
            <a:ext cx="394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800" y="2223869"/>
            <a:ext cx="40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428484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Result analysis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3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2094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291698"/>
            <a:ext cx="7086600" cy="479567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524000" y="1752600"/>
            <a:ext cx="2286000" cy="396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84700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Anharmonic PE divided by T</a:t>
            </a:r>
            <a:r>
              <a:rPr lang="en-US" altLang="zh-CN" b="1" baseline="30000" dirty="0" smtClean="0"/>
              <a:t>2</a:t>
            </a:r>
            <a:endParaRPr lang="zh-CN" altLang="en-US" b="1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4495799" y="1752600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2*2*2 cells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9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428484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Conclusions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4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3078" name="内容占位符 1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748336" y="1143000"/>
            <a:ext cx="7833519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dirty="0" smtClean="0">
                <a:ea typeface="叶根友毛笔行书2.0版" pitchFamily="4" charset="-122"/>
              </a:rPr>
              <a:t>HTTP method shows higher precision than conventional method(FEP)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dirty="0" smtClean="0">
                <a:ea typeface="叶根友毛笔行书2.0版" pitchFamily="4" charset="-122"/>
              </a:rPr>
              <a:t>however: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 smtClean="0">
                <a:ea typeface="叶根友毛笔行书2.0版" pitchFamily="4" charset="-122"/>
              </a:rPr>
              <a:t>Results </a:t>
            </a:r>
            <a:r>
              <a:rPr lang="en-US" altLang="zh-CN" sz="2400" dirty="0">
                <a:ea typeface="叶根友毛笔行书2.0版" pitchFamily="4" charset="-122"/>
              </a:rPr>
              <a:t>of </a:t>
            </a:r>
            <a:r>
              <a:rPr lang="en-US" altLang="zh-CN" sz="2400" dirty="0" smtClean="0">
                <a:ea typeface="叶根友毛笔行书2.0版" pitchFamily="4" charset="-122"/>
              </a:rPr>
              <a:t>both </a:t>
            </a:r>
            <a:r>
              <a:rPr lang="en-US" altLang="zh-CN" sz="2400" dirty="0">
                <a:ea typeface="叶根友毛笔行书2.0版" pitchFamily="4" charset="-122"/>
              </a:rPr>
              <a:t>two </a:t>
            </a:r>
            <a:r>
              <a:rPr lang="en-US" altLang="zh-CN" sz="2400" dirty="0" smtClean="0">
                <a:ea typeface="叶根友毛笔行书2.0版" pitchFamily="4" charset="-122"/>
              </a:rPr>
              <a:t>methods </a:t>
            </a:r>
            <a:r>
              <a:rPr lang="en-US" altLang="zh-CN" sz="2400" dirty="0">
                <a:ea typeface="叶根友毛笔行书2.0版" pitchFamily="4" charset="-122"/>
              </a:rPr>
              <a:t>do not agree with each</a:t>
            </a:r>
            <a:r>
              <a:rPr lang="en-US" altLang="zh-CN" sz="2400" dirty="0" smtClean="0">
                <a:ea typeface="叶根友毛笔行书2.0版" pitchFamily="4" charset="-122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 smtClean="0">
                <a:ea typeface="叶根友毛笔行书2.0版" pitchFamily="4" charset="-122"/>
              </a:rPr>
              <a:t>Conventional method should have bigger System Size effect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dirty="0">
              <a:ea typeface="叶根友毛笔行书2.0版" pitchFamily="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 smtClean="0">
                <a:ea typeface="叶根友毛笔行书2.0版" pitchFamily="4" charset="-122"/>
              </a:rPr>
              <a:t>Possible reason:  the initial configuration is not minimized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dirty="0">
              <a:ea typeface="叶根友毛笔行书2.0版" pitchFamily="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400" dirty="0">
              <a:ea typeface="叶根友毛笔行书2.0版" pitchFamily="4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zh-CN" sz="2400" dirty="0" smtClean="0">
              <a:ea typeface="叶根友毛笔行书2.0版" pitchFamily="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63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428484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sym typeface="宋体" pitchFamily="2" charset="-122"/>
              </a:rPr>
              <a:t>References 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dirty="0" smtClean="0">
                <a:latin typeface="+mn-lt"/>
              </a:rPr>
              <a:t>5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3078" name="内容占位符 1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710236" y="1219200"/>
            <a:ext cx="8138319" cy="66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altLang="zh-CN" sz="1800" dirty="0"/>
              <a:t>1. http://ps.uci.eduscholarkcjandaresearchgas-hydrate-structure</a:t>
            </a:r>
            <a:endParaRPr lang="zh-CN" altLang="en-US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/>
              <a:t>2. J. W. Steed and J. L. Atwood, </a:t>
            </a:r>
            <a:r>
              <a:rPr lang="en-US" altLang="zh-CN" sz="1800" dirty="0" err="1"/>
              <a:t>Supramolecular</a:t>
            </a:r>
            <a:r>
              <a:rPr lang="en-US" altLang="zh-CN" sz="1800" dirty="0"/>
              <a:t> Chemistry, Wiley, 2nd </a:t>
            </a:r>
            <a:r>
              <a:rPr lang="en-US" altLang="zh-CN" sz="1800" dirty="0" err="1"/>
              <a:t>edn</a:t>
            </a:r>
            <a:r>
              <a:rPr lang="en-US" altLang="zh-CN" sz="1800" dirty="0"/>
              <a:t>, 2009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zh-CN" sz="1800" dirty="0"/>
              <a:t>3. </a:t>
            </a:r>
            <a:r>
              <a:rPr lang="en-US" altLang="zh-CN" sz="1800" dirty="0" smtClean="0"/>
              <a:t>Tan</a:t>
            </a:r>
            <a:r>
              <a:rPr lang="en-US" altLang="zh-CN" sz="1800" dirty="0"/>
              <a:t>, T. B.; Schultz, A. J.; </a:t>
            </a:r>
            <a:r>
              <a:rPr lang="en-US" altLang="zh-CN" sz="1800" dirty="0" err="1"/>
              <a:t>Kofke</a:t>
            </a:r>
            <a:r>
              <a:rPr lang="en-US" altLang="zh-CN" sz="1800" dirty="0"/>
              <a:t>, D. A., J. Chem. Phys. </a:t>
            </a:r>
            <a:r>
              <a:rPr lang="en-US" altLang="zh-CN" sz="1800" dirty="0" smtClean="0"/>
              <a:t>4</a:t>
            </a:r>
            <a:r>
              <a:rPr lang="en-US" altLang="zh-CN" sz="1800" dirty="0"/>
              <a:t>. Tan, T. B.; Schultz, A. J.; </a:t>
            </a:r>
            <a:r>
              <a:rPr lang="en-US" altLang="zh-CN" sz="1800" dirty="0" err="1"/>
              <a:t>Kofke</a:t>
            </a:r>
            <a:r>
              <a:rPr lang="en-US" altLang="zh-CN" sz="1800" dirty="0"/>
              <a:t>, D. A., Efficient calculation of α- and β-nitrogen free energies and coexistence conditions via overlap sampling with targeted perturbation. </a:t>
            </a:r>
          </a:p>
          <a:p>
            <a:pPr marL="0" indent="0" algn="just">
              <a:buNone/>
            </a:pPr>
            <a:r>
              <a:rPr lang="en-US" altLang="zh-CN" sz="1800" dirty="0"/>
              <a:t>5. http://en.wikipedia.org/wiki/Quaternion</a:t>
            </a:r>
          </a:p>
          <a:p>
            <a:pPr marL="0" indent="0" algn="just">
              <a:buNone/>
            </a:pPr>
            <a:r>
              <a:rPr lang="en-US" altLang="zh-CN" sz="1800" dirty="0"/>
              <a:t>6. Li, S. (2011). "Concise Formulas for the Area and Volume of a </a:t>
            </a:r>
            <a:r>
              <a:rPr lang="en-US" altLang="zh-CN" sz="1800" dirty="0" err="1"/>
              <a:t>Hyperspherical</a:t>
            </a:r>
            <a:r>
              <a:rPr lang="en-US" altLang="zh-CN" sz="1800" dirty="0"/>
              <a:t> Cap". Asian J. Math. Stat.</a:t>
            </a:r>
          </a:p>
          <a:p>
            <a:pPr marL="0" indent="0" algn="just">
              <a:buNone/>
            </a:pPr>
            <a:r>
              <a:rPr lang="en-US" altLang="zh-CN" sz="1800" dirty="0"/>
              <a:t>7. http://en.wikipedia.org/wiki/Rotation_matrix</a:t>
            </a:r>
          </a:p>
          <a:p>
            <a:pPr marL="0" indent="0" algn="just">
              <a:buNone/>
            </a:pPr>
            <a:r>
              <a:rPr lang="en-US" altLang="zh-CN" sz="1800" dirty="0"/>
              <a:t>8. http://rheneas/~andrew/http/HTTP.xhtml</a:t>
            </a:r>
            <a:endParaRPr lang="zh-CN" altLang="en-US" sz="1800" dirty="0"/>
          </a:p>
          <a:p>
            <a:pPr marL="0" indent="0" algn="just">
              <a:buNone/>
            </a:pPr>
            <a:endParaRPr lang="zh-CN" alt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000" dirty="0">
              <a:ea typeface="叶根友毛笔行书2.0版" pitchFamily="4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zh-CN" sz="2000" dirty="0" smtClean="0">
              <a:ea typeface="叶根友毛笔行书2.0版" pitchFamily="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3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>
            <a:spLocks noChangeArrowheads="1"/>
          </p:cNvSpPr>
          <p:nvPr/>
        </p:nvSpPr>
        <p:spPr bwMode="auto">
          <a:xfrm>
            <a:off x="1003300" y="2057400"/>
            <a:ext cx="7086600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1500" i="1" dirty="0" smtClean="0">
                <a:latin typeface="叶根友毛笔行书2.0版" pitchFamily="4" charset="-122"/>
                <a:ea typeface="叶根友毛笔行书2.0版" pitchFamily="4" charset="-122"/>
                <a:sym typeface="宋体" pitchFamily="2" charset="-122"/>
              </a:rPr>
              <a:t>Thank you!</a:t>
            </a:r>
            <a:endParaRPr lang="zh-CN" sz="2400" i="1" dirty="0"/>
          </a:p>
        </p:txBody>
      </p:sp>
      <p:sp>
        <p:nvSpPr>
          <p:cNvPr id="4100" name="TextBox 1"/>
          <p:cNvSpPr>
            <a:spLocks noChangeArrowheads="1"/>
          </p:cNvSpPr>
          <p:nvPr/>
        </p:nvSpPr>
        <p:spPr bwMode="auto">
          <a:xfrm>
            <a:off x="4233863" y="5348818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85" y="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428484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introduction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1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3078" name="内容占位符 1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735636" y="1405421"/>
            <a:ext cx="7488237" cy="45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0" algn="just" eaLnBrk="1" hangingPunct="1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lt"/>
                <a:ea typeface="叶根友毛笔行书2.0版" pitchFamily="4" charset="-122"/>
                <a:cs typeface="+mn-cs"/>
              </a:rPr>
              <a:t>Crystalline </a:t>
            </a:r>
            <a:r>
              <a:rPr lang="en-US" altLang="zh-CN" sz="1600" dirty="0">
                <a:latin typeface="+mn-lt"/>
                <a:ea typeface="叶根友毛笔行书2.0版" pitchFamily="4" charset="-122"/>
                <a:cs typeface="+mn-cs"/>
              </a:rPr>
              <a:t>structures that consist of water molecules forming cages via a hydrogen-bonding network enclosing small guest molecules.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dirty="0">
              <a:latin typeface="+mn-lt"/>
              <a:ea typeface="叶根友毛笔行书2.0版" pitchFamily="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636" y="1036089"/>
            <a:ext cx="29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is Clathrate hydrate?</a:t>
            </a:r>
            <a:endParaRPr lang="zh-CN" altLang="en-US" dirty="0"/>
          </a:p>
        </p:txBody>
      </p:sp>
      <p:pic>
        <p:nvPicPr>
          <p:cNvPr id="1026" name="Picture 2" descr="F:\常用图标\subject in UB\Google 云端硬盘\My project\Proposal presentation\材料 图片等等\Clathrate contain methane httpps.uci.eduscholarkcjandaresearchgas-hydrate-structu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2739069" cy="24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69379" y="5052793"/>
            <a:ext cx="23176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err="1">
                <a:latin typeface="叶根友毛笔行书2.0版" pitchFamily="4" charset="-122"/>
                <a:ea typeface="叶根友毛笔行书2.0版" pitchFamily="4" charset="-122"/>
                <a:sym typeface="Calibri" pitchFamily="34" charset="0"/>
              </a:rPr>
              <a:t>Clathrate</a:t>
            </a:r>
            <a:r>
              <a:rPr lang="en-US" altLang="zh-CN" sz="1400" dirty="0">
                <a:latin typeface="叶根友毛笔行书2.0版" pitchFamily="4" charset="-122"/>
                <a:ea typeface="叶根友毛笔行书2.0版" pitchFamily="4" charset="-122"/>
                <a:sym typeface="Calibri" pitchFamily="34" charset="0"/>
              </a:rPr>
              <a:t> </a:t>
            </a:r>
            <a:r>
              <a:rPr lang="en-US" altLang="zh-CN" sz="1400" dirty="0" smtClean="0">
                <a:latin typeface="叶根友毛笔行书2.0版" pitchFamily="4" charset="-122"/>
                <a:ea typeface="叶根友毛笔行书2.0版" pitchFamily="4" charset="-122"/>
                <a:sym typeface="Calibri" pitchFamily="34" charset="0"/>
              </a:rPr>
              <a:t>hydrate</a:t>
            </a:r>
            <a:r>
              <a:rPr lang="en-US" altLang="zh-CN" sz="1400" baseline="30000" dirty="0" smtClean="0">
                <a:latin typeface="叶根友毛笔行书2.0版" pitchFamily="4" charset="-122"/>
                <a:ea typeface="叶根友毛笔行书2.0版" pitchFamily="4" charset="-122"/>
                <a:sym typeface="Calibri" pitchFamily="34" charset="0"/>
              </a:rPr>
              <a:t>[1]</a:t>
            </a:r>
            <a:endParaRPr lang="en-US" altLang="zh-CN" sz="1400" baseline="30000" dirty="0">
              <a:latin typeface="叶根友毛笔行书2.0版" pitchFamily="4" charset="-122"/>
              <a:ea typeface="叶根友毛笔行书2.0版" pitchFamily="4" charset="-122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85" y="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4284848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introduction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 smtClean="0">
                <a:latin typeface="+mn-lt"/>
                <a:ea typeface="叶根友毛笔行书2.0版" pitchFamily="4" charset="-122"/>
                <a:sym typeface="宋体" pitchFamily="2" charset="-122"/>
              </a:rPr>
              <a:t>1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3078" name="内容占位符 1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735636" y="1350895"/>
            <a:ext cx="7488237" cy="45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0" algn="just">
              <a:lnSpc>
                <a:spcPct val="150000"/>
              </a:lnSpc>
              <a:buNone/>
            </a:pPr>
            <a:r>
              <a:rPr lang="en-US" altLang="zh-CN" sz="1600" dirty="0" smtClean="0">
                <a:latin typeface="+mn-lt"/>
                <a:ea typeface="叶根友毛笔行书2.0版" pitchFamily="4" charset="-122"/>
                <a:cs typeface="+mn-cs"/>
              </a:rPr>
              <a:t>    </a:t>
            </a:r>
            <a:r>
              <a:rPr lang="en-US" altLang="zh-CN" sz="1600" dirty="0">
                <a:ea typeface="叶根友毛笔行书2.0版" pitchFamily="4" charset="-122"/>
              </a:rPr>
              <a:t>Gas hydrates usually form three </a:t>
            </a:r>
            <a:r>
              <a:rPr lang="zh-CN" altLang="zh-CN" sz="1600" dirty="0">
                <a:ea typeface="叶根友毛笔行书2.0版" pitchFamily="4" charset="-122"/>
              </a:rPr>
              <a:t>crystallographic</a:t>
            </a:r>
            <a:r>
              <a:rPr lang="en-US" altLang="zh-CN" sz="1600" dirty="0">
                <a:ea typeface="叶根友毛笔行书2.0版" pitchFamily="4" charset="-122"/>
              </a:rPr>
              <a:t> cubic structures: </a:t>
            </a:r>
            <a:r>
              <a:rPr lang="en-US" altLang="zh-CN" sz="1600" b="1" dirty="0">
                <a:ea typeface="叶根友毛笔行书2.0版" pitchFamily="4" charset="-122"/>
              </a:rPr>
              <a:t>structure I(SI) </a:t>
            </a:r>
            <a:r>
              <a:rPr lang="en-US" altLang="zh-CN" sz="1600" dirty="0">
                <a:ea typeface="叶根友毛笔行书2.0版" pitchFamily="4" charset="-122"/>
              </a:rPr>
              <a:t>and </a:t>
            </a:r>
            <a:r>
              <a:rPr lang="en-US" altLang="zh-CN" sz="1600" b="1" dirty="0">
                <a:ea typeface="叶根友毛笔行书2.0版" pitchFamily="4" charset="-122"/>
              </a:rPr>
              <a:t>structure II(SII) </a:t>
            </a:r>
            <a:r>
              <a:rPr lang="en-US" altLang="zh-CN" sz="1600" dirty="0">
                <a:ea typeface="叶根友毛笔行书2.0版" pitchFamily="4" charset="-122"/>
              </a:rPr>
              <a:t>and </a:t>
            </a:r>
            <a:r>
              <a:rPr lang="en-US" altLang="zh-CN" sz="1600" b="1" dirty="0">
                <a:ea typeface="叶根友毛笔行书2.0版" pitchFamily="4" charset="-122"/>
              </a:rPr>
              <a:t>Structure H(SH). </a:t>
            </a:r>
            <a:r>
              <a:rPr lang="en-US" altLang="zh-CN" sz="1600" dirty="0">
                <a:ea typeface="叶根友毛笔行书2.0版" pitchFamily="4" charset="-122"/>
              </a:rPr>
              <a:t>Each type are formed of two or three small </a:t>
            </a:r>
            <a:r>
              <a:rPr lang="en-US" altLang="zh-CN" sz="1600" dirty="0" smtClean="0">
                <a:ea typeface="叶根友毛笔行书2.0版" pitchFamily="4" charset="-122"/>
              </a:rPr>
              <a:t>cages</a:t>
            </a:r>
            <a:r>
              <a:rPr lang="en-US" altLang="zh-CN" sz="1600" baseline="30000" dirty="0">
                <a:ea typeface="叶根友毛笔行书2.0版" pitchFamily="4" charset="-122"/>
              </a:rPr>
              <a:t>[</a:t>
            </a:r>
            <a:r>
              <a:rPr lang="en-US" altLang="zh-CN" sz="1600" baseline="30000" dirty="0" smtClean="0">
                <a:ea typeface="叶根友毛笔行书2.0版" pitchFamily="4" charset="-122"/>
              </a:rPr>
              <a:t>2]</a:t>
            </a:r>
            <a:r>
              <a:rPr lang="en-US" altLang="zh-CN" sz="1600" dirty="0" smtClean="0">
                <a:ea typeface="叶根友毛笔行书2.0版" pitchFamily="4" charset="-122"/>
              </a:rPr>
              <a:t>:</a:t>
            </a:r>
            <a:endParaRPr lang="en-US" altLang="zh-CN" sz="1600" dirty="0">
              <a:ea typeface="叶根友毛笔行书2.0版" pitchFamily="4" charset="-122"/>
            </a:endParaRPr>
          </a:p>
          <a:p>
            <a:pPr marL="0" lvl="1" indent="0" algn="just" eaLnBrk="1" hangingPunct="1">
              <a:lnSpc>
                <a:spcPct val="150000"/>
              </a:lnSpc>
              <a:buNone/>
            </a:pPr>
            <a:endParaRPr lang="en-US" altLang="zh-CN" sz="1600" dirty="0">
              <a:latin typeface="+mn-lt"/>
              <a:ea typeface="叶根友毛笔行书2.0版" pitchFamily="4" charset="-122"/>
              <a:cs typeface="+mn-cs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sz="2000" dirty="0">
              <a:latin typeface="+mn-lt"/>
              <a:ea typeface="叶根友毛笔行书2.0版" pitchFamily="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5636" y="1036089"/>
            <a:ext cx="38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Structure of  Clathrate hydrate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056" y="2222744"/>
            <a:ext cx="4395847" cy="349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83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6" y="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02489" y="505885"/>
            <a:ext cx="667134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 (HTTP method) 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22272" y="1058507"/>
            <a:ext cx="7231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W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e Introduce 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harmonically targeted temperature 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perturbation</a:t>
            </a:r>
            <a:r>
              <a:rPr lang="en-US" altLang="zh-CN" sz="1600" baseline="300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[3]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HTTP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)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method to calculate free energy difference at two different temperature.</a:t>
            </a:r>
            <a:endParaRPr lang="zh-CN" altLang="en-US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48256" y="1828799"/>
            <a:ext cx="6584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Within the harmonic system,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displacement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is proportional to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square root of temperature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714820" y="2533506"/>
                <a:ext cx="3051092" cy="85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∆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200">
                        <a:solidFill>
                          <a:srgbClr val="000000"/>
                        </a:solidFill>
                        <a:latin typeface="Cambria Math"/>
                        <a:ea typeface="宋体" pitchFamily="2" charset="-122"/>
                        <a:cs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∆</m:t>
                        </m:r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3200" i="1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3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32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32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)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zh-CN" altLang="zh-CN" sz="3200" i="1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3200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 </a:t>
                </a:r>
                <a:endParaRPr lang="zh-CN" altLang="en-US" sz="32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820" y="2533506"/>
                <a:ext cx="3051092" cy="8501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973963" y="3413175"/>
            <a:ext cx="6398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Ratio of energy to temperature, U/T 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would be unchanged. The perturbation average would indicate a zero free-energy difference.</a:t>
            </a:r>
            <a:endParaRPr lang="zh-CN" altLang="en-US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algn="just"/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5556" y="4244172"/>
            <a:ext cx="6246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Monte Carlo </a:t>
            </a:r>
            <a:r>
              <a:rPr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measurement = </a:t>
            </a:r>
            <a:r>
              <a:rPr lang="en-US" altLang="zh-CN" b="1" dirty="0" err="1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anharmonic</a:t>
            </a:r>
            <a:r>
              <a:rPr lang="en-US" altLang="zh-CN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contribution</a:t>
            </a:r>
            <a:endParaRPr lang="zh-CN" altLang="en-US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2272" y="4757520"/>
            <a:ext cx="6501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We can perform a series of free energy perturbations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from low T(—&gt;0) to the temperature we are interested in.   </a:t>
            </a:r>
            <a:endParaRPr lang="en-US" altLang="zh-CN" sz="1600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615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0944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method(HTTP formulas)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992774"/>
              </p:ext>
            </p:extLst>
          </p:nvPr>
        </p:nvGraphicFramePr>
        <p:xfrm>
          <a:off x="1143000" y="1350895"/>
          <a:ext cx="4572000" cy="74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6" imgW="1409400" imgH="228600" progId="Equation.DSMT4">
                  <p:embed/>
                </p:oleObj>
              </mc:Choice>
              <mc:Fallback>
                <p:oleObj name="Equation" r:id="rId6" imgW="140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1350895"/>
                        <a:ext cx="4572000" cy="74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25021"/>
              </p:ext>
            </p:extLst>
          </p:nvPr>
        </p:nvGraphicFramePr>
        <p:xfrm>
          <a:off x="1143000" y="2133600"/>
          <a:ext cx="1905001" cy="72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Equation" r:id="rId8" imgW="1041120" imgH="393480" progId="Equation.DSMT4">
                  <p:embed/>
                </p:oleObj>
              </mc:Choice>
              <mc:Fallback>
                <p:oleObj name="Equation" r:id="rId8" imgW="1041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3000" y="2133600"/>
                        <a:ext cx="1905001" cy="720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337634"/>
              </p:ext>
            </p:extLst>
          </p:nvPr>
        </p:nvGraphicFramePr>
        <p:xfrm>
          <a:off x="1187450" y="3254375"/>
          <a:ext cx="3492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10" imgW="1523880" imgH="444240" progId="Equation.DSMT4">
                  <p:embed/>
                </p:oleObj>
              </mc:Choice>
              <mc:Fallback>
                <p:oleObj name="Equation" r:id="rId10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50" y="3254375"/>
                        <a:ext cx="3492500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3000" y="10690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basic perturbation theory working equation: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23666" y="278343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</a:t>
            </a:r>
            <a:r>
              <a:rPr lang="en-US" altLang="zh-CN" sz="2400" b="1" dirty="0" smtClean="0"/>
              <a:t> translation </a:t>
            </a:r>
            <a:r>
              <a:rPr lang="en-US" altLang="zh-CN" sz="2400" dirty="0" smtClean="0"/>
              <a:t>contribution: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9116" y="434116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However, for </a:t>
            </a:r>
            <a:r>
              <a:rPr lang="en-US" altLang="zh-CN" sz="2400" b="1" dirty="0" smtClean="0"/>
              <a:t>rotation </a:t>
            </a:r>
            <a:r>
              <a:rPr lang="en-US" altLang="zh-CN" sz="2400" dirty="0" smtClean="0"/>
              <a:t>contribution </a:t>
            </a:r>
            <a:endParaRPr lang="zh-CN" altLang="en-US" sz="24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82322"/>
              </p:ext>
            </p:extLst>
          </p:nvPr>
        </p:nvGraphicFramePr>
        <p:xfrm>
          <a:off x="1143000" y="4830128"/>
          <a:ext cx="37496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Equation" r:id="rId12" imgW="1562040" imgH="431640" progId="Equation.DSMT4">
                  <p:embed/>
                </p:oleObj>
              </mc:Choice>
              <mc:Fallback>
                <p:oleObj name="Equation" r:id="rId12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4830128"/>
                        <a:ext cx="374967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80757"/>
              </p:ext>
            </p:extLst>
          </p:nvPr>
        </p:nvGraphicFramePr>
        <p:xfrm>
          <a:off x="5067300" y="3313671"/>
          <a:ext cx="38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name="Equation" r:id="rId14" imgW="114120" imgH="228600" progId="Equation.DSMT4">
                  <p:embed/>
                </p:oleObj>
              </mc:Choice>
              <mc:Fallback>
                <p:oleObj name="Equation" r:id="rId14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67300" y="3313671"/>
                        <a:ext cx="381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57800" y="3494616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—displacement from lattice Site</a:t>
            </a:r>
            <a:endParaRPr lang="zh-CN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0" y="5080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—rotation angle</a:t>
            </a:r>
            <a:endParaRPr lang="zh-CN" alt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42116"/>
              </p:ext>
            </p:extLst>
          </p:nvPr>
        </p:nvGraphicFramePr>
        <p:xfrm>
          <a:off x="5105400" y="4987557"/>
          <a:ext cx="423863" cy="63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05400" y="4987557"/>
                        <a:ext cx="423863" cy="63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91200" y="2297929"/>
                <a:ext cx="1620124" cy="47115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∆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/>
                        <a:ea typeface="宋体" pitchFamily="2" charset="-122"/>
                        <a:cs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∆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sz="1600" i="1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(</m:t>
                        </m:r>
                        <m:f>
                          <m:fPr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宋体" pitchFamily="2" charset="-122"/>
                                    <a:cs typeface="宋体" pitchFamily="2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/>
                            <a:ea typeface="宋体" pitchFamily="2" charset="-122"/>
                            <a:cs typeface="宋体" pitchFamily="2" charset="-122"/>
                          </a:rPr>
                          <m:t>)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zh-CN" altLang="zh-CN" sz="1600" i="1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>
                                <a:solidFill>
                                  <a:srgbClr val="000000"/>
                                </a:solidFill>
                                <a:latin typeface="Cambria Math"/>
                                <a:ea typeface="宋体" pitchFamily="2" charset="-122"/>
                                <a:cs typeface="宋体" pitchFamily="2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Arial" pitchFamily="34" charset="0"/>
                    <a:ea typeface="宋体" pitchFamily="2" charset="-122"/>
                    <a:cs typeface="宋体" pitchFamily="2" charset="-122"/>
                  </a:rPr>
                  <a:t> </a:t>
                </a:r>
                <a:endParaRPr lang="zh-CN" altLang="en-US" sz="1600" dirty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97929"/>
                <a:ext cx="1620124" cy="471155"/>
              </a:xfrm>
              <a:prstGeom prst="rect">
                <a:avLst/>
              </a:prstGeom>
              <a:blipFill rotWithShape="1">
                <a:blip r:embed="rId18"/>
                <a:stretch>
                  <a:fillRect t="-41772" r="-15672" b="-4557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247900" y="3245102"/>
            <a:ext cx="533400" cy="991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79800" y="3239183"/>
            <a:ext cx="533400" cy="1003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013200" y="2783437"/>
            <a:ext cx="1778000" cy="4557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1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73898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 (rotation transformation)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8194" name="Picture 2" descr="F:\常用图标\subject in UB\Google 云端硬盘\My project\group meeting 5-10\图片资料\3D projection cartion syste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05" y="1986120"/>
            <a:ext cx="3565081" cy="27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81524"/>
              </p:ext>
            </p:extLst>
          </p:nvPr>
        </p:nvGraphicFramePr>
        <p:xfrm>
          <a:off x="779721" y="1350895"/>
          <a:ext cx="31289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Equation" r:id="rId6" imgW="1650960" imgH="533160" progId="Equation.DSMT4">
                  <p:embed/>
                </p:oleObj>
              </mc:Choice>
              <mc:Fallback>
                <p:oleObj name="Equation" r:id="rId6" imgW="1650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9721" y="1350895"/>
                        <a:ext cx="3128963" cy="101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" y="2514600"/>
                <a:ext cx="47244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dirty="0" smtClean="0"/>
                  <a:t>We introduce alternative coordinates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/>
                      <m:t>Κ</m:t>
                    </m:r>
                  </m:oMath>
                </a14:m>
                <a:r>
                  <a:rPr lang="en-US" altLang="zh-CN" sz="2000" baseline="-25000" dirty="0" smtClean="0"/>
                  <a:t>1</a:t>
                </a:r>
                <a:r>
                  <a:rPr lang="en-US" altLang="zh-CN" sz="2000" dirty="0"/>
                  <a:t>, </a:t>
                </a:r>
                <a:r>
                  <a:rPr lang="el-GR" altLang="zh-CN" sz="2000" dirty="0" smtClean="0"/>
                  <a:t>Κ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/>
                  <a:t>) defined in terms of the projection of </a:t>
                </a:r>
                <a:r>
                  <a:rPr lang="en-US" altLang="zh-CN" sz="2000" dirty="0" smtClean="0"/>
                  <a:t>the molecule’s </a:t>
                </a:r>
                <a:r>
                  <a:rPr lang="en-US" altLang="zh-CN" sz="2000" dirty="0"/>
                  <a:t>orientation </a:t>
                </a:r>
                <a:r>
                  <a:rPr lang="en-US" altLang="zh-CN" sz="2000" dirty="0" smtClean="0"/>
                  <a:t>R </a:t>
                </a:r>
                <a:r>
                  <a:rPr lang="en-US" altLang="zh-CN" sz="2000" dirty="0"/>
                  <a:t>onto the plane perpendicular to </a:t>
                </a:r>
                <a:r>
                  <a:rPr lang="en-US" altLang="zh-CN" sz="2000" dirty="0" smtClean="0"/>
                  <a:t>a</a:t>
                </a:r>
                <a:r>
                  <a:rPr lang="en-US" altLang="zh-CN" sz="2000" baseline="-25000" dirty="0" smtClean="0"/>
                  <a:t>0</a:t>
                </a:r>
                <a:r>
                  <a:rPr lang="en-US" altLang="zh-CN" sz="2000" baseline="30000" dirty="0" smtClean="0"/>
                  <a:t>[4]</a:t>
                </a:r>
                <a:r>
                  <a:rPr lang="en-US" altLang="zh-CN" sz="2000" dirty="0" smtClean="0"/>
                  <a:t>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4600"/>
                <a:ext cx="4724400" cy="1323439"/>
              </a:xfrm>
              <a:prstGeom prst="rect">
                <a:avLst/>
              </a:prstGeom>
              <a:blipFill rotWithShape="1">
                <a:blip r:embed="rId10"/>
                <a:stretch>
                  <a:fillRect l="-1290" t="-2304" r="-2968" b="-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69468"/>
              </p:ext>
            </p:extLst>
          </p:nvPr>
        </p:nvGraphicFramePr>
        <p:xfrm>
          <a:off x="735636" y="3838040"/>
          <a:ext cx="2921964" cy="814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Equation" r:id="rId11" imgW="1549080" imgH="431640" progId="Equation.DSMT4">
                  <p:embed/>
                </p:oleObj>
              </mc:Choice>
              <mc:Fallback>
                <p:oleObj name="Equation" r:id="rId11" imgW="1549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636" y="3838040"/>
                        <a:ext cx="2921964" cy="814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460931"/>
              </p:ext>
            </p:extLst>
          </p:nvPr>
        </p:nvGraphicFramePr>
        <p:xfrm>
          <a:off x="735636" y="4711700"/>
          <a:ext cx="2921964" cy="84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Equation" r:id="rId13" imgW="1536480" imgH="444240" progId="Equation.DSMT4">
                  <p:embed/>
                </p:oleObj>
              </mc:Choice>
              <mc:Fallback>
                <p:oleObj name="Equation" r:id="rId13" imgW="15364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36" y="4711700"/>
                        <a:ext cx="2921964" cy="84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95984" y="4095234"/>
            <a:ext cx="13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rotation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83284" y="5029200"/>
            <a:ext cx="131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translation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6" y="-27517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 descr="F:\常用图标\subject in UB\Google 云端硬盘\My project\group meeting 5-10\图片资料\3D projection c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5" y="1779270"/>
            <a:ext cx="2650313" cy="22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65516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 (linear molecule, like N</a:t>
            </a:r>
            <a:r>
              <a:rPr lang="en-US" altLang="zh-CN" sz="2800" baseline="-25000" dirty="0" smtClean="0">
                <a:latin typeface="+mn-lt"/>
                <a:sym typeface="宋体" pitchFamily="2" charset="-122"/>
              </a:rPr>
              <a:t>2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  <a:r>
              <a:rPr lang="en-US" altLang="zh-CN" sz="2800" dirty="0" smtClean="0">
                <a:latin typeface="+mn-lt"/>
                <a:sym typeface="宋体" pitchFamily="2" charset="-122"/>
              </a:rPr>
              <a:t>)</a:t>
            </a:r>
            <a:endParaRPr lang="zh-CN" altLang="en-US" sz="2800" dirty="0" smtClean="0">
              <a:latin typeface="+mn-lt"/>
              <a:sym typeface="宋体" pitchFamily="2" charset="-122"/>
            </a:endParaRP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452823"/>
              </p:ext>
            </p:extLst>
          </p:nvPr>
        </p:nvGraphicFramePr>
        <p:xfrm>
          <a:off x="4402136" y="3000143"/>
          <a:ext cx="1676400" cy="69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2136" y="3000143"/>
                        <a:ext cx="1676400" cy="69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942597"/>
              </p:ext>
            </p:extLst>
          </p:nvPr>
        </p:nvGraphicFramePr>
        <p:xfrm>
          <a:off x="1559150" y="3466042"/>
          <a:ext cx="2222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9" imgW="1117440" imgH="228600" progId="Equation.DSMT4">
                  <p:embed/>
                </p:oleObj>
              </mc:Choice>
              <mc:Fallback>
                <p:oleObj name="Equation" r:id="rId9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9150" y="3466042"/>
                        <a:ext cx="22225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14021"/>
              </p:ext>
            </p:extLst>
          </p:nvPr>
        </p:nvGraphicFramePr>
        <p:xfrm>
          <a:off x="1597250" y="2849851"/>
          <a:ext cx="2148885" cy="49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11" imgW="876240" imgH="203040" progId="Equation.DSMT4">
                  <p:embed/>
                </p:oleObj>
              </mc:Choice>
              <mc:Fallback>
                <p:oleObj name="Equation" r:id="rId11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7250" y="2849851"/>
                        <a:ext cx="2148885" cy="498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62266"/>
              </p:ext>
            </p:extLst>
          </p:nvPr>
        </p:nvGraphicFramePr>
        <p:xfrm>
          <a:off x="990600" y="1460499"/>
          <a:ext cx="4200526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" name="Equation" r:id="rId13" imgW="1866600" imgH="266400" progId="Equation.DSMT4">
                  <p:embed/>
                </p:oleObj>
              </mc:Choice>
              <mc:Fallback>
                <p:oleObj name="Equation" r:id="rId13" imgW="1866600" imgH="26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60499"/>
                        <a:ext cx="4200526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90600" y="966174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In particularly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2850" y="2110185"/>
                <a:ext cx="55480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dirty="0" smtClean="0"/>
                  <a:t>We need to find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000"/>
                      <m:t>Κ</m:t>
                    </m:r>
                    <m:r>
                      <m:rPr>
                        <m:nor/>
                      </m:rPr>
                      <a:rPr lang="en-US" altLang="zh-CN" sz="2000" b="0" i="0" smtClean="0"/>
                      <m:t> </m:t>
                    </m:r>
                    <m:r>
                      <m:rPr>
                        <m:nor/>
                      </m:rPr>
                      <a:rPr lang="en-US" altLang="zh-CN" sz="2000" b="0" i="0" smtClean="0"/>
                      <m:t>makes</m:t>
                    </m:r>
                    <m:r>
                      <m:rPr>
                        <m:nor/>
                      </m:rPr>
                      <a:rPr lang="en-US" altLang="zh-CN" sz="2000" b="0" i="0" smtClean="0"/>
                      <m:t> </m:t>
                    </m:r>
                    <m:r>
                      <m:rPr>
                        <m:nor/>
                      </m:rPr>
                      <a:rPr lang="en-US" altLang="zh-CN" sz="2000" b="0" i="0" smtClean="0"/>
                      <m:t>the</m:t>
                    </m:r>
                    <m:r>
                      <m:rPr>
                        <m:nor/>
                      </m:rPr>
                      <a:rPr lang="en-US" altLang="zh-CN" sz="2000" b="0" i="0" smtClean="0"/>
                      <m:t> </m:t>
                    </m:r>
                    <m:r>
                      <m:rPr>
                        <m:nor/>
                      </m:rPr>
                      <a:rPr lang="en-US" altLang="zh-CN" sz="2000" b="0" i="0" smtClean="0"/>
                      <m:t>area</m:t>
                    </m:r>
                    <m:r>
                      <m:rPr>
                        <m:nor/>
                      </m:rPr>
                      <a:rPr lang="en-US" altLang="zh-CN" sz="2000" b="0" i="0" smtClean="0"/>
                      <m:t> </m:t>
                    </m:r>
                    <m:r>
                      <m:rPr>
                        <m:nor/>
                      </m:rPr>
                      <a:rPr lang="en-US" altLang="zh-CN" sz="2000" b="0" i="0" smtClean="0"/>
                      <m:t>of</m:t>
                    </m:r>
                    <m:r>
                      <m:rPr>
                        <m:nor/>
                      </m:rPr>
                      <a:rPr lang="en-US" altLang="zh-CN" sz="2000" b="0" i="0" smtClean="0"/>
                      <m:t>  </m:t>
                    </m:r>
                    <m:r>
                      <m:rPr>
                        <m:nor/>
                      </m:rPr>
                      <a:rPr lang="en-US" altLang="zh-CN" sz="2000" b="0" i="0" smtClean="0"/>
                      <m:t>cap</m:t>
                    </m:r>
                    <m:r>
                      <m:rPr>
                        <m:nor/>
                      </m:rPr>
                      <a:rPr lang="en-US" altLang="zh-CN" sz="2000" b="0" i="0" smtClean="0"/>
                      <m:t> </m:t>
                    </m:r>
                  </m:oMath>
                </a14:m>
                <a:r>
                  <a:rPr lang="en-US" altLang="zh-CN" sz="2000" dirty="0" smtClean="0"/>
                  <a:t> and projection circle the same: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0" y="2110185"/>
                <a:ext cx="5548086" cy="707886"/>
              </a:xfrm>
              <a:prstGeom prst="rect">
                <a:avLst/>
              </a:prstGeom>
              <a:blipFill rotWithShape="1">
                <a:blip r:embed="rId16"/>
                <a:stretch>
                  <a:fillRect l="-1099" t="-4310" r="-1209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82850" y="291433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Circle: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2850" y="3508389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Cap:</a:t>
            </a:r>
            <a:endParaRPr lang="zh-CN" alt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868735" y="3098997"/>
            <a:ext cx="363537" cy="594058"/>
          </a:xfrm>
          <a:prstGeom prst="rightBrace">
            <a:avLst>
              <a:gd name="adj1" fmla="val 8333"/>
              <a:gd name="adj2" fmla="val 475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31565"/>
              </p:ext>
            </p:extLst>
          </p:nvPr>
        </p:nvGraphicFramePr>
        <p:xfrm>
          <a:off x="896936" y="4062840"/>
          <a:ext cx="221225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7" name="Equation" r:id="rId17" imgW="1143000" imgH="393480" progId="Equation.DSMT4">
                  <p:embed/>
                </p:oleObj>
              </mc:Choice>
              <mc:Fallback>
                <p:oleObj name="Equation" r:id="rId17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6936" y="4062840"/>
                        <a:ext cx="221225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01949"/>
              </p:ext>
            </p:extLst>
          </p:nvPr>
        </p:nvGraphicFramePr>
        <p:xfrm>
          <a:off x="3563936" y="4062840"/>
          <a:ext cx="228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" name="Equation" r:id="rId19" imgW="1143000" imgH="393480" progId="Equation.DSMT4">
                  <p:embed/>
                </p:oleObj>
              </mc:Choice>
              <mc:Fallback>
                <p:oleObj name="Equation" r:id="rId19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63936" y="4062840"/>
                        <a:ext cx="22860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7118350" y="2085974"/>
            <a:ext cx="152400" cy="9620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77200" y="2085974"/>
            <a:ext cx="190091" cy="937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124291" y="2781489"/>
            <a:ext cx="1143000" cy="484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6" y="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78470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method (nonlinear molecule, like H</a:t>
            </a:r>
            <a:r>
              <a:rPr lang="en-US" altLang="zh-CN" sz="2800" baseline="-25000" dirty="0" smtClean="0">
                <a:latin typeface="+mn-lt"/>
                <a:sym typeface="宋体" pitchFamily="2" charset="-122"/>
              </a:rPr>
              <a:t>2</a:t>
            </a:r>
            <a:r>
              <a:rPr lang="en-US" altLang="zh-CN" sz="2800" dirty="0" smtClean="0">
                <a:latin typeface="+mn-lt"/>
                <a:sym typeface="宋体" pitchFamily="2" charset="-122"/>
              </a:rPr>
              <a:t>0)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92925"/>
              </p:ext>
            </p:extLst>
          </p:nvPr>
        </p:nvGraphicFramePr>
        <p:xfrm>
          <a:off x="5181600" y="1850886"/>
          <a:ext cx="2590800" cy="529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2" name="Equation" r:id="rId6" imgW="1117440" imgH="228600" progId="Equation.DSMT4">
                  <p:embed/>
                </p:oleObj>
              </mc:Choice>
              <mc:Fallback>
                <p:oleObj name="Equation" r:id="rId6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1600" y="1850886"/>
                        <a:ext cx="2590800" cy="529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65447"/>
              </p:ext>
            </p:extLst>
          </p:nvPr>
        </p:nvGraphicFramePr>
        <p:xfrm>
          <a:off x="1066801" y="1850887"/>
          <a:ext cx="3124200" cy="57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3" name="Equation" r:id="rId8" imgW="1460160" imgH="266400" progId="Equation.DSMT4">
                  <p:embed/>
                </p:oleObj>
              </mc:Choice>
              <mc:Fallback>
                <p:oleObj name="Equation" r:id="rId8" imgW="1460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1" y="1850887"/>
                        <a:ext cx="3124200" cy="570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7856" y="2514600"/>
                <a:ext cx="7460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</a:rPr>
                      <m:t>𝑖𝑛</m:t>
                    </m:r>
                    <m:r>
                      <a:rPr lang="en-US" altLang="zh-CN" sz="2000" i="1" smtClean="0">
                        <a:latin typeface="Cambria Math"/>
                      </a:rPr>
                      <m:t> </m:t>
                    </m:r>
                    <m:r>
                      <a:rPr lang="en-US" altLang="zh-CN" sz="2000" i="1" smtClean="0">
                        <a:latin typeface="Cambria Math"/>
                      </a:rPr>
                      <m:t>𝑤h𝑖𝑐h</m:t>
                    </m:r>
                    <m:r>
                      <a:rPr lang="en-US" altLang="zh-CN" sz="2000" i="1" smtClean="0">
                        <a:latin typeface="Cambria Math"/>
                      </a:rPr>
                      <m:t> </m:t>
                    </m:r>
                    <m:r>
                      <a:rPr lang="zh-CN" altLang="en-US" sz="2000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:r>
                  <a:rPr lang="en-US" altLang="zh-CN" sz="2000" b="1" dirty="0"/>
                  <a:t>half </a:t>
                </a:r>
                <a:r>
                  <a:rPr lang="en-US" altLang="zh-CN" sz="2000" dirty="0"/>
                  <a:t>of the </a:t>
                </a:r>
                <a:r>
                  <a:rPr lang="en-US" altLang="zh-CN" sz="2000" b="1" dirty="0" smtClean="0"/>
                  <a:t>overall rotation angle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zh-CN" altLang="en-US" sz="2000" i="1">
                        <a:latin typeface="Cambria Math"/>
                      </a:rPr>
                      <m:t>𝜃</m:t>
                    </m:r>
                    <m:r>
                      <a:rPr lang="en-US" altLang="zh-CN" sz="2000" b="0" i="1" smtClean="0">
                        <a:latin typeface="Cambria Math"/>
                      </a:rPr>
                      <m:t>=</m:t>
                    </m:r>
                    <m:r>
                      <a:rPr lang="zh-CN" altLang="en-US" sz="2000" i="1">
                        <a:latin typeface="Cambria Math"/>
                      </a:rPr>
                      <m:t>𝛼</m:t>
                    </m:r>
                    <m:r>
                      <a:rPr lang="en-US" altLang="zh-CN" sz="2000" b="0" i="1" smtClean="0">
                        <a:latin typeface="Cambria Math"/>
                      </a:rPr>
                      <m:t>/2)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6" y="2514600"/>
                <a:ext cx="7460344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692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90600" y="11430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For H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o, we need to use the same idea in 4D quaternion</a:t>
            </a:r>
            <a:r>
              <a:rPr lang="en-US" altLang="zh-CN" sz="2000" baseline="30000" dirty="0" smtClean="0"/>
              <a:t>[5]</a:t>
            </a:r>
            <a:r>
              <a:rPr lang="en-US" altLang="zh-CN" sz="2000" dirty="0" smtClean="0"/>
              <a:t> space</a:t>
            </a:r>
            <a:endParaRPr lang="zh-CN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9600" y="198120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or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0513" y="3022811"/>
                <a:ext cx="7460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𝑡𝑟𝑎𝑛𝑠𝑓𝑜𝑟𝑚𝑎𝑡𝑖𝑜𝑛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𝑎𝑟𝑒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𝑠𝑖𝑚𝑖𝑙𝑎𝑟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13" y="3022811"/>
                <a:ext cx="7460344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327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95584"/>
              </p:ext>
            </p:extLst>
          </p:nvPr>
        </p:nvGraphicFramePr>
        <p:xfrm>
          <a:off x="1219200" y="3445630"/>
          <a:ext cx="27432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4" name="Equation" r:id="rId12" imgW="1218960" imgH="799920" progId="Equation.DSMT4">
                  <p:embed/>
                </p:oleObj>
              </mc:Choice>
              <mc:Fallback>
                <p:oleObj name="Equation" r:id="rId12" imgW="12189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19200" y="3445630"/>
                        <a:ext cx="2743200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 descr="F:\常用图标\subject in UB\Google 云端硬盘\My project\group meeting 5-10\图片资料\3D projection cap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67103"/>
            <a:ext cx="2650313" cy="22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858000" y="4495800"/>
            <a:ext cx="304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77678" y="5129793"/>
            <a:ext cx="42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baseline="-25000" dirty="0" smtClean="0"/>
              <a:t>3</a:t>
            </a:r>
            <a:endParaRPr lang="zh-CN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30400" y="5257800"/>
            <a:ext cx="293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would the projection of </a:t>
            </a:r>
            <a:r>
              <a:rPr lang="en-US" altLang="zh-CN" dirty="0" err="1" smtClean="0"/>
              <a:t>hyperspherical</a:t>
            </a:r>
            <a:r>
              <a:rPr lang="en-US" altLang="zh-CN" dirty="0" smtClean="0"/>
              <a:t> cap be like?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6" y="0"/>
            <a:ext cx="9178926" cy="68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985588">
            <a:off x="-141817" y="499535"/>
            <a:ext cx="9440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文本占位符 10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11188" y="505885"/>
            <a:ext cx="7694612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+mn-lt"/>
                <a:sym typeface="宋体" pitchFamily="2" charset="-122"/>
              </a:rPr>
              <a:t>Formalism and </a:t>
            </a:r>
            <a:r>
              <a:rPr lang="en-US" altLang="zh-CN" sz="2800" dirty="0">
                <a:sym typeface="宋体" pitchFamily="2" charset="-122"/>
              </a:rPr>
              <a:t>method (nonlinear molecule, like </a:t>
            </a:r>
            <a:r>
              <a:rPr lang="en-US" altLang="zh-CN" sz="2800" dirty="0" smtClean="0">
                <a:sym typeface="宋体" pitchFamily="2" charset="-122"/>
              </a:rPr>
              <a:t>H</a:t>
            </a:r>
            <a:r>
              <a:rPr lang="en-US" altLang="zh-CN" sz="2800" baseline="-25000" dirty="0" smtClean="0">
                <a:sym typeface="宋体" pitchFamily="2" charset="-122"/>
              </a:rPr>
              <a:t>2</a:t>
            </a:r>
            <a:r>
              <a:rPr lang="en-US" altLang="zh-CN" sz="2800" dirty="0" smtClean="0">
                <a:sym typeface="宋体" pitchFamily="2" charset="-122"/>
              </a:rPr>
              <a:t>0</a:t>
            </a:r>
            <a:r>
              <a:rPr lang="en-US" altLang="zh-CN" sz="2800" dirty="0">
                <a:sym typeface="宋体" pitchFamily="2" charset="-122"/>
              </a:rPr>
              <a:t>)</a:t>
            </a:r>
            <a:r>
              <a:rPr lang="zh-CN" altLang="en-US" sz="2800" dirty="0" smtClean="0">
                <a:latin typeface="+mn-lt"/>
                <a:sym typeface="宋体" pitchFamily="2" charset="-122"/>
              </a:rPr>
              <a:t> </a:t>
            </a:r>
          </a:p>
        </p:txBody>
      </p:sp>
      <p:sp>
        <p:nvSpPr>
          <p:cNvPr id="3077" name="文本占位符 1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14300" y="560918"/>
            <a:ext cx="431800" cy="4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altLang="zh-CN" sz="2000" dirty="0">
                <a:latin typeface="+mn-lt"/>
                <a:ea typeface="叶根友毛笔行书2.0版" pitchFamily="4" charset="-122"/>
                <a:sym typeface="宋体" pitchFamily="2" charset="-122"/>
              </a:rPr>
              <a:t>2</a:t>
            </a:r>
            <a:endParaRPr lang="zh-CN" altLang="en-US" dirty="0" smtClean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7143"/>
              </p:ext>
            </p:extLst>
          </p:nvPr>
        </p:nvGraphicFramePr>
        <p:xfrm>
          <a:off x="3886200" y="3038739"/>
          <a:ext cx="286861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9" name="Equation" r:id="rId6" imgW="1396800" imgH="393480" progId="Equation.DSMT4">
                  <p:embed/>
                </p:oleObj>
              </mc:Choice>
              <mc:Fallback>
                <p:oleObj name="Equation" r:id="rId6" imgW="1396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6200" y="3038739"/>
                        <a:ext cx="2868612" cy="80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47192"/>
              </p:ext>
            </p:extLst>
          </p:nvPr>
        </p:nvGraphicFramePr>
        <p:xfrm>
          <a:off x="2590800" y="3962400"/>
          <a:ext cx="3048000" cy="154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" name="Equation" r:id="rId8" imgW="1206360" imgH="609480" progId="Equation.DSMT4">
                  <p:embed/>
                </p:oleObj>
              </mc:Choice>
              <mc:Fallback>
                <p:oleObj name="Equation" r:id="rId8" imgW="12063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0800" y="3962400"/>
                        <a:ext cx="3048000" cy="154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08078"/>
              </p:ext>
            </p:extLst>
          </p:nvPr>
        </p:nvGraphicFramePr>
        <p:xfrm>
          <a:off x="2430378" y="2129185"/>
          <a:ext cx="2768894" cy="57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" name="Equation" r:id="rId10" imgW="977760" imgH="203040" progId="Equation.DSMT4">
                  <p:embed/>
                </p:oleObj>
              </mc:Choice>
              <mc:Fallback>
                <p:oleObj name="Equation" r:id="rId10" imgW="977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30378" y="2129185"/>
                        <a:ext cx="2768894" cy="57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88786" y="2291323"/>
            <a:ext cx="98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/>
              <a:t>sphere: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4186" y="3242703"/>
            <a:ext cx="270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err="1" smtClean="0"/>
              <a:t>Hyperspherical</a:t>
            </a:r>
            <a:r>
              <a:rPr lang="en-US" altLang="zh-CN" sz="2000" dirty="0" smtClean="0"/>
              <a:t>  Cap</a:t>
            </a:r>
            <a:r>
              <a:rPr lang="en-US" altLang="zh-CN" sz="2000" baseline="30000" dirty="0" smtClean="0"/>
              <a:t>[6]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4287" y="1346783"/>
            <a:ext cx="554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/>
              <a:t>Similarly two area should be the same, but projection of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24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785</Words>
  <Application>Microsoft Office PowerPoint</Application>
  <PresentationFormat>On-screen Show (4:3)</PresentationFormat>
  <Paragraphs>137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weisongl</dc:creator>
  <cp:lastModifiedBy>weisongl</cp:lastModifiedBy>
  <cp:revision>262</cp:revision>
  <cp:lastPrinted>2014-05-22T16:12:30Z</cp:lastPrinted>
  <dcterms:created xsi:type="dcterms:W3CDTF">2006-08-16T00:00:00Z</dcterms:created>
  <dcterms:modified xsi:type="dcterms:W3CDTF">2014-09-30T18:46:40Z</dcterms:modified>
</cp:coreProperties>
</file>