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6858000" cy="9144000"/>
  <p:defaultTextStyle>
    <a:defPPr>
      <a:defRPr lang="en-US"/>
    </a:defPPr>
    <a:lvl1pPr algn="l" rtl="0" fontAlgn="base">
      <a:spcBef>
        <a:spcPct val="0"/>
      </a:spcBef>
      <a:spcAft>
        <a:spcPct val="0"/>
      </a:spcAft>
      <a:defRPr sz="7200" kern="1200">
        <a:solidFill>
          <a:schemeClr val="tx1"/>
        </a:solidFill>
        <a:latin typeface="Arial" charset="0"/>
        <a:ea typeface="+mn-ea"/>
        <a:cs typeface="+mn-cs"/>
      </a:defRPr>
    </a:lvl1pPr>
    <a:lvl2pPr marL="354013" indent="103188" algn="l" rtl="0" fontAlgn="base">
      <a:spcBef>
        <a:spcPct val="0"/>
      </a:spcBef>
      <a:spcAft>
        <a:spcPct val="0"/>
      </a:spcAft>
      <a:defRPr sz="7200" kern="1200">
        <a:solidFill>
          <a:schemeClr val="tx1"/>
        </a:solidFill>
        <a:latin typeface="Arial" charset="0"/>
        <a:ea typeface="+mn-ea"/>
        <a:cs typeface="+mn-cs"/>
      </a:defRPr>
    </a:lvl2pPr>
    <a:lvl3pPr marL="709613" indent="204788" algn="l" rtl="0" fontAlgn="base">
      <a:spcBef>
        <a:spcPct val="0"/>
      </a:spcBef>
      <a:spcAft>
        <a:spcPct val="0"/>
      </a:spcAft>
      <a:defRPr sz="7200" kern="1200">
        <a:solidFill>
          <a:schemeClr val="tx1"/>
        </a:solidFill>
        <a:latin typeface="Arial" charset="0"/>
        <a:ea typeface="+mn-ea"/>
        <a:cs typeface="+mn-cs"/>
      </a:defRPr>
    </a:lvl3pPr>
    <a:lvl4pPr marL="1065213" indent="306388" algn="l" rtl="0" fontAlgn="base">
      <a:spcBef>
        <a:spcPct val="0"/>
      </a:spcBef>
      <a:spcAft>
        <a:spcPct val="0"/>
      </a:spcAft>
      <a:defRPr sz="7200" kern="1200">
        <a:solidFill>
          <a:schemeClr val="tx1"/>
        </a:solidFill>
        <a:latin typeface="Arial" charset="0"/>
        <a:ea typeface="+mn-ea"/>
        <a:cs typeface="+mn-cs"/>
      </a:defRPr>
    </a:lvl4pPr>
    <a:lvl5pPr marL="1420813" indent="407988" algn="l" rtl="0" fontAlgn="base">
      <a:spcBef>
        <a:spcPct val="0"/>
      </a:spcBef>
      <a:spcAft>
        <a:spcPct val="0"/>
      </a:spcAft>
      <a:defRPr sz="7200" kern="1200">
        <a:solidFill>
          <a:schemeClr val="tx1"/>
        </a:solidFill>
        <a:latin typeface="Arial" charset="0"/>
        <a:ea typeface="+mn-ea"/>
        <a:cs typeface="+mn-cs"/>
      </a:defRPr>
    </a:lvl5pPr>
    <a:lvl6pPr marL="2286000" algn="l" defTabSz="914400" rtl="0" eaLnBrk="1" latinLnBrk="0" hangingPunct="1">
      <a:defRPr sz="7200" kern="1200">
        <a:solidFill>
          <a:schemeClr val="tx1"/>
        </a:solidFill>
        <a:latin typeface="Arial" charset="0"/>
        <a:ea typeface="+mn-ea"/>
        <a:cs typeface="+mn-cs"/>
      </a:defRPr>
    </a:lvl6pPr>
    <a:lvl7pPr marL="2743200" algn="l" defTabSz="914400" rtl="0" eaLnBrk="1" latinLnBrk="0" hangingPunct="1">
      <a:defRPr sz="7200" kern="1200">
        <a:solidFill>
          <a:schemeClr val="tx1"/>
        </a:solidFill>
        <a:latin typeface="Arial" charset="0"/>
        <a:ea typeface="+mn-ea"/>
        <a:cs typeface="+mn-cs"/>
      </a:defRPr>
    </a:lvl7pPr>
    <a:lvl8pPr marL="3200400" algn="l" defTabSz="914400" rtl="0" eaLnBrk="1" latinLnBrk="0" hangingPunct="1">
      <a:defRPr sz="7200" kern="1200">
        <a:solidFill>
          <a:schemeClr val="tx1"/>
        </a:solidFill>
        <a:latin typeface="Arial" charset="0"/>
        <a:ea typeface="+mn-ea"/>
        <a:cs typeface="+mn-cs"/>
      </a:defRPr>
    </a:lvl8pPr>
    <a:lvl9pPr marL="3657600" algn="l" defTabSz="914400" rtl="0" eaLnBrk="1" latinLnBrk="0" hangingPunct="1">
      <a:defRPr sz="7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7C"/>
    <a:srgbClr val="FF0000"/>
    <a:srgbClr val="CC3300"/>
    <a:srgbClr val="3E3EBC"/>
    <a:srgbClr val="800000"/>
    <a:srgbClr val="0AA654"/>
    <a:srgbClr val="990000"/>
    <a:srgbClr val="6600FF"/>
    <a:srgbClr val="0080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18" autoAdjust="0"/>
    <p:restoredTop sz="93822" autoAdjust="0"/>
  </p:normalViewPr>
  <p:slideViewPr>
    <p:cSldViewPr>
      <p:cViewPr>
        <p:scale>
          <a:sx n="25" d="100"/>
          <a:sy n="25" d="100"/>
        </p:scale>
        <p:origin x="-1152" y="300"/>
      </p:cViewPr>
      <p:guideLst>
        <p:guide orient="horz" pos="11554"/>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D79F5A2-2527-4ED7-A094-646624CE904F}" type="slidenum">
              <a:rPr lang="en-US"/>
              <a:pPr>
                <a:defRPr/>
              </a:pPr>
              <a:t>‹#›</a:t>
            </a:fld>
            <a:endParaRPr lang="en-US"/>
          </a:p>
        </p:txBody>
      </p:sp>
    </p:spTree>
    <p:extLst>
      <p:ext uri="{BB962C8B-B14F-4D97-AF65-F5344CB8AC3E}">
        <p14:creationId xmlns:p14="http://schemas.microsoft.com/office/powerpoint/2010/main" val="17778207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mn-ea"/>
        <a:cs typeface="+mn-cs"/>
      </a:defRPr>
    </a:lvl1pPr>
    <a:lvl2pPr marL="354013" algn="l" rtl="0" eaLnBrk="0" fontAlgn="base" hangingPunct="0">
      <a:spcBef>
        <a:spcPct val="30000"/>
      </a:spcBef>
      <a:spcAft>
        <a:spcPct val="0"/>
      </a:spcAft>
      <a:defRPr sz="900" kern="1200">
        <a:solidFill>
          <a:schemeClr val="tx1"/>
        </a:solidFill>
        <a:latin typeface="Arial" charset="0"/>
        <a:ea typeface="+mn-ea"/>
        <a:cs typeface="+mn-cs"/>
      </a:defRPr>
    </a:lvl2pPr>
    <a:lvl3pPr marL="709613" algn="l" rtl="0" eaLnBrk="0" fontAlgn="base" hangingPunct="0">
      <a:spcBef>
        <a:spcPct val="30000"/>
      </a:spcBef>
      <a:spcAft>
        <a:spcPct val="0"/>
      </a:spcAft>
      <a:defRPr sz="900" kern="1200">
        <a:solidFill>
          <a:schemeClr val="tx1"/>
        </a:solidFill>
        <a:latin typeface="Arial" charset="0"/>
        <a:ea typeface="+mn-ea"/>
        <a:cs typeface="+mn-cs"/>
      </a:defRPr>
    </a:lvl3pPr>
    <a:lvl4pPr marL="1065213" algn="l" rtl="0" eaLnBrk="0" fontAlgn="base" hangingPunct="0">
      <a:spcBef>
        <a:spcPct val="30000"/>
      </a:spcBef>
      <a:spcAft>
        <a:spcPct val="0"/>
      </a:spcAft>
      <a:defRPr sz="900" kern="1200">
        <a:solidFill>
          <a:schemeClr val="tx1"/>
        </a:solidFill>
        <a:latin typeface="Arial" charset="0"/>
        <a:ea typeface="+mn-ea"/>
        <a:cs typeface="+mn-cs"/>
      </a:defRPr>
    </a:lvl4pPr>
    <a:lvl5pPr marL="1420813" algn="l" rtl="0" eaLnBrk="0" fontAlgn="base" hangingPunct="0">
      <a:spcBef>
        <a:spcPct val="30000"/>
      </a:spcBef>
      <a:spcAft>
        <a:spcPct val="0"/>
      </a:spcAft>
      <a:defRPr sz="900" kern="1200">
        <a:solidFill>
          <a:schemeClr val="tx1"/>
        </a:solidFill>
        <a:latin typeface="Arial" charset="0"/>
        <a:ea typeface="+mn-ea"/>
        <a:cs typeface="+mn-cs"/>
      </a:defRPr>
    </a:lvl5pPr>
    <a:lvl6pPr marL="1777822" algn="l" defTabSz="711129" rtl="0" eaLnBrk="1" latinLnBrk="0" hangingPunct="1">
      <a:defRPr sz="900" kern="1200">
        <a:solidFill>
          <a:schemeClr val="tx1"/>
        </a:solidFill>
        <a:latin typeface="+mn-lt"/>
        <a:ea typeface="+mn-ea"/>
        <a:cs typeface="+mn-cs"/>
      </a:defRPr>
    </a:lvl6pPr>
    <a:lvl7pPr marL="2133387" algn="l" defTabSz="711129" rtl="0" eaLnBrk="1" latinLnBrk="0" hangingPunct="1">
      <a:defRPr sz="900" kern="1200">
        <a:solidFill>
          <a:schemeClr val="tx1"/>
        </a:solidFill>
        <a:latin typeface="+mn-lt"/>
        <a:ea typeface="+mn-ea"/>
        <a:cs typeface="+mn-cs"/>
      </a:defRPr>
    </a:lvl7pPr>
    <a:lvl8pPr marL="2488951" algn="l" defTabSz="711129" rtl="0" eaLnBrk="1" latinLnBrk="0" hangingPunct="1">
      <a:defRPr sz="900" kern="1200">
        <a:solidFill>
          <a:schemeClr val="tx1"/>
        </a:solidFill>
        <a:latin typeface="+mn-lt"/>
        <a:ea typeface="+mn-ea"/>
        <a:cs typeface="+mn-cs"/>
      </a:defRPr>
    </a:lvl8pPr>
    <a:lvl9pPr marL="2844516" algn="l" defTabSz="71112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FDA18AAF-55BE-4CDF-8BE7-490A893D5812}" type="slidenum">
              <a:rPr lang="en-US" sz="1200" smtClean="0"/>
              <a:pPr eaLnBrk="1" hangingPunct="1"/>
              <a:t>1</a:t>
            </a:fld>
            <a:endParaRPr lang="en-US" sz="120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29" y="8521474"/>
            <a:ext cx="31088542" cy="5880554"/>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136" y="15545028"/>
            <a:ext cx="25603729" cy="7009946"/>
          </a:xfrm>
        </p:spPr>
        <p:txBody>
          <a:bodyPr/>
          <a:lstStyle>
            <a:lvl1pPr marL="0" indent="0" algn="ctr">
              <a:buNone/>
              <a:defRPr/>
            </a:lvl1pPr>
            <a:lvl2pPr marL="355564" indent="0" algn="ctr">
              <a:buNone/>
              <a:defRPr/>
            </a:lvl2pPr>
            <a:lvl3pPr marL="711129" indent="0" algn="ctr">
              <a:buNone/>
              <a:defRPr/>
            </a:lvl3pPr>
            <a:lvl4pPr marL="1066693" indent="0" algn="ctr">
              <a:buNone/>
              <a:defRPr/>
            </a:lvl4pPr>
            <a:lvl5pPr marL="1422258" indent="0" algn="ctr">
              <a:buNone/>
              <a:defRPr/>
            </a:lvl5pPr>
            <a:lvl6pPr marL="1777822" indent="0" algn="ctr">
              <a:buNone/>
              <a:defRPr/>
            </a:lvl6pPr>
            <a:lvl7pPr marL="2133387" indent="0" algn="ctr">
              <a:buNone/>
              <a:defRPr/>
            </a:lvl7pPr>
            <a:lvl8pPr marL="2488951" indent="0" algn="ctr">
              <a:buNone/>
              <a:defRPr/>
            </a:lvl8pPr>
            <a:lvl9pPr marL="284451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E588AE-EC30-4F3F-A2BC-483DF4F65A48}" type="slidenum">
              <a:rPr lang="en-US"/>
              <a:pPr>
                <a:defRPr/>
              </a:pPr>
              <a:t>‹#›</a:t>
            </a:fld>
            <a:endParaRPr lang="en-US"/>
          </a:p>
        </p:txBody>
      </p:sp>
    </p:spTree>
    <p:extLst>
      <p:ext uri="{BB962C8B-B14F-4D97-AF65-F5344CB8AC3E}">
        <p14:creationId xmlns:p14="http://schemas.microsoft.com/office/powerpoint/2010/main" val="44040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3BBE64-6A52-462E-9B12-5C136F842AAF}" type="slidenum">
              <a:rPr lang="en-US"/>
              <a:pPr>
                <a:defRPr/>
              </a:pPr>
              <a:t>‹#›</a:t>
            </a:fld>
            <a:endParaRPr lang="en-US"/>
          </a:p>
        </p:txBody>
      </p:sp>
    </p:spTree>
    <p:extLst>
      <p:ext uri="{BB962C8B-B14F-4D97-AF65-F5344CB8AC3E}">
        <p14:creationId xmlns:p14="http://schemas.microsoft.com/office/powerpoint/2010/main" val="92718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866" y="1098778"/>
            <a:ext cx="8229864" cy="234054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271" y="1098778"/>
            <a:ext cx="24562594" cy="234054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4893AA-4213-4AEA-AAFA-8D848261C42A}" type="slidenum">
              <a:rPr lang="en-US"/>
              <a:pPr>
                <a:defRPr/>
              </a:pPr>
              <a:t>‹#›</a:t>
            </a:fld>
            <a:endParaRPr lang="en-US"/>
          </a:p>
        </p:txBody>
      </p:sp>
    </p:spTree>
    <p:extLst>
      <p:ext uri="{BB962C8B-B14F-4D97-AF65-F5344CB8AC3E}">
        <p14:creationId xmlns:p14="http://schemas.microsoft.com/office/powerpoint/2010/main" val="315629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DA44D4-1922-4C05-8475-45F683251059}" type="slidenum">
              <a:rPr lang="en-US"/>
              <a:pPr>
                <a:defRPr/>
              </a:pPr>
              <a:t>‹#›</a:t>
            </a:fld>
            <a:endParaRPr lang="en-US"/>
          </a:p>
        </p:txBody>
      </p:sp>
    </p:spTree>
    <p:extLst>
      <p:ext uri="{BB962C8B-B14F-4D97-AF65-F5344CB8AC3E}">
        <p14:creationId xmlns:p14="http://schemas.microsoft.com/office/powerpoint/2010/main" val="5107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7628054"/>
            <a:ext cx="31089865" cy="5447393"/>
          </a:xfrm>
        </p:spPr>
        <p:txBody>
          <a:bodyPr anchor="t"/>
          <a:lstStyle>
            <a:lvl1pPr algn="l">
              <a:defRPr sz="31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0" y="11627304"/>
            <a:ext cx="31089865" cy="6000750"/>
          </a:xfrm>
        </p:spPr>
        <p:txBody>
          <a:bodyPr anchor="b"/>
          <a:lstStyle>
            <a:lvl1pPr marL="0" indent="0">
              <a:buNone/>
              <a:defRPr sz="1600"/>
            </a:lvl1pPr>
            <a:lvl2pPr marL="355564" indent="0">
              <a:buNone/>
              <a:defRPr sz="1400"/>
            </a:lvl2pPr>
            <a:lvl3pPr marL="711129" indent="0">
              <a:buNone/>
              <a:defRPr sz="1200"/>
            </a:lvl3pPr>
            <a:lvl4pPr marL="1066693" indent="0">
              <a:buNone/>
              <a:defRPr sz="1100"/>
            </a:lvl4pPr>
            <a:lvl5pPr marL="1422258" indent="0">
              <a:buNone/>
              <a:defRPr sz="1100"/>
            </a:lvl5pPr>
            <a:lvl6pPr marL="1777822" indent="0">
              <a:buNone/>
              <a:defRPr sz="1100"/>
            </a:lvl6pPr>
            <a:lvl7pPr marL="2133387" indent="0">
              <a:buNone/>
              <a:defRPr sz="1100"/>
            </a:lvl7pPr>
            <a:lvl8pPr marL="2488951" indent="0">
              <a:buNone/>
              <a:defRPr sz="1100"/>
            </a:lvl8pPr>
            <a:lvl9pPr marL="2844516"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68B01-8CF3-42BB-9418-B7CC69A4180E}" type="slidenum">
              <a:rPr lang="en-US"/>
              <a:pPr>
                <a:defRPr/>
              </a:pPr>
              <a:t>‹#›</a:t>
            </a:fld>
            <a:endParaRPr lang="en-US"/>
          </a:p>
        </p:txBody>
      </p:sp>
    </p:spTree>
    <p:extLst>
      <p:ext uri="{BB962C8B-B14F-4D97-AF65-F5344CB8AC3E}">
        <p14:creationId xmlns:p14="http://schemas.microsoft.com/office/powerpoint/2010/main" val="2263602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271" y="6401028"/>
            <a:ext cx="16396229" cy="18103169"/>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51501" y="6401028"/>
            <a:ext cx="16396229" cy="18103169"/>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D54DAC4-CBAF-41E9-831C-01C99E4D3A8E}" type="slidenum">
              <a:rPr lang="en-US"/>
              <a:pPr>
                <a:defRPr/>
              </a:pPr>
              <a:t>‹#›</a:t>
            </a:fld>
            <a:endParaRPr lang="en-US"/>
          </a:p>
        </p:txBody>
      </p:sp>
    </p:spTree>
    <p:extLst>
      <p:ext uri="{BB962C8B-B14F-4D97-AF65-F5344CB8AC3E}">
        <p14:creationId xmlns:p14="http://schemas.microsoft.com/office/powerpoint/2010/main" val="413131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271" y="6140224"/>
            <a:ext cx="16160750" cy="2559276"/>
          </a:xfrm>
        </p:spPr>
        <p:txBody>
          <a:bodyPr anchor="b"/>
          <a:lstStyle>
            <a:lvl1pPr marL="0" indent="0">
              <a:buNone/>
              <a:defRPr sz="1900" b="1"/>
            </a:lvl1pPr>
            <a:lvl2pPr marL="355564" indent="0">
              <a:buNone/>
              <a:defRPr sz="1600" b="1"/>
            </a:lvl2pPr>
            <a:lvl3pPr marL="711129" indent="0">
              <a:buNone/>
              <a:defRPr sz="1400" b="1"/>
            </a:lvl3pPr>
            <a:lvl4pPr marL="1066693" indent="0">
              <a:buNone/>
              <a:defRPr sz="1200" b="1"/>
            </a:lvl4pPr>
            <a:lvl5pPr marL="1422258" indent="0">
              <a:buNone/>
              <a:defRPr sz="1200" b="1"/>
            </a:lvl5pPr>
            <a:lvl6pPr marL="1777822" indent="0">
              <a:buNone/>
              <a:defRPr sz="1200" b="1"/>
            </a:lvl6pPr>
            <a:lvl7pPr marL="2133387" indent="0">
              <a:buNone/>
              <a:defRPr sz="1200" b="1"/>
            </a:lvl7pPr>
            <a:lvl8pPr marL="2488951" indent="0">
              <a:buNone/>
              <a:defRPr sz="1200" b="1"/>
            </a:lvl8pPr>
            <a:lvl9pPr marL="284451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828271" y="8699501"/>
            <a:ext cx="16160750" cy="15804696"/>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366" y="6140224"/>
            <a:ext cx="16167364" cy="2559276"/>
          </a:xfrm>
        </p:spPr>
        <p:txBody>
          <a:bodyPr anchor="b"/>
          <a:lstStyle>
            <a:lvl1pPr marL="0" indent="0">
              <a:buNone/>
              <a:defRPr sz="1900" b="1"/>
            </a:lvl1pPr>
            <a:lvl2pPr marL="355564" indent="0">
              <a:buNone/>
              <a:defRPr sz="1600" b="1"/>
            </a:lvl2pPr>
            <a:lvl3pPr marL="711129" indent="0">
              <a:buNone/>
              <a:defRPr sz="1400" b="1"/>
            </a:lvl3pPr>
            <a:lvl4pPr marL="1066693" indent="0">
              <a:buNone/>
              <a:defRPr sz="1200" b="1"/>
            </a:lvl4pPr>
            <a:lvl5pPr marL="1422258" indent="0">
              <a:buNone/>
              <a:defRPr sz="1200" b="1"/>
            </a:lvl5pPr>
            <a:lvl6pPr marL="1777822" indent="0">
              <a:buNone/>
              <a:defRPr sz="1200" b="1"/>
            </a:lvl6pPr>
            <a:lvl7pPr marL="2133387" indent="0">
              <a:buNone/>
              <a:defRPr sz="1200" b="1"/>
            </a:lvl7pPr>
            <a:lvl8pPr marL="2488951" indent="0">
              <a:buNone/>
              <a:defRPr sz="1200" b="1"/>
            </a:lvl8pPr>
            <a:lvl9pPr marL="284451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18580366" y="8699501"/>
            <a:ext cx="16167364" cy="15804696"/>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785D0FA-849C-4C3A-9045-51B3FF9657BF}" type="slidenum">
              <a:rPr lang="en-US"/>
              <a:pPr>
                <a:defRPr/>
              </a:pPr>
              <a:t>‹#›</a:t>
            </a:fld>
            <a:endParaRPr lang="en-US"/>
          </a:p>
        </p:txBody>
      </p:sp>
    </p:spTree>
    <p:extLst>
      <p:ext uri="{BB962C8B-B14F-4D97-AF65-F5344CB8AC3E}">
        <p14:creationId xmlns:p14="http://schemas.microsoft.com/office/powerpoint/2010/main" val="352311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0651CC7-54C7-436E-BD65-8CD8C1C1B598}" type="slidenum">
              <a:rPr lang="en-US"/>
              <a:pPr>
                <a:defRPr/>
              </a:pPr>
              <a:t>‹#›</a:t>
            </a:fld>
            <a:endParaRPr lang="en-US"/>
          </a:p>
        </p:txBody>
      </p:sp>
    </p:spTree>
    <p:extLst>
      <p:ext uri="{BB962C8B-B14F-4D97-AF65-F5344CB8AC3E}">
        <p14:creationId xmlns:p14="http://schemas.microsoft.com/office/powerpoint/2010/main" val="389150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6AAAEF1-E2DD-40C3-93B6-641D57411F82}" type="slidenum">
              <a:rPr lang="en-US"/>
              <a:pPr>
                <a:defRPr/>
              </a:pPr>
              <a:t>‹#›</a:t>
            </a:fld>
            <a:endParaRPr lang="en-US"/>
          </a:p>
        </p:txBody>
      </p:sp>
    </p:spTree>
    <p:extLst>
      <p:ext uri="{BB962C8B-B14F-4D97-AF65-F5344CB8AC3E}">
        <p14:creationId xmlns:p14="http://schemas.microsoft.com/office/powerpoint/2010/main" val="300255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091974"/>
            <a:ext cx="12033250" cy="4647973"/>
          </a:xfrm>
        </p:spPr>
        <p:txBody>
          <a:bodyPr anchor="b"/>
          <a:lstStyle>
            <a:lvl1pPr algn="l">
              <a:defRPr sz="1600" b="1"/>
            </a:lvl1pPr>
          </a:lstStyle>
          <a:p>
            <a:r>
              <a:rPr lang="en-US" smtClean="0"/>
              <a:t>Click to edit Master title style</a:t>
            </a:r>
            <a:endParaRPr lang="en-US"/>
          </a:p>
        </p:txBody>
      </p:sp>
      <p:sp>
        <p:nvSpPr>
          <p:cNvPr id="3" name="Content Placeholder 2"/>
          <p:cNvSpPr>
            <a:spLocks noGrp="1"/>
          </p:cNvSpPr>
          <p:nvPr>
            <p:ph idx="1"/>
          </p:nvPr>
        </p:nvSpPr>
        <p:spPr>
          <a:xfrm>
            <a:off x="14300729" y="1091974"/>
            <a:ext cx="20447000" cy="23412223"/>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271" y="5739946"/>
            <a:ext cx="12033250" cy="18764250"/>
          </a:xfrm>
        </p:spPr>
        <p:txBody>
          <a:bodyPr/>
          <a:lstStyle>
            <a:lvl1pPr marL="0" indent="0">
              <a:buNone/>
              <a:defRPr sz="1100"/>
            </a:lvl1pPr>
            <a:lvl2pPr marL="355564" indent="0">
              <a:buNone/>
              <a:defRPr sz="900"/>
            </a:lvl2pPr>
            <a:lvl3pPr marL="711129" indent="0">
              <a:buNone/>
              <a:defRPr sz="800"/>
            </a:lvl3pPr>
            <a:lvl4pPr marL="1066693" indent="0">
              <a:buNone/>
              <a:defRPr sz="700"/>
            </a:lvl4pPr>
            <a:lvl5pPr marL="1422258" indent="0">
              <a:buNone/>
              <a:defRPr sz="700"/>
            </a:lvl5pPr>
            <a:lvl6pPr marL="1777822" indent="0">
              <a:buNone/>
              <a:defRPr sz="700"/>
            </a:lvl6pPr>
            <a:lvl7pPr marL="2133387" indent="0">
              <a:buNone/>
              <a:defRPr sz="700"/>
            </a:lvl7pPr>
            <a:lvl8pPr marL="2488951" indent="0">
              <a:buNone/>
              <a:defRPr sz="700"/>
            </a:lvl8pPr>
            <a:lvl9pPr marL="2844516"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0D4D2E-D563-4535-86B9-F5CBBED10147}" type="slidenum">
              <a:rPr lang="en-US"/>
              <a:pPr>
                <a:defRPr/>
              </a:pPr>
              <a:t>‹#›</a:t>
            </a:fld>
            <a:endParaRPr lang="en-US"/>
          </a:p>
        </p:txBody>
      </p:sp>
    </p:spTree>
    <p:extLst>
      <p:ext uri="{BB962C8B-B14F-4D97-AF65-F5344CB8AC3E}">
        <p14:creationId xmlns:p14="http://schemas.microsoft.com/office/powerpoint/2010/main" val="412638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6" y="19201947"/>
            <a:ext cx="21945864" cy="2267857"/>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7168886" y="2451554"/>
            <a:ext cx="21945864" cy="16458974"/>
          </a:xfrm>
        </p:spPr>
        <p:txBody>
          <a:bodyPr/>
          <a:lstStyle>
            <a:lvl1pPr marL="0" indent="0">
              <a:buNone/>
              <a:defRPr sz="2500"/>
            </a:lvl1pPr>
            <a:lvl2pPr marL="355564" indent="0">
              <a:buNone/>
              <a:defRPr sz="2200"/>
            </a:lvl2pPr>
            <a:lvl3pPr marL="711129" indent="0">
              <a:buNone/>
              <a:defRPr sz="1900"/>
            </a:lvl3pPr>
            <a:lvl4pPr marL="1066693" indent="0">
              <a:buNone/>
              <a:defRPr sz="1600"/>
            </a:lvl4pPr>
            <a:lvl5pPr marL="1422258" indent="0">
              <a:buNone/>
              <a:defRPr sz="1600"/>
            </a:lvl5pPr>
            <a:lvl6pPr marL="1777822" indent="0">
              <a:buNone/>
              <a:defRPr sz="1600"/>
            </a:lvl6pPr>
            <a:lvl7pPr marL="2133387" indent="0">
              <a:buNone/>
              <a:defRPr sz="1600"/>
            </a:lvl7pPr>
            <a:lvl8pPr marL="2488951" indent="0">
              <a:buNone/>
              <a:defRPr sz="1600"/>
            </a:lvl8pPr>
            <a:lvl9pPr marL="2844516" indent="0">
              <a:buNone/>
              <a:defRPr sz="1600"/>
            </a:lvl9pPr>
          </a:lstStyle>
          <a:p>
            <a:pPr lvl="0"/>
            <a:endParaRPr lang="en-US" noProof="0" smtClean="0"/>
          </a:p>
        </p:txBody>
      </p:sp>
      <p:sp>
        <p:nvSpPr>
          <p:cNvPr id="4" name="Text Placeholder 3"/>
          <p:cNvSpPr>
            <a:spLocks noGrp="1"/>
          </p:cNvSpPr>
          <p:nvPr>
            <p:ph type="body" sz="half" idx="2"/>
          </p:nvPr>
        </p:nvSpPr>
        <p:spPr>
          <a:xfrm>
            <a:off x="7168886" y="21469804"/>
            <a:ext cx="21945864" cy="3219224"/>
          </a:xfrm>
        </p:spPr>
        <p:txBody>
          <a:bodyPr/>
          <a:lstStyle>
            <a:lvl1pPr marL="0" indent="0">
              <a:buNone/>
              <a:defRPr sz="1100"/>
            </a:lvl1pPr>
            <a:lvl2pPr marL="355564" indent="0">
              <a:buNone/>
              <a:defRPr sz="900"/>
            </a:lvl2pPr>
            <a:lvl3pPr marL="711129" indent="0">
              <a:buNone/>
              <a:defRPr sz="800"/>
            </a:lvl3pPr>
            <a:lvl4pPr marL="1066693" indent="0">
              <a:buNone/>
              <a:defRPr sz="700"/>
            </a:lvl4pPr>
            <a:lvl5pPr marL="1422258" indent="0">
              <a:buNone/>
              <a:defRPr sz="700"/>
            </a:lvl5pPr>
            <a:lvl6pPr marL="1777822" indent="0">
              <a:buNone/>
              <a:defRPr sz="700"/>
            </a:lvl6pPr>
            <a:lvl7pPr marL="2133387" indent="0">
              <a:buNone/>
              <a:defRPr sz="700"/>
            </a:lvl7pPr>
            <a:lvl8pPr marL="2488951" indent="0">
              <a:buNone/>
              <a:defRPr sz="700"/>
            </a:lvl8pPr>
            <a:lvl9pPr marL="2844516"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C98A1CA-0C68-4445-8C1C-E0C4CF1E004F}" type="slidenum">
              <a:rPr lang="en-US"/>
              <a:pPr>
                <a:defRPr/>
              </a:pPr>
              <a:t>‹#›</a:t>
            </a:fld>
            <a:endParaRPr lang="en-US"/>
          </a:p>
        </p:txBody>
      </p:sp>
    </p:spTree>
    <p:extLst>
      <p:ext uri="{BB962C8B-B14F-4D97-AF65-F5344CB8AC3E}">
        <p14:creationId xmlns:p14="http://schemas.microsoft.com/office/powerpoint/2010/main" val="323938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28800" y="1098550"/>
            <a:ext cx="32918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20" tIns="182860" rIns="365720" bIns="18286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828800" y="6400800"/>
            <a:ext cx="32918400" cy="181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20" tIns="182860" rIns="365720" bIns="18286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828800" y="24980900"/>
            <a:ext cx="8534400" cy="1905000"/>
          </a:xfrm>
          <a:prstGeom prst="rect">
            <a:avLst/>
          </a:prstGeom>
          <a:noFill/>
          <a:ln w="9525">
            <a:noFill/>
            <a:miter lim="800000"/>
            <a:headEnd/>
            <a:tailEnd/>
          </a:ln>
          <a:effectLst/>
        </p:spPr>
        <p:txBody>
          <a:bodyPr vert="horz" wrap="square" lIns="365720" tIns="182860" rIns="365720" bIns="182860" numCol="1" anchor="t" anchorCtr="0" compatLnSpc="1">
            <a:prstTxWarp prst="textNoShape">
              <a:avLst/>
            </a:prstTxWarp>
          </a:bodyPr>
          <a:lstStyle>
            <a:lvl1pPr>
              <a:defRPr sz="5600"/>
            </a:lvl1pPr>
          </a:lstStyle>
          <a:p>
            <a:pPr>
              <a:defRPr/>
            </a:pPr>
            <a:endParaRPr lang="en-US"/>
          </a:p>
        </p:txBody>
      </p:sp>
      <p:sp>
        <p:nvSpPr>
          <p:cNvPr id="1029" name="Rectangle 5"/>
          <p:cNvSpPr>
            <a:spLocks noGrp="1" noChangeArrowheads="1"/>
          </p:cNvSpPr>
          <p:nvPr>
            <p:ph type="ftr" sz="quarter" idx="3"/>
          </p:nvPr>
        </p:nvSpPr>
        <p:spPr bwMode="auto">
          <a:xfrm>
            <a:off x="12496800" y="24980900"/>
            <a:ext cx="11582400" cy="1905000"/>
          </a:xfrm>
          <a:prstGeom prst="rect">
            <a:avLst/>
          </a:prstGeom>
          <a:noFill/>
          <a:ln w="9525">
            <a:noFill/>
            <a:miter lim="800000"/>
            <a:headEnd/>
            <a:tailEnd/>
          </a:ln>
          <a:effectLst/>
        </p:spPr>
        <p:txBody>
          <a:bodyPr vert="horz" wrap="square" lIns="365720" tIns="182860" rIns="365720" bIns="182860" numCol="1" anchor="t" anchorCtr="0" compatLnSpc="1">
            <a:prstTxWarp prst="textNoShape">
              <a:avLst/>
            </a:prstTxWarp>
          </a:bodyPr>
          <a:lstStyle>
            <a:lvl1pPr algn="ctr">
              <a:defRPr sz="5600"/>
            </a:lvl1pPr>
          </a:lstStyle>
          <a:p>
            <a:pPr>
              <a:defRPr/>
            </a:pPr>
            <a:endParaRPr lang="en-US"/>
          </a:p>
        </p:txBody>
      </p:sp>
      <p:sp>
        <p:nvSpPr>
          <p:cNvPr id="1030" name="Rectangle 6"/>
          <p:cNvSpPr>
            <a:spLocks noGrp="1" noChangeArrowheads="1"/>
          </p:cNvSpPr>
          <p:nvPr>
            <p:ph type="sldNum" sz="quarter" idx="4"/>
          </p:nvPr>
        </p:nvSpPr>
        <p:spPr bwMode="auto">
          <a:xfrm>
            <a:off x="26212800" y="24980900"/>
            <a:ext cx="8534400" cy="1905000"/>
          </a:xfrm>
          <a:prstGeom prst="rect">
            <a:avLst/>
          </a:prstGeom>
          <a:noFill/>
          <a:ln w="9525">
            <a:noFill/>
            <a:miter lim="800000"/>
            <a:headEnd/>
            <a:tailEnd/>
          </a:ln>
          <a:effectLst/>
        </p:spPr>
        <p:txBody>
          <a:bodyPr vert="horz" wrap="square" lIns="365720" tIns="182860" rIns="365720" bIns="182860" numCol="1" anchor="t" anchorCtr="0" compatLnSpc="1">
            <a:prstTxWarp prst="textNoShape">
              <a:avLst/>
            </a:prstTxWarp>
          </a:bodyPr>
          <a:lstStyle>
            <a:lvl1pPr algn="r">
              <a:defRPr sz="5600"/>
            </a:lvl1pPr>
          </a:lstStyle>
          <a:p>
            <a:pPr>
              <a:defRPr/>
            </a:pPr>
            <a:fld id="{70999E39-830E-4A16-A63C-DC94DC88C18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6013" rtl="0" eaLnBrk="0" fontAlgn="base" hangingPunct="0">
        <a:spcBef>
          <a:spcPct val="0"/>
        </a:spcBef>
        <a:spcAft>
          <a:spcPct val="0"/>
        </a:spcAft>
        <a:defRPr sz="17600">
          <a:solidFill>
            <a:schemeClr val="tx2"/>
          </a:solidFill>
          <a:latin typeface="+mj-lt"/>
          <a:ea typeface="+mj-ea"/>
          <a:cs typeface="+mj-cs"/>
        </a:defRPr>
      </a:lvl1pPr>
      <a:lvl2pPr algn="ctr" defTabSz="3656013" rtl="0" eaLnBrk="0" fontAlgn="base" hangingPunct="0">
        <a:spcBef>
          <a:spcPct val="0"/>
        </a:spcBef>
        <a:spcAft>
          <a:spcPct val="0"/>
        </a:spcAft>
        <a:defRPr sz="17600">
          <a:solidFill>
            <a:schemeClr val="tx2"/>
          </a:solidFill>
          <a:latin typeface="Arial" charset="0"/>
        </a:defRPr>
      </a:lvl2pPr>
      <a:lvl3pPr algn="ctr" defTabSz="3656013" rtl="0" eaLnBrk="0" fontAlgn="base" hangingPunct="0">
        <a:spcBef>
          <a:spcPct val="0"/>
        </a:spcBef>
        <a:spcAft>
          <a:spcPct val="0"/>
        </a:spcAft>
        <a:defRPr sz="17600">
          <a:solidFill>
            <a:schemeClr val="tx2"/>
          </a:solidFill>
          <a:latin typeface="Arial" charset="0"/>
        </a:defRPr>
      </a:lvl3pPr>
      <a:lvl4pPr algn="ctr" defTabSz="3656013" rtl="0" eaLnBrk="0" fontAlgn="base" hangingPunct="0">
        <a:spcBef>
          <a:spcPct val="0"/>
        </a:spcBef>
        <a:spcAft>
          <a:spcPct val="0"/>
        </a:spcAft>
        <a:defRPr sz="17600">
          <a:solidFill>
            <a:schemeClr val="tx2"/>
          </a:solidFill>
          <a:latin typeface="Arial" charset="0"/>
        </a:defRPr>
      </a:lvl4pPr>
      <a:lvl5pPr algn="ctr" defTabSz="3656013" rtl="0" eaLnBrk="0" fontAlgn="base" hangingPunct="0">
        <a:spcBef>
          <a:spcPct val="0"/>
        </a:spcBef>
        <a:spcAft>
          <a:spcPct val="0"/>
        </a:spcAft>
        <a:defRPr sz="17600">
          <a:solidFill>
            <a:schemeClr val="tx2"/>
          </a:solidFill>
          <a:latin typeface="Arial" charset="0"/>
        </a:defRPr>
      </a:lvl5pPr>
      <a:lvl6pPr marL="355564" algn="ctr" defTabSz="3656881" rtl="0" fontAlgn="base">
        <a:spcBef>
          <a:spcPct val="0"/>
        </a:spcBef>
        <a:spcAft>
          <a:spcPct val="0"/>
        </a:spcAft>
        <a:defRPr sz="17600">
          <a:solidFill>
            <a:schemeClr val="tx2"/>
          </a:solidFill>
          <a:latin typeface="Arial" charset="0"/>
        </a:defRPr>
      </a:lvl6pPr>
      <a:lvl7pPr marL="711129" algn="ctr" defTabSz="3656881" rtl="0" fontAlgn="base">
        <a:spcBef>
          <a:spcPct val="0"/>
        </a:spcBef>
        <a:spcAft>
          <a:spcPct val="0"/>
        </a:spcAft>
        <a:defRPr sz="17600">
          <a:solidFill>
            <a:schemeClr val="tx2"/>
          </a:solidFill>
          <a:latin typeface="Arial" charset="0"/>
        </a:defRPr>
      </a:lvl7pPr>
      <a:lvl8pPr marL="1066693" algn="ctr" defTabSz="3656881" rtl="0" fontAlgn="base">
        <a:spcBef>
          <a:spcPct val="0"/>
        </a:spcBef>
        <a:spcAft>
          <a:spcPct val="0"/>
        </a:spcAft>
        <a:defRPr sz="17600">
          <a:solidFill>
            <a:schemeClr val="tx2"/>
          </a:solidFill>
          <a:latin typeface="Arial" charset="0"/>
        </a:defRPr>
      </a:lvl8pPr>
      <a:lvl9pPr marL="1422258" algn="ctr" defTabSz="3656881" rtl="0" fontAlgn="base">
        <a:spcBef>
          <a:spcPct val="0"/>
        </a:spcBef>
        <a:spcAft>
          <a:spcPct val="0"/>
        </a:spcAft>
        <a:defRPr sz="17600">
          <a:solidFill>
            <a:schemeClr val="tx2"/>
          </a:solidFill>
          <a:latin typeface="Arial" charset="0"/>
        </a:defRPr>
      </a:lvl9pPr>
    </p:titleStyle>
    <p:bodyStyle>
      <a:lvl1pPr marL="1371600" indent="-1371600" algn="l" defTabSz="3656013" rtl="0" eaLnBrk="0" fontAlgn="base" hangingPunct="0">
        <a:spcBef>
          <a:spcPct val="20000"/>
        </a:spcBef>
        <a:spcAft>
          <a:spcPct val="0"/>
        </a:spcAft>
        <a:buChar char="•"/>
        <a:defRPr sz="12800">
          <a:solidFill>
            <a:schemeClr val="tx1"/>
          </a:solidFill>
          <a:latin typeface="+mn-lt"/>
          <a:ea typeface="+mn-ea"/>
          <a:cs typeface="+mn-cs"/>
        </a:defRPr>
      </a:lvl1pPr>
      <a:lvl2pPr marL="2970213" indent="-1143000" algn="l" defTabSz="3656013" rtl="0" eaLnBrk="0" fontAlgn="base" hangingPunct="0">
        <a:spcBef>
          <a:spcPct val="20000"/>
        </a:spcBef>
        <a:spcAft>
          <a:spcPct val="0"/>
        </a:spcAft>
        <a:buChar char="–"/>
        <a:defRPr sz="11200">
          <a:solidFill>
            <a:schemeClr val="tx1"/>
          </a:solidFill>
          <a:latin typeface="+mn-lt"/>
        </a:defRPr>
      </a:lvl2pPr>
      <a:lvl3pPr marL="4570413" indent="-914400" algn="l" defTabSz="3656013" rtl="0" eaLnBrk="0" fontAlgn="base" hangingPunct="0">
        <a:spcBef>
          <a:spcPct val="20000"/>
        </a:spcBef>
        <a:spcAft>
          <a:spcPct val="0"/>
        </a:spcAft>
        <a:buChar char="•"/>
        <a:defRPr sz="9600">
          <a:solidFill>
            <a:schemeClr val="tx1"/>
          </a:solidFill>
          <a:latin typeface="+mn-lt"/>
        </a:defRPr>
      </a:lvl3pPr>
      <a:lvl4pPr marL="6399213" indent="-914400" algn="l" defTabSz="3656013" rtl="0" eaLnBrk="0" fontAlgn="base" hangingPunct="0">
        <a:spcBef>
          <a:spcPct val="20000"/>
        </a:spcBef>
        <a:spcAft>
          <a:spcPct val="0"/>
        </a:spcAft>
        <a:buChar char="–"/>
        <a:defRPr sz="8000">
          <a:solidFill>
            <a:schemeClr val="tx1"/>
          </a:solidFill>
          <a:latin typeface="+mn-lt"/>
        </a:defRPr>
      </a:lvl4pPr>
      <a:lvl5pPr marL="8228013" indent="-912813" algn="l" defTabSz="3656013" rtl="0" eaLnBrk="0" fontAlgn="base" hangingPunct="0">
        <a:spcBef>
          <a:spcPct val="20000"/>
        </a:spcBef>
        <a:spcAft>
          <a:spcPct val="0"/>
        </a:spcAft>
        <a:buChar char="»"/>
        <a:defRPr sz="8000">
          <a:solidFill>
            <a:schemeClr val="tx1"/>
          </a:solidFill>
          <a:latin typeface="+mn-lt"/>
        </a:defRPr>
      </a:lvl5pPr>
      <a:lvl6pPr marL="8584165" indent="-913603" algn="l" defTabSz="3656881" rtl="0" fontAlgn="base">
        <a:spcBef>
          <a:spcPct val="20000"/>
        </a:spcBef>
        <a:spcAft>
          <a:spcPct val="0"/>
        </a:spcAft>
        <a:buChar char="»"/>
        <a:defRPr sz="8000">
          <a:solidFill>
            <a:schemeClr val="tx1"/>
          </a:solidFill>
          <a:latin typeface="+mn-lt"/>
        </a:defRPr>
      </a:lvl6pPr>
      <a:lvl7pPr marL="8939730" indent="-913603" algn="l" defTabSz="3656881" rtl="0" fontAlgn="base">
        <a:spcBef>
          <a:spcPct val="20000"/>
        </a:spcBef>
        <a:spcAft>
          <a:spcPct val="0"/>
        </a:spcAft>
        <a:buChar char="»"/>
        <a:defRPr sz="8000">
          <a:solidFill>
            <a:schemeClr val="tx1"/>
          </a:solidFill>
          <a:latin typeface="+mn-lt"/>
        </a:defRPr>
      </a:lvl7pPr>
      <a:lvl8pPr marL="9295294" indent="-913603" algn="l" defTabSz="3656881" rtl="0" fontAlgn="base">
        <a:spcBef>
          <a:spcPct val="20000"/>
        </a:spcBef>
        <a:spcAft>
          <a:spcPct val="0"/>
        </a:spcAft>
        <a:buChar char="»"/>
        <a:defRPr sz="8000">
          <a:solidFill>
            <a:schemeClr val="tx1"/>
          </a:solidFill>
          <a:latin typeface="+mn-lt"/>
        </a:defRPr>
      </a:lvl8pPr>
      <a:lvl9pPr marL="9650859" indent="-913603" algn="l" defTabSz="3656881" rtl="0" fontAlgn="base">
        <a:spcBef>
          <a:spcPct val="20000"/>
        </a:spcBef>
        <a:spcAft>
          <a:spcPct val="0"/>
        </a:spcAft>
        <a:buChar char="»"/>
        <a:defRPr sz="8000">
          <a:solidFill>
            <a:schemeClr val="tx1"/>
          </a:solidFill>
          <a:latin typeface="+mn-lt"/>
        </a:defRPr>
      </a:lvl9pPr>
    </p:bodyStyle>
    <p:otherStyle>
      <a:defPPr>
        <a:defRPr lang="en-US"/>
      </a:defPPr>
      <a:lvl1pPr marL="0" algn="l" defTabSz="711129" rtl="0" eaLnBrk="1" latinLnBrk="0" hangingPunct="1">
        <a:defRPr sz="1400" kern="1200">
          <a:solidFill>
            <a:schemeClr val="tx1"/>
          </a:solidFill>
          <a:latin typeface="+mn-lt"/>
          <a:ea typeface="+mn-ea"/>
          <a:cs typeface="+mn-cs"/>
        </a:defRPr>
      </a:lvl1pPr>
      <a:lvl2pPr marL="355564" algn="l" defTabSz="711129" rtl="0" eaLnBrk="1" latinLnBrk="0" hangingPunct="1">
        <a:defRPr sz="1400" kern="1200">
          <a:solidFill>
            <a:schemeClr val="tx1"/>
          </a:solidFill>
          <a:latin typeface="+mn-lt"/>
          <a:ea typeface="+mn-ea"/>
          <a:cs typeface="+mn-cs"/>
        </a:defRPr>
      </a:lvl2pPr>
      <a:lvl3pPr marL="711129" algn="l" defTabSz="711129" rtl="0" eaLnBrk="1" latinLnBrk="0" hangingPunct="1">
        <a:defRPr sz="1400" kern="1200">
          <a:solidFill>
            <a:schemeClr val="tx1"/>
          </a:solidFill>
          <a:latin typeface="+mn-lt"/>
          <a:ea typeface="+mn-ea"/>
          <a:cs typeface="+mn-cs"/>
        </a:defRPr>
      </a:lvl3pPr>
      <a:lvl4pPr marL="1066693" algn="l" defTabSz="711129" rtl="0" eaLnBrk="1" latinLnBrk="0" hangingPunct="1">
        <a:defRPr sz="1400" kern="1200">
          <a:solidFill>
            <a:schemeClr val="tx1"/>
          </a:solidFill>
          <a:latin typeface="+mn-lt"/>
          <a:ea typeface="+mn-ea"/>
          <a:cs typeface="+mn-cs"/>
        </a:defRPr>
      </a:lvl4pPr>
      <a:lvl5pPr marL="1422258" algn="l" defTabSz="711129" rtl="0" eaLnBrk="1" latinLnBrk="0" hangingPunct="1">
        <a:defRPr sz="1400" kern="1200">
          <a:solidFill>
            <a:schemeClr val="tx1"/>
          </a:solidFill>
          <a:latin typeface="+mn-lt"/>
          <a:ea typeface="+mn-ea"/>
          <a:cs typeface="+mn-cs"/>
        </a:defRPr>
      </a:lvl5pPr>
      <a:lvl6pPr marL="1777822" algn="l" defTabSz="711129" rtl="0" eaLnBrk="1" latinLnBrk="0" hangingPunct="1">
        <a:defRPr sz="1400" kern="1200">
          <a:solidFill>
            <a:schemeClr val="tx1"/>
          </a:solidFill>
          <a:latin typeface="+mn-lt"/>
          <a:ea typeface="+mn-ea"/>
          <a:cs typeface="+mn-cs"/>
        </a:defRPr>
      </a:lvl6pPr>
      <a:lvl7pPr marL="2133387" algn="l" defTabSz="711129" rtl="0" eaLnBrk="1" latinLnBrk="0" hangingPunct="1">
        <a:defRPr sz="1400" kern="1200">
          <a:solidFill>
            <a:schemeClr val="tx1"/>
          </a:solidFill>
          <a:latin typeface="+mn-lt"/>
          <a:ea typeface="+mn-ea"/>
          <a:cs typeface="+mn-cs"/>
        </a:defRPr>
      </a:lvl7pPr>
      <a:lvl8pPr marL="2488951" algn="l" defTabSz="711129" rtl="0" eaLnBrk="1" latinLnBrk="0" hangingPunct="1">
        <a:defRPr sz="1400" kern="1200">
          <a:solidFill>
            <a:schemeClr val="tx1"/>
          </a:solidFill>
          <a:latin typeface="+mn-lt"/>
          <a:ea typeface="+mn-ea"/>
          <a:cs typeface="+mn-cs"/>
        </a:defRPr>
      </a:lvl8pPr>
      <a:lvl9pPr marL="2844516" algn="l" defTabSz="71112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notesSlide" Target="../notesSlides/notesSlide1.xml"/><Relationship Id="rId21" Type="http://schemas.openxmlformats.org/officeDocument/2006/relationships/image" Target="../media/image15.jpe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image" Target="../media/image18.png"/><Relationship Id="rId2" Type="http://schemas.openxmlformats.org/officeDocument/2006/relationships/slideLayout" Target="../slideLayouts/slideLayout7.xml"/><Relationship Id="rId16" Type="http://schemas.openxmlformats.org/officeDocument/2006/relationships/image" Target="../media/image11.png"/><Relationship Id="rId20" Type="http://schemas.openxmlformats.org/officeDocument/2006/relationships/image" Target="../media/image14.jpg"/><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image" Target="../media/image7.png"/><Relationship Id="rId24" Type="http://schemas.openxmlformats.org/officeDocument/2006/relationships/image" Target="../media/image17.png"/><Relationship Id="rId5" Type="http://schemas.openxmlformats.org/officeDocument/2006/relationships/oleObject" Target="../embeddings/oleObject1.bin"/><Relationship Id="rId15" Type="http://schemas.openxmlformats.org/officeDocument/2006/relationships/image" Target="../media/image10.png"/><Relationship Id="rId23" Type="http://schemas.openxmlformats.org/officeDocument/2006/relationships/image" Target="../media/image19.png"/><Relationship Id="rId10" Type="http://schemas.openxmlformats.org/officeDocument/2006/relationships/image" Target="../media/image5.wmf"/><Relationship Id="rId19" Type="http://schemas.openxmlformats.org/officeDocument/2006/relationships/image" Target="../media/image13.jpg"/><Relationship Id="rId4" Type="http://schemas.openxmlformats.org/officeDocument/2006/relationships/image" Target="../media/image2.png"/><Relationship Id="rId9" Type="http://schemas.openxmlformats.org/officeDocument/2006/relationships/image" Target="../media/image4.jpeg"/><Relationship Id="rId14" Type="http://schemas.openxmlformats.org/officeDocument/2006/relationships/image" Target="../media/image9.png"/><Relationship Id="rId22" Type="http://schemas.openxmlformats.org/officeDocument/2006/relationships/image" Target="../media/image16.png"/><Relationship Id="rId2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44462" y="20574000"/>
            <a:ext cx="12481924" cy="685800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3600" b="1" dirty="0" smtClean="0">
                <a:solidFill>
                  <a:srgbClr val="800000"/>
                </a:solidFill>
                <a:latin typeface="Times New Roman" pitchFamily="18" charset="0"/>
                <a:cs typeface="Times New Roman" pitchFamily="18" charset="0"/>
              </a:rPr>
              <a:t>Terminology</a:t>
            </a:r>
          </a:p>
          <a:p>
            <a:endParaRPr lang="en-US" sz="800" b="1" dirty="0">
              <a:solidFill>
                <a:srgbClr val="800000"/>
              </a:solidFill>
              <a:latin typeface="Times New Roman" pitchFamily="18" charset="0"/>
              <a:cs typeface="Times New Roman" pitchFamily="18" charset="0"/>
            </a:endParaRPr>
          </a:p>
          <a:p>
            <a:pPr marL="457200" indent="-457200">
              <a:buFont typeface="Arial" pitchFamily="34" charset="0"/>
              <a:buChar char="•"/>
            </a:pPr>
            <a:r>
              <a:rPr lang="en-US" sz="2800" b="1" dirty="0" smtClean="0">
                <a:latin typeface="Times New Roman" pitchFamily="18" charset="0"/>
                <a:cs typeface="Times New Roman" pitchFamily="18" charset="0"/>
              </a:rPr>
              <a:t>Wettability: The </a:t>
            </a:r>
            <a:r>
              <a:rPr lang="en-US" sz="2800" b="1" dirty="0">
                <a:latin typeface="Times New Roman" pitchFamily="18" charset="0"/>
                <a:cs typeface="Times New Roman" pitchFamily="18" charset="0"/>
              </a:rPr>
              <a:t>preference for one fluid to spread on </a:t>
            </a:r>
            <a:r>
              <a:rPr lang="en-US" sz="2800" b="1" dirty="0" smtClean="0">
                <a:latin typeface="Times New Roman" pitchFamily="18" charset="0"/>
                <a:cs typeface="Times New Roman" pitchFamily="18" charset="0"/>
              </a:rPr>
              <a:t>or </a:t>
            </a:r>
            <a:r>
              <a:rPr lang="en-US" sz="2800" b="1" dirty="0">
                <a:latin typeface="Times New Roman" pitchFamily="18" charset="0"/>
                <a:cs typeface="Times New Roman" pitchFamily="18" charset="0"/>
              </a:rPr>
              <a:t>adhere to  a </a:t>
            </a:r>
            <a:r>
              <a:rPr lang="en-US" sz="2800" b="1" dirty="0" smtClean="0">
                <a:latin typeface="Times New Roman" pitchFamily="18" charset="0"/>
                <a:cs typeface="Times New Roman" pitchFamily="18" charset="0"/>
              </a:rPr>
              <a:t>solid surface </a:t>
            </a:r>
            <a:r>
              <a:rPr lang="en-US" sz="2800" b="1" dirty="0">
                <a:latin typeface="Times New Roman" pitchFamily="18" charset="0"/>
                <a:cs typeface="Times New Roman" pitchFamily="18" charset="0"/>
              </a:rPr>
              <a:t>in presence </a:t>
            </a:r>
          </a:p>
          <a:p>
            <a:pPr marL="457200" indent="-457200">
              <a:buFont typeface="Arial" pitchFamily="34" charset="0"/>
              <a:buChar char="•"/>
            </a:pPr>
            <a:r>
              <a:rPr lang="en-US" sz="2800" b="1" dirty="0">
                <a:latin typeface="Times New Roman" pitchFamily="18" charset="0"/>
                <a:cs typeface="Times New Roman" pitchFamily="18" charset="0"/>
              </a:rPr>
              <a:t>Wetting phase: The fluid with higher affinity for the </a:t>
            </a:r>
            <a:r>
              <a:rPr lang="en-US" sz="2800" b="1" dirty="0" smtClean="0">
                <a:latin typeface="Times New Roman" pitchFamily="18" charset="0"/>
                <a:cs typeface="Times New Roman" pitchFamily="18" charset="0"/>
              </a:rPr>
              <a:t>solid surface.</a:t>
            </a:r>
            <a:endParaRPr lang="en-US" sz="2800" b="1" dirty="0">
              <a:latin typeface="Times New Roman" pitchFamily="18" charset="0"/>
              <a:cs typeface="Times New Roman" pitchFamily="18" charset="0"/>
            </a:endParaRPr>
          </a:p>
          <a:p>
            <a:pPr marL="457200" indent="-457200">
              <a:buFont typeface="Arial" pitchFamily="34" charset="0"/>
              <a:buChar char="•"/>
            </a:pPr>
            <a:r>
              <a:rPr lang="en-US" sz="2800" b="1" dirty="0" smtClean="0">
                <a:latin typeface="Times New Roman" pitchFamily="18" charset="0"/>
                <a:cs typeface="Times New Roman" pitchFamily="18" charset="0"/>
              </a:rPr>
              <a:t>Contact </a:t>
            </a:r>
            <a:r>
              <a:rPr lang="en-US" sz="2800" b="1" dirty="0">
                <a:latin typeface="Times New Roman" pitchFamily="18" charset="0"/>
                <a:cs typeface="Times New Roman" pitchFamily="18" charset="0"/>
              </a:rPr>
              <a:t>angle</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a:p>
            <a:r>
              <a:rPr lang="en-US" sz="2800" b="1" dirty="0" smtClean="0">
                <a:cs typeface="Times New Roman" pitchFamily="18" charset="0"/>
              </a:rPr>
              <a:t>                                                    </a:t>
            </a:r>
            <a:endParaRPr lang="en-US" sz="2800" b="1" dirty="0" smtClean="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a:p>
            <a:endParaRPr lang="en-US" sz="2800" b="1" dirty="0" smtClean="0">
              <a:latin typeface="Times New Roman" pitchFamily="18" charset="0"/>
              <a:cs typeface="Times New Roman" pitchFamily="18" charset="0"/>
            </a:endParaRPr>
          </a:p>
          <a:p>
            <a:endParaRPr lang="en-US" sz="2800" b="1" dirty="0" smtClean="0">
              <a:latin typeface="Times New Roman" pitchFamily="18" charset="0"/>
              <a:cs typeface="Times New Roman" pitchFamily="18" charset="0"/>
            </a:endParaRPr>
          </a:p>
          <a:p>
            <a:pPr marL="457200" indent="-457200">
              <a:buFont typeface="Arial" pitchFamily="34" charset="0"/>
              <a:buChar char="•"/>
            </a:pPr>
            <a:r>
              <a:rPr lang="en-US" sz="2800" b="1" dirty="0" smtClean="0">
                <a:latin typeface="Times New Roman" pitchFamily="18" charset="0"/>
                <a:cs typeface="Times New Roman" pitchFamily="18" charset="0"/>
              </a:rPr>
              <a:t>Capillary </a:t>
            </a:r>
            <a:r>
              <a:rPr lang="en-US" sz="2800" b="1" dirty="0">
                <a:latin typeface="Times New Roman" pitchFamily="18" charset="0"/>
                <a:cs typeface="Times New Roman" pitchFamily="18" charset="0"/>
              </a:rPr>
              <a:t>pressure:  Difference in the  pressure between two fluids measure at the interface between two immiscible fluids</a:t>
            </a:r>
            <a:r>
              <a:rPr lang="en-US" sz="2800" b="1" dirty="0" smtClean="0">
                <a:latin typeface="Times New Roman" pitchFamily="18" charset="0"/>
                <a:cs typeface="Times New Roman" pitchFamily="18" charset="0"/>
              </a:rPr>
              <a:t>. In our case, work against the interfacial tension between oil and water phases.</a:t>
            </a:r>
            <a:endParaRPr lang="en-US" sz="2800" b="1" dirty="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p:txBody>
      </p:sp>
      <p:pic>
        <p:nvPicPr>
          <p:cNvPr id="2050" name="Picture 43" descr="ub_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544513"/>
            <a:ext cx="3119438"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93"/>
          <p:cNvSpPr>
            <a:spLocks noChangeArrowheads="1"/>
          </p:cNvSpPr>
          <p:nvPr/>
        </p:nvSpPr>
        <p:spPr bwMode="auto">
          <a:xfrm>
            <a:off x="0" y="-590550"/>
            <a:ext cx="14446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113" tIns="35556" rIns="71113" bIns="35556" anchor="ctr">
            <a:spAutoFit/>
          </a:bodyPr>
          <a:lstStyle/>
          <a:p>
            <a:endParaRPr lang="en-US"/>
          </a:p>
        </p:txBody>
      </p:sp>
      <p:sp>
        <p:nvSpPr>
          <p:cNvPr id="2052" name="Rectangle 63"/>
          <p:cNvSpPr>
            <a:spLocks noChangeArrowheads="1"/>
          </p:cNvSpPr>
          <p:nvPr/>
        </p:nvSpPr>
        <p:spPr bwMode="auto">
          <a:xfrm>
            <a:off x="3937000" y="509881"/>
            <a:ext cx="32194500" cy="296406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1113" tIns="35556" rIns="71113" bIns="35556"/>
          <a:lstStyle/>
          <a:p>
            <a:pPr defTabSz="3656013"/>
            <a:endParaRPr lang="en-US"/>
          </a:p>
        </p:txBody>
      </p:sp>
      <p:sp>
        <p:nvSpPr>
          <p:cNvPr id="2053" name="TextBox 65"/>
          <p:cNvSpPr txBox="1">
            <a:spLocks noChangeArrowheads="1"/>
          </p:cNvSpPr>
          <p:nvPr/>
        </p:nvSpPr>
        <p:spPr bwMode="auto">
          <a:xfrm>
            <a:off x="4191000" y="533400"/>
            <a:ext cx="31877000" cy="68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113" tIns="35556" rIns="71113" bIns="35556">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endParaRPr lang="en-US" sz="4000" b="1" dirty="0">
              <a:latin typeface="Times New Roman" pitchFamily="18" charset="0"/>
              <a:cs typeface="Times New Roman" pitchFamily="18" charset="0"/>
            </a:endParaRPr>
          </a:p>
        </p:txBody>
      </p:sp>
      <p:sp>
        <p:nvSpPr>
          <p:cNvPr id="2055" name="Rectangle 14"/>
          <p:cNvSpPr>
            <a:spLocks noChangeArrowheads="1"/>
          </p:cNvSpPr>
          <p:nvPr/>
        </p:nvSpPr>
        <p:spPr bwMode="auto">
          <a:xfrm>
            <a:off x="0" y="-427038"/>
            <a:ext cx="144463"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113" tIns="35556" rIns="71113" bIns="35556" anchor="ctr">
            <a:spAutoFit/>
          </a:bodyPr>
          <a:lstStyle/>
          <a:p>
            <a:endParaRPr lang="en-US"/>
          </a:p>
        </p:txBody>
      </p:sp>
      <p:sp>
        <p:nvSpPr>
          <p:cNvPr id="2056" name="Rectangle 15"/>
          <p:cNvSpPr>
            <a:spLocks noChangeArrowheads="1"/>
          </p:cNvSpPr>
          <p:nvPr/>
        </p:nvSpPr>
        <p:spPr bwMode="auto">
          <a:xfrm>
            <a:off x="0" y="22225"/>
            <a:ext cx="144463"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113" tIns="35556" rIns="71113" bIns="35556" anchor="ctr">
            <a:spAutoFit/>
          </a:bodyPr>
          <a:lstStyle/>
          <a:p>
            <a:pPr eaLnBrk="0" hangingPunct="0"/>
            <a:endParaRPr lang="en-US"/>
          </a:p>
        </p:txBody>
      </p:sp>
      <p:sp>
        <p:nvSpPr>
          <p:cNvPr id="2057" name="Rectangle 17"/>
          <p:cNvSpPr>
            <a:spLocks noChangeArrowheads="1"/>
          </p:cNvSpPr>
          <p:nvPr/>
        </p:nvSpPr>
        <p:spPr bwMode="auto">
          <a:xfrm>
            <a:off x="0" y="-590550"/>
            <a:ext cx="14446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113" tIns="35556" rIns="71113" bIns="35556" anchor="ctr">
            <a:spAutoFit/>
          </a:bodyPr>
          <a:lstStyle/>
          <a:p>
            <a:endParaRPr lang="en-US"/>
          </a:p>
        </p:txBody>
      </p:sp>
      <p:sp>
        <p:nvSpPr>
          <p:cNvPr id="2058" name="Rectangle 19"/>
          <p:cNvSpPr>
            <a:spLocks noChangeArrowheads="1"/>
          </p:cNvSpPr>
          <p:nvPr/>
        </p:nvSpPr>
        <p:spPr bwMode="auto">
          <a:xfrm>
            <a:off x="0" y="-427038"/>
            <a:ext cx="144463"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113" tIns="35556" rIns="71113" bIns="35556" anchor="ctr">
            <a:spAutoFit/>
          </a:bodyPr>
          <a:lstStyle/>
          <a:p>
            <a:endParaRPr lang="en-US"/>
          </a:p>
        </p:txBody>
      </p:sp>
      <p:sp>
        <p:nvSpPr>
          <p:cNvPr id="2059" name="Rectangle 20"/>
          <p:cNvSpPr>
            <a:spLocks noChangeArrowheads="1"/>
          </p:cNvSpPr>
          <p:nvPr/>
        </p:nvSpPr>
        <p:spPr bwMode="auto">
          <a:xfrm>
            <a:off x="0" y="28575"/>
            <a:ext cx="14446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113" tIns="35556" rIns="71113" bIns="35556" anchor="ctr">
            <a:spAutoFit/>
          </a:bodyPr>
          <a:lstStyle/>
          <a:p>
            <a:pPr eaLnBrk="0" hangingPunct="0"/>
            <a:endParaRPr lang="en-US"/>
          </a:p>
        </p:txBody>
      </p:sp>
      <p:sp>
        <p:nvSpPr>
          <p:cNvPr id="2060" name="Rectangle 22"/>
          <p:cNvSpPr>
            <a:spLocks noChangeArrowheads="1"/>
          </p:cNvSpPr>
          <p:nvPr/>
        </p:nvSpPr>
        <p:spPr bwMode="auto">
          <a:xfrm>
            <a:off x="0" y="-427038"/>
            <a:ext cx="144463"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113" tIns="35556" rIns="71113" bIns="35556" anchor="ctr">
            <a:spAutoFit/>
          </a:bodyPr>
          <a:lstStyle/>
          <a:p>
            <a:endParaRPr lang="en-US"/>
          </a:p>
        </p:txBody>
      </p:sp>
      <p:sp>
        <p:nvSpPr>
          <p:cNvPr id="2061" name="Rectangle 24"/>
          <p:cNvSpPr>
            <a:spLocks noChangeArrowheads="1"/>
          </p:cNvSpPr>
          <p:nvPr/>
        </p:nvSpPr>
        <p:spPr bwMode="auto">
          <a:xfrm>
            <a:off x="0" y="-590550"/>
            <a:ext cx="14446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113" tIns="35556" rIns="71113" bIns="35556" anchor="ctr">
            <a:spAutoFit/>
          </a:bodyPr>
          <a:lstStyle/>
          <a:p>
            <a:endParaRPr lang="en-US"/>
          </a:p>
        </p:txBody>
      </p:sp>
      <p:sp>
        <p:nvSpPr>
          <p:cNvPr id="2062" name="Rectangle 26"/>
          <p:cNvSpPr>
            <a:spLocks noChangeArrowheads="1"/>
          </p:cNvSpPr>
          <p:nvPr/>
        </p:nvSpPr>
        <p:spPr bwMode="auto">
          <a:xfrm>
            <a:off x="0" y="-427038"/>
            <a:ext cx="144463"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113" tIns="35556" rIns="71113" bIns="35556" anchor="ctr">
            <a:spAutoFit/>
          </a:bodyPr>
          <a:lstStyle/>
          <a:p>
            <a:endParaRPr lang="en-US"/>
          </a:p>
        </p:txBody>
      </p:sp>
      <p:sp>
        <p:nvSpPr>
          <p:cNvPr id="2078" name="Rectangle 31"/>
          <p:cNvSpPr>
            <a:spLocks noChangeArrowheads="1"/>
          </p:cNvSpPr>
          <p:nvPr/>
        </p:nvSpPr>
        <p:spPr bwMode="auto">
          <a:xfrm>
            <a:off x="0" y="-590550"/>
            <a:ext cx="14446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113" tIns="35556" rIns="71113" bIns="35556" anchor="ctr">
            <a:spAutoFit/>
          </a:bodyPr>
          <a:lstStyle/>
          <a:p>
            <a:endParaRPr lang="en-US"/>
          </a:p>
        </p:txBody>
      </p:sp>
      <p:graphicFrame>
        <p:nvGraphicFramePr>
          <p:cNvPr id="2092" name="Object 40"/>
          <p:cNvGraphicFramePr>
            <a:graphicFrameLocks noChangeAspect="1"/>
          </p:cNvGraphicFramePr>
          <p:nvPr/>
        </p:nvGraphicFramePr>
        <p:xfrm>
          <a:off x="18240375" y="13638213"/>
          <a:ext cx="95250" cy="155575"/>
        </p:xfrm>
        <a:graphic>
          <a:graphicData uri="http://schemas.openxmlformats.org/presentationml/2006/ole">
            <mc:AlternateContent xmlns:mc="http://schemas.openxmlformats.org/markup-compatibility/2006">
              <mc:Choice xmlns:v="urn:schemas-microsoft-com:vml" Requires="v">
                <p:oleObj spid="_x0000_s2262" name="Equation" r:id="rId5" imgW="114151" imgH="215619" progId="Equation.3">
                  <p:embed/>
                </p:oleObj>
              </mc:Choice>
              <mc:Fallback>
                <p:oleObj name="Equation" r:id="rId5" imgW="114151" imgH="215619"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0375" y="13638213"/>
                        <a:ext cx="95250" cy="15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8" name="TextBox 54"/>
          <p:cNvSpPr txBox="1">
            <a:spLocks noChangeArrowheads="1"/>
          </p:cNvSpPr>
          <p:nvPr/>
        </p:nvSpPr>
        <p:spPr bwMode="auto">
          <a:xfrm>
            <a:off x="25450800" y="24612600"/>
            <a:ext cx="1112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US" sz="4000" b="1">
                <a:latin typeface="Times New Roman" pitchFamily="18" charset="0"/>
                <a:cs typeface="Times New Roman" pitchFamily="18" charset="0"/>
              </a:rPr>
              <a:t>  Research funded by:        Computation aided by:</a:t>
            </a:r>
          </a:p>
        </p:txBody>
      </p:sp>
      <p:pic>
        <p:nvPicPr>
          <p:cNvPr id="2100" name="Picture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23000" y="25527000"/>
            <a:ext cx="44640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65"/>
          <p:cNvSpPr/>
          <p:nvPr/>
        </p:nvSpPr>
        <p:spPr bwMode="auto">
          <a:xfrm>
            <a:off x="72231" y="3429000"/>
            <a:ext cx="12877800" cy="23970448"/>
          </a:xfrm>
          <a:prstGeom prst="rect">
            <a:avLst/>
          </a:prstGeom>
          <a:noFill/>
          <a:ln w="63500" cap="flat" cmpd="sng" algn="ctr">
            <a:solidFill>
              <a:srgbClr val="00307E"/>
            </a:solidFill>
            <a:prstDash val="solid"/>
            <a:round/>
            <a:headEnd type="none" w="med" len="med"/>
            <a:tailEnd type="none" w="med" len="med"/>
          </a:ln>
          <a:effectLst/>
        </p:spPr>
        <p:txBody>
          <a:bodyPr vert="horz" wrap="square" lIns="96661" tIns="48331" rIns="96661" bIns="48331" numCol="1" rtlCol="0" anchor="t" anchorCtr="0" compatLnSpc="1">
            <a:prstTxWarp prst="textNoShape">
              <a:avLst/>
            </a:prstTxWarp>
          </a:bodyPr>
          <a:lstStyle/>
          <a:p>
            <a:pPr defTabSz="4970669"/>
            <a:endParaRPr lang="en-US" sz="9800"/>
          </a:p>
        </p:txBody>
      </p:sp>
      <p:sp>
        <p:nvSpPr>
          <p:cNvPr id="68" name="Rectangle 67"/>
          <p:cNvSpPr/>
          <p:nvPr/>
        </p:nvSpPr>
        <p:spPr bwMode="auto">
          <a:xfrm>
            <a:off x="12931186" y="3429000"/>
            <a:ext cx="12602078" cy="23970448"/>
          </a:xfrm>
          <a:prstGeom prst="rect">
            <a:avLst/>
          </a:prstGeom>
          <a:noFill/>
          <a:ln w="63500" cap="flat" cmpd="sng" algn="ctr">
            <a:solidFill>
              <a:srgbClr val="00307E"/>
            </a:solidFill>
            <a:prstDash val="solid"/>
            <a:round/>
            <a:headEnd type="none" w="med" len="med"/>
            <a:tailEnd type="none" w="med" len="med"/>
          </a:ln>
          <a:effectLst/>
        </p:spPr>
        <p:txBody>
          <a:bodyPr vert="horz" wrap="square" lIns="96661" tIns="48331" rIns="96661" bIns="48331" numCol="1" rtlCol="0" anchor="t" anchorCtr="0" compatLnSpc="1">
            <a:prstTxWarp prst="textNoShape">
              <a:avLst/>
            </a:prstTxWarp>
          </a:bodyPr>
          <a:lstStyle/>
          <a:p>
            <a:pPr defTabSz="4970669"/>
            <a:endParaRPr lang="en-US" sz="9800"/>
          </a:p>
        </p:txBody>
      </p:sp>
      <p:sp>
        <p:nvSpPr>
          <p:cNvPr id="69" name="Rectangle 68"/>
          <p:cNvSpPr/>
          <p:nvPr/>
        </p:nvSpPr>
        <p:spPr bwMode="auto">
          <a:xfrm>
            <a:off x="25533264" y="3429000"/>
            <a:ext cx="10966536" cy="23970448"/>
          </a:xfrm>
          <a:prstGeom prst="rect">
            <a:avLst/>
          </a:prstGeom>
          <a:noFill/>
          <a:ln w="63500" cap="flat" cmpd="sng" algn="ctr">
            <a:solidFill>
              <a:srgbClr val="00307E"/>
            </a:solidFill>
            <a:prstDash val="solid"/>
            <a:round/>
            <a:headEnd type="none" w="med" len="med"/>
            <a:tailEnd type="none" w="med" len="med"/>
          </a:ln>
          <a:effectLst/>
        </p:spPr>
        <p:txBody>
          <a:bodyPr vert="horz" wrap="square" lIns="96661" tIns="48331" rIns="96661" bIns="48331" numCol="1" rtlCol="0" anchor="t" anchorCtr="0" compatLnSpc="1">
            <a:prstTxWarp prst="textNoShape">
              <a:avLst/>
            </a:prstTxWarp>
          </a:bodyPr>
          <a:lstStyle/>
          <a:p>
            <a:pPr defTabSz="4970669"/>
            <a:endParaRPr lang="en-US" sz="9800"/>
          </a:p>
        </p:txBody>
      </p:sp>
      <p:sp>
        <p:nvSpPr>
          <p:cNvPr id="70" name="TextBox 69"/>
          <p:cNvSpPr txBox="1"/>
          <p:nvPr/>
        </p:nvSpPr>
        <p:spPr>
          <a:xfrm>
            <a:off x="144463" y="3905655"/>
            <a:ext cx="12481923" cy="10756791"/>
          </a:xfrm>
          <a:prstGeom prst="rect">
            <a:avLst/>
          </a:prstGeom>
          <a:noFill/>
        </p:spPr>
        <p:txBody>
          <a:bodyPr wrap="square" rtlCol="0">
            <a:spAutoFit/>
          </a:bodyPr>
          <a:lstStyle/>
          <a:p>
            <a:pPr algn="ctr"/>
            <a:r>
              <a:rPr lang="en-US" sz="5000" b="1" dirty="0" smtClean="0">
                <a:solidFill>
                  <a:srgbClr val="28287C"/>
                </a:solidFill>
                <a:latin typeface="Times New Roman" pitchFamily="18" charset="0"/>
                <a:cs typeface="Times New Roman" pitchFamily="18" charset="0"/>
              </a:rPr>
              <a:t>Introduction</a:t>
            </a:r>
          </a:p>
          <a:p>
            <a:pPr algn="ctr"/>
            <a:endParaRPr lang="en-US" sz="2800" b="1" dirty="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With increased oil prices, considerable research has been conducted to evaluate enhanced oil recovery strategies for improving oil recovery. One method that  has received considerable attention is surfactant-based chemical flooding. A better understanding of this chemical treatment is needed to increase oil production. In our study, we use Monte Carlo simulations to study the interfacial phenomena related to the enhanced oil recovery (EOR).</a:t>
            </a:r>
          </a:p>
          <a:p>
            <a:endParaRPr lang="en-US" sz="1000" b="1" dirty="0" smtClean="0">
              <a:solidFill>
                <a:srgbClr val="800000"/>
              </a:solidFill>
              <a:latin typeface="Times New Roman" pitchFamily="18" charset="0"/>
              <a:cs typeface="Times New Roman" pitchFamily="18" charset="0"/>
            </a:endParaRPr>
          </a:p>
          <a:p>
            <a:r>
              <a:rPr lang="en-US" sz="3600" b="1" dirty="0" smtClean="0">
                <a:solidFill>
                  <a:srgbClr val="800000"/>
                </a:solidFill>
                <a:latin typeface="Times New Roman" pitchFamily="18" charset="0"/>
                <a:cs typeface="Times New Roman" pitchFamily="18" charset="0"/>
              </a:rPr>
              <a:t>Oil Recovery</a:t>
            </a:r>
          </a:p>
          <a:p>
            <a:endParaRPr lang="en-US" sz="800" b="1" dirty="0" smtClean="0">
              <a:latin typeface="Times New Roman" pitchFamily="18" charset="0"/>
              <a:cs typeface="Times New Roman" pitchFamily="18" charset="0"/>
            </a:endParaRPr>
          </a:p>
          <a:p>
            <a:pPr marL="342900" indent="-342900">
              <a:buFont typeface="Arial" pitchFamily="34" charset="0"/>
              <a:buChar char="•"/>
            </a:pPr>
            <a:r>
              <a:rPr lang="en-US" sz="2800" b="1" dirty="0" smtClean="0">
                <a:latin typeface="Times New Roman" pitchFamily="18" charset="0"/>
                <a:cs typeface="Times New Roman" pitchFamily="18" charset="0"/>
              </a:rPr>
              <a:t>Primary recovery: Nature process</a:t>
            </a:r>
            <a:endParaRPr lang="en-US" sz="1000" b="1" dirty="0" smtClean="0">
              <a:latin typeface="Times New Roman" pitchFamily="18" charset="0"/>
              <a:cs typeface="Times New Roman" pitchFamily="18" charset="0"/>
            </a:endParaRPr>
          </a:p>
          <a:p>
            <a:pPr marL="342900" indent="-342900">
              <a:buFont typeface="Arial" pitchFamily="34" charset="0"/>
              <a:buChar char="•"/>
            </a:pPr>
            <a:r>
              <a:rPr lang="en-US" sz="2800" b="1" dirty="0" smtClean="0">
                <a:latin typeface="Times New Roman" pitchFamily="18" charset="0"/>
                <a:cs typeface="Times New Roman" pitchFamily="18" charset="0"/>
              </a:rPr>
              <a:t>Secondary recovery: Gas or water injection</a:t>
            </a:r>
          </a:p>
          <a:p>
            <a:r>
              <a:rPr lang="en-US" sz="2800" b="1" dirty="0" smtClean="0">
                <a:latin typeface="Times New Roman" pitchFamily="18" charset="0"/>
                <a:cs typeface="Times New Roman" pitchFamily="18" charset="0"/>
              </a:rPr>
              <a:t> to maintain  pressure. (Still 50%-70% </a:t>
            </a:r>
          </a:p>
          <a:p>
            <a:r>
              <a:rPr lang="en-US" sz="2800" b="1" dirty="0" smtClean="0">
                <a:latin typeface="Times New Roman" pitchFamily="18" charset="0"/>
                <a:cs typeface="Times New Roman" pitchFamily="18" charset="0"/>
              </a:rPr>
              <a:t>oil remain in the well . </a:t>
            </a:r>
            <a:r>
              <a:rPr lang="en-US" sz="2800" b="1" dirty="0" smtClean="0">
                <a:solidFill>
                  <a:srgbClr val="C00000"/>
                </a:solidFill>
                <a:latin typeface="Times New Roman" pitchFamily="18" charset="0"/>
                <a:cs typeface="Times New Roman" pitchFamily="18" charset="0"/>
              </a:rPr>
              <a:t>That’s why EOR </a:t>
            </a:r>
          </a:p>
          <a:p>
            <a:r>
              <a:rPr lang="en-US" sz="2800" b="1" dirty="0" smtClean="0">
                <a:solidFill>
                  <a:srgbClr val="C00000"/>
                </a:solidFill>
                <a:latin typeface="Times New Roman" pitchFamily="18" charset="0"/>
                <a:cs typeface="Times New Roman" pitchFamily="18" charset="0"/>
              </a:rPr>
              <a:t>is so important</a:t>
            </a:r>
            <a:r>
              <a:rPr lang="en-US" sz="2800" b="1" dirty="0" smtClean="0">
                <a:latin typeface="Times New Roman" pitchFamily="18" charset="0"/>
                <a:cs typeface="Times New Roman" pitchFamily="18" charset="0"/>
              </a:rPr>
              <a:t>)</a:t>
            </a:r>
          </a:p>
          <a:p>
            <a:pPr marL="342900" indent="-342900">
              <a:buFont typeface="Arial" pitchFamily="34" charset="0"/>
              <a:buChar char="•"/>
            </a:pPr>
            <a:r>
              <a:rPr lang="en-US" sz="2800" b="1" dirty="0" smtClean="0">
                <a:latin typeface="Times New Roman" pitchFamily="18" charset="0"/>
                <a:cs typeface="Times New Roman" pitchFamily="18" charset="0"/>
              </a:rPr>
              <a:t>Tertiary Recovery (EOR): </a:t>
            </a:r>
          </a:p>
          <a:p>
            <a:r>
              <a:rPr lang="en-US" sz="2800" b="1" dirty="0" smtClean="0">
                <a:latin typeface="Times New Roman" pitchFamily="18" charset="0"/>
                <a:cs typeface="Times New Roman" pitchFamily="18" charset="0"/>
              </a:rPr>
              <a:t>Mobilize oil and extract up to 50% of the  remaining oil .</a:t>
            </a:r>
            <a:endParaRPr lang="en-US" sz="2800" dirty="0" smtClean="0">
              <a:latin typeface="Times New Roman" pitchFamily="18" charset="0"/>
              <a:cs typeface="Times New Roman" pitchFamily="18" charset="0"/>
            </a:endParaRPr>
          </a:p>
          <a:p>
            <a:endParaRPr lang="en-US" sz="1100" b="1" dirty="0" smtClean="0">
              <a:solidFill>
                <a:srgbClr val="800000"/>
              </a:solidFill>
              <a:latin typeface="Times New Roman" pitchFamily="18" charset="0"/>
              <a:cs typeface="Times New Roman" pitchFamily="18" charset="0"/>
            </a:endParaRPr>
          </a:p>
          <a:p>
            <a:r>
              <a:rPr lang="en-US" sz="3600" b="1" dirty="0" smtClean="0">
                <a:solidFill>
                  <a:srgbClr val="800000"/>
                </a:solidFill>
                <a:latin typeface="Times New Roman" pitchFamily="18" charset="0"/>
                <a:cs typeface="Times New Roman" pitchFamily="18" charset="0"/>
              </a:rPr>
              <a:t>Oil reservoir </a:t>
            </a:r>
          </a:p>
          <a:p>
            <a:r>
              <a:rPr lang="en-US" sz="2800" b="1" dirty="0" smtClean="0">
                <a:latin typeface="Times New Roman" pitchFamily="18" charset="0"/>
                <a:cs typeface="Times New Roman" pitchFamily="18" charset="0"/>
              </a:rPr>
              <a:t>Porous rock surrounded by oil and water.</a:t>
            </a:r>
          </a:p>
          <a:p>
            <a:endParaRPr lang="en-US" sz="1000" b="1" dirty="0" smtClean="0">
              <a:latin typeface="Times New Roman" pitchFamily="18" charset="0"/>
              <a:cs typeface="Times New Roman" pitchFamily="18" charset="0"/>
            </a:endParaRPr>
          </a:p>
          <a:p>
            <a:pPr marL="457200" indent="-457200">
              <a:buFont typeface="Arial" pitchFamily="34" charset="0"/>
              <a:buChar char="•"/>
            </a:pPr>
            <a:r>
              <a:rPr lang="en-US" sz="2800" b="1" dirty="0" smtClean="0">
                <a:latin typeface="Times New Roman" pitchFamily="18" charset="0"/>
                <a:cs typeface="Times New Roman" pitchFamily="18" charset="0"/>
              </a:rPr>
              <a:t>What EOR do :</a:t>
            </a:r>
          </a:p>
          <a:p>
            <a:r>
              <a:rPr lang="en-US" sz="2800" b="1" dirty="0" smtClean="0">
                <a:latin typeface="Times New Roman" pitchFamily="18" charset="0"/>
                <a:cs typeface="Times New Roman" pitchFamily="18" charset="0"/>
              </a:rPr>
              <a:t>Get oil out from the pore of the rock.</a:t>
            </a:r>
          </a:p>
          <a:p>
            <a:endParaRPr lang="en-US" sz="1000" b="1" dirty="0" smtClean="0">
              <a:latin typeface="Times New Roman" pitchFamily="18" charset="0"/>
              <a:cs typeface="Times New Roman" pitchFamily="18" charset="0"/>
            </a:endParaRPr>
          </a:p>
          <a:p>
            <a:pPr marL="457200" indent="-457200">
              <a:buFont typeface="Arial" pitchFamily="34" charset="0"/>
              <a:buChar char="•"/>
            </a:pPr>
            <a:r>
              <a:rPr lang="en-US" sz="2800" b="1" dirty="0" smtClean="0">
                <a:latin typeface="Times New Roman" pitchFamily="18" charset="0"/>
                <a:cs typeface="Times New Roman" pitchFamily="18" charset="0"/>
              </a:rPr>
              <a:t>Rock Characteristic:</a:t>
            </a:r>
          </a:p>
        </p:txBody>
      </p:sp>
      <p:grpSp>
        <p:nvGrpSpPr>
          <p:cNvPr id="20" name="Group 19"/>
          <p:cNvGrpSpPr/>
          <p:nvPr/>
        </p:nvGrpSpPr>
        <p:grpSpPr>
          <a:xfrm>
            <a:off x="13036464" y="15468600"/>
            <a:ext cx="12496800" cy="11798093"/>
            <a:chOff x="13138018" y="14497050"/>
            <a:chExt cx="12496800" cy="11798093"/>
          </a:xfrm>
        </p:grpSpPr>
        <mc:AlternateContent xmlns:mc="http://schemas.openxmlformats.org/markup-compatibility/2006" xmlns:a14="http://schemas.microsoft.com/office/drawing/2010/main">
          <mc:Choice Requires="a14">
            <p:sp>
              <p:nvSpPr>
                <p:cNvPr id="76" name="TextBox 31"/>
                <p:cNvSpPr txBox="1">
                  <a:spLocks noChangeArrowheads="1"/>
                </p:cNvSpPr>
                <p:nvPr/>
              </p:nvSpPr>
              <p:spPr bwMode="auto">
                <a:xfrm>
                  <a:off x="13138018" y="14497050"/>
                  <a:ext cx="12496800" cy="117980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71113" tIns="35556" rIns="71113" bIns="35556">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r>
                    <a:rPr lang="en-US" sz="5000" b="1" dirty="0" smtClean="0">
                      <a:solidFill>
                        <a:srgbClr val="28287C"/>
                      </a:solidFill>
                      <a:latin typeface="Times New Roman" pitchFamily="18" charset="0"/>
                      <a:cs typeface="Times New Roman" pitchFamily="18" charset="0"/>
                    </a:rPr>
                    <a:t>Simulation Method</a:t>
                  </a:r>
                </a:p>
                <a:p>
                  <a:pPr eaLnBrk="1" hangingPunct="1"/>
                  <a:endParaRPr lang="en-US" sz="1000" b="1" dirty="0">
                    <a:latin typeface="Times New Roman" pitchFamily="18" charset="0"/>
                    <a:cs typeface="Times New Roman" pitchFamily="18" charset="0"/>
                  </a:endParaRPr>
                </a:p>
                <a:p>
                  <a:pPr eaLnBrk="1" hangingPunct="1"/>
                  <a:r>
                    <a:rPr lang="en-US" sz="3200" b="1" dirty="0" smtClean="0">
                      <a:latin typeface="Times New Roman" pitchFamily="18" charset="0"/>
                      <a:cs typeface="Times New Roman" pitchFamily="18" charset="0"/>
                    </a:rPr>
                    <a:t>1. Grand Canonical Transition Matrix Monte Carlo</a:t>
                  </a:r>
                </a:p>
                <a:p>
                  <a:pPr eaLnBrk="1" hangingPunct="1"/>
                  <a:r>
                    <a:rPr lang="en-US" sz="3200" b="1" dirty="0" smtClean="0">
                      <a:latin typeface="Times New Roman" pitchFamily="18" charset="0"/>
                      <a:cs typeface="Times New Roman" pitchFamily="18" charset="0"/>
                    </a:rPr>
                    <a:t>(GC-TMMC)</a:t>
                  </a:r>
                </a:p>
                <a:p>
                  <a:pPr eaLnBrk="1" hangingPunct="1"/>
                  <a:endParaRPr lang="en-US" sz="800" dirty="0">
                    <a:latin typeface="Times New Roman" pitchFamily="18" charset="0"/>
                    <a:cs typeface="Times New Roman" pitchFamily="18" charset="0"/>
                  </a:endParaRPr>
                </a:p>
                <a:p>
                  <a:pPr eaLnBrk="1" hangingPunct="1">
                    <a:buFont typeface="Arial" charset="0"/>
                    <a:buChar char="•"/>
                  </a:pPr>
                  <a:r>
                    <a:rPr lang="en-US" sz="2800" b="1" dirty="0" smtClean="0">
                      <a:latin typeface="Times New Roman" pitchFamily="18" charset="0"/>
                      <a:cs typeface="Gautami" pitchFamily="34" charset="0"/>
                    </a:rPr>
                    <a:t>Principle: volume, chemical potential and temperature are held constant and the particle number and energy fluctuate. Transitions between states of different density are monitored. </a:t>
                  </a:r>
                </a:p>
                <a:p>
                  <a:pPr eaLnBrk="1" hangingPunct="1">
                    <a:buFont typeface="Arial" charset="0"/>
                    <a:buChar char="•"/>
                  </a:pPr>
                  <a:endParaRPr lang="en-US" sz="1000" b="1" dirty="0" smtClean="0">
                    <a:latin typeface="Times New Roman" pitchFamily="18" charset="0"/>
                    <a:cs typeface="Gautami" pitchFamily="34" charset="0"/>
                  </a:endParaRPr>
                </a:p>
                <a:p>
                  <a:pPr eaLnBrk="1" hangingPunct="1">
                    <a:buFont typeface="Arial" charset="0"/>
                    <a:buChar char="•"/>
                  </a:pPr>
                  <a:r>
                    <a:rPr lang="en-US" sz="2800" b="1" dirty="0" smtClean="0">
                      <a:latin typeface="Times New Roman" pitchFamily="18" charset="0"/>
                      <a:cs typeface="Gautami" pitchFamily="34" charset="0"/>
                    </a:rPr>
                    <a:t>Simulations </a:t>
                  </a:r>
                  <a:r>
                    <a:rPr lang="en-US" sz="2800" b="1" dirty="0">
                      <a:latin typeface="Times New Roman" pitchFamily="18" charset="0"/>
                      <a:cs typeface="Gautami" pitchFamily="34" charset="0"/>
                    </a:rPr>
                    <a:t>are done at liquid – vapor co-existence conditions</a:t>
                  </a:r>
                  <a:r>
                    <a:rPr lang="en-US" sz="2800" b="1" dirty="0" smtClean="0">
                      <a:latin typeface="Times New Roman" pitchFamily="18" charset="0"/>
                      <a:cs typeface="Gautami" pitchFamily="34" charset="0"/>
                    </a:rPr>
                    <a:t>.</a:t>
                  </a:r>
                </a:p>
                <a:p>
                  <a:pPr eaLnBrk="1" hangingPunct="1">
                    <a:buFont typeface="Arial" charset="0"/>
                    <a:buChar char="•"/>
                  </a:pPr>
                  <a:endParaRPr lang="en-US" sz="1000" b="1" dirty="0">
                    <a:latin typeface="Times New Roman" pitchFamily="18" charset="0"/>
                    <a:cs typeface="Gautami" pitchFamily="34" charset="0"/>
                  </a:endParaRPr>
                </a:p>
                <a:p>
                  <a:pPr eaLnBrk="1" hangingPunct="1">
                    <a:buFont typeface="Arial" charset="0"/>
                    <a:buChar char="•"/>
                  </a:pPr>
                  <a:r>
                    <a:rPr lang="en-US" sz="2800" b="1" dirty="0">
                      <a:latin typeface="Times New Roman" pitchFamily="18" charset="0"/>
                      <a:cs typeface="Gautami" pitchFamily="34" charset="0"/>
                    </a:rPr>
                    <a:t> What we will get: </a:t>
                  </a:r>
                  <a:endParaRPr lang="en-US" sz="2800" b="1" dirty="0" smtClean="0">
                    <a:latin typeface="Times New Roman" pitchFamily="18" charset="0"/>
                    <a:cs typeface="Gautami" pitchFamily="34" charset="0"/>
                  </a:endParaRPr>
                </a:p>
                <a:p>
                  <a:pPr eaLnBrk="1" hangingPunct="1">
                    <a:buFont typeface="Arial" charset="0"/>
                    <a:buChar char="•"/>
                  </a:pPr>
                  <a:endParaRPr lang="en-US" sz="1600" b="1" dirty="0" smtClean="0">
                    <a:latin typeface="Times New Roman" pitchFamily="18" charset="0"/>
                    <a:cs typeface="Gautami" pitchFamily="34" charset="0"/>
                  </a:endParaRPr>
                </a:p>
                <a:p>
                  <a:pPr eaLnBrk="1" hangingPunct="1"/>
                  <a:r>
                    <a:rPr lang="en-US" sz="2800" b="1" dirty="0" smtClean="0">
                      <a:latin typeface="Times New Roman" pitchFamily="18" charset="0"/>
                      <a:cs typeface="Gautami" pitchFamily="34" charset="0"/>
                    </a:rPr>
                    <a:t>1)Density probability distribution  </a:t>
                  </a:r>
                  <a:r>
                    <a:rPr lang="el-GR" sz="2800" b="1" dirty="0">
                      <a:latin typeface="Times New Roman" pitchFamily="18" charset="0"/>
                      <a:cs typeface="Gautami" pitchFamily="34" charset="0"/>
                    </a:rPr>
                    <a:t>П</a:t>
                  </a:r>
                  <a:r>
                    <a:rPr lang="en-US" sz="2800" b="1" dirty="0" smtClean="0">
                      <a:latin typeface="Times New Roman" pitchFamily="18" charset="0"/>
                      <a:cs typeface="Gautami" pitchFamily="34" charset="0"/>
                    </a:rPr>
                    <a:t>(N)</a:t>
                  </a:r>
                </a:p>
                <a:p>
                  <a:pPr eaLnBrk="1" hangingPunct="1"/>
                  <a:endParaRPr lang="en-US" sz="1000" b="1" dirty="0" smtClean="0">
                    <a:latin typeface="Times New Roman" pitchFamily="18" charset="0"/>
                    <a:cs typeface="Gautami" pitchFamily="34" charset="0"/>
                  </a:endParaRPr>
                </a:p>
                <a:p>
                  <a:pPr eaLnBrk="1" hangingPunct="1"/>
                  <a:r>
                    <a:rPr lang="en-US" sz="2800" b="1" dirty="0" smtClean="0">
                      <a:latin typeface="Times New Roman" pitchFamily="18" charset="0"/>
                      <a:cs typeface="Gautami" pitchFamily="34" charset="0"/>
                    </a:rPr>
                    <a:t>2) Surface excess free energy : </a:t>
                  </a:r>
                  <a14:m>
                    <m:oMath xmlns:m="http://schemas.openxmlformats.org/officeDocument/2006/math">
                      <m:r>
                        <a:rPr lang="en-US" sz="2800" b="1" i="1" smtClean="0">
                          <a:latin typeface="Cambria Math"/>
                          <a:cs typeface="Gautami" pitchFamily="34" charset="0"/>
                        </a:rPr>
                        <m:t>𝑽</m:t>
                      </m:r>
                      <m:r>
                        <a:rPr lang="en-US" sz="2800" b="1" i="1" smtClean="0">
                          <a:latin typeface="Cambria Math"/>
                          <a:cs typeface="Gautami" pitchFamily="34" charset="0"/>
                        </a:rPr>
                        <m:t>=−</m:t>
                      </m:r>
                      <m:r>
                        <a:rPr lang="en-US" sz="2800" b="1" i="1" smtClean="0">
                          <a:latin typeface="Cambria Math"/>
                          <a:cs typeface="Gautami" pitchFamily="34" charset="0"/>
                        </a:rPr>
                        <m:t>𝑲𝑻𝒍𝒏</m:t>
                      </m:r>
                      <m:r>
                        <a:rPr lang="en-US" sz="2800" b="1" i="1" smtClean="0">
                          <a:latin typeface="Cambria Math"/>
                          <a:cs typeface="Gautami" pitchFamily="34" charset="0"/>
                        </a:rPr>
                        <m:t> </m:t>
                      </m:r>
                    </m:oMath>
                  </a14:m>
                  <a:r>
                    <a:rPr lang="el-GR" sz="2800" b="1" dirty="0">
                      <a:latin typeface="Times New Roman" pitchFamily="18" charset="0"/>
                      <a:cs typeface="Gautami" pitchFamily="34" charset="0"/>
                    </a:rPr>
                    <a:t>П</a:t>
                  </a:r>
                  <a:r>
                    <a:rPr lang="en-US" sz="2800" b="1" dirty="0">
                      <a:latin typeface="Times New Roman" pitchFamily="18" charset="0"/>
                      <a:cs typeface="Gautami" pitchFamily="34" charset="0"/>
                    </a:rPr>
                    <a:t>(N)</a:t>
                  </a:r>
                </a:p>
                <a:p>
                  <a:pPr eaLnBrk="1" hangingPunct="1"/>
                  <a:endParaRPr lang="en-US" sz="1000" b="1" dirty="0">
                    <a:latin typeface="Times New Roman" pitchFamily="18" charset="0"/>
                    <a:cs typeface="Gautami" pitchFamily="34" charset="0"/>
                  </a:endParaRPr>
                </a:p>
                <a:p>
                  <a:pPr eaLnBrk="1" hangingPunct="1"/>
                  <a:r>
                    <a:rPr lang="en-US" sz="2800" b="1" dirty="0" smtClean="0">
                      <a:latin typeface="Times New Roman" pitchFamily="18" charset="0"/>
                      <a:cs typeface="Times New Roman" pitchFamily="18" charset="0"/>
                    </a:rPr>
                    <a:t>2)The </a:t>
                  </a:r>
                  <a:r>
                    <a:rPr lang="en-US" sz="2800" b="1" dirty="0">
                      <a:latin typeface="Times New Roman" pitchFamily="18" charset="0"/>
                      <a:cs typeface="Times New Roman" pitchFamily="18" charset="0"/>
                    </a:rPr>
                    <a:t>spreading coefficient (S)  </a:t>
                  </a:r>
                  <a:r>
                    <a:rPr lang="en-US" sz="2800" b="1" dirty="0" smtClean="0">
                      <a:latin typeface="Times New Roman" pitchFamily="18" charset="0"/>
                      <a:cs typeface="Times New Roman" pitchFamily="18" charset="0"/>
                    </a:rPr>
                    <a:t>: The difference </a:t>
                  </a:r>
                  <a:r>
                    <a:rPr lang="en-US" sz="2800" b="1" dirty="0">
                      <a:latin typeface="Times New Roman" pitchFamily="18" charset="0"/>
                      <a:cs typeface="Times New Roman" pitchFamily="18" charset="0"/>
                    </a:rPr>
                    <a:t>between the </a:t>
                  </a:r>
                  <a:r>
                    <a:rPr lang="en-US" sz="2800" b="1" dirty="0" smtClean="0">
                      <a:latin typeface="Times New Roman" pitchFamily="18" charset="0"/>
                      <a:cs typeface="Times New Roman" pitchFamily="18" charset="0"/>
                    </a:rPr>
                    <a:t> peak and  plateau region in density probability distribution figure.</a:t>
                  </a:r>
                </a:p>
                <a:p>
                  <a:pPr eaLnBrk="1" hangingPunct="1"/>
                  <a:endParaRPr lang="en-US" sz="1000" b="1" dirty="0">
                    <a:latin typeface="Times New Roman" pitchFamily="18" charset="0"/>
                    <a:cs typeface="Times New Roman" pitchFamily="18" charset="0"/>
                  </a:endParaRPr>
                </a:p>
                <a:p>
                  <a:pPr eaLnBrk="1" hangingPunct="1"/>
                  <a:r>
                    <a:rPr lang="en-US" sz="2800" b="1" dirty="0" smtClean="0">
                      <a:latin typeface="Times New Roman" pitchFamily="18" charset="0"/>
                      <a:cs typeface="Times New Roman" pitchFamily="18" charset="0"/>
                    </a:rPr>
                    <a:t>3)Contact </a:t>
                  </a:r>
                  <a:r>
                    <a:rPr lang="en-US" sz="2800" b="1" dirty="0">
                      <a:latin typeface="Times New Roman" pitchFamily="18" charset="0"/>
                      <a:cs typeface="Times New Roman" pitchFamily="18" charset="0"/>
                    </a:rPr>
                    <a:t>angle can be obtained from spreading coefficient</a:t>
                  </a:r>
                  <a:r>
                    <a:rPr lang="en-US" sz="2800" b="1" dirty="0" smtClean="0">
                      <a:latin typeface="Times New Roman" pitchFamily="18" charset="0"/>
                      <a:cs typeface="Times New Roman" pitchFamily="18" charset="0"/>
                    </a:rPr>
                    <a:t>.</a:t>
                  </a:r>
                </a:p>
                <a:p>
                  <a:pPr eaLnBrk="1" hangingPunct="1">
                    <a:buFont typeface="Arial" charset="0"/>
                    <a:buChar char="•"/>
                  </a:pPr>
                  <a:endParaRPr lang="en-US" sz="2400" dirty="0">
                    <a:latin typeface="Times New Roman" pitchFamily="18" charset="0"/>
                    <a:cs typeface="Times New Roman" pitchFamily="18" charset="0"/>
                  </a:endParaRPr>
                </a:p>
                <a:p>
                  <a:pPr eaLnBrk="1" hangingPunct="1">
                    <a:buFont typeface="Arial" charset="0"/>
                    <a:buChar char="•"/>
                  </a:pPr>
                  <a:endParaRPr lang="en-US" sz="2400" dirty="0">
                    <a:latin typeface="Times New Roman" pitchFamily="18" charset="0"/>
                    <a:cs typeface="Times New Roman" pitchFamily="18" charset="0"/>
                  </a:endParaRPr>
                </a:p>
                <a:p>
                  <a:pPr eaLnBrk="1" hangingPunct="1">
                    <a:buFont typeface="Arial" charset="0"/>
                    <a:buChar char="•"/>
                  </a:pPr>
                  <a:endParaRPr lang="en-US" sz="2400" dirty="0" smtClean="0">
                    <a:latin typeface="Times New Roman" pitchFamily="18" charset="0"/>
                    <a:cs typeface="Times New Roman" pitchFamily="18" charset="0"/>
                  </a:endParaRPr>
                </a:p>
                <a:p>
                  <a:pPr eaLnBrk="1" hangingPunct="1">
                    <a:buFont typeface="Arial" charset="0"/>
                    <a:buChar char="•"/>
                  </a:pPr>
                  <a:endParaRPr lang="en-US" sz="2400" dirty="0">
                    <a:latin typeface="Times New Roman" pitchFamily="18" charset="0"/>
                    <a:cs typeface="Times New Roman" pitchFamily="18" charset="0"/>
                  </a:endParaRPr>
                </a:p>
                <a:p>
                  <a:pPr eaLnBrk="1" hangingPunct="1">
                    <a:buFont typeface="Arial" charset="0"/>
                    <a:buChar char="•"/>
                  </a:pPr>
                  <a:endParaRPr lang="en-US" sz="2400" dirty="0" smtClean="0">
                    <a:latin typeface="Times New Roman" pitchFamily="18" charset="0"/>
                    <a:cs typeface="Times New Roman" pitchFamily="18" charset="0"/>
                  </a:endParaRPr>
                </a:p>
                <a:p>
                  <a:pPr eaLnBrk="1" hangingPunct="1">
                    <a:buFont typeface="Arial" charset="0"/>
                    <a:buChar char="•"/>
                  </a:pPr>
                  <a:endParaRPr lang="en-US" sz="2400" dirty="0">
                    <a:latin typeface="Times New Roman" pitchFamily="18" charset="0"/>
                    <a:cs typeface="Times New Roman" pitchFamily="18" charset="0"/>
                  </a:endParaRPr>
                </a:p>
                <a:p>
                  <a:pPr eaLnBrk="1" hangingPunct="1">
                    <a:buFont typeface="Arial" charset="0"/>
                    <a:buChar char="•"/>
                  </a:pPr>
                  <a:endParaRPr lang="en-US" sz="2400" dirty="0" smtClean="0">
                    <a:latin typeface="Times New Roman" pitchFamily="18" charset="0"/>
                    <a:cs typeface="Times New Roman" pitchFamily="18" charset="0"/>
                  </a:endParaRPr>
                </a:p>
                <a:p>
                  <a:pPr eaLnBrk="1" hangingPunct="1">
                    <a:buFont typeface="Arial" charset="0"/>
                    <a:buChar char="•"/>
                  </a:pPr>
                  <a:endParaRPr lang="en-US" sz="2400" dirty="0" smtClean="0">
                    <a:latin typeface="Times New Roman" pitchFamily="18" charset="0"/>
                    <a:cs typeface="Times New Roman" pitchFamily="18" charset="0"/>
                  </a:endParaRPr>
                </a:p>
                <a:p>
                  <a:pPr eaLnBrk="1" hangingPunct="1">
                    <a:buFont typeface="Arial" charset="0"/>
                    <a:buChar char="•"/>
                  </a:pPr>
                  <a:endParaRPr lang="en-US" sz="2400" dirty="0">
                    <a:latin typeface="Times New Roman" pitchFamily="18" charset="0"/>
                    <a:cs typeface="Times New Roman" pitchFamily="18" charset="0"/>
                  </a:endParaRPr>
                </a:p>
                <a:p>
                  <a:pPr eaLnBrk="1" hangingPunct="1"/>
                  <a:endParaRPr lang="en-US" sz="2400" dirty="0" smtClean="0">
                    <a:latin typeface="Times New Roman" pitchFamily="18" charset="0"/>
                    <a:cs typeface="Times New Roman" pitchFamily="18" charset="0"/>
                  </a:endParaRPr>
                </a:p>
                <a:p>
                  <a:pPr eaLnBrk="1" hangingPunct="1"/>
                  <a:endParaRPr lang="en-US" sz="3200" b="1" dirty="0" smtClean="0">
                    <a:latin typeface="Times New Roman" pitchFamily="18" charset="0"/>
                    <a:cs typeface="Times New Roman" pitchFamily="18" charset="0"/>
                  </a:endParaRPr>
                </a:p>
              </p:txBody>
            </p:sp>
          </mc:Choice>
          <mc:Fallback xmlns="">
            <p:sp>
              <p:nvSpPr>
                <p:cNvPr id="76" name="TextBox 31"/>
                <p:cNvSpPr txBox="1">
                  <a:spLocks noRot="1" noChangeAspect="1" noMove="1" noResize="1" noEditPoints="1" noAdjustHandles="1" noChangeArrowheads="1" noChangeShapeType="1" noTextEdit="1"/>
                </p:cNvSpPr>
                <p:nvPr/>
              </p:nvSpPr>
              <p:spPr bwMode="auto">
                <a:xfrm>
                  <a:off x="13138018" y="14497050"/>
                  <a:ext cx="12496800" cy="11798093"/>
                </a:xfrm>
                <a:prstGeom prst="rect">
                  <a:avLst/>
                </a:prstGeom>
                <a:blipFill rotWithShape="1">
                  <a:blip r:embed="rId8"/>
                  <a:stretch>
                    <a:fillRect l="-1415" t="-1344" r="-16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77" name="Group 76"/>
            <p:cNvGrpSpPr/>
            <p:nvPr/>
          </p:nvGrpSpPr>
          <p:grpSpPr>
            <a:xfrm>
              <a:off x="13624326" y="21960828"/>
              <a:ext cx="4191000" cy="4004322"/>
              <a:chOff x="4994705" y="4472928"/>
              <a:chExt cx="4191000" cy="4004322"/>
            </a:xfrm>
          </p:grpSpPr>
          <p:grpSp>
            <p:nvGrpSpPr>
              <p:cNvPr id="78" name="Group 77"/>
              <p:cNvGrpSpPr/>
              <p:nvPr/>
            </p:nvGrpSpPr>
            <p:grpSpPr>
              <a:xfrm>
                <a:off x="4994705" y="4472928"/>
                <a:ext cx="4191000" cy="4004322"/>
                <a:chOff x="4994705" y="4472928"/>
                <a:chExt cx="4191000" cy="4004322"/>
              </a:xfrm>
            </p:grpSpPr>
            <p:pic>
              <p:nvPicPr>
                <p:cNvPr id="80" name="Picture 79" descr="gn.jpg"/>
                <p:cNvPicPr>
                  <a:picLocks noChangeAspect="1"/>
                </p:cNvPicPr>
                <p:nvPr/>
              </p:nvPicPr>
              <p:blipFill>
                <a:blip r:embed="rId9" cstate="print"/>
                <a:srcRect l="2525" t="12092" r="8586" b="4248"/>
                <a:stretch>
                  <a:fillRect/>
                </a:stretch>
              </p:blipFill>
              <p:spPr>
                <a:xfrm>
                  <a:off x="4994705" y="4472928"/>
                  <a:ext cx="4191000" cy="4004322"/>
                </a:xfrm>
                <a:prstGeom prst="rect">
                  <a:avLst/>
                </a:prstGeom>
              </p:spPr>
            </p:pic>
            <p:cxnSp>
              <p:nvCxnSpPr>
                <p:cNvPr id="81" name="Straight Connector 80"/>
                <p:cNvCxnSpPr/>
                <p:nvPr/>
              </p:nvCxnSpPr>
              <p:spPr>
                <a:xfrm>
                  <a:off x="5530281" y="5010150"/>
                  <a:ext cx="1943652" cy="0"/>
                </a:xfrm>
                <a:prstGeom prst="line">
                  <a:avLst/>
                </a:prstGeom>
                <a:ln w="254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6920843" y="5024834"/>
                  <a:ext cx="1266" cy="181907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pic>
            <p:nvPicPr>
              <p:cNvPr id="79" name="Picture 78"/>
              <p:cNvPicPr>
                <a:picLocks noChangeAspect="1" noChangeArrowheads="1"/>
              </p:cNvPicPr>
              <p:nvPr/>
            </p:nvPicPr>
            <p:blipFill>
              <a:blip r:embed="rId10" cstate="print">
                <a:grayscl/>
                <a:extLst>
                  <a:ext uri="{28A0092B-C50C-407E-A947-70E740481C1C}">
                    <a14:useLocalDpi xmlns:a14="http://schemas.microsoft.com/office/drawing/2010/main" val="0"/>
                  </a:ext>
                </a:extLst>
              </a:blip>
              <a:srcRect/>
              <a:stretch>
                <a:fillRect/>
              </a:stretch>
            </p:blipFill>
            <p:spPr bwMode="auto">
              <a:xfrm>
                <a:off x="7090205" y="5988352"/>
                <a:ext cx="613689" cy="606644"/>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6" name="TextBox 5"/>
                <p:cNvSpPr txBox="1"/>
                <p:nvPr/>
              </p:nvSpPr>
              <p:spPr>
                <a:xfrm>
                  <a:off x="18358452" y="22110690"/>
                  <a:ext cx="4949991" cy="24074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smtClean="0">
                            <a:solidFill>
                              <a:schemeClr val="accent6"/>
                            </a:solidFill>
                            <a:latin typeface="Cambria Math"/>
                            <a:ea typeface="Cambria Math"/>
                          </a:rPr>
                          <m:t>𝛽</m:t>
                        </m:r>
                        <m:r>
                          <m:rPr>
                            <m:nor/>
                          </m:rPr>
                          <a:rPr lang="en-US" sz="3000" dirty="0" smtClean="0">
                            <a:solidFill>
                              <a:schemeClr val="accent6"/>
                            </a:solidFill>
                            <a:latin typeface="Times New Roman" pitchFamily="18" charset="0"/>
                            <a:cs typeface="Times New Roman" pitchFamily="18" charset="0"/>
                          </a:rPr>
                          <m:t>S</m:t>
                        </m:r>
                        <m:r>
                          <m:rPr>
                            <m:nor/>
                          </m:rPr>
                          <a:rPr lang="en-US" sz="3000" dirty="0" smtClean="0">
                            <a:solidFill>
                              <a:schemeClr val="accent6"/>
                            </a:solidFill>
                            <a:latin typeface="Times New Roman" pitchFamily="18" charset="0"/>
                            <a:cs typeface="Times New Roman" pitchFamily="18" charset="0"/>
                          </a:rPr>
                          <m:t> = </m:t>
                        </m:r>
                        <m:r>
                          <a:rPr lang="en-US" sz="3000" i="1" smtClean="0">
                            <a:solidFill>
                              <a:schemeClr val="accent6"/>
                            </a:solidFill>
                            <a:latin typeface="Cambria Math"/>
                            <a:ea typeface="Cambria Math"/>
                            <a:cs typeface="Times New Roman" pitchFamily="18" charset="0"/>
                          </a:rPr>
                          <m:t>𝛽</m:t>
                        </m:r>
                        <m:r>
                          <a:rPr lang="en-US" sz="3000" b="0" i="1" smtClean="0">
                            <a:solidFill>
                              <a:schemeClr val="accent6"/>
                            </a:solidFill>
                            <a:latin typeface="Cambria Math"/>
                            <a:ea typeface="Cambria Math"/>
                            <a:cs typeface="Times New Roman" pitchFamily="18" charset="0"/>
                          </a:rPr>
                          <m:t>𝐴</m:t>
                        </m:r>
                        <m:d>
                          <m:dPr>
                            <m:begChr m:val="["/>
                            <m:endChr m:val="]"/>
                            <m:ctrlPr>
                              <a:rPr lang="en-US" sz="3000" b="0" i="1" smtClean="0">
                                <a:solidFill>
                                  <a:schemeClr val="accent6"/>
                                </a:solidFill>
                                <a:latin typeface="Cambria Math"/>
                                <a:ea typeface="Cambria Math"/>
                                <a:cs typeface="Times New Roman" pitchFamily="18" charset="0"/>
                              </a:rPr>
                            </m:ctrlPr>
                          </m:dPr>
                          <m:e>
                            <m:sSub>
                              <m:sSubPr>
                                <m:ctrlPr>
                                  <a:rPr lang="en-US" sz="3000" b="0" i="1" smtClean="0">
                                    <a:solidFill>
                                      <a:schemeClr val="accent6"/>
                                    </a:solidFill>
                                    <a:latin typeface="Cambria Math"/>
                                    <a:ea typeface="Cambria Math"/>
                                    <a:cs typeface="Times New Roman" pitchFamily="18" charset="0"/>
                                  </a:rPr>
                                </m:ctrlPr>
                              </m:sSubPr>
                              <m:e>
                                <m:r>
                                  <a:rPr lang="en-US" sz="3000" b="0" i="1" smtClean="0">
                                    <a:solidFill>
                                      <a:schemeClr val="accent6"/>
                                    </a:solidFill>
                                    <a:latin typeface="Cambria Math"/>
                                    <a:ea typeface="Cambria Math"/>
                                    <a:cs typeface="Times New Roman" pitchFamily="18" charset="0"/>
                                  </a:rPr>
                                  <m:t>𝛾</m:t>
                                </m:r>
                              </m:e>
                              <m:sub>
                                <m:r>
                                  <a:rPr lang="en-US" sz="3000" b="0" i="1" smtClean="0">
                                    <a:solidFill>
                                      <a:schemeClr val="accent6"/>
                                    </a:solidFill>
                                    <a:latin typeface="Cambria Math"/>
                                    <a:ea typeface="Cambria Math"/>
                                    <a:cs typeface="Times New Roman" pitchFamily="18" charset="0"/>
                                  </a:rPr>
                                  <m:t>𝑠𝑣</m:t>
                                </m:r>
                              </m:sub>
                            </m:sSub>
                            <m:r>
                              <a:rPr lang="en-US" sz="3000" i="1">
                                <a:solidFill>
                                  <a:schemeClr val="accent6"/>
                                </a:solidFill>
                                <a:latin typeface="Cambria Math"/>
                                <a:ea typeface="Cambria Math"/>
                                <a:cs typeface="Times New Roman" pitchFamily="18" charset="0"/>
                              </a:rPr>
                              <m:t>−</m:t>
                            </m:r>
                            <m:d>
                              <m:dPr>
                                <m:ctrlPr>
                                  <a:rPr lang="en-US" sz="3000" b="0" i="1" smtClean="0">
                                    <a:solidFill>
                                      <a:schemeClr val="accent6"/>
                                    </a:solidFill>
                                    <a:latin typeface="Cambria Math"/>
                                    <a:ea typeface="Cambria Math"/>
                                    <a:cs typeface="Times New Roman" pitchFamily="18" charset="0"/>
                                  </a:rPr>
                                </m:ctrlPr>
                              </m:dPr>
                              <m:e>
                                <m:sSub>
                                  <m:sSubPr>
                                    <m:ctrlPr>
                                      <a:rPr lang="en-US" sz="3000" b="0" i="1" smtClean="0">
                                        <a:solidFill>
                                          <a:schemeClr val="accent6"/>
                                        </a:solidFill>
                                        <a:latin typeface="Cambria Math"/>
                                        <a:ea typeface="Cambria Math"/>
                                        <a:cs typeface="Times New Roman" pitchFamily="18" charset="0"/>
                                      </a:rPr>
                                    </m:ctrlPr>
                                  </m:sSubPr>
                                  <m:e>
                                    <m:r>
                                      <a:rPr lang="en-US" sz="3000" b="0" i="1" smtClean="0">
                                        <a:solidFill>
                                          <a:schemeClr val="accent6"/>
                                        </a:solidFill>
                                        <a:latin typeface="Cambria Math"/>
                                        <a:ea typeface="Cambria Math"/>
                                        <a:cs typeface="Times New Roman" pitchFamily="18" charset="0"/>
                                      </a:rPr>
                                      <m:t>𝛾</m:t>
                                    </m:r>
                                  </m:e>
                                  <m:sub>
                                    <m:r>
                                      <a:rPr lang="en-US" sz="3000" b="0" i="1" smtClean="0">
                                        <a:solidFill>
                                          <a:schemeClr val="accent6"/>
                                        </a:solidFill>
                                        <a:latin typeface="Cambria Math"/>
                                        <a:ea typeface="Cambria Math"/>
                                        <a:cs typeface="Times New Roman" pitchFamily="18" charset="0"/>
                                      </a:rPr>
                                      <m:t>𝑠𝑙</m:t>
                                    </m:r>
                                  </m:sub>
                                </m:sSub>
                                <m:r>
                                  <a:rPr lang="en-US" sz="3000" b="0" i="1" smtClean="0">
                                    <a:solidFill>
                                      <a:schemeClr val="accent6"/>
                                    </a:solidFill>
                                    <a:latin typeface="Cambria Math"/>
                                    <a:ea typeface="Cambria Math"/>
                                    <a:cs typeface="Times New Roman" pitchFamily="18" charset="0"/>
                                  </a:rPr>
                                  <m:t>+ </m:t>
                                </m:r>
                                <m:sSub>
                                  <m:sSubPr>
                                    <m:ctrlPr>
                                      <a:rPr lang="en-US" sz="3000" b="0" i="1" smtClean="0">
                                        <a:solidFill>
                                          <a:schemeClr val="accent6"/>
                                        </a:solidFill>
                                        <a:latin typeface="Cambria Math"/>
                                        <a:ea typeface="Cambria Math"/>
                                        <a:cs typeface="Times New Roman" pitchFamily="18" charset="0"/>
                                      </a:rPr>
                                    </m:ctrlPr>
                                  </m:sSubPr>
                                  <m:e>
                                    <m:r>
                                      <a:rPr lang="en-US" sz="3000" b="0" i="1" smtClean="0">
                                        <a:solidFill>
                                          <a:schemeClr val="accent6"/>
                                        </a:solidFill>
                                        <a:latin typeface="Cambria Math"/>
                                        <a:ea typeface="Cambria Math"/>
                                        <a:cs typeface="Times New Roman" pitchFamily="18" charset="0"/>
                                      </a:rPr>
                                      <m:t>𝛾</m:t>
                                    </m:r>
                                  </m:e>
                                  <m:sub>
                                    <m:r>
                                      <a:rPr lang="en-US" sz="3000" b="0" i="1" smtClean="0">
                                        <a:solidFill>
                                          <a:schemeClr val="accent6"/>
                                        </a:solidFill>
                                        <a:latin typeface="Cambria Math"/>
                                        <a:ea typeface="Cambria Math"/>
                                        <a:cs typeface="Times New Roman" pitchFamily="18" charset="0"/>
                                      </a:rPr>
                                      <m:t>𝑙𝑣</m:t>
                                    </m:r>
                                  </m:sub>
                                </m:sSub>
                              </m:e>
                            </m:d>
                          </m:e>
                        </m:d>
                      </m:oMath>
                    </m:oMathPara>
                  </a14:m>
                  <a:endParaRPr lang="en-US" sz="3000" b="0" dirty="0" smtClean="0">
                    <a:solidFill>
                      <a:schemeClr val="accent6"/>
                    </a:solidFill>
                    <a:latin typeface="Times New Roman" pitchFamily="18" charset="0"/>
                    <a:ea typeface="Cambria Math"/>
                    <a:cs typeface="Times New Roman" pitchFamily="18" charset="0"/>
                  </a:endParaRPr>
                </a:p>
                <a:p>
                  <a:pPr/>
                  <a14:m>
                    <m:oMathPara xmlns:m="http://schemas.openxmlformats.org/officeDocument/2006/math">
                      <m:oMathParaPr>
                        <m:jc m:val="centerGroup"/>
                      </m:oMathParaPr>
                      <m:oMath xmlns:m="http://schemas.openxmlformats.org/officeDocument/2006/math">
                        <m:r>
                          <a:rPr lang="en-US" sz="3000" b="0" i="1" smtClean="0">
                            <a:solidFill>
                              <a:schemeClr val="accent6"/>
                            </a:solidFill>
                            <a:latin typeface="Cambria Math"/>
                            <a:ea typeface="Cambria Math"/>
                            <a:cs typeface="Times New Roman" pitchFamily="18" charset="0"/>
                          </a:rPr>
                          <m:t>      </m:t>
                        </m:r>
                        <m:r>
                          <a:rPr lang="en-US" sz="3000" i="1" smtClean="0">
                            <a:solidFill>
                              <a:schemeClr val="accent6"/>
                            </a:solidFill>
                            <a:latin typeface="Cambria Math"/>
                            <a:ea typeface="Cambria Math"/>
                            <a:cs typeface="Times New Roman" pitchFamily="18" charset="0"/>
                          </a:rPr>
                          <m:t>=</m:t>
                        </m:r>
                        <m:r>
                          <a:rPr lang="en-US" sz="3000" i="1">
                            <a:solidFill>
                              <a:schemeClr val="accent6"/>
                            </a:solidFill>
                            <a:latin typeface="Cambria Math"/>
                            <a:ea typeface="Cambria Math"/>
                            <a:cs typeface="Times New Roman" pitchFamily="18" charset="0"/>
                          </a:rPr>
                          <m:t>−</m:t>
                        </m:r>
                        <m:r>
                          <m:rPr>
                            <m:sty m:val="p"/>
                          </m:rPr>
                          <a:rPr lang="en-US" sz="3000" b="0" i="0" smtClean="0">
                            <a:solidFill>
                              <a:schemeClr val="accent6"/>
                            </a:solidFill>
                            <a:latin typeface="Cambria Math"/>
                            <a:ea typeface="Cambria Math"/>
                            <a:cs typeface="Times New Roman" pitchFamily="18" charset="0"/>
                          </a:rPr>
                          <m:t>ln</m:t>
                        </m:r>
                        <m:r>
                          <a:rPr lang="en-US" sz="3000" b="0" i="1" smtClean="0">
                            <a:solidFill>
                              <a:schemeClr val="accent6"/>
                            </a:solidFill>
                            <a:latin typeface="Cambria Math"/>
                            <a:ea typeface="Cambria Math"/>
                            <a:cs typeface="Times New Roman" pitchFamily="18" charset="0"/>
                          </a:rPr>
                          <m:t>⁡[</m:t>
                        </m:r>
                        <m:f>
                          <m:fPr>
                            <m:ctrlPr>
                              <a:rPr lang="en-US" sz="3000" b="0" i="1" smtClean="0">
                                <a:solidFill>
                                  <a:schemeClr val="accent6"/>
                                </a:solidFill>
                                <a:latin typeface="Cambria Math"/>
                                <a:ea typeface="Cambria Math"/>
                                <a:cs typeface="Times New Roman" pitchFamily="18" charset="0"/>
                              </a:rPr>
                            </m:ctrlPr>
                          </m:fPr>
                          <m:num>
                            <m:nary>
                              <m:naryPr>
                                <m:chr m:val="∏"/>
                                <m:subHide m:val="on"/>
                                <m:supHide m:val="on"/>
                                <m:ctrlPr>
                                  <a:rPr lang="en-US" sz="3000" b="0" i="1" smtClean="0">
                                    <a:solidFill>
                                      <a:schemeClr val="accent6"/>
                                    </a:solidFill>
                                    <a:latin typeface="Cambria Math"/>
                                    <a:ea typeface="Cambria Math"/>
                                    <a:cs typeface="Times New Roman" pitchFamily="18" charset="0"/>
                                  </a:rPr>
                                </m:ctrlPr>
                              </m:naryPr>
                              <m:sub/>
                              <m:sup/>
                              <m:e>
                                <m:r>
                                  <a:rPr lang="en-US" sz="3000" b="0" i="1" smtClean="0">
                                    <a:solidFill>
                                      <a:schemeClr val="accent6"/>
                                    </a:solidFill>
                                    <a:latin typeface="Cambria Math"/>
                                    <a:ea typeface="Cambria Math"/>
                                    <a:cs typeface="Times New Roman" pitchFamily="18" charset="0"/>
                                  </a:rPr>
                                  <m:t> (</m:t>
                                </m:r>
                                <m:sSub>
                                  <m:sSubPr>
                                    <m:ctrlPr>
                                      <a:rPr lang="en-US" sz="3000" b="0" i="1" smtClean="0">
                                        <a:solidFill>
                                          <a:schemeClr val="accent6"/>
                                        </a:solidFill>
                                        <a:latin typeface="Cambria Math"/>
                                        <a:ea typeface="Cambria Math"/>
                                        <a:cs typeface="Times New Roman" pitchFamily="18" charset="0"/>
                                      </a:rPr>
                                    </m:ctrlPr>
                                  </m:sSubPr>
                                  <m:e>
                                    <m:r>
                                      <a:rPr lang="en-US" sz="3000" b="0" i="1" smtClean="0">
                                        <a:solidFill>
                                          <a:schemeClr val="accent6"/>
                                        </a:solidFill>
                                        <a:latin typeface="Cambria Math"/>
                                        <a:ea typeface="Cambria Math"/>
                                        <a:cs typeface="Times New Roman" pitchFamily="18" charset="0"/>
                                      </a:rPr>
                                      <m:t>𝑁</m:t>
                                    </m:r>
                                  </m:e>
                                  <m:sub>
                                    <m:r>
                                      <a:rPr lang="en-US" sz="3000" b="0" i="1" smtClean="0">
                                        <a:solidFill>
                                          <a:schemeClr val="accent6"/>
                                        </a:solidFill>
                                        <a:latin typeface="Cambria Math"/>
                                        <a:ea typeface="Cambria Math"/>
                                        <a:cs typeface="Times New Roman" pitchFamily="18" charset="0"/>
                                      </a:rPr>
                                      <m:t>𝑣𝑎𝑝𝑜𝑟</m:t>
                                    </m:r>
                                  </m:sub>
                                </m:sSub>
                                <m:r>
                                  <a:rPr lang="en-US" sz="3000" b="0" i="1" smtClean="0">
                                    <a:solidFill>
                                      <a:schemeClr val="accent6"/>
                                    </a:solidFill>
                                    <a:latin typeface="Cambria Math"/>
                                    <a:ea typeface="Cambria Math"/>
                                    <a:cs typeface="Times New Roman" pitchFamily="18" charset="0"/>
                                  </a:rPr>
                                  <m:t> ; </m:t>
                                </m:r>
                                <m:sSub>
                                  <m:sSubPr>
                                    <m:ctrlPr>
                                      <a:rPr lang="en-US" sz="3000" b="0" i="1" smtClean="0">
                                        <a:solidFill>
                                          <a:schemeClr val="accent6"/>
                                        </a:solidFill>
                                        <a:latin typeface="Cambria Math"/>
                                        <a:ea typeface="Cambria Math"/>
                                        <a:cs typeface="Times New Roman" pitchFamily="18" charset="0"/>
                                      </a:rPr>
                                    </m:ctrlPr>
                                  </m:sSubPr>
                                  <m:e>
                                    <m:r>
                                      <a:rPr lang="en-US" sz="3000" b="0" i="1" smtClean="0">
                                        <a:solidFill>
                                          <a:schemeClr val="accent6"/>
                                        </a:solidFill>
                                        <a:latin typeface="Cambria Math"/>
                                        <a:ea typeface="Cambria Math"/>
                                        <a:cs typeface="Times New Roman" pitchFamily="18" charset="0"/>
                                      </a:rPr>
                                      <m:t>𝜇</m:t>
                                    </m:r>
                                  </m:e>
                                  <m:sub>
                                    <m:r>
                                      <a:rPr lang="en-US" sz="3000" b="0" i="1" smtClean="0">
                                        <a:solidFill>
                                          <a:schemeClr val="accent6"/>
                                        </a:solidFill>
                                        <a:latin typeface="Cambria Math"/>
                                        <a:ea typeface="Cambria Math"/>
                                        <a:cs typeface="Times New Roman" pitchFamily="18" charset="0"/>
                                      </a:rPr>
                                      <m:t>𝑠𝑎𝑡</m:t>
                                    </m:r>
                                  </m:sub>
                                </m:sSub>
                                <m:r>
                                  <a:rPr lang="en-US" sz="3000" b="0" i="1" smtClean="0">
                                    <a:solidFill>
                                      <a:schemeClr val="accent6"/>
                                    </a:solidFill>
                                    <a:latin typeface="Cambria Math"/>
                                    <a:ea typeface="Cambria Math"/>
                                    <a:cs typeface="Times New Roman" pitchFamily="18" charset="0"/>
                                  </a:rPr>
                                  <m:t>)</m:t>
                                </m:r>
                              </m:e>
                            </m:nary>
                          </m:num>
                          <m:den>
                            <m:r>
                              <a:rPr lang="en-US" sz="3000" b="0" i="1" smtClean="0">
                                <a:solidFill>
                                  <a:schemeClr val="accent6"/>
                                </a:solidFill>
                                <a:latin typeface="Cambria Math"/>
                                <a:ea typeface="Cambria Math"/>
                                <a:cs typeface="Times New Roman" pitchFamily="18" charset="0"/>
                              </a:rPr>
                              <m:t> </m:t>
                            </m:r>
                            <m:nary>
                              <m:naryPr>
                                <m:chr m:val="∏"/>
                                <m:subHide m:val="on"/>
                                <m:supHide m:val="on"/>
                                <m:ctrlPr>
                                  <a:rPr lang="en-US" sz="3000" b="0" i="1" smtClean="0">
                                    <a:solidFill>
                                      <a:schemeClr val="accent6"/>
                                    </a:solidFill>
                                    <a:latin typeface="Cambria Math"/>
                                    <a:ea typeface="Cambria Math"/>
                                    <a:cs typeface="Times New Roman" pitchFamily="18" charset="0"/>
                                  </a:rPr>
                                </m:ctrlPr>
                              </m:naryPr>
                              <m:sub/>
                              <m:sup/>
                              <m:e>
                                <m:r>
                                  <a:rPr lang="en-US" sz="3000" b="0" i="1" smtClean="0">
                                    <a:solidFill>
                                      <a:schemeClr val="accent6"/>
                                    </a:solidFill>
                                    <a:latin typeface="Cambria Math"/>
                                    <a:ea typeface="Cambria Math"/>
                                    <a:cs typeface="Times New Roman" pitchFamily="18" charset="0"/>
                                  </a:rPr>
                                  <m:t> (</m:t>
                                </m:r>
                                <m:sSub>
                                  <m:sSubPr>
                                    <m:ctrlPr>
                                      <a:rPr lang="en-US" sz="3000" b="0" i="1" smtClean="0">
                                        <a:solidFill>
                                          <a:schemeClr val="accent6"/>
                                        </a:solidFill>
                                        <a:latin typeface="Cambria Math"/>
                                        <a:ea typeface="Cambria Math"/>
                                        <a:cs typeface="Times New Roman" pitchFamily="18" charset="0"/>
                                      </a:rPr>
                                    </m:ctrlPr>
                                  </m:sSubPr>
                                  <m:e>
                                    <m:r>
                                      <a:rPr lang="en-US" sz="3000" b="0" i="1" smtClean="0">
                                        <a:solidFill>
                                          <a:schemeClr val="accent6"/>
                                        </a:solidFill>
                                        <a:latin typeface="Cambria Math"/>
                                        <a:ea typeface="Cambria Math"/>
                                        <a:cs typeface="Times New Roman" pitchFamily="18" charset="0"/>
                                      </a:rPr>
                                      <m:t>𝑁</m:t>
                                    </m:r>
                                  </m:e>
                                  <m:sub>
                                    <m:r>
                                      <a:rPr lang="en-US" sz="3000" b="0" i="1" smtClean="0">
                                        <a:solidFill>
                                          <a:schemeClr val="accent6"/>
                                        </a:solidFill>
                                        <a:latin typeface="Cambria Math"/>
                                        <a:ea typeface="Cambria Math"/>
                                        <a:cs typeface="Times New Roman" pitchFamily="18" charset="0"/>
                                      </a:rPr>
                                      <m:t>𝑝𝑙𝑎𝑡𝑒𝑎𝑢</m:t>
                                    </m:r>
                                    <m:r>
                                      <a:rPr lang="en-US" sz="3000" b="0" i="1" smtClean="0">
                                        <a:solidFill>
                                          <a:schemeClr val="accent6"/>
                                        </a:solidFill>
                                        <a:latin typeface="Cambria Math"/>
                                        <a:ea typeface="Cambria Math"/>
                                        <a:cs typeface="Times New Roman" pitchFamily="18" charset="0"/>
                                      </a:rPr>
                                      <m:t> </m:t>
                                    </m:r>
                                  </m:sub>
                                </m:sSub>
                                <m:r>
                                  <a:rPr lang="en-US" sz="3000" b="0" i="1" smtClean="0">
                                    <a:solidFill>
                                      <a:schemeClr val="accent6"/>
                                    </a:solidFill>
                                    <a:latin typeface="Cambria Math"/>
                                    <a:ea typeface="Cambria Math"/>
                                    <a:cs typeface="Times New Roman" pitchFamily="18" charset="0"/>
                                  </a:rPr>
                                  <m:t>; </m:t>
                                </m:r>
                                <m:sSub>
                                  <m:sSubPr>
                                    <m:ctrlPr>
                                      <a:rPr lang="en-US" sz="3000" b="0" i="1" smtClean="0">
                                        <a:solidFill>
                                          <a:schemeClr val="accent6"/>
                                        </a:solidFill>
                                        <a:latin typeface="Cambria Math"/>
                                        <a:ea typeface="Cambria Math"/>
                                        <a:cs typeface="Times New Roman" pitchFamily="18" charset="0"/>
                                      </a:rPr>
                                    </m:ctrlPr>
                                  </m:sSubPr>
                                  <m:e>
                                    <m:r>
                                      <a:rPr lang="en-US" sz="3000" b="0" i="1" smtClean="0">
                                        <a:solidFill>
                                          <a:schemeClr val="accent6"/>
                                        </a:solidFill>
                                        <a:latin typeface="Cambria Math"/>
                                        <a:ea typeface="Cambria Math"/>
                                        <a:cs typeface="Times New Roman" pitchFamily="18" charset="0"/>
                                      </a:rPr>
                                      <m:t>𝜇</m:t>
                                    </m:r>
                                  </m:e>
                                  <m:sub>
                                    <m:r>
                                      <a:rPr lang="en-US" sz="3000" b="0" i="1" smtClean="0">
                                        <a:solidFill>
                                          <a:schemeClr val="accent6"/>
                                        </a:solidFill>
                                        <a:latin typeface="Cambria Math"/>
                                        <a:ea typeface="Cambria Math"/>
                                        <a:cs typeface="Times New Roman" pitchFamily="18" charset="0"/>
                                      </a:rPr>
                                      <m:t>𝑠𝑎𝑡</m:t>
                                    </m:r>
                                  </m:sub>
                                </m:sSub>
                                <m:r>
                                  <a:rPr lang="en-US" sz="3000" b="0" i="1" smtClean="0">
                                    <a:solidFill>
                                      <a:schemeClr val="accent6"/>
                                    </a:solidFill>
                                    <a:latin typeface="Cambria Math"/>
                                    <a:ea typeface="Cambria Math"/>
                                    <a:cs typeface="Times New Roman" pitchFamily="18" charset="0"/>
                                  </a:rPr>
                                  <m:t>)</m:t>
                                </m:r>
                              </m:e>
                            </m:nary>
                          </m:den>
                        </m:f>
                        <m:r>
                          <a:rPr lang="en-US" sz="3000" b="0" i="1" smtClean="0">
                            <a:solidFill>
                              <a:schemeClr val="accent6"/>
                            </a:solidFill>
                            <a:latin typeface="Cambria Math"/>
                            <a:ea typeface="Cambria Math"/>
                            <a:cs typeface="Times New Roman" pitchFamily="18" charset="0"/>
                          </a:rPr>
                          <m:t>]</m:t>
                        </m:r>
                      </m:oMath>
                    </m:oMathPara>
                  </a14:m>
                  <a:endParaRPr lang="en-US" sz="3000" dirty="0">
                    <a:solidFill>
                      <a:schemeClr val="accent6"/>
                    </a:solidFill>
                    <a:latin typeface="Times New Roman" pitchFamily="18" charset="0"/>
                    <a:cs typeface="Times New Roman" pitchFamily="18" charset="0"/>
                  </a:endParaRPr>
                </a:p>
                <a:p>
                  <a:endParaRPr lang="en-US" sz="2400" dirty="0">
                    <a:solidFill>
                      <a:schemeClr val="accent6"/>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8358452" y="22110690"/>
                  <a:ext cx="4949991" cy="2407454"/>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19333779" y="24451489"/>
                  <a:ext cx="2858539" cy="808811"/>
                </a:xfrm>
                <a:prstGeom prst="rect">
                  <a:avLst/>
                </a:prstGeom>
              </p:spPr>
              <p:txBody>
                <a:bodyPr wrap="none">
                  <a:spAutoFit/>
                </a:bodyPr>
                <a:lstStyle/>
                <a:p>
                  <a:r>
                    <a:rPr lang="en-US" sz="3000" dirty="0" smtClean="0">
                      <a:solidFill>
                        <a:schemeClr val="accent6"/>
                      </a:solidFill>
                    </a:rPr>
                    <a:t>cos(</a:t>
                  </a:r>
                  <a14:m>
                    <m:oMath xmlns:m="http://schemas.openxmlformats.org/officeDocument/2006/math">
                      <m:r>
                        <a:rPr lang="en-US" sz="3000" b="0" i="1">
                          <a:solidFill>
                            <a:schemeClr val="accent6"/>
                          </a:solidFill>
                          <a:latin typeface="Cambria Math"/>
                          <a:ea typeface="Cambria Math"/>
                        </a:rPr>
                        <m:t>𝜃</m:t>
                      </m:r>
                    </m:oMath>
                  </a14:m>
                  <a:r>
                    <a:rPr lang="en-US" sz="3000" dirty="0">
                      <a:solidFill>
                        <a:schemeClr val="accent6"/>
                      </a:solidFill>
                    </a:rPr>
                    <a:t>)= </a:t>
                  </a:r>
                  <a14:m>
                    <m:oMath xmlns:m="http://schemas.openxmlformats.org/officeDocument/2006/math">
                      <m:r>
                        <a:rPr lang="en-US" sz="3000" i="1" smtClean="0">
                          <a:solidFill>
                            <a:schemeClr val="accent6"/>
                          </a:solidFill>
                          <a:latin typeface="Cambria Math"/>
                        </a:rPr>
                        <m:t>1</m:t>
                      </m:r>
                      <m:r>
                        <a:rPr lang="en-US" sz="3000" b="0" i="1" smtClean="0">
                          <a:solidFill>
                            <a:schemeClr val="accent6"/>
                          </a:solidFill>
                          <a:latin typeface="Cambria Math"/>
                        </a:rPr>
                        <m:t>+</m:t>
                      </m:r>
                      <m:f>
                        <m:fPr>
                          <m:ctrlPr>
                            <a:rPr lang="en-US" sz="3000" b="0" i="1" smtClean="0">
                              <a:solidFill>
                                <a:schemeClr val="accent6"/>
                              </a:solidFill>
                              <a:latin typeface="Cambria Math"/>
                            </a:rPr>
                          </m:ctrlPr>
                        </m:fPr>
                        <m:num>
                          <m:r>
                            <a:rPr lang="en-US" sz="3000" b="0" i="1" smtClean="0">
                              <a:solidFill>
                                <a:schemeClr val="accent6"/>
                              </a:solidFill>
                              <a:latin typeface="Cambria Math"/>
                            </a:rPr>
                            <m:t>𝑆</m:t>
                          </m:r>
                        </m:num>
                        <m:den>
                          <m:r>
                            <a:rPr lang="en-US" sz="3000" b="0" i="1" smtClean="0">
                              <a:solidFill>
                                <a:schemeClr val="accent6"/>
                              </a:solidFill>
                              <a:latin typeface="Cambria Math"/>
                            </a:rPr>
                            <m:t>𝐴</m:t>
                          </m:r>
                          <m:sSub>
                            <m:sSubPr>
                              <m:ctrlPr>
                                <a:rPr lang="en-US" sz="3000" b="0" i="1" smtClean="0">
                                  <a:solidFill>
                                    <a:schemeClr val="accent6"/>
                                  </a:solidFill>
                                  <a:latin typeface="Cambria Math"/>
                                </a:rPr>
                              </m:ctrlPr>
                            </m:sSubPr>
                            <m:e>
                              <m:r>
                                <a:rPr lang="en-US" sz="3000" b="0" i="1" smtClean="0">
                                  <a:solidFill>
                                    <a:schemeClr val="accent6"/>
                                  </a:solidFill>
                                  <a:latin typeface="Cambria Math"/>
                                  <a:ea typeface="Cambria Math"/>
                                </a:rPr>
                                <m:t>𝛾</m:t>
                              </m:r>
                            </m:e>
                            <m:sub>
                              <m:r>
                                <a:rPr lang="en-US" sz="3000" b="0" i="1" smtClean="0">
                                  <a:solidFill>
                                    <a:schemeClr val="accent6"/>
                                  </a:solidFill>
                                  <a:latin typeface="Cambria Math"/>
                                </a:rPr>
                                <m:t>𝑙𝑣</m:t>
                              </m:r>
                            </m:sub>
                          </m:sSub>
                        </m:den>
                      </m:f>
                    </m:oMath>
                  </a14:m>
                  <a:endParaRPr lang="en-US" sz="3000" dirty="0">
                    <a:solidFill>
                      <a:schemeClr val="accent6"/>
                    </a:solidFill>
                  </a:endParaRPr>
                </a:p>
              </p:txBody>
            </p:sp>
          </mc:Choice>
          <mc:Fallback xmlns="">
            <p:sp>
              <p:nvSpPr>
                <p:cNvPr id="88" name="Rectangle 87"/>
                <p:cNvSpPr>
                  <a:spLocks noRot="1" noChangeAspect="1" noMove="1" noResize="1" noEditPoints="1" noAdjustHandles="1" noChangeArrowheads="1" noChangeShapeType="1" noTextEdit="1"/>
                </p:cNvSpPr>
                <p:nvPr/>
              </p:nvSpPr>
              <p:spPr>
                <a:xfrm>
                  <a:off x="19333779" y="24451489"/>
                  <a:ext cx="2858539" cy="808811"/>
                </a:xfrm>
                <a:prstGeom prst="rect">
                  <a:avLst/>
                </a:prstGeom>
                <a:blipFill rotWithShape="1">
                  <a:blip r:embed="rId12"/>
                  <a:stretch>
                    <a:fillRect l="-5117" b="-1504"/>
                  </a:stretch>
                </a:blipFill>
              </p:spPr>
              <p:txBody>
                <a:bodyPr/>
                <a:lstStyle/>
                <a:p>
                  <a:r>
                    <a:rPr lang="en-US">
                      <a:noFill/>
                    </a:rPr>
                    <a:t> </a:t>
                  </a:r>
                </a:p>
              </p:txBody>
            </p:sp>
          </mc:Fallback>
        </mc:AlternateContent>
      </p:grpSp>
      <p:cxnSp>
        <p:nvCxnSpPr>
          <p:cNvPr id="91" name="Straight Connector 90"/>
          <p:cNvCxnSpPr/>
          <p:nvPr/>
        </p:nvCxnSpPr>
        <p:spPr bwMode="auto">
          <a:xfrm>
            <a:off x="25554770" y="19431000"/>
            <a:ext cx="10902864" cy="0"/>
          </a:xfrm>
          <a:prstGeom prst="line">
            <a:avLst/>
          </a:prstGeom>
          <a:solidFill>
            <a:schemeClr val="accent1"/>
          </a:solidFill>
          <a:ln w="38100" cap="flat" cmpd="sng" algn="ctr">
            <a:solidFill>
              <a:srgbClr val="00307E"/>
            </a:solidFill>
            <a:prstDash val="solid"/>
            <a:round/>
            <a:headEnd type="none" w="med" len="med"/>
            <a:tailEnd type="none" w="med" len="med"/>
          </a:ln>
          <a:effectLst/>
        </p:spPr>
      </p:cxnSp>
      <p:sp>
        <p:nvSpPr>
          <p:cNvPr id="93" name="TextBox 92"/>
          <p:cNvSpPr txBox="1"/>
          <p:nvPr/>
        </p:nvSpPr>
        <p:spPr>
          <a:xfrm>
            <a:off x="25631402" y="3549018"/>
            <a:ext cx="10902950" cy="11356955"/>
          </a:xfrm>
          <a:prstGeom prst="rect">
            <a:avLst/>
          </a:prstGeom>
          <a:noFill/>
        </p:spPr>
        <p:txBody>
          <a:bodyPr wrap="square" rtlCol="0">
            <a:spAutoFit/>
          </a:bodyPr>
          <a:lstStyle/>
          <a:p>
            <a:pPr eaLnBrk="1" hangingPunct="1"/>
            <a:r>
              <a:rPr lang="en-US" sz="3200" b="1" dirty="0" smtClean="0">
                <a:latin typeface="Times New Roman" pitchFamily="18" charset="0"/>
                <a:cs typeface="Times New Roman" pitchFamily="18" charset="0"/>
              </a:rPr>
              <a:t>2. Temperature </a:t>
            </a:r>
            <a:r>
              <a:rPr lang="en-US" sz="3200" b="1" dirty="0">
                <a:latin typeface="Times New Roman" pitchFamily="18" charset="0"/>
                <a:cs typeface="Times New Roman" pitchFamily="18" charset="0"/>
              </a:rPr>
              <a:t>Expanded Ensemble techniques</a:t>
            </a:r>
          </a:p>
          <a:p>
            <a:pPr eaLnBrk="1" hangingPunct="1"/>
            <a:endParaRPr lang="en-US" sz="1000" b="1" dirty="0">
              <a:latin typeface="Times New Roman" pitchFamily="18" charset="0"/>
              <a:cs typeface="Times New Roman" pitchFamily="18" charset="0"/>
            </a:endParaRPr>
          </a:p>
          <a:p>
            <a:pPr>
              <a:defRPr/>
            </a:pPr>
            <a:r>
              <a:rPr lang="en-US" sz="2800" b="1" dirty="0" smtClean="0">
                <a:latin typeface="Times New Roman" pitchFamily="18" charset="0"/>
                <a:cs typeface="Times New Roman" pitchFamily="18" charset="0"/>
              </a:rPr>
              <a:t>Why we need this technique?</a:t>
            </a:r>
          </a:p>
          <a:p>
            <a:pPr>
              <a:defRPr/>
            </a:pPr>
            <a:endParaRPr lang="en-US" sz="1000" b="1" dirty="0" smtClean="0">
              <a:latin typeface="Times New Roman" pitchFamily="18" charset="0"/>
              <a:cs typeface="Times New Roman" pitchFamily="18" charset="0"/>
            </a:endParaRPr>
          </a:p>
          <a:p>
            <a:pPr>
              <a:defRPr/>
            </a:pPr>
            <a:r>
              <a:rPr lang="en-US" sz="2800" b="1" dirty="0" smtClean="0">
                <a:latin typeface="Times New Roman" pitchFamily="18" charset="0"/>
                <a:cs typeface="Times New Roman" pitchFamily="18" charset="0"/>
              </a:rPr>
              <a:t>The sampling problems occur when the system is at low temperature.</a:t>
            </a:r>
            <a:endParaRPr lang="en-US" sz="2800" b="1" dirty="0">
              <a:latin typeface="Times New Roman" pitchFamily="18" charset="0"/>
              <a:cs typeface="Times New Roman" pitchFamily="18" charset="0"/>
            </a:endParaRPr>
          </a:p>
          <a:p>
            <a:pPr>
              <a:defRPr/>
            </a:pPr>
            <a:endParaRPr lang="en-US" sz="800" b="1" dirty="0" smtClean="0">
              <a:latin typeface="Times New Roman" pitchFamily="18" charset="0"/>
              <a:cs typeface="Times New Roman" pitchFamily="18" charset="0"/>
            </a:endParaRPr>
          </a:p>
          <a:p>
            <a:pPr>
              <a:defRPr/>
            </a:pPr>
            <a:r>
              <a:rPr lang="en-US" sz="2800" b="1" dirty="0" smtClean="0">
                <a:latin typeface="Times New Roman" pitchFamily="18" charset="0"/>
                <a:cs typeface="Times New Roman" pitchFamily="18" charset="0"/>
              </a:rPr>
              <a:t>Strategy:</a:t>
            </a:r>
          </a:p>
          <a:p>
            <a:pPr>
              <a:defRPr/>
            </a:pPr>
            <a:endParaRPr lang="en-US" sz="800" b="1" dirty="0" smtClean="0">
              <a:latin typeface="Times New Roman" pitchFamily="18" charset="0"/>
              <a:cs typeface="Times New Roman" pitchFamily="18" charset="0"/>
            </a:endParaRPr>
          </a:p>
          <a:p>
            <a:pPr marL="457200" indent="-457200">
              <a:buFont typeface="Arial" pitchFamily="34" charset="0"/>
              <a:buChar char="•"/>
              <a:defRPr/>
            </a:pPr>
            <a:r>
              <a:rPr lang="en-US" sz="2800" b="1" dirty="0">
                <a:latin typeface="Times New Roman" pitchFamily="18" charset="0"/>
                <a:cs typeface="Times New Roman" pitchFamily="18" charset="0"/>
              </a:rPr>
              <a:t>C</a:t>
            </a:r>
            <a:r>
              <a:rPr lang="en-US" sz="2800" b="1" dirty="0" smtClean="0">
                <a:latin typeface="Times New Roman" pitchFamily="18" charset="0"/>
                <a:cs typeface="Times New Roman" pitchFamily="18" charset="0"/>
              </a:rPr>
              <a:t>arry </a:t>
            </a:r>
            <a:r>
              <a:rPr lang="en-US" sz="2800" b="1" dirty="0">
                <a:latin typeface="Times New Roman" pitchFamily="18" charset="0"/>
                <a:cs typeface="Times New Roman" pitchFamily="18" charset="0"/>
              </a:rPr>
              <a:t>the complete GCMC simulations at conditions of high temperature and get the free energy profile</a:t>
            </a:r>
            <a:r>
              <a:rPr lang="en-US" sz="2800" b="1" dirty="0" smtClean="0">
                <a:latin typeface="Times New Roman" pitchFamily="18" charset="0"/>
                <a:cs typeface="Times New Roman" pitchFamily="18" charset="0"/>
              </a:rPr>
              <a:t>.</a:t>
            </a:r>
          </a:p>
          <a:p>
            <a:pPr marL="457200" indent="-457200">
              <a:buFont typeface="Arial" pitchFamily="34" charset="0"/>
              <a:buChar char="•"/>
              <a:defRPr/>
            </a:pPr>
            <a:endParaRPr lang="en-US" sz="1000" b="1" dirty="0">
              <a:latin typeface="Times New Roman" pitchFamily="18" charset="0"/>
              <a:cs typeface="Times New Roman" pitchFamily="18" charset="0"/>
            </a:endParaRPr>
          </a:p>
          <a:p>
            <a:pPr marL="457200" indent="-457200">
              <a:buFont typeface="Arial" pitchFamily="34" charset="0"/>
              <a:buChar char="•"/>
              <a:defRPr/>
            </a:pPr>
            <a:r>
              <a:rPr lang="en-US" sz="2800" b="1" dirty="0" smtClean="0">
                <a:latin typeface="Times New Roman" pitchFamily="18" charset="0"/>
                <a:cs typeface="Times New Roman" pitchFamily="18" charset="0"/>
              </a:rPr>
              <a:t>Use Expanded </a:t>
            </a:r>
            <a:r>
              <a:rPr lang="en-US" sz="2800" b="1" dirty="0">
                <a:latin typeface="Times New Roman" pitchFamily="18" charset="0"/>
                <a:cs typeface="Times New Roman" pitchFamily="18" charset="0"/>
              </a:rPr>
              <a:t>Ensemble techniques to derive free energy profiles at lower temperatures with the information from GCMC simulations.</a:t>
            </a:r>
          </a:p>
          <a:p>
            <a:pPr algn="ctr"/>
            <a:endParaRPr lang="en-US" sz="1600" b="1" dirty="0" smtClean="0">
              <a:solidFill>
                <a:srgbClr val="28287C"/>
              </a:solidFill>
              <a:latin typeface="Times New Roman" pitchFamily="18" charset="0"/>
              <a:cs typeface="Times New Roman" pitchFamily="18" charset="0"/>
            </a:endParaRPr>
          </a:p>
          <a:p>
            <a:pPr algn="ctr"/>
            <a:r>
              <a:rPr lang="en-US" sz="5000" b="1" dirty="0" smtClean="0">
                <a:solidFill>
                  <a:srgbClr val="28287C"/>
                </a:solidFill>
                <a:latin typeface="Times New Roman" pitchFamily="18" charset="0"/>
                <a:cs typeface="Times New Roman" pitchFamily="18" charset="0"/>
              </a:rPr>
              <a:t>Preliminary  Result </a:t>
            </a:r>
          </a:p>
          <a:p>
            <a:r>
              <a:rPr lang="en-US" sz="3200" b="1" dirty="0" smtClean="0">
                <a:latin typeface="Times New Roman" pitchFamily="18" charset="0"/>
                <a:cs typeface="Times New Roman" pitchFamily="18" charset="0"/>
              </a:rPr>
              <a:t>Bulk simulation:</a:t>
            </a:r>
          </a:p>
          <a:p>
            <a:endParaRPr lang="en-US" sz="4000" b="1" dirty="0" smtClean="0">
              <a:latin typeface="Times New Roman" pitchFamily="18" charset="0"/>
              <a:cs typeface="Times New Roman" pitchFamily="18" charset="0"/>
            </a:endParaRPr>
          </a:p>
          <a:p>
            <a:endParaRPr lang="en-US" sz="4000" b="1" dirty="0">
              <a:latin typeface="Times New Roman" pitchFamily="18" charset="0"/>
              <a:cs typeface="Times New Roman" pitchFamily="18" charset="0"/>
            </a:endParaRPr>
          </a:p>
          <a:p>
            <a:endParaRPr lang="en-US" sz="4000" b="1" dirty="0" smtClean="0">
              <a:latin typeface="Times New Roman" pitchFamily="18" charset="0"/>
              <a:cs typeface="Times New Roman" pitchFamily="18" charset="0"/>
            </a:endParaRPr>
          </a:p>
          <a:p>
            <a:endParaRPr lang="en-US" sz="4000" b="1" dirty="0">
              <a:latin typeface="Times New Roman" pitchFamily="18" charset="0"/>
              <a:cs typeface="Times New Roman" pitchFamily="18" charset="0"/>
            </a:endParaRPr>
          </a:p>
          <a:p>
            <a:endParaRPr lang="en-US" sz="4000" b="1" dirty="0" smtClean="0">
              <a:latin typeface="Times New Roman" pitchFamily="18" charset="0"/>
              <a:cs typeface="Times New Roman" pitchFamily="18" charset="0"/>
            </a:endParaRPr>
          </a:p>
          <a:p>
            <a:endParaRPr lang="en-US" sz="4000" b="1" dirty="0" smtClean="0">
              <a:latin typeface="Times New Roman" pitchFamily="18" charset="0"/>
              <a:cs typeface="Times New Roman" pitchFamily="18" charset="0"/>
            </a:endParaRPr>
          </a:p>
          <a:p>
            <a:endParaRPr lang="en-US" sz="4000" b="1" dirty="0">
              <a:latin typeface="Times New Roman" pitchFamily="18" charset="0"/>
              <a:cs typeface="Times New Roman" pitchFamily="18" charset="0"/>
            </a:endParaRPr>
          </a:p>
          <a:p>
            <a:endParaRPr lang="en-US" sz="1000" b="1" dirty="0" smtClean="0">
              <a:latin typeface="Times New Roman" pitchFamily="18" charset="0"/>
              <a:cs typeface="Times New Roman" pitchFamily="18" charset="0"/>
            </a:endParaRPr>
          </a:p>
          <a:p>
            <a:endParaRPr lang="en-US" sz="1000" b="1"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Interfacial simulation:</a:t>
            </a:r>
            <a:endParaRPr lang="en-US" sz="3200" dirty="0" smtClean="0">
              <a:latin typeface="Times New Roman" pitchFamily="18" charset="0"/>
              <a:cs typeface="Times New Roman" pitchFamily="18" charset="0"/>
            </a:endParaRPr>
          </a:p>
        </p:txBody>
      </p:sp>
      <p:sp>
        <p:nvSpPr>
          <p:cNvPr id="94" name="TextBox 93"/>
          <p:cNvSpPr txBox="1"/>
          <p:nvPr/>
        </p:nvSpPr>
        <p:spPr>
          <a:xfrm>
            <a:off x="25631402" y="19549700"/>
            <a:ext cx="10902950" cy="4493538"/>
          </a:xfrm>
          <a:prstGeom prst="rect">
            <a:avLst/>
          </a:prstGeom>
          <a:noFill/>
        </p:spPr>
        <p:txBody>
          <a:bodyPr wrap="square" rtlCol="0">
            <a:spAutoFit/>
          </a:bodyPr>
          <a:lstStyle/>
          <a:p>
            <a:pPr algn="ctr"/>
            <a:r>
              <a:rPr lang="en-US" sz="5000" b="1" dirty="0" smtClean="0">
                <a:solidFill>
                  <a:srgbClr val="28287C"/>
                </a:solidFill>
                <a:latin typeface="Times New Roman" pitchFamily="18" charset="0"/>
                <a:cs typeface="Times New Roman" pitchFamily="18" charset="0"/>
              </a:rPr>
              <a:t>Future work</a:t>
            </a:r>
          </a:p>
          <a:p>
            <a:pPr algn="ctr"/>
            <a:endParaRPr lang="en-US" sz="2000" b="1" dirty="0" smtClean="0">
              <a:solidFill>
                <a:srgbClr val="28287C"/>
              </a:solidFill>
              <a:latin typeface="Times New Roman" pitchFamily="18" charset="0"/>
              <a:cs typeface="Times New Roman" pitchFamily="18" charset="0"/>
            </a:endParaRPr>
          </a:p>
          <a:p>
            <a:pPr marL="514350" indent="-514350" algn="just">
              <a:buAutoNum type="arabicPeriod"/>
            </a:pPr>
            <a:r>
              <a:rPr lang="en-US" sz="2800" b="1" dirty="0" smtClean="0">
                <a:latin typeface="Times New Roman" pitchFamily="18" charset="0"/>
                <a:cs typeface="Times New Roman" pitchFamily="18" charset="0"/>
              </a:rPr>
              <a:t>To study wetting behavior of water with other calcite models.</a:t>
            </a:r>
          </a:p>
          <a:p>
            <a:pPr marL="514350" indent="-514350" algn="just">
              <a:buAutoNum type="arabicPeriod"/>
            </a:pPr>
            <a:endParaRPr lang="en-US" sz="1000" b="1" dirty="0" smtClean="0">
              <a:latin typeface="Times New Roman" pitchFamily="18" charset="0"/>
              <a:cs typeface="Times New Roman" pitchFamily="18" charset="0"/>
            </a:endParaRPr>
          </a:p>
          <a:p>
            <a:pPr marL="514350" indent="-514350" algn="just">
              <a:buAutoNum type="arabicPeriod"/>
            </a:pPr>
            <a:r>
              <a:rPr lang="en-US" sz="2800" b="1" dirty="0" smtClean="0">
                <a:latin typeface="Times New Roman" pitchFamily="18" charset="0"/>
                <a:cs typeface="Times New Roman" pitchFamily="18" charset="0"/>
              </a:rPr>
              <a:t>To study wetting behavior of water on silica surface.</a:t>
            </a:r>
          </a:p>
          <a:p>
            <a:pPr marL="514350" indent="-514350" algn="just">
              <a:buAutoNum type="arabicPeriod"/>
            </a:pPr>
            <a:endParaRPr lang="en-US" sz="1000" b="1" dirty="0">
              <a:latin typeface="Times New Roman" pitchFamily="18" charset="0"/>
              <a:cs typeface="Times New Roman" pitchFamily="18" charset="0"/>
            </a:endParaRPr>
          </a:p>
          <a:p>
            <a:pPr marL="514350" indent="-514350" algn="just">
              <a:buAutoNum type="arabicPeriod"/>
            </a:pPr>
            <a:r>
              <a:rPr lang="en-US" sz="2800" b="1" dirty="0" smtClean="0">
                <a:latin typeface="Times New Roman" pitchFamily="18" charset="0"/>
                <a:cs typeface="Times New Roman" pitchFamily="18" charset="0"/>
              </a:rPr>
              <a:t>To study the wetting behavior of n-</a:t>
            </a:r>
            <a:r>
              <a:rPr lang="en-US" sz="2800" b="1" dirty="0" err="1" smtClean="0">
                <a:latin typeface="Times New Roman" pitchFamily="18" charset="0"/>
                <a:cs typeface="Times New Roman" pitchFamily="18" charset="0"/>
              </a:rPr>
              <a:t>decane</a:t>
            </a:r>
            <a:r>
              <a:rPr lang="en-US" sz="2800" b="1" dirty="0" smtClean="0">
                <a:latin typeface="Times New Roman" pitchFamily="18" charset="0"/>
                <a:cs typeface="Times New Roman" pitchFamily="18" charset="0"/>
              </a:rPr>
              <a:t> on calcite and silica surface. </a:t>
            </a:r>
          </a:p>
          <a:p>
            <a:pPr marL="514350" indent="-514350" algn="just">
              <a:buAutoNum type="arabicPeriod"/>
            </a:pPr>
            <a:r>
              <a:rPr lang="en-US" sz="2800" b="1" dirty="0" smtClean="0">
                <a:latin typeface="Times New Roman" pitchFamily="18" charset="0"/>
                <a:cs typeface="Times New Roman" pitchFamily="18" charset="0"/>
              </a:rPr>
              <a:t>To study how carboxylic acid influence a single fluid(water or </a:t>
            </a:r>
            <a:r>
              <a:rPr lang="en-US" sz="2800" b="1" dirty="0" err="1" smtClean="0">
                <a:latin typeface="Times New Roman" pitchFamily="18" charset="0"/>
                <a:cs typeface="Times New Roman" pitchFamily="18" charset="0"/>
              </a:rPr>
              <a:t>decane</a:t>
            </a:r>
            <a:r>
              <a:rPr lang="en-US" sz="2800" b="1" dirty="0" smtClean="0">
                <a:latin typeface="Times New Roman" pitchFamily="18" charset="0"/>
                <a:cs typeface="Times New Roman" pitchFamily="18" charset="0"/>
              </a:rPr>
              <a:t>) at a rock surface with </a:t>
            </a:r>
            <a:r>
              <a:rPr lang="en-US" sz="2800" b="1" dirty="0">
                <a:latin typeface="Times New Roman" pitchFamily="18" charset="0"/>
                <a:cs typeface="Times New Roman" pitchFamily="18" charset="0"/>
              </a:rPr>
              <a:t>the information of rock-water and rock-</a:t>
            </a:r>
            <a:r>
              <a:rPr lang="en-US" sz="2800" b="1" dirty="0" err="1">
                <a:latin typeface="Times New Roman" pitchFamily="18" charset="0"/>
                <a:cs typeface="Times New Roman" pitchFamily="18" charset="0"/>
              </a:rPr>
              <a:t>decane</a:t>
            </a:r>
            <a:r>
              <a:rPr lang="en-US" sz="2800" b="1" dirty="0">
                <a:latin typeface="Times New Roman" pitchFamily="18" charset="0"/>
                <a:cs typeface="Times New Roman" pitchFamily="18" charset="0"/>
              </a:rPr>
              <a:t> interfacial properties</a:t>
            </a:r>
            <a:r>
              <a:rPr lang="en-US" sz="2800" b="1"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p:txBody>
      </p:sp>
      <p:cxnSp>
        <p:nvCxnSpPr>
          <p:cNvPr id="99" name="Straight Connector 98"/>
          <p:cNvCxnSpPr/>
          <p:nvPr/>
        </p:nvCxnSpPr>
        <p:spPr bwMode="auto">
          <a:xfrm>
            <a:off x="25561968" y="24544283"/>
            <a:ext cx="10902864" cy="0"/>
          </a:xfrm>
          <a:prstGeom prst="line">
            <a:avLst/>
          </a:prstGeom>
          <a:solidFill>
            <a:schemeClr val="accent1"/>
          </a:solidFill>
          <a:ln w="38100" cap="flat" cmpd="sng" algn="ctr">
            <a:solidFill>
              <a:srgbClr val="00307E"/>
            </a:solidFill>
            <a:prstDash val="solid"/>
            <a:round/>
            <a:headEnd type="none" w="med" len="med"/>
            <a:tailEnd type="none" w="med" len="med"/>
          </a:ln>
          <a:effectLst/>
        </p:spPr>
      </p:cxnSp>
      <p:sp>
        <p:nvSpPr>
          <p:cNvPr id="21" name="Rectangle 20"/>
          <p:cNvSpPr/>
          <p:nvPr/>
        </p:nvSpPr>
        <p:spPr>
          <a:xfrm>
            <a:off x="13035249" y="3473946"/>
            <a:ext cx="12720351" cy="4278094"/>
          </a:xfrm>
          <a:prstGeom prst="rect">
            <a:avLst/>
          </a:prstGeom>
        </p:spPr>
        <p:txBody>
          <a:bodyPr wrap="square">
            <a:spAutoFit/>
          </a:bodyPr>
          <a:lstStyle/>
          <a:p>
            <a:pPr algn="ctr"/>
            <a:endParaRPr lang="en-US" sz="1000" b="1" dirty="0" smtClean="0">
              <a:solidFill>
                <a:srgbClr val="800000"/>
              </a:solidFill>
              <a:latin typeface="Times New Roman" pitchFamily="18" charset="0"/>
              <a:cs typeface="Times New Roman" pitchFamily="18" charset="0"/>
            </a:endParaRPr>
          </a:p>
          <a:p>
            <a:pPr algn="ctr"/>
            <a:r>
              <a:rPr lang="en-US" sz="4000" b="1" dirty="0" smtClean="0">
                <a:solidFill>
                  <a:srgbClr val="800000"/>
                </a:solidFill>
                <a:latin typeface="Times New Roman" pitchFamily="18" charset="0"/>
                <a:cs typeface="Times New Roman" pitchFamily="18" charset="0"/>
              </a:rPr>
              <a:t>What we want to study?</a:t>
            </a:r>
          </a:p>
          <a:p>
            <a:pPr algn="ctr"/>
            <a:endParaRPr lang="en-US" sz="1000" b="1" dirty="0">
              <a:solidFill>
                <a:srgbClr val="800000"/>
              </a:solidFill>
              <a:latin typeface="Times New Roman" pitchFamily="18" charset="0"/>
              <a:cs typeface="Times New Roman" pitchFamily="18" charset="0"/>
            </a:endParaRPr>
          </a:p>
          <a:p>
            <a:r>
              <a:rPr lang="en-US" sz="2800" b="1" dirty="0">
                <a:latin typeface="Times New Roman" pitchFamily="18" charset="0"/>
                <a:cs typeface="Times New Roman" pitchFamily="18" charset="0"/>
              </a:rPr>
              <a:t>1)Oil-water interface </a:t>
            </a:r>
            <a:endParaRPr lang="en-US" sz="2800" b="1" dirty="0" smtClean="0">
              <a:latin typeface="Times New Roman" pitchFamily="18" charset="0"/>
              <a:cs typeface="Times New Roman" pitchFamily="18" charset="0"/>
            </a:endParaRPr>
          </a:p>
          <a:p>
            <a:endParaRPr lang="en-US" sz="800" b="1" dirty="0" smtClean="0">
              <a:latin typeface="Times New Roman" pitchFamily="18" charset="0"/>
              <a:cs typeface="Times New Roman" pitchFamily="18" charset="0"/>
            </a:endParaRPr>
          </a:p>
          <a:p>
            <a:r>
              <a:rPr lang="en-US" sz="2800" b="1" dirty="0">
                <a:latin typeface="Times New Roman" pitchFamily="18" charset="0"/>
                <a:cs typeface="Times New Roman" pitchFamily="18" charset="0"/>
              </a:rPr>
              <a:t>    Factor: surfactant </a:t>
            </a:r>
            <a:r>
              <a:rPr lang="en-US" sz="2800" b="1" dirty="0" smtClean="0">
                <a:latin typeface="Times New Roman" pitchFamily="18" charset="0"/>
                <a:cs typeface="Times New Roman" pitchFamily="18" charset="0"/>
              </a:rPr>
              <a:t>identity and concentration </a:t>
            </a:r>
          </a:p>
          <a:p>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   Interfacial properties : Interfacial tension </a:t>
            </a:r>
          </a:p>
          <a:p>
            <a:r>
              <a:rPr lang="en-US" sz="2800" b="1" dirty="0" smtClean="0">
                <a:latin typeface="Times New Roman" pitchFamily="18" charset="0"/>
                <a:cs typeface="Times New Roman" pitchFamily="18" charset="0"/>
              </a:rPr>
              <a:t>2</a:t>
            </a: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rock/oil/water interface</a:t>
            </a:r>
          </a:p>
          <a:p>
            <a:endParaRPr lang="en-US" sz="800" b="1" dirty="0">
              <a:latin typeface="Times New Roman" pitchFamily="18" charset="0"/>
              <a:cs typeface="Times New Roman" pitchFamily="18" charset="0"/>
            </a:endParaRPr>
          </a:p>
          <a:p>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 Rock</a:t>
            </a:r>
            <a:r>
              <a:rPr lang="en-US" sz="2800" b="1" dirty="0">
                <a:latin typeface="Times New Roman" pitchFamily="18" charset="0"/>
                <a:cs typeface="Times New Roman" pitchFamily="18" charset="0"/>
              </a:rPr>
              <a:t>: calcite and silica </a:t>
            </a:r>
          </a:p>
          <a:p>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Factor: surfactant </a:t>
            </a:r>
            <a:r>
              <a:rPr lang="en-US" sz="2800" b="1" dirty="0">
                <a:latin typeface="Times New Roman" pitchFamily="18" charset="0"/>
                <a:cs typeface="Times New Roman" pitchFamily="18" charset="0"/>
              </a:rPr>
              <a:t>&amp; Carboxylic </a:t>
            </a:r>
            <a:r>
              <a:rPr lang="en-US" sz="2800" b="1" dirty="0" smtClean="0">
                <a:latin typeface="Times New Roman" pitchFamily="18" charset="0"/>
                <a:cs typeface="Times New Roman" pitchFamily="18" charset="0"/>
              </a:rPr>
              <a:t>acid (</a:t>
            </a:r>
            <a:r>
              <a:rPr lang="en-US" sz="2800" b="1" dirty="0">
                <a:latin typeface="Times New Roman" pitchFamily="18" charset="0"/>
                <a:cs typeface="Times New Roman" pitchFamily="18" charset="0"/>
              </a:rPr>
              <a:t>heavy </a:t>
            </a:r>
            <a:r>
              <a:rPr lang="en-US" sz="2800" b="1" dirty="0" err="1">
                <a:latin typeface="Times New Roman" pitchFamily="18" charset="0"/>
                <a:cs typeface="Times New Roman" pitchFamily="18" charset="0"/>
              </a:rPr>
              <a:t>asphaltene</a:t>
            </a:r>
            <a:r>
              <a:rPr lang="en-US" sz="2800" b="1" dirty="0">
                <a:latin typeface="Times New Roman" pitchFamily="18" charset="0"/>
                <a:cs typeface="Times New Roman" pitchFamily="18" charset="0"/>
              </a:rPr>
              <a:t> fractions of crude oil </a:t>
            </a:r>
            <a:r>
              <a:rPr lang="en-US" sz="2800" b="1" dirty="0" smtClean="0">
                <a:latin typeface="Times New Roman" pitchFamily="18" charset="0"/>
                <a:cs typeface="Times New Roman" pitchFamily="18" charset="0"/>
              </a:rPr>
              <a:t>)</a:t>
            </a:r>
          </a:p>
          <a:p>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   Interfacial properties: Contact angle ; interfacial tension .</a:t>
            </a:r>
            <a:endParaRPr lang="en-US" sz="2800" b="1" dirty="0">
              <a:latin typeface="Times New Roman" pitchFamily="18" charset="0"/>
              <a:cs typeface="Times New Roman" pitchFamily="18" charset="0"/>
            </a:endParaRPr>
          </a:p>
        </p:txBody>
      </p:sp>
      <p:cxnSp>
        <p:nvCxnSpPr>
          <p:cNvPr id="98" name="Straight Connector 97"/>
          <p:cNvCxnSpPr>
            <a:endCxn id="69" idx="1"/>
          </p:cNvCxnSpPr>
          <p:nvPr/>
        </p:nvCxnSpPr>
        <p:spPr bwMode="auto">
          <a:xfrm>
            <a:off x="12884064" y="15408034"/>
            <a:ext cx="12649200" cy="6190"/>
          </a:xfrm>
          <a:prstGeom prst="line">
            <a:avLst/>
          </a:prstGeom>
          <a:solidFill>
            <a:schemeClr val="accent1"/>
          </a:solidFill>
          <a:ln w="38100" cap="flat" cmpd="sng" algn="ctr">
            <a:solidFill>
              <a:srgbClr val="00307E"/>
            </a:solidFill>
            <a:prstDash val="solid"/>
            <a:round/>
            <a:headEnd type="none" w="med" len="med"/>
            <a:tailEnd type="none" w="med" len="med"/>
          </a:ln>
          <a:effectLst/>
        </p:spPr>
      </p:cxnSp>
      <p:pic>
        <p:nvPicPr>
          <p:cNvPr id="10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500" y="23432147"/>
            <a:ext cx="40481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81800" y="7391400"/>
            <a:ext cx="5920786" cy="3785303"/>
          </a:xfrm>
          <a:prstGeom prst="rect">
            <a:avLst/>
          </a:prstGeom>
        </p:spPr>
      </p:pic>
      <p:cxnSp>
        <p:nvCxnSpPr>
          <p:cNvPr id="103" name="Straight Connector 102"/>
          <p:cNvCxnSpPr/>
          <p:nvPr/>
        </p:nvCxnSpPr>
        <p:spPr bwMode="auto">
          <a:xfrm flipV="1">
            <a:off x="25533264" y="8382000"/>
            <a:ext cx="10945877" cy="20955"/>
          </a:xfrm>
          <a:prstGeom prst="line">
            <a:avLst/>
          </a:prstGeom>
          <a:solidFill>
            <a:schemeClr val="accent1"/>
          </a:solidFill>
          <a:ln w="38100" cap="flat" cmpd="sng" algn="ctr">
            <a:solidFill>
              <a:srgbClr val="00307E"/>
            </a:solidFill>
            <a:prstDash val="solid"/>
            <a:round/>
            <a:headEnd type="none" w="med" len="med"/>
            <a:tailEnd type="none" w="med" len="med"/>
          </a:ln>
          <a:effectLst/>
        </p:spPr>
      </p:cxnSp>
      <p:pic>
        <p:nvPicPr>
          <p:cNvPr id="2048" name="Picture 2047"/>
          <p:cNvPicPr>
            <a:picLocks noChangeAspect="1"/>
          </p:cNvPicPr>
          <p:nvPr/>
        </p:nvPicPr>
        <p:blipFill rotWithShape="1">
          <a:blip r:embed="rId15">
            <a:extLst>
              <a:ext uri="{28A0092B-C50C-407E-A947-70E740481C1C}">
                <a14:useLocalDpi xmlns:a14="http://schemas.microsoft.com/office/drawing/2010/main" val="0"/>
              </a:ext>
            </a:extLst>
          </a:blip>
          <a:srcRect l="2550" t="3598" r="7289" b="4183"/>
          <a:stretch/>
        </p:blipFill>
        <p:spPr>
          <a:xfrm>
            <a:off x="26236378" y="14905973"/>
            <a:ext cx="4557538" cy="3813048"/>
          </a:xfrm>
          <a:prstGeom prst="rect">
            <a:avLst/>
          </a:prstGeom>
        </p:spPr>
      </p:pic>
      <p:sp>
        <p:nvSpPr>
          <p:cNvPr id="106" name="TextBox 65"/>
          <p:cNvSpPr txBox="1">
            <a:spLocks noChangeArrowheads="1"/>
          </p:cNvSpPr>
          <p:nvPr/>
        </p:nvSpPr>
        <p:spPr bwMode="auto">
          <a:xfrm>
            <a:off x="3897008" y="509881"/>
            <a:ext cx="32234492" cy="2845895"/>
          </a:xfrm>
          <a:prstGeom prst="rect">
            <a:avLst/>
          </a:prstGeom>
          <a:solidFill>
            <a:srgbClr val="00307E"/>
          </a:solidFill>
          <a:ln>
            <a:noFill/>
          </a:ln>
        </p:spPr>
        <p:txBody>
          <a:bodyPr wrap="square" lIns="75174" tIns="37586" rIns="75174" bIns="37586">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r>
              <a:rPr lang="en-US" altLang="zh-CN" dirty="0">
                <a:solidFill>
                  <a:schemeClr val="bg1"/>
                </a:solidFill>
              </a:rPr>
              <a:t>A Comprehensive Molecular-Based Study of the Stability of </a:t>
            </a:r>
            <a:r>
              <a:rPr lang="en-US" altLang="zh-CN" dirty="0" err="1">
                <a:solidFill>
                  <a:schemeClr val="bg1"/>
                </a:solidFill>
              </a:rPr>
              <a:t>Clathrate</a:t>
            </a:r>
            <a:r>
              <a:rPr lang="en-US" altLang="zh-CN" dirty="0">
                <a:solidFill>
                  <a:schemeClr val="bg1"/>
                </a:solidFill>
              </a:rPr>
              <a:t> </a:t>
            </a:r>
            <a:r>
              <a:rPr lang="en-US" altLang="zh-CN" dirty="0" smtClean="0">
                <a:solidFill>
                  <a:schemeClr val="bg1"/>
                </a:solidFill>
              </a:rPr>
              <a:t>Hydrates</a:t>
            </a:r>
            <a:endParaRPr lang="en-US" dirty="0">
              <a:solidFill>
                <a:schemeClr val="bg1"/>
              </a:solidFill>
            </a:endParaRPr>
          </a:p>
          <a:p>
            <a:pPr algn="ctr" eaLnBrk="1" hangingPunct="1"/>
            <a:r>
              <a:rPr lang="en-US" sz="5400" b="1" dirty="0" err="1" smtClean="0">
                <a:solidFill>
                  <a:schemeClr val="bg1"/>
                </a:solidFill>
                <a:latin typeface="Times New Roman" pitchFamily="18" charset="0"/>
                <a:cs typeface="Times New Roman" pitchFamily="18" charset="0"/>
              </a:rPr>
              <a:t>Weisong</a:t>
            </a:r>
            <a:r>
              <a:rPr lang="en-US" sz="5400" b="1" dirty="0" smtClean="0">
                <a:solidFill>
                  <a:schemeClr val="bg1"/>
                </a:solidFill>
                <a:latin typeface="Times New Roman" pitchFamily="18" charset="0"/>
                <a:cs typeface="Times New Roman" pitchFamily="18" charset="0"/>
              </a:rPr>
              <a:t> Lin , </a:t>
            </a:r>
            <a:r>
              <a:rPr lang="en-US" altLang="zh-CN" sz="5400" b="1" dirty="0">
                <a:solidFill>
                  <a:schemeClr val="bg1"/>
                </a:solidFill>
                <a:latin typeface="Times New Roman" pitchFamily="18" charset="0"/>
                <a:cs typeface="Times New Roman" pitchFamily="18" charset="0"/>
              </a:rPr>
              <a:t>Andrew J. </a:t>
            </a:r>
            <a:r>
              <a:rPr lang="en-US" altLang="zh-CN" sz="5400" b="1" dirty="0" smtClean="0">
                <a:solidFill>
                  <a:schemeClr val="bg1"/>
                </a:solidFill>
                <a:latin typeface="Times New Roman" pitchFamily="18" charset="0"/>
                <a:cs typeface="Times New Roman" pitchFamily="18" charset="0"/>
              </a:rPr>
              <a:t>Schultz,</a:t>
            </a:r>
            <a:r>
              <a:rPr lang="en-US" altLang="zh-CN" sz="5400" dirty="0"/>
              <a:t> </a:t>
            </a:r>
            <a:r>
              <a:rPr lang="en-US" altLang="zh-CN" sz="5400" b="1" dirty="0">
                <a:solidFill>
                  <a:schemeClr val="bg1"/>
                </a:solidFill>
                <a:latin typeface="Times New Roman" pitchFamily="18" charset="0"/>
                <a:cs typeface="Times New Roman" pitchFamily="18" charset="0"/>
              </a:rPr>
              <a:t>David A. </a:t>
            </a:r>
            <a:r>
              <a:rPr lang="en-US" altLang="zh-CN" sz="5400" b="1" dirty="0" err="1">
                <a:solidFill>
                  <a:schemeClr val="bg1"/>
                </a:solidFill>
                <a:latin typeface="Times New Roman" pitchFamily="18" charset="0"/>
                <a:cs typeface="Times New Roman" pitchFamily="18" charset="0"/>
              </a:rPr>
              <a:t>Kofke</a:t>
            </a:r>
            <a:endParaRPr lang="en-US" altLang="zh-CN" sz="5400" b="1" dirty="0">
              <a:solidFill>
                <a:schemeClr val="bg1"/>
              </a:solidFill>
              <a:latin typeface="Times New Roman" pitchFamily="18" charset="0"/>
              <a:cs typeface="Times New Roman" pitchFamily="18" charset="0"/>
            </a:endParaRPr>
          </a:p>
          <a:p>
            <a:pPr algn="ctr" eaLnBrk="1" hangingPunct="1"/>
            <a:r>
              <a:rPr lang="en-US" sz="5400" b="1" dirty="0" smtClean="0">
                <a:solidFill>
                  <a:schemeClr val="bg1"/>
                </a:solidFill>
                <a:latin typeface="Times New Roman" pitchFamily="18" charset="0"/>
                <a:cs typeface="Times New Roman" pitchFamily="18" charset="0"/>
              </a:rPr>
              <a:t>Department of Chemical and Biological Engineering, University at Buffalo</a:t>
            </a:r>
            <a:endParaRPr lang="en-US" sz="5400" b="1" dirty="0">
              <a:solidFill>
                <a:schemeClr val="bg1"/>
              </a:solidFill>
              <a:latin typeface="Times New Roman" pitchFamily="18" charset="0"/>
              <a:cs typeface="Times New Roman" pitchFamily="18" charset="0"/>
            </a:endParaRPr>
          </a:p>
        </p:txBody>
      </p:sp>
      <p:pic>
        <p:nvPicPr>
          <p:cNvPr id="2049" name="Picture 204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24058" y="11429979"/>
            <a:ext cx="1853031" cy="1621402"/>
          </a:xfrm>
          <a:prstGeom prst="rect">
            <a:avLst/>
          </a:prstGeom>
        </p:spPr>
      </p:pic>
      <p:cxnSp>
        <p:nvCxnSpPr>
          <p:cNvPr id="2065" name="Straight Arrow Connector 2064"/>
          <p:cNvCxnSpPr/>
          <p:nvPr/>
        </p:nvCxnSpPr>
        <p:spPr bwMode="auto">
          <a:xfrm flipH="1">
            <a:off x="8660814" y="11825933"/>
            <a:ext cx="571500" cy="3352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66" name="TextBox 2065"/>
          <p:cNvSpPr txBox="1"/>
          <p:nvPr/>
        </p:nvSpPr>
        <p:spPr>
          <a:xfrm>
            <a:off x="7239000" y="13106400"/>
            <a:ext cx="1428596" cy="369332"/>
          </a:xfrm>
          <a:prstGeom prst="rect">
            <a:avLst/>
          </a:prstGeom>
          <a:noFill/>
        </p:spPr>
        <p:txBody>
          <a:bodyPr wrap="none" rtlCol="0">
            <a:spAutoFit/>
          </a:bodyPr>
          <a:lstStyle/>
          <a:p>
            <a:r>
              <a:rPr lang="en-US" sz="1800" dirty="0" smtClean="0"/>
              <a:t>Oil reservoir</a:t>
            </a:r>
            <a:endParaRPr lang="en-US" sz="1800" dirty="0"/>
          </a:p>
        </p:txBody>
      </p:sp>
      <p:sp>
        <p:nvSpPr>
          <p:cNvPr id="2067" name="TextBox 2066"/>
          <p:cNvSpPr txBox="1"/>
          <p:nvPr/>
        </p:nvSpPr>
        <p:spPr>
          <a:xfrm>
            <a:off x="9372600" y="11429979"/>
            <a:ext cx="3048000" cy="646331"/>
          </a:xfrm>
          <a:prstGeom prst="rect">
            <a:avLst/>
          </a:prstGeom>
          <a:noFill/>
        </p:spPr>
        <p:txBody>
          <a:bodyPr wrap="square" rtlCol="0">
            <a:spAutoFit/>
          </a:bodyPr>
          <a:lstStyle/>
          <a:p>
            <a:r>
              <a:rPr lang="en-US" sz="1800" b="1" dirty="0" smtClean="0"/>
              <a:t>Pore where oil and water can flow freely </a:t>
            </a:r>
            <a:endParaRPr lang="en-US" sz="1800" b="1" dirty="0"/>
          </a:p>
        </p:txBody>
      </p:sp>
      <p:sp>
        <p:nvSpPr>
          <p:cNvPr id="117" name="Rectangle 1"/>
          <p:cNvSpPr>
            <a:spLocks noChangeArrowheads="1"/>
          </p:cNvSpPr>
          <p:nvPr/>
        </p:nvSpPr>
        <p:spPr bwMode="auto">
          <a:xfrm>
            <a:off x="257593" y="25151556"/>
            <a:ext cx="457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dirty="0"/>
              <a:t>Force balance at the three phase contact line</a:t>
            </a:r>
          </a:p>
        </p:txBody>
      </p:sp>
      <p:pic>
        <p:nvPicPr>
          <p:cNvPr id="2071" name="Picture 20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232320" y="23232888"/>
            <a:ext cx="5140279" cy="2142661"/>
          </a:xfrm>
          <a:prstGeom prst="rect">
            <a:avLst/>
          </a:prstGeom>
        </p:spPr>
      </p:pic>
      <p:grpSp>
        <p:nvGrpSpPr>
          <p:cNvPr id="127" name="Group 126"/>
          <p:cNvGrpSpPr/>
          <p:nvPr/>
        </p:nvGrpSpPr>
        <p:grpSpPr>
          <a:xfrm>
            <a:off x="13066235" y="7696335"/>
            <a:ext cx="12517630" cy="8158850"/>
            <a:chOff x="13190433" y="6027440"/>
            <a:chExt cx="12517630" cy="8158850"/>
          </a:xfrm>
        </p:grpSpPr>
        <p:grpSp>
          <p:nvGrpSpPr>
            <p:cNvPr id="128" name="Group 127"/>
            <p:cNvGrpSpPr/>
            <p:nvPr/>
          </p:nvGrpSpPr>
          <p:grpSpPr>
            <a:xfrm>
              <a:off x="13190433" y="6027440"/>
              <a:ext cx="12517630" cy="6527634"/>
              <a:chOff x="13190433" y="3695720"/>
              <a:chExt cx="12517630" cy="6527634"/>
            </a:xfrm>
          </p:grpSpPr>
          <mc:AlternateContent xmlns:mc="http://schemas.openxmlformats.org/markup-compatibility/2006" xmlns:a14="http://schemas.microsoft.com/office/drawing/2010/main">
            <mc:Choice Requires="a14">
              <p:sp>
                <p:nvSpPr>
                  <p:cNvPr id="131" name="TextBox 130"/>
                  <p:cNvSpPr txBox="1"/>
                  <p:nvPr/>
                </p:nvSpPr>
                <p:spPr>
                  <a:xfrm>
                    <a:off x="13190433" y="3695720"/>
                    <a:ext cx="12517630" cy="2401555"/>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Model we use</a:t>
                    </a:r>
                  </a:p>
                  <a:p>
                    <a:endParaRPr lang="en-US" sz="1000" b="1" dirty="0" smtClean="0">
                      <a:solidFill>
                        <a:srgbClr val="800000"/>
                      </a:solidFill>
                      <a:latin typeface="Times New Roman" pitchFamily="18" charset="0"/>
                      <a:cs typeface="Times New Roman" pitchFamily="18" charset="0"/>
                    </a:endParaRPr>
                  </a:p>
                  <a:p>
                    <a:r>
                      <a:rPr lang="en-US" sz="2800" b="1" dirty="0">
                        <a:latin typeface="Times New Roman" pitchFamily="18" charset="0"/>
                        <a:cs typeface="Times New Roman" pitchFamily="18" charset="0"/>
                      </a:rPr>
                      <a:t>Oil : n-</a:t>
                    </a:r>
                    <a:r>
                      <a:rPr lang="en-US" sz="2800" b="1" dirty="0" err="1">
                        <a:latin typeface="Times New Roman" pitchFamily="18" charset="0"/>
                        <a:cs typeface="Times New Roman" pitchFamily="18" charset="0"/>
                      </a:rPr>
                      <a:t>decane</a:t>
                    </a:r>
                    <a:endParaRPr lang="en-US" sz="2800" b="1" dirty="0">
                      <a:latin typeface="Times New Roman" pitchFamily="18" charset="0"/>
                      <a:cs typeface="Times New Roman" pitchFamily="18" charset="0"/>
                    </a:endParaRPr>
                  </a:p>
                  <a:p>
                    <a:endParaRPr lang="en-US" sz="10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Water: TIP3P /SPCE</a:t>
                    </a: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model</a:t>
                    </a:r>
                  </a:p>
                  <a:p>
                    <a:endParaRPr lang="en-US" sz="10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silica: </a:t>
                    </a:r>
                    <a:r>
                      <a:rPr lang="el-GR" sz="2800" b="1" dirty="0" smtClean="0">
                        <a:latin typeface="Times New Roman" pitchFamily="18" charset="0"/>
                        <a:cs typeface="Times New Roman" pitchFamily="18" charset="0"/>
                      </a:rPr>
                      <a:t>β</a:t>
                    </a:r>
                    <a:r>
                      <a:rPr 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cristobalite</a:t>
                    </a:r>
                    <a:r>
                      <a:rPr lang="en-US" sz="2800" b="1" dirty="0" smtClean="0">
                        <a:latin typeface="Times New Roman" pitchFamily="18" charset="0"/>
                        <a:cs typeface="Times New Roman" pitchFamily="18" charset="0"/>
                      </a:rPr>
                      <a:t> (111) surface           Calcite</a:t>
                    </a:r>
                    <a:r>
                      <a:rPr lang="en-US" sz="2800" b="1" dirty="0">
                        <a:latin typeface="Times New Roman" pitchFamily="18" charset="0"/>
                        <a:cs typeface="Times New Roman" pitchFamily="18" charset="0"/>
                      </a:rPr>
                      <a:t>: (10</a:t>
                    </a:r>
                    <a14:m>
                      <m:oMath xmlns:m="http://schemas.openxmlformats.org/officeDocument/2006/math">
                        <m:acc>
                          <m:accPr>
                            <m:chr m:val="̅"/>
                            <m:ctrlPr>
                              <a:rPr lang="en-US" sz="2800" b="1" i="1" dirty="0">
                                <a:latin typeface="Cambria Math"/>
                                <a:cs typeface="Times New Roman" pitchFamily="18" charset="0"/>
                              </a:rPr>
                            </m:ctrlPr>
                          </m:accPr>
                          <m:e>
                            <m:r>
                              <a:rPr lang="en-US" sz="2800" b="1" i="1" dirty="0">
                                <a:latin typeface="Cambria Math"/>
                                <a:cs typeface="Times New Roman" pitchFamily="18" charset="0"/>
                              </a:rPr>
                              <m:t>𝟏</m:t>
                            </m:r>
                          </m:e>
                        </m:acc>
                      </m:oMath>
                    </a14:m>
                    <a:r>
                      <a:rPr lang="en-US" sz="2800" b="1" dirty="0">
                        <a:latin typeface="Times New Roman" pitchFamily="18" charset="0"/>
                        <a:cs typeface="Times New Roman" pitchFamily="18" charset="0"/>
                      </a:rPr>
                      <a:t>4) calcite </a:t>
                    </a:r>
                    <a:r>
                      <a:rPr lang="en-US" sz="2800" b="1" dirty="0" smtClean="0">
                        <a:latin typeface="Times New Roman" pitchFamily="18" charset="0"/>
                        <a:cs typeface="Times New Roman" pitchFamily="18" charset="0"/>
                      </a:rPr>
                      <a:t>surface</a:t>
                    </a:r>
                    <a:endParaRPr lang="en-US" sz="2800" b="1" dirty="0">
                      <a:latin typeface="Times New Roman" pitchFamily="18" charset="0"/>
                      <a:cs typeface="Times New Roman" pitchFamily="18" charset="0"/>
                    </a:endParaRPr>
                  </a:p>
                </p:txBody>
              </p:sp>
            </mc:Choice>
            <mc:Fallback xmlns="">
              <p:sp>
                <p:nvSpPr>
                  <p:cNvPr id="131" name="TextBox 130"/>
                  <p:cNvSpPr txBox="1">
                    <a:spLocks noRot="1" noChangeAspect="1" noMove="1" noResize="1" noEditPoints="1" noAdjustHandles="1" noChangeArrowheads="1" noChangeShapeType="1" noTextEdit="1"/>
                  </p:cNvSpPr>
                  <p:nvPr/>
                </p:nvSpPr>
                <p:spPr>
                  <a:xfrm>
                    <a:off x="13190433" y="3695720"/>
                    <a:ext cx="12517630" cy="2401555"/>
                  </a:xfrm>
                  <a:prstGeom prst="rect">
                    <a:avLst/>
                  </a:prstGeom>
                  <a:blipFill rotWithShape="1">
                    <a:blip r:embed="rId18"/>
                    <a:stretch>
                      <a:fillRect l="-1461" t="-4071" b="-6616"/>
                    </a:stretch>
                  </a:blipFill>
                </p:spPr>
                <p:txBody>
                  <a:bodyPr/>
                  <a:lstStyle/>
                  <a:p>
                    <a:r>
                      <a:rPr lang="en-US">
                        <a:noFill/>
                      </a:rPr>
                      <a:t> </a:t>
                    </a:r>
                  </a:p>
                </p:txBody>
              </p:sp>
            </mc:Fallback>
          </mc:AlternateContent>
          <p:pic>
            <p:nvPicPr>
              <p:cNvPr id="132" name="Picture 131"/>
              <p:cNvPicPr>
                <a:picLocks noChangeAspect="1"/>
              </p:cNvPicPr>
              <p:nvPr/>
            </p:nvPicPr>
            <p:blipFill rotWithShape="1">
              <a:blip r:embed="rId19">
                <a:extLst>
                  <a:ext uri="{28A0092B-C50C-407E-A947-70E740481C1C}">
                    <a14:useLocalDpi xmlns:a14="http://schemas.microsoft.com/office/drawing/2010/main" val="0"/>
                  </a:ext>
                </a:extLst>
              </a:blip>
              <a:srcRect l="27123" t="13783" r="26671" b="15702"/>
              <a:stretch/>
            </p:blipFill>
            <p:spPr>
              <a:xfrm>
                <a:off x="13392110" y="6073212"/>
                <a:ext cx="5069862" cy="4150142"/>
              </a:xfrm>
              <a:prstGeom prst="rect">
                <a:avLst/>
              </a:prstGeom>
            </p:spPr>
          </p:pic>
          <p:pic>
            <p:nvPicPr>
              <p:cNvPr id="133" name="Picture 132"/>
              <p:cNvPicPr>
                <a:picLocks noChangeAspect="1"/>
              </p:cNvPicPr>
              <p:nvPr/>
            </p:nvPicPr>
            <p:blipFill rotWithShape="1">
              <a:blip r:embed="rId20">
                <a:extLst>
                  <a:ext uri="{28A0092B-C50C-407E-A947-70E740481C1C}">
                    <a14:useLocalDpi xmlns:a14="http://schemas.microsoft.com/office/drawing/2010/main" val="0"/>
                  </a:ext>
                </a:extLst>
              </a:blip>
              <a:srcRect l="11528" t="14449" r="11323" b="15299"/>
              <a:stretch/>
            </p:blipFill>
            <p:spPr>
              <a:xfrm>
                <a:off x="19275525" y="6097275"/>
                <a:ext cx="4910975" cy="4069080"/>
              </a:xfrm>
              <a:prstGeom prst="rect">
                <a:avLst/>
              </a:prstGeom>
            </p:spPr>
          </p:pic>
          <p:pic>
            <p:nvPicPr>
              <p:cNvPr id="134" name="Picture 133"/>
              <p:cNvPicPr>
                <a:picLocks noChangeAspect="1"/>
              </p:cNvPicPr>
              <p:nvPr/>
            </p:nvPicPr>
            <p:blipFill rotWithShape="1">
              <a:blip r:embed="rId21" cstate="print">
                <a:extLst>
                  <a:ext uri="{28A0092B-C50C-407E-A947-70E740481C1C}">
                    <a14:useLocalDpi xmlns:a14="http://schemas.microsoft.com/office/drawing/2010/main" val="0"/>
                  </a:ext>
                </a:extLst>
              </a:blip>
              <a:srcRect l="14850" t="25871" r="13169" b="26659"/>
              <a:stretch/>
            </p:blipFill>
            <p:spPr>
              <a:xfrm>
                <a:off x="18144815" y="4462080"/>
                <a:ext cx="1764300" cy="1058731"/>
              </a:xfrm>
              <a:prstGeom prst="rect">
                <a:avLst/>
              </a:prstGeom>
            </p:spPr>
          </p:pic>
        </p:grpSp>
        <p:sp>
          <p:nvSpPr>
            <p:cNvPr id="129" name="TextBox 128"/>
            <p:cNvSpPr txBox="1"/>
            <p:nvPr/>
          </p:nvSpPr>
          <p:spPr>
            <a:xfrm>
              <a:off x="13953815" y="12555074"/>
              <a:ext cx="4191000" cy="1631216"/>
            </a:xfrm>
            <a:prstGeom prst="rect">
              <a:avLst/>
            </a:prstGeom>
            <a:noFill/>
          </p:spPr>
          <p:txBody>
            <a:bodyPr wrap="square" rtlCol="0">
              <a:spAutoFit/>
            </a:bodyPr>
            <a:lstStyle/>
            <a:p>
              <a:pPr algn="ctr"/>
              <a:r>
                <a:rPr lang="en-US" sz="2000" b="1" dirty="0" smtClean="0"/>
                <a:t>Silica surface</a:t>
              </a:r>
            </a:p>
            <a:p>
              <a:pPr algn="ctr"/>
              <a:r>
                <a:rPr lang="en-US" sz="2000" b="1" dirty="0" smtClean="0"/>
                <a:t>Red: oxygen White: hydrogen</a:t>
              </a:r>
            </a:p>
            <a:p>
              <a:pPr algn="ctr"/>
              <a:r>
                <a:rPr lang="en-US" sz="2000" b="1" dirty="0" smtClean="0"/>
                <a:t>Yellow: silicon </a:t>
              </a:r>
            </a:p>
            <a:p>
              <a:pPr algn="ctr"/>
              <a:endParaRPr lang="en-US" sz="2000" dirty="0" smtClean="0"/>
            </a:p>
            <a:p>
              <a:endParaRPr lang="en-US" sz="2000" dirty="0"/>
            </a:p>
          </p:txBody>
        </p:sp>
        <p:sp>
          <p:nvSpPr>
            <p:cNvPr id="130" name="TextBox 129"/>
            <p:cNvSpPr txBox="1"/>
            <p:nvPr/>
          </p:nvSpPr>
          <p:spPr>
            <a:xfrm>
              <a:off x="19627492" y="12555074"/>
              <a:ext cx="4191000" cy="1015663"/>
            </a:xfrm>
            <a:prstGeom prst="rect">
              <a:avLst/>
            </a:prstGeom>
            <a:noFill/>
          </p:spPr>
          <p:txBody>
            <a:bodyPr wrap="square" rtlCol="0">
              <a:spAutoFit/>
            </a:bodyPr>
            <a:lstStyle/>
            <a:p>
              <a:pPr algn="ctr"/>
              <a:r>
                <a:rPr lang="en-US" sz="2000" b="1" dirty="0" smtClean="0"/>
                <a:t>Calcite surface</a:t>
              </a:r>
            </a:p>
            <a:p>
              <a:pPr algn="ctr"/>
              <a:r>
                <a:rPr lang="en-US" sz="2000" b="1" dirty="0" smtClean="0"/>
                <a:t>Red: oxygen Green: Carbonate Grey: carbon </a:t>
              </a:r>
              <a:endParaRPr lang="en-US" sz="2000" b="1" dirty="0"/>
            </a:p>
          </p:txBody>
        </p:sp>
      </p:grpSp>
      <p:sp>
        <p:nvSpPr>
          <p:cNvPr id="2079" name="TextBox 2078"/>
          <p:cNvSpPr txBox="1"/>
          <p:nvPr/>
        </p:nvSpPr>
        <p:spPr>
          <a:xfrm>
            <a:off x="19951359" y="9099385"/>
            <a:ext cx="1561068" cy="369332"/>
          </a:xfrm>
          <a:prstGeom prst="rect">
            <a:avLst/>
          </a:prstGeom>
          <a:noFill/>
        </p:spPr>
        <p:txBody>
          <a:bodyPr wrap="none" rtlCol="0">
            <a:spAutoFit/>
          </a:bodyPr>
          <a:lstStyle/>
          <a:p>
            <a:r>
              <a:rPr lang="en-US" sz="1800" b="1" dirty="0" smtClean="0"/>
              <a:t>Water model</a:t>
            </a:r>
            <a:endParaRPr lang="en-US" sz="1800" b="1" dirty="0"/>
          </a:p>
        </p:txBody>
      </p:sp>
      <p:sp>
        <p:nvSpPr>
          <p:cNvPr id="35" name="TextBox 34"/>
          <p:cNvSpPr txBox="1"/>
          <p:nvPr/>
        </p:nvSpPr>
        <p:spPr>
          <a:xfrm>
            <a:off x="26354803" y="13603529"/>
            <a:ext cx="4728694" cy="646331"/>
          </a:xfrm>
          <a:prstGeom prst="rect">
            <a:avLst/>
          </a:prstGeom>
          <a:noFill/>
        </p:spPr>
        <p:txBody>
          <a:bodyPr wrap="square" rtlCol="0">
            <a:spAutoFit/>
          </a:bodyPr>
          <a:lstStyle/>
          <a:p>
            <a:pPr algn="ctr"/>
            <a:r>
              <a:rPr lang="en-US" sz="1800" b="1" dirty="0" smtClean="0"/>
              <a:t>Particle number probability distribution at Liquid vapor coexistence conditions </a:t>
            </a:r>
            <a:endParaRPr lang="en-US" sz="1800" b="1" dirty="0"/>
          </a:p>
        </p:txBody>
      </p:sp>
      <p:pic>
        <p:nvPicPr>
          <p:cNvPr id="36" name="Picture 35"/>
          <p:cNvPicPr>
            <a:picLocks noChangeAspect="1"/>
          </p:cNvPicPr>
          <p:nvPr/>
        </p:nvPicPr>
        <p:blipFill rotWithShape="1">
          <a:blip r:embed="rId22">
            <a:extLst>
              <a:ext uri="{28A0092B-C50C-407E-A947-70E740481C1C}">
                <a14:useLocalDpi xmlns:a14="http://schemas.microsoft.com/office/drawing/2010/main" val="0"/>
              </a:ext>
            </a:extLst>
          </a:blip>
          <a:srcRect l="9835" b="5096"/>
          <a:stretch/>
        </p:blipFill>
        <p:spPr>
          <a:xfrm>
            <a:off x="25987228" y="9846620"/>
            <a:ext cx="4982879" cy="3813048"/>
          </a:xfrm>
          <a:prstGeom prst="rect">
            <a:avLst/>
          </a:prstGeom>
        </p:spPr>
      </p:pic>
      <p:sp>
        <p:nvSpPr>
          <p:cNvPr id="141" name="TextBox 140"/>
          <p:cNvSpPr txBox="1"/>
          <p:nvPr/>
        </p:nvSpPr>
        <p:spPr>
          <a:xfrm>
            <a:off x="26578932" y="18692412"/>
            <a:ext cx="4705806" cy="646331"/>
          </a:xfrm>
          <a:prstGeom prst="rect">
            <a:avLst/>
          </a:prstGeom>
          <a:noFill/>
        </p:spPr>
        <p:txBody>
          <a:bodyPr wrap="square" rtlCol="0">
            <a:spAutoFit/>
          </a:bodyPr>
          <a:lstStyle/>
          <a:p>
            <a:pPr algn="ctr"/>
            <a:r>
              <a:rPr lang="en-US" sz="1800" b="1" dirty="0"/>
              <a:t>Particle number probability distribution at </a:t>
            </a:r>
            <a:r>
              <a:rPr lang="en-US" sz="1800" b="1" dirty="0" smtClean="0"/>
              <a:t>calcite-water interface  </a:t>
            </a:r>
            <a:endParaRPr lang="en-US" sz="1800" b="1" dirty="0"/>
          </a:p>
        </p:txBody>
      </p:sp>
      <p:sp>
        <p:nvSpPr>
          <p:cNvPr id="2" name="TextBox 1"/>
          <p:cNvSpPr txBox="1"/>
          <p:nvPr/>
        </p:nvSpPr>
        <p:spPr>
          <a:xfrm>
            <a:off x="13350053" y="26936700"/>
            <a:ext cx="4906845" cy="369332"/>
          </a:xfrm>
          <a:prstGeom prst="rect">
            <a:avLst/>
          </a:prstGeom>
          <a:noFill/>
        </p:spPr>
        <p:txBody>
          <a:bodyPr wrap="square" rtlCol="0">
            <a:spAutoFit/>
          </a:bodyPr>
          <a:lstStyle/>
          <a:p>
            <a:r>
              <a:rPr lang="en-US" sz="1800" b="1" dirty="0" smtClean="0"/>
              <a:t>Particle number distribution at interface</a:t>
            </a:r>
            <a:endParaRPr lang="en-US" sz="1800" b="1" dirty="0"/>
          </a:p>
        </p:txBody>
      </p:sp>
      <mc:AlternateContent xmlns:mc="http://schemas.openxmlformats.org/markup-compatibility/2006" xmlns:a14="http://schemas.microsoft.com/office/drawing/2010/main">
        <mc:Choice Requires="a14">
          <p:sp>
            <p:nvSpPr>
              <p:cNvPr id="67" name="TextBox 66"/>
              <p:cNvSpPr txBox="1"/>
              <p:nvPr/>
            </p:nvSpPr>
            <p:spPr>
              <a:xfrm>
                <a:off x="31103562" y="15468600"/>
                <a:ext cx="4758579" cy="1261884"/>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Spreading coefficient, s=0</a:t>
                </a:r>
              </a:p>
              <a:p>
                <a:pPr marL="857250" indent="-857250">
                  <a:buFont typeface="Arial" pitchFamily="34" charset="0"/>
                  <a:buChar char="•"/>
                </a:pPr>
                <a:endParaRPr lang="en-US" sz="1000" b="1" dirty="0" smtClean="0">
                  <a:latin typeface="Times New Roman" pitchFamily="18" charset="0"/>
                  <a:cs typeface="Times New Roman" pitchFamily="18" charset="0"/>
                </a:endParaRPr>
              </a:p>
              <a:p>
                <a:pPr marL="857250" indent="-857250">
                  <a:buFont typeface="Arial" pitchFamily="34" charset="0"/>
                  <a:buChar char="•"/>
                </a:pPr>
                <a:endParaRPr lang="en-US" sz="10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Contact angle </a:t>
                </a:r>
                <a14:m>
                  <m:oMath xmlns:m="http://schemas.openxmlformats.org/officeDocument/2006/math">
                    <m:r>
                      <a:rPr lang="en-US" sz="2800" i="1" smtClean="0">
                        <a:solidFill>
                          <a:schemeClr val="tx1"/>
                        </a:solidFill>
                        <a:latin typeface="Cambria Math"/>
                        <a:ea typeface="Cambria Math"/>
                      </a:rPr>
                      <m:t>𝜃</m:t>
                    </m:r>
                    <m:r>
                      <a:rPr lang="en-US" sz="2800" b="1" i="0" smtClean="0">
                        <a:solidFill>
                          <a:schemeClr val="tx1"/>
                        </a:solidFill>
                        <a:latin typeface="Cambria Math"/>
                        <a:ea typeface="Cambria Math"/>
                      </a:rPr>
                      <m:t>=</m:t>
                    </m:r>
                    <m:r>
                      <a:rPr lang="en-US" sz="2800" b="1" i="1" smtClean="0">
                        <a:solidFill>
                          <a:schemeClr val="tx1"/>
                        </a:solidFill>
                        <a:latin typeface="Cambria Math"/>
                        <a:ea typeface="Cambria Math"/>
                      </a:rPr>
                      <m:t>𝟎</m:t>
                    </m:r>
                    <m:r>
                      <a:rPr lang="en-US" sz="2800" b="1" i="1" smtClean="0">
                        <a:solidFill>
                          <a:schemeClr val="tx1"/>
                        </a:solidFill>
                        <a:latin typeface="Cambria Math"/>
                        <a:ea typeface="Cambria Math"/>
                      </a:rPr>
                      <m:t>°</m:t>
                    </m:r>
                  </m:oMath>
                </a14:m>
                <a:r>
                  <a:rPr lang="en-US" sz="2800" b="1" dirty="0" smtClean="0">
                    <a:solidFill>
                      <a:schemeClr val="tx1"/>
                    </a:solidFill>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31103562" y="15468600"/>
                <a:ext cx="4758579" cy="1261884"/>
              </a:xfrm>
              <a:prstGeom prst="rect">
                <a:avLst/>
              </a:prstGeom>
              <a:blipFill rotWithShape="1">
                <a:blip r:embed="rId23"/>
                <a:stretch>
                  <a:fillRect l="-2561" t="-4831" b="-12077"/>
                </a:stretch>
              </a:blipFill>
            </p:spPr>
            <p:txBody>
              <a:bodyPr/>
              <a:lstStyle/>
              <a:p>
                <a:r>
                  <a:rPr lang="en-US">
                    <a:noFill/>
                  </a:rPr>
                  <a:t> </a:t>
                </a:r>
              </a:p>
            </p:txBody>
          </p:sp>
        </mc:Fallback>
      </mc:AlternateContent>
      <p:pic>
        <p:nvPicPr>
          <p:cNvPr id="71" name="Picture 70" descr="CTP_005988"/>
          <p:cNvPicPr>
            <a:picLocks noChangeAspect="1" noChangeArrowheads="1"/>
          </p:cNvPicPr>
          <p:nvPr/>
        </p:nvPicPr>
        <p:blipFill>
          <a:blip r:embed="rId24" cstate="print"/>
          <a:srcRect/>
          <a:stretch>
            <a:fillRect/>
          </a:stretch>
        </p:blipFill>
        <p:spPr bwMode="auto">
          <a:xfrm>
            <a:off x="27193355" y="25375550"/>
            <a:ext cx="1758533" cy="1593865"/>
          </a:xfrm>
          <a:prstGeom prst="rect">
            <a:avLst/>
          </a:prstGeom>
          <a:noFill/>
        </p:spPr>
      </p:pic>
      <p:sp>
        <p:nvSpPr>
          <p:cNvPr id="3" name="TextBox 2"/>
          <p:cNvSpPr txBox="1"/>
          <p:nvPr/>
        </p:nvSpPr>
        <p:spPr>
          <a:xfrm>
            <a:off x="31123615" y="17373600"/>
            <a:ext cx="4140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dirty="0" smtClean="0">
                <a:latin typeface="Times New Roman" pitchFamily="18" charset="0"/>
                <a:cs typeface="Times New Roman" pitchFamily="18" charset="0"/>
              </a:rPr>
              <a:t>The calcite surface is completely wetting.</a:t>
            </a:r>
            <a:endParaRPr lang="en-US" sz="2800" b="1" dirty="0">
              <a:latin typeface="Times New Roman" pitchFamily="18" charset="0"/>
              <a:cs typeface="Times New Roman" pitchFamily="18" charset="0"/>
            </a:endParaRPr>
          </a:p>
        </p:txBody>
      </p:sp>
      <p:pic>
        <p:nvPicPr>
          <p:cNvPr id="7" name="Picture 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59177" y="14158949"/>
            <a:ext cx="8458547" cy="5970739"/>
          </a:xfrm>
          <a:prstGeom prst="rect">
            <a:avLst/>
          </a:prstGeom>
        </p:spPr>
      </p:pic>
      <mc:AlternateContent xmlns:mc="http://schemas.openxmlformats.org/markup-compatibility/2006" xmlns:a14="http://schemas.microsoft.com/office/drawing/2010/main">
        <mc:Choice Requires="a14">
          <p:sp>
            <p:nvSpPr>
              <p:cNvPr id="72" name="TextBox 71"/>
              <p:cNvSpPr txBox="1"/>
              <p:nvPr/>
            </p:nvSpPr>
            <p:spPr>
              <a:xfrm>
                <a:off x="30659508" y="10972912"/>
                <a:ext cx="5798126" cy="461665"/>
              </a:xfrm>
              <a:prstGeom prst="rect">
                <a:avLst/>
              </a:prstGeom>
              <a:noFill/>
            </p:spPr>
            <p:txBody>
              <a:bodyPr wrap="none" rtlCol="0">
                <a:spAutoFit/>
              </a:bodyPr>
              <a:lstStyle/>
              <a:p>
                <a14:m>
                  <m:oMath xmlns:m="http://schemas.openxmlformats.org/officeDocument/2006/math">
                    <m:r>
                      <a:rPr lang="en-US" sz="2400" b="1" i="1">
                        <a:latin typeface="Cambria Math"/>
                      </a:rPr>
                      <m:t>𝐥𝐧</m:t>
                    </m:r>
                    <m:nary>
                      <m:naryPr>
                        <m:chr m:val="∏"/>
                        <m:subHide m:val="on"/>
                        <m:supHide m:val="on"/>
                        <m:ctrlPr>
                          <a:rPr lang="en-US" sz="2400" b="1" i="1" smtClean="0">
                            <a:latin typeface="Cambria Math"/>
                          </a:rPr>
                        </m:ctrlPr>
                      </m:naryPr>
                      <m:sub/>
                      <m:sup/>
                      <m:e>
                        <m:r>
                          <a:rPr lang="en-US" sz="2400" b="1" i="1" smtClean="0">
                            <a:latin typeface="Cambria Math"/>
                          </a:rPr>
                          <m:t>(</m:t>
                        </m:r>
                        <m:r>
                          <a:rPr lang="en-US" sz="2400" b="1" i="1" smtClean="0">
                            <a:latin typeface="Cambria Math"/>
                          </a:rPr>
                          <m:t>𝑵</m:t>
                        </m:r>
                        <m:r>
                          <a:rPr lang="en-US" sz="2400" b="1" i="1" smtClean="0">
                            <a:latin typeface="Cambria Math"/>
                          </a:rPr>
                          <m:t>; </m:t>
                        </m:r>
                        <m:r>
                          <a:rPr lang="en-US" sz="2400" b="1" i="1" smtClean="0">
                            <a:latin typeface="Cambria Math"/>
                            <a:ea typeface="Cambria Math"/>
                          </a:rPr>
                          <m:t>𝝁</m:t>
                        </m:r>
                        <m:r>
                          <a:rPr lang="en-US" sz="2400" b="1" i="1" smtClean="0">
                            <a:latin typeface="Cambria Math"/>
                          </a:rPr>
                          <m:t>)</m:t>
                        </m:r>
                      </m:e>
                    </m:nary>
                    <m:r>
                      <a:rPr lang="en-US" sz="2400" b="1" i="0" smtClean="0">
                        <a:latin typeface="Cambria Math"/>
                      </a:rPr>
                      <m:t>=</m:t>
                    </m:r>
                    <m:r>
                      <a:rPr lang="en-US" sz="2400" b="1" i="0" smtClean="0">
                        <a:latin typeface="Cambria Math"/>
                      </a:rPr>
                      <m:t>𝐥𝐧</m:t>
                    </m:r>
                    <m:r>
                      <a:rPr lang="en-US" sz="2400" b="1" i="0" smtClean="0">
                        <a:latin typeface="Cambria Math"/>
                      </a:rPr>
                      <m:t> </m:t>
                    </m:r>
                    <m:nary>
                      <m:naryPr>
                        <m:chr m:val="∏"/>
                        <m:subHide m:val="on"/>
                        <m:supHide m:val="on"/>
                        <m:ctrlPr>
                          <a:rPr lang="en-US" sz="2400" b="1" i="1" smtClean="0">
                            <a:latin typeface="Cambria Math"/>
                          </a:rPr>
                        </m:ctrlPr>
                      </m:naryPr>
                      <m:sub/>
                      <m:sup/>
                      <m:e>
                        <m:d>
                          <m:dPr>
                            <m:ctrlPr>
                              <a:rPr lang="en-US" sz="2400" b="1" i="1" smtClean="0">
                                <a:latin typeface="Cambria Math"/>
                              </a:rPr>
                            </m:ctrlPr>
                          </m:dPr>
                          <m:e>
                            <m:r>
                              <a:rPr lang="en-US" sz="2400" b="1" i="0" smtClean="0">
                                <a:latin typeface="Cambria Math"/>
                              </a:rPr>
                              <m:t>𝐍</m:t>
                            </m:r>
                            <m:r>
                              <a:rPr lang="en-US" sz="2400" b="1" i="0" smtClean="0">
                                <a:latin typeface="Cambria Math"/>
                              </a:rPr>
                              <m:t>; </m:t>
                            </m:r>
                            <m:sSub>
                              <m:sSubPr>
                                <m:ctrlPr>
                                  <a:rPr lang="en-US" sz="2400" b="1" i="1" smtClean="0">
                                    <a:latin typeface="Cambria Math"/>
                                  </a:rPr>
                                </m:ctrlPr>
                              </m:sSubPr>
                              <m:e>
                                <m:r>
                                  <a:rPr lang="en-US" sz="2400" b="1" i="0" smtClean="0">
                                    <a:latin typeface="Cambria Math"/>
                                    <a:ea typeface="Cambria Math"/>
                                  </a:rPr>
                                  <m:t>𝛍</m:t>
                                </m:r>
                              </m:e>
                              <m:sub>
                                <m:r>
                                  <a:rPr lang="en-US" sz="2400" b="1" i="0" smtClean="0">
                                    <a:latin typeface="Cambria Math"/>
                                  </a:rPr>
                                  <m:t>𝟎</m:t>
                                </m:r>
                              </m:sub>
                            </m:sSub>
                          </m:e>
                        </m:d>
                        <m:r>
                          <a:rPr lang="en-US" sz="2400" b="1" i="0" smtClean="0">
                            <a:latin typeface="Cambria Math"/>
                          </a:rPr>
                          <m:t>+ </m:t>
                        </m:r>
                        <m:r>
                          <a:rPr lang="en-US" sz="2400" b="1" i="0" smtClean="0">
                            <a:latin typeface="Cambria Math"/>
                            <a:ea typeface="Cambria Math"/>
                          </a:rPr>
                          <m:t>𝛃</m:t>
                        </m:r>
                        <m:d>
                          <m:dPr>
                            <m:ctrlPr>
                              <a:rPr lang="en-US" sz="2400" b="1" i="1" smtClean="0">
                                <a:latin typeface="Cambria Math"/>
                                <a:ea typeface="Cambria Math"/>
                              </a:rPr>
                            </m:ctrlPr>
                          </m:dPr>
                          <m:e>
                            <m:r>
                              <a:rPr lang="en-US" sz="2400" b="1" i="0" smtClean="0">
                                <a:latin typeface="Cambria Math"/>
                                <a:ea typeface="Cambria Math"/>
                              </a:rPr>
                              <m:t>𝛍</m:t>
                            </m:r>
                            <m:r>
                              <a:rPr lang="en-US" sz="2400" b="1" i="0" smtClean="0">
                                <a:latin typeface="Cambria Math"/>
                                <a:ea typeface="Cambria Math"/>
                              </a:rPr>
                              <m:t>−</m:t>
                            </m:r>
                            <m:sSub>
                              <m:sSubPr>
                                <m:ctrlPr>
                                  <a:rPr lang="en-US" sz="2400" b="1" i="1" smtClean="0">
                                    <a:latin typeface="Cambria Math"/>
                                    <a:ea typeface="Cambria Math"/>
                                  </a:rPr>
                                </m:ctrlPr>
                              </m:sSubPr>
                              <m:e>
                                <m:r>
                                  <a:rPr lang="en-US" sz="2400" b="1" i="0" smtClean="0">
                                    <a:latin typeface="Cambria Math"/>
                                    <a:ea typeface="Cambria Math"/>
                                  </a:rPr>
                                  <m:t>𝛍</m:t>
                                </m:r>
                              </m:e>
                              <m:sub>
                                <m:r>
                                  <a:rPr lang="en-US" sz="2400" b="1" i="0" smtClean="0">
                                    <a:latin typeface="Cambria Math"/>
                                    <a:ea typeface="Cambria Math"/>
                                  </a:rPr>
                                  <m:t>𝟎</m:t>
                                </m:r>
                              </m:sub>
                            </m:sSub>
                          </m:e>
                        </m:d>
                        <m:r>
                          <a:rPr lang="en-US" sz="2400" b="1" i="0" smtClean="0">
                            <a:latin typeface="Cambria Math"/>
                            <a:ea typeface="Cambria Math"/>
                          </a:rPr>
                          <m:t>𝐍</m:t>
                        </m:r>
                      </m:e>
                    </m:nary>
                  </m:oMath>
                </a14:m>
                <a:r>
                  <a:rPr lang="en-US" sz="2400" dirty="0" smtClean="0"/>
                  <a:t> </a:t>
                </a:r>
                <a:endParaRPr lang="en-US" sz="2400" dirty="0"/>
              </a:p>
            </p:txBody>
          </p:sp>
        </mc:Choice>
        <mc:Fallback xmlns="">
          <p:sp>
            <p:nvSpPr>
              <p:cNvPr id="72" name="TextBox 71"/>
              <p:cNvSpPr txBox="1">
                <a:spLocks noRot="1" noChangeAspect="1" noMove="1" noResize="1" noEditPoints="1" noAdjustHandles="1" noChangeArrowheads="1" noChangeShapeType="1" noTextEdit="1"/>
              </p:cNvSpPr>
              <p:nvPr/>
            </p:nvSpPr>
            <p:spPr>
              <a:xfrm>
                <a:off x="30659508" y="10972912"/>
                <a:ext cx="5798126" cy="461665"/>
              </a:xfrm>
              <a:prstGeom prst="rect">
                <a:avLst/>
              </a:prstGeom>
              <a:blipFill rotWithShape="1">
                <a:blip r:embed="rId26"/>
                <a:stretch>
                  <a:fillRect l="-2311" t="-127632" b="-197368"/>
                </a:stretch>
              </a:blipFill>
            </p:spPr>
            <p:txBody>
              <a:bodyPr/>
              <a:lstStyle/>
              <a:p>
                <a:r>
                  <a:rPr lang="en-US">
                    <a:noFill/>
                  </a:rPr>
                  <a:t> </a:t>
                </a:r>
              </a:p>
            </p:txBody>
          </p:sp>
        </mc:Fallback>
      </mc:AlternateContent>
      <p:sp>
        <p:nvSpPr>
          <p:cNvPr id="73" name="TextBox 72"/>
          <p:cNvSpPr txBox="1"/>
          <p:nvPr/>
        </p:nvSpPr>
        <p:spPr>
          <a:xfrm>
            <a:off x="30781231" y="10073827"/>
            <a:ext cx="5569798" cy="677108"/>
          </a:xfrm>
          <a:prstGeom prst="rect">
            <a:avLst/>
          </a:prstGeom>
          <a:noFill/>
        </p:spPr>
        <p:txBody>
          <a:bodyPr wrap="square" rtlCol="0">
            <a:spAutoFit/>
          </a:bodyPr>
          <a:lstStyle/>
          <a:p>
            <a:pPr marL="857250" indent="-857250">
              <a:buFont typeface="Arial" pitchFamily="34" charset="0"/>
              <a:buChar char="•"/>
            </a:pPr>
            <a:endParaRPr lang="en-US" sz="10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Saturation chemical potential </a:t>
            </a:r>
            <a:endParaRPr lang="en-US" sz="2800" b="1" dirty="0">
              <a:latin typeface="Times New Roman" pitchFamily="18" charset="0"/>
              <a:cs typeface="Times New Roman" pitchFamily="18" charset="0"/>
            </a:endParaRPr>
          </a:p>
        </p:txBody>
      </p:sp>
      <p:sp>
        <p:nvSpPr>
          <p:cNvPr id="75" name="TextBox 74"/>
          <p:cNvSpPr txBox="1"/>
          <p:nvPr/>
        </p:nvSpPr>
        <p:spPr>
          <a:xfrm>
            <a:off x="30970107" y="11655019"/>
            <a:ext cx="5569798" cy="677108"/>
          </a:xfrm>
          <a:prstGeom prst="rect">
            <a:avLst/>
          </a:prstGeom>
          <a:noFill/>
        </p:spPr>
        <p:txBody>
          <a:bodyPr wrap="square" rtlCol="0">
            <a:spAutoFit/>
          </a:bodyPr>
          <a:lstStyle/>
          <a:p>
            <a:pPr marL="857250" indent="-857250">
              <a:buFont typeface="Arial" pitchFamily="34" charset="0"/>
              <a:buChar char="•"/>
            </a:pPr>
            <a:endParaRPr lang="en-US" sz="10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Saturation pressure</a:t>
            </a:r>
            <a:endParaRPr lang="en-US" sz="2800"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4" name="TextBox 83"/>
              <p:cNvSpPr txBox="1"/>
              <p:nvPr/>
            </p:nvSpPr>
            <p:spPr>
              <a:xfrm>
                <a:off x="30741779" y="12652868"/>
                <a:ext cx="4726807" cy="461665"/>
              </a:xfrm>
              <a:prstGeom prst="rect">
                <a:avLst/>
              </a:prstGeom>
              <a:noFill/>
            </p:spPr>
            <p:txBody>
              <a:bodyPr wrap="none" rtlCol="0">
                <a:spAutoFit/>
              </a:bodyPr>
              <a:lstStyle/>
              <a:p>
                <a14:m>
                  <m:oMath xmlns:m="http://schemas.openxmlformats.org/officeDocument/2006/math">
                    <m:r>
                      <a:rPr lang="en-US" sz="2400" b="1" i="1" smtClean="0">
                        <a:latin typeface="Cambria Math"/>
                        <a:ea typeface="Cambria Math"/>
                      </a:rPr>
                      <m:t>𝜷</m:t>
                    </m:r>
                    <m:r>
                      <a:rPr lang="en-US" sz="2400" b="1" i="0" smtClean="0">
                        <a:latin typeface="Cambria Math"/>
                        <a:ea typeface="Cambria Math"/>
                      </a:rPr>
                      <m:t>𝐩𝐕</m:t>
                    </m:r>
                    <m:r>
                      <a:rPr lang="en-US" sz="2400" b="1" i="0" smtClean="0">
                        <a:latin typeface="Cambria Math"/>
                      </a:rPr>
                      <m:t>=</m:t>
                    </m:r>
                    <m:r>
                      <a:rPr lang="en-US" sz="2400" b="1" i="0" smtClean="0">
                        <a:latin typeface="Cambria Math"/>
                      </a:rPr>
                      <m:t>𝐥𝐧</m:t>
                    </m:r>
                    <m:r>
                      <a:rPr lang="en-US" sz="2400" b="1" i="0" smtClean="0">
                        <a:latin typeface="Cambria Math"/>
                      </a:rPr>
                      <m:t> (</m:t>
                    </m:r>
                    <m:nary>
                      <m:naryPr>
                        <m:chr m:val="∑"/>
                        <m:supHide m:val="on"/>
                        <m:ctrlPr>
                          <a:rPr lang="en-US" sz="2400" b="1" i="1" smtClean="0">
                            <a:latin typeface="Cambria Math"/>
                          </a:rPr>
                        </m:ctrlPr>
                      </m:naryPr>
                      <m:sub>
                        <m:r>
                          <m:rPr>
                            <m:brk m:alnAt="7"/>
                          </m:rPr>
                          <a:rPr lang="en-US" sz="2400" b="1" i="1" smtClean="0">
                            <a:latin typeface="Cambria Math"/>
                          </a:rPr>
                          <m:t>𝑵</m:t>
                        </m:r>
                      </m:sub>
                      <m:sup/>
                      <m:e>
                        <m:nary>
                          <m:naryPr>
                            <m:chr m:val="∏"/>
                            <m:subHide m:val="on"/>
                            <m:supHide m:val="on"/>
                            <m:ctrlPr>
                              <a:rPr lang="en-US" sz="2400" b="1" i="1" smtClean="0">
                                <a:latin typeface="Cambria Math"/>
                              </a:rPr>
                            </m:ctrlPr>
                          </m:naryPr>
                          <m:sub/>
                          <m:sup/>
                          <m:e>
                            <m:r>
                              <a:rPr lang="en-US" sz="2400" b="1" i="1" smtClean="0">
                                <a:latin typeface="Cambria Math"/>
                              </a:rPr>
                              <m:t>(</m:t>
                            </m:r>
                            <m:r>
                              <a:rPr lang="en-US" sz="2400" b="1" i="1" smtClean="0">
                                <a:latin typeface="Cambria Math"/>
                              </a:rPr>
                              <m:t>𝑵</m:t>
                            </m:r>
                            <m:r>
                              <a:rPr lang="en-US" sz="2400" b="1" i="1" smtClean="0">
                                <a:latin typeface="Cambria Math"/>
                              </a:rPr>
                              <m:t>)/</m:t>
                            </m:r>
                            <m:nary>
                              <m:naryPr>
                                <m:chr m:val="∏"/>
                                <m:subHide m:val="on"/>
                                <m:supHide m:val="on"/>
                                <m:ctrlPr>
                                  <a:rPr lang="en-US" sz="2400" b="1" i="1" smtClean="0">
                                    <a:latin typeface="Cambria Math"/>
                                  </a:rPr>
                                </m:ctrlPr>
                              </m:naryPr>
                              <m:sub/>
                              <m:sup/>
                              <m:e>
                                <m:r>
                                  <a:rPr lang="en-US" sz="2400" b="1" i="1" smtClean="0">
                                    <a:latin typeface="Cambria Math"/>
                                  </a:rPr>
                                  <m:t>(</m:t>
                                </m:r>
                                <m:r>
                                  <a:rPr lang="en-US" sz="2400" b="1" i="1" smtClean="0">
                                    <a:latin typeface="Cambria Math"/>
                                  </a:rPr>
                                  <m:t>𝟎</m:t>
                                </m:r>
                                <m:r>
                                  <a:rPr lang="en-US" sz="2400" b="1" i="1" smtClean="0">
                                    <a:latin typeface="Cambria Math"/>
                                  </a:rPr>
                                  <m:t>)</m:t>
                                </m:r>
                              </m:e>
                            </m:nary>
                          </m:e>
                        </m:nary>
                      </m:e>
                    </m:nary>
                  </m:oMath>
                </a14:m>
                <a:r>
                  <a:rPr lang="en-US" sz="2400" b="1" dirty="0" smtClean="0"/>
                  <a:t>) - ln2  </a:t>
                </a:r>
                <a:endParaRPr lang="en-US" sz="2400" b="1" dirty="0"/>
              </a:p>
            </p:txBody>
          </p:sp>
        </mc:Choice>
        <mc:Fallback xmlns="">
          <p:sp>
            <p:nvSpPr>
              <p:cNvPr id="84" name="TextBox 83"/>
              <p:cNvSpPr txBox="1">
                <a:spLocks noRot="1" noChangeAspect="1" noMove="1" noResize="1" noEditPoints="1" noAdjustHandles="1" noChangeArrowheads="1" noChangeShapeType="1" noTextEdit="1"/>
              </p:cNvSpPr>
              <p:nvPr/>
            </p:nvSpPr>
            <p:spPr>
              <a:xfrm>
                <a:off x="30741779" y="12652868"/>
                <a:ext cx="4726807" cy="461665"/>
              </a:xfrm>
              <a:prstGeom prst="rect">
                <a:avLst/>
              </a:prstGeom>
              <a:blipFill rotWithShape="1">
                <a:blip r:embed="rId27"/>
                <a:stretch>
                  <a:fillRect l="-1161" t="-130667" r="-1032" b="-20000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21759</TotalTime>
  <Words>778</Words>
  <Application>Microsoft Office PowerPoint</Application>
  <PresentationFormat>Custom</PresentationFormat>
  <Paragraphs>142</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Equation</vt:lpstr>
      <vt:lpstr>PowerPoint Presentation</vt:lpstr>
    </vt:vector>
  </TitlesOfParts>
  <Company>University at Buffalo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Errington</dc:creator>
  <cp:lastModifiedBy>weisongl</cp:lastModifiedBy>
  <cp:revision>1022</cp:revision>
  <dcterms:created xsi:type="dcterms:W3CDTF">2004-05-14T03:43:59Z</dcterms:created>
  <dcterms:modified xsi:type="dcterms:W3CDTF">2013-10-15T20:53:01Z</dcterms:modified>
</cp:coreProperties>
</file>